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16"/>
  </p:notesMasterIdLst>
  <p:handoutMasterIdLst>
    <p:handoutMasterId r:id="rId34"/>
  </p:handoutMasterIdLst>
  <p:sldIdLst>
    <p:sldId id="256" r:id="rId4"/>
    <p:sldId id="1303" r:id="rId5"/>
    <p:sldId id="1325" r:id="rId6"/>
    <p:sldId id="1280" r:id="rId7"/>
    <p:sldId id="1340" r:id="rId8"/>
    <p:sldId id="1380" r:id="rId9"/>
    <p:sldId id="1341" r:id="rId10"/>
    <p:sldId id="1381" r:id="rId11"/>
    <p:sldId id="1326" r:id="rId12"/>
    <p:sldId id="1296" r:id="rId13"/>
    <p:sldId id="1346" r:id="rId14"/>
    <p:sldId id="1407" r:id="rId15"/>
    <p:sldId id="1299" r:id="rId17"/>
    <p:sldId id="1297" r:id="rId18"/>
    <p:sldId id="1424" r:id="rId19"/>
    <p:sldId id="1301" r:id="rId20"/>
    <p:sldId id="1327" r:id="rId21"/>
    <p:sldId id="1329" r:id="rId22"/>
    <p:sldId id="1331" r:id="rId23"/>
    <p:sldId id="1332" r:id="rId24"/>
    <p:sldId id="1333" r:id="rId25"/>
    <p:sldId id="1328" r:id="rId26"/>
    <p:sldId id="1406" r:id="rId27"/>
    <p:sldId id="1444" r:id="rId28"/>
    <p:sldId id="1338" r:id="rId29"/>
    <p:sldId id="1452" r:id="rId30"/>
    <p:sldId id="1377" r:id="rId31"/>
    <p:sldId id="1308" r:id="rId32"/>
    <p:sldId id="28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713F"/>
    <a:srgbClr val="FFFFFF"/>
    <a:srgbClr val="EFEFEF"/>
    <a:srgbClr val="007143"/>
    <a:srgbClr val="2A9B66"/>
    <a:srgbClr val="168968"/>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B558C-881A-4A59-9799-E04A28F8AA34}" styleName="{d27b558c-881a-4a59-9799-e04a28f8aa34}">
    <a:wholeTbl>
      <a:tcTxStyle>
        <a:fontRef idx="none">
          <a:prstClr val="black"/>
        </a:fontRef>
      </a:tcTxStyle>
      <a:tcStyle>
        <a:tcBdr>
          <a:top>
            <a:ln w="12700" cmpd="sng">
              <a:solidFill>
                <a:srgbClr val="D3A9AD"/>
              </a:solidFill>
            </a:ln>
          </a:top>
          <a:bottom>
            <a:ln w="12700" cmpd="sng">
              <a:solidFill>
                <a:srgbClr val="D3A9AD"/>
              </a:solidFill>
            </a:ln>
          </a:bottom>
          <a:insideV>
            <a:ln w="12700" cmpd="sng">
              <a:solidFill>
                <a:srgbClr val="D3A9AD"/>
              </a:solidFill>
            </a:ln>
          </a:insideV>
        </a:tcBdr>
        <a:fill>
          <a:solidFill>
            <a:srgbClr val="FFFFFF"/>
          </a:solidFill>
        </a:fill>
      </a:tcStyle>
    </a:wholeTbl>
    <a:band2H>
      <a:tcTxStyle>
        <a:fontRef idx="none">
          <a:prstClr val="black"/>
        </a:fontRef>
      </a:tcTxStyle>
      <a:tcStyle>
        <a:tcBdr/>
        <a:fill>
          <a:solidFill>
            <a:srgbClr val="ECCFD1"/>
          </a:solidFill>
        </a:fill>
      </a:tcStyle>
    </a:band2H>
    <a:firstRow>
      <a:tcTxStyle>
        <a:fontRef idx="none">
          <a:prstClr val="black"/>
        </a:fontRef>
      </a:tcTxStyle>
      <a:tcStyle>
        <a:tcBdr>
          <a:bottom>
            <a:ln w="12700" cmpd="sng">
              <a:solidFill>
                <a:srgbClr val="D3A9AD"/>
              </a:solidFill>
            </a:ln>
          </a:bottom>
        </a:tcBdr>
        <a:fill>
          <a:solidFill>
            <a:srgbClr val="ECCFD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77" autoAdjust="0"/>
    <p:restoredTop sz="94660"/>
  </p:normalViewPr>
  <p:slideViewPr>
    <p:cSldViewPr snapToGrid="0" showGuides="1">
      <p:cViewPr varScale="1">
        <p:scale>
          <a:sx n="89" d="100"/>
          <a:sy n="89" d="100"/>
        </p:scale>
        <p:origin x="-714" y="-96"/>
      </p:cViewPr>
      <p:guideLst>
        <p:guide orient="horz" pos="1832"/>
        <p:guide pos="3758"/>
      </p:guideLst>
    </p:cSldViewPr>
  </p:slideViewPr>
  <p:notesTextViewPr>
    <p:cViewPr>
      <p:scale>
        <a:sx n="3" d="2"/>
        <a:sy n="3" d="2"/>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98AA5F9-40E2-4E65-8A86-9A39E7F83A74}" type="datetimeFigureOut">
              <a:rPr lang="zh-CN" altLang="en-US" smtClean="0"/>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F3B647FE-4C1F-4BD3-914D-769FB664F2A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98AA5F9-40E2-4E65-8A86-9A39E7F83A74}"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F3B647FE-4C1F-4BD3-914D-769FB664F2A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98AA5F9-40E2-4E65-8A86-9A39E7F83A74}"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F3B647FE-4C1F-4BD3-914D-769FB664F2A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ppt25.4x14.29-21.jpg"/>
          <p:cNvPicPr>
            <a:picLocks noChangeAspect="1"/>
          </p:cNvPicPr>
          <p:nvPr userDrawn="1"/>
        </p:nvPicPr>
        <p:blipFill>
          <a:blip r:embed="rId2" cstate="print"/>
          <a:stretch>
            <a:fillRect/>
          </a:stretch>
        </p:blipFill>
        <p:spPr>
          <a:xfrm>
            <a:off x="1806" y="-1"/>
            <a:ext cx="12188388" cy="6879772"/>
          </a:xfrm>
          <a:prstGeom prst="rect">
            <a:avLst/>
          </a:prstGeom>
        </p:spPr>
      </p:pic>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内容占位符 5" descr="ppt 25.4x14.29-13.jpg"/>
          <p:cNvPicPr>
            <a:picLocks noChangeAspect="1"/>
          </p:cNvPicPr>
          <p:nvPr userDrawn="1"/>
        </p:nvPicPr>
        <p:blipFill>
          <a:blip r:embed="rId2" cstate="print"/>
          <a:stretch>
            <a:fillRect/>
          </a:stretch>
        </p:blipFill>
        <p:spPr>
          <a:xfrm>
            <a:off x="2708" y="0"/>
            <a:ext cx="12189292" cy="6894285"/>
          </a:xfrm>
          <a:prstGeom prst="rect">
            <a:avLst/>
          </a:prstGeom>
        </p:spPr>
      </p:pic>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98AA5F9-40E2-4E65-8A86-9A39E7F83A74}"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F3B647FE-4C1F-4BD3-914D-769FB664F2A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98AA5F9-40E2-4E65-8A86-9A39E7F83A74}"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F3B647FE-4C1F-4BD3-914D-769FB664F2A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98AA5F9-40E2-4E65-8A86-9A39E7F83A74}" type="datetimeFigureOut">
              <a:rPr lang="zh-CN" altLang="en-US" smtClean="0"/>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F3B647FE-4C1F-4BD3-914D-769FB664F2A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98AA5F9-40E2-4E65-8A86-9A39E7F83A74}" type="datetimeFigureOut">
              <a:rPr lang="zh-CN" altLang="en-US" smtClean="0"/>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F3B647FE-4C1F-4BD3-914D-769FB664F2A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98AA5F9-40E2-4E65-8A86-9A39E7F83A74}" type="datetimeFigureOut">
              <a:rPr lang="zh-CN" altLang="en-US" smtClean="0"/>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F3B647FE-4C1F-4BD3-914D-769FB664F2A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98AA5F9-40E2-4E65-8A86-9A39E7F83A74}" type="datetimeFigureOut">
              <a:rPr lang="zh-CN" altLang="en-US" smtClean="0"/>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F3B647FE-4C1F-4BD3-914D-769FB664F2A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98AA5F9-40E2-4E65-8A86-9A39E7F83A74}" type="datetimeFigureOut">
              <a:rPr lang="zh-CN" altLang="en-US" smtClean="0"/>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F3B647FE-4C1F-4BD3-914D-769FB664F2A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微信图片_20180326113854.jpg"/>
          <p:cNvPicPr>
            <a:picLocks noChangeAspect="1"/>
          </p:cNvPicPr>
          <p:nvPr userDrawn="1"/>
        </p:nvPicPr>
        <p:blipFill>
          <a:blip r:embed="rId12" cstate="print"/>
          <a:stretch>
            <a:fillRect/>
          </a:stretch>
        </p:blipFill>
        <p:spPr>
          <a:xfrm>
            <a:off x="1806" y="0"/>
            <a:ext cx="12188388" cy="6858000"/>
          </a:xfrm>
          <a:prstGeom prst="rect">
            <a:avLst/>
          </a:prstGeom>
          <a:solidFill>
            <a:srgbClr val="0D713F"/>
          </a:solid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0.png"/><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7260" y="1446530"/>
            <a:ext cx="10317480" cy="2566035"/>
          </a:xfrm>
          <a:prstGeom prst="rect">
            <a:avLst/>
          </a:prstGeom>
          <a:noFill/>
        </p:spPr>
        <p:txBody>
          <a:bodyPr wrap="square" rtlCol="0">
            <a:spAutoFit/>
          </a:bodyPr>
          <a:lstStyle/>
          <a:p>
            <a:pPr algn="ctr">
              <a:lnSpc>
                <a:spcPct val="100000"/>
              </a:lnSpc>
              <a:spcBef>
                <a:spcPts val="100"/>
              </a:spcBef>
            </a:pPr>
            <a:r>
              <a:rPr sz="8000" b="1" dirty="0">
                <a:solidFill>
                  <a:srgbClr val="FFF1CC"/>
                </a:solidFill>
                <a:sym typeface="+mn-ea"/>
              </a:rPr>
              <a:t>芜湖</a:t>
            </a:r>
            <a:r>
              <a:rPr lang="zh-CN" sz="8000" b="1" dirty="0">
                <a:solidFill>
                  <a:srgbClr val="FFF1CC"/>
                </a:solidFill>
                <a:sym typeface="+mn-ea"/>
              </a:rPr>
              <a:t>湾沚区宝瑞项目</a:t>
            </a:r>
            <a:endParaRPr sz="8000" b="1" dirty="0">
              <a:solidFill>
                <a:srgbClr val="FFF1CC"/>
              </a:solidFill>
              <a:sym typeface="+mn-ea"/>
            </a:endParaRPr>
          </a:p>
          <a:p>
            <a:pPr algn="ctr">
              <a:lnSpc>
                <a:spcPct val="100000"/>
              </a:lnSpc>
              <a:spcBef>
                <a:spcPts val="100"/>
              </a:spcBef>
            </a:pPr>
            <a:r>
              <a:rPr lang="zh-CN" sz="8000" b="1" dirty="0">
                <a:solidFill>
                  <a:srgbClr val="FFF1CC"/>
                </a:solidFill>
                <a:sym typeface="+mn-ea"/>
              </a:rPr>
              <a:t>可行性</a:t>
            </a:r>
            <a:r>
              <a:rPr sz="8000" b="1" dirty="0">
                <a:solidFill>
                  <a:srgbClr val="FFF1CC"/>
                </a:solidFill>
                <a:sym typeface="+mn-ea"/>
              </a:rPr>
              <a:t>报告</a:t>
            </a:r>
            <a:endParaRPr lang="en-US" altLang="zh-CN" sz="2000" b="1" dirty="0">
              <a:solidFill>
                <a:prstClr val="white"/>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207010"/>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2</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1</a:t>
            </a:r>
            <a:r>
              <a:rPr lang="zh-CN" altLang="en-US" sz="2400" b="1" spc="180" dirty="0">
                <a:solidFill>
                  <a:schemeClr val="bg1"/>
                </a:solidFill>
                <a:latin typeface="Times New Roman" panose="02020603050405020304"/>
                <a:cs typeface="Times New Roman" panose="02020603050405020304"/>
              </a:rPr>
              <a:t>市场分析</a:t>
            </a:r>
            <a:r>
              <a:rPr sz="2400" spc="340" dirty="0">
                <a:solidFill>
                  <a:schemeClr val="bg1"/>
                </a:solidFill>
              </a:rPr>
              <a:t>|</a:t>
            </a:r>
            <a:r>
              <a:rPr lang="zh-CN" sz="2400" spc="340" dirty="0">
                <a:solidFill>
                  <a:schemeClr val="bg1"/>
                </a:solidFill>
              </a:rPr>
              <a:t>市场</a:t>
            </a:r>
            <a:r>
              <a:rPr lang="zh-CN" sz="2400" spc="340" dirty="0">
                <a:solidFill>
                  <a:schemeClr val="bg1"/>
                </a:solidFill>
                <a:sym typeface="+mn-ea"/>
              </a:rPr>
              <a:t>政策</a:t>
            </a:r>
            <a:endParaRPr lang="zh-CN" sz="2400" spc="340" dirty="0">
              <a:solidFill>
                <a:schemeClr val="bg1"/>
              </a:solidFill>
              <a:sym typeface="+mn-ea"/>
            </a:endParaRPr>
          </a:p>
        </p:txBody>
      </p:sp>
      <p:sp>
        <p:nvSpPr>
          <p:cNvPr id="2" name="object 5"/>
          <p:cNvSpPr txBox="1"/>
          <p:nvPr/>
        </p:nvSpPr>
        <p:spPr>
          <a:xfrm>
            <a:off x="1377950" y="1294130"/>
            <a:ext cx="9239250" cy="3552825"/>
          </a:xfrm>
          <a:prstGeom prst="rect">
            <a:avLst/>
          </a:prstGeom>
        </p:spPr>
        <p:txBody>
          <a:bodyPr vert="horz" wrap="square" lIns="0" tIns="12065" rIns="0" bIns="0" rtlCol="0">
            <a:spAutoFit/>
          </a:bodyPr>
          <a:lstStyle/>
          <a:p>
            <a:pPr marL="12065" marR="5080" algn="l">
              <a:lnSpc>
                <a:spcPct val="141000"/>
              </a:lnSpc>
              <a:spcBef>
                <a:spcPts val="95"/>
              </a:spcBef>
            </a:pPr>
            <a:r>
              <a:rPr lang="zh-CN" sz="2000" dirty="0">
                <a:solidFill>
                  <a:srgbClr val="C00000"/>
                </a:solidFill>
                <a:latin typeface="微软雅黑" panose="020B0503020204020204" charset="-122"/>
                <a:ea typeface="微软雅黑" panose="020B0503020204020204" charset="-122"/>
                <a:cs typeface="微软雅黑" panose="020B0503020204020204" charset="-122"/>
              </a:rPr>
              <a:t>湾沚区房地产相关政策：</a:t>
            </a:r>
            <a:endParaRPr lang="zh-CN" sz="2000" dirty="0">
              <a:solidFill>
                <a:schemeClr val="tx1"/>
              </a:solidFill>
              <a:latin typeface="微软雅黑" panose="020B0503020204020204" charset="-122"/>
              <a:ea typeface="微软雅黑" panose="020B0503020204020204" charset="-122"/>
              <a:cs typeface="微软雅黑" panose="020B0503020204020204" charset="-122"/>
            </a:endParaRPr>
          </a:p>
          <a:p>
            <a:pPr marL="12065" marR="5080" algn="l">
              <a:lnSpc>
                <a:spcPct val="141000"/>
              </a:lnSpc>
              <a:spcBef>
                <a:spcPts val="95"/>
              </a:spcBef>
            </a:pPr>
            <a:r>
              <a:rPr lang="en-US" sz="2000" dirty="0">
                <a:solidFill>
                  <a:schemeClr val="tx1"/>
                </a:solidFill>
                <a:latin typeface="微软雅黑" panose="020B0503020204020204" charset="-122"/>
                <a:ea typeface="微软雅黑" panose="020B0503020204020204" charset="-122"/>
                <a:cs typeface="微软雅黑" panose="020B0503020204020204" charset="-122"/>
              </a:rPr>
              <a:t>1. </a:t>
            </a:r>
            <a:r>
              <a:rPr sz="2000" dirty="0">
                <a:solidFill>
                  <a:schemeClr val="tx1"/>
                </a:solidFill>
                <a:latin typeface="微软雅黑" panose="020B0503020204020204" charset="-122"/>
                <a:ea typeface="微软雅黑" panose="020B0503020204020204" charset="-122"/>
                <a:cs typeface="微软雅黑" panose="020B0503020204020204" charset="-122"/>
              </a:rPr>
              <a:t>按照湾沚区现有政策，</a:t>
            </a:r>
            <a:r>
              <a:rPr sz="2000" dirty="0" smtClean="0">
                <a:solidFill>
                  <a:schemeClr val="tx1"/>
                </a:solidFill>
                <a:latin typeface="微软雅黑" panose="020B0503020204020204" charset="-122"/>
                <a:ea typeface="微软雅黑" panose="020B0503020204020204" charset="-122"/>
                <a:cs typeface="微软雅黑" panose="020B0503020204020204" charset="-122"/>
              </a:rPr>
              <a:t>住宅项目本地施工企业达到正负零即可办理预售</a:t>
            </a:r>
            <a:r>
              <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rPr>
              <a:t>许可</a:t>
            </a:r>
            <a:r>
              <a:rPr sz="2000" dirty="0" smtClean="0">
                <a:solidFill>
                  <a:schemeClr val="tx1"/>
                </a:solidFill>
                <a:latin typeface="微软雅黑" panose="020B0503020204020204" charset="-122"/>
                <a:ea typeface="微软雅黑" panose="020B0503020204020204" charset="-122"/>
                <a:cs typeface="微软雅黑" panose="020B0503020204020204" charset="-122"/>
              </a:rPr>
              <a:t>证</a:t>
            </a:r>
            <a:r>
              <a:rPr lang="zh-CN" sz="2000"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rPr>
              <a:t>外地施工企业要求形象进度达到地面形象三分之一可以办理预售许可手续。</a:t>
            </a:r>
            <a:endParaRPr lang="en-US" altLang="zh-CN" sz="2000" dirty="0" smtClean="0">
              <a:solidFill>
                <a:schemeClr val="tx1"/>
              </a:solidFill>
              <a:latin typeface="微软雅黑" panose="020B0503020204020204" charset="-122"/>
              <a:ea typeface="微软雅黑" panose="020B0503020204020204" charset="-122"/>
              <a:cs typeface="微软雅黑" panose="020B0503020204020204" charset="-122"/>
            </a:endParaRPr>
          </a:p>
          <a:p>
            <a:pPr marL="12065" marR="5080" algn="l">
              <a:lnSpc>
                <a:spcPct val="141000"/>
              </a:lnSpc>
              <a:spcBef>
                <a:spcPts val="95"/>
              </a:spcBef>
            </a:pPr>
            <a:r>
              <a:rPr lang="en-US" altLang="zh-CN" sz="2000" dirty="0" smtClean="0">
                <a:solidFill>
                  <a:schemeClr val="tx1"/>
                </a:solidFill>
                <a:latin typeface="微软雅黑" panose="020B0503020204020204" charset="-122"/>
                <a:ea typeface="微软雅黑" panose="020B0503020204020204" charset="-122"/>
                <a:cs typeface="微软雅黑" panose="020B0503020204020204" charset="-122"/>
              </a:rPr>
              <a:t>2. </a:t>
            </a:r>
            <a:r>
              <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rPr>
              <a:t>拿到预售许可银行贷款手续齐全基本一周内即可放款。</a:t>
            </a:r>
            <a:endParaRPr lang="en-US" altLang="zh-CN" sz="2000" dirty="0" smtClean="0">
              <a:solidFill>
                <a:schemeClr val="tx1"/>
              </a:solidFill>
              <a:latin typeface="微软雅黑" panose="020B0503020204020204" charset="-122"/>
              <a:ea typeface="微软雅黑" panose="020B0503020204020204" charset="-122"/>
              <a:cs typeface="微软雅黑" panose="020B0503020204020204" charset="-122"/>
            </a:endParaRPr>
          </a:p>
          <a:p>
            <a:pPr marL="12065" marR="5080" algn="l">
              <a:lnSpc>
                <a:spcPct val="141000"/>
              </a:lnSpc>
              <a:spcBef>
                <a:spcPts val="95"/>
              </a:spcBef>
            </a:pPr>
            <a:r>
              <a:rPr lang="en-US" altLang="zh-CN" sz="2000" dirty="0" smtClean="0">
                <a:solidFill>
                  <a:schemeClr val="tx1"/>
                </a:solidFill>
                <a:latin typeface="微软雅黑" panose="020B0503020204020204" charset="-122"/>
                <a:ea typeface="微软雅黑" panose="020B0503020204020204" charset="-122"/>
                <a:cs typeface="微软雅黑" panose="020B0503020204020204" charset="-122"/>
              </a:rPr>
              <a:t>3. </a:t>
            </a:r>
            <a:r>
              <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rPr>
              <a:t>项目监管资金，为销售收入的</a:t>
            </a:r>
            <a:r>
              <a:rPr lang="en-US" altLang="zh-CN" sz="2000" dirty="0" smtClean="0">
                <a:solidFill>
                  <a:schemeClr val="tx1"/>
                </a:solidFill>
                <a:latin typeface="微软雅黑" panose="020B0503020204020204" charset="-122"/>
                <a:ea typeface="微软雅黑" panose="020B0503020204020204" charset="-122"/>
                <a:cs typeface="微软雅黑" panose="020B0503020204020204" charset="-122"/>
              </a:rPr>
              <a:t>30%</a:t>
            </a:r>
            <a:r>
              <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rPr>
              <a:t>，其余部分可自行支配使用。</a:t>
            </a:r>
            <a:endParaRPr lang="en-US" altLang="zh-CN" sz="2000" dirty="0" smtClean="0">
              <a:solidFill>
                <a:schemeClr val="tx1"/>
              </a:solidFill>
              <a:latin typeface="微软雅黑" panose="020B0503020204020204" charset="-122"/>
              <a:ea typeface="微软雅黑" panose="020B0503020204020204" charset="-122"/>
              <a:cs typeface="微软雅黑" panose="020B0503020204020204" charset="-122"/>
            </a:endParaRPr>
          </a:p>
          <a:p>
            <a:pPr marL="12065" marR="5080" algn="l">
              <a:lnSpc>
                <a:spcPct val="141000"/>
              </a:lnSpc>
              <a:spcBef>
                <a:spcPts val="95"/>
              </a:spcBef>
            </a:pPr>
            <a:r>
              <a:rPr lang="en-US" altLang="zh-CN" sz="2000" dirty="0" smtClean="0">
                <a:solidFill>
                  <a:schemeClr val="tx1"/>
                </a:solidFill>
                <a:latin typeface="微软雅黑" panose="020B0503020204020204" charset="-122"/>
                <a:ea typeface="微软雅黑" panose="020B0503020204020204" charset="-122"/>
                <a:cs typeface="微软雅黑" panose="020B0503020204020204" charset="-122"/>
              </a:rPr>
              <a:t>4. </a:t>
            </a:r>
            <a:r>
              <a:rPr lang="zh-CN" altLang="en-US" sz="2000" dirty="0" smtClean="0">
                <a:solidFill>
                  <a:schemeClr val="tx1"/>
                </a:solidFill>
                <a:latin typeface="微软雅黑" panose="020B0503020204020204" charset="-122"/>
                <a:ea typeface="微软雅黑" panose="020B0503020204020204" charset="-122"/>
                <a:cs typeface="微软雅黑" panose="020B0503020204020204" charset="-122"/>
              </a:rPr>
              <a:t>城区内所有项目都可以使用拆迁房票。</a:t>
            </a:r>
            <a:endParaRPr lang="en-US" altLang="zh-CN" sz="2000" b="1" dirty="0" smtClean="0">
              <a:solidFill>
                <a:srgbClr val="C00000"/>
              </a:solidFill>
              <a:latin typeface="微软雅黑" panose="020B0503020204020204" charset="-122"/>
              <a:ea typeface="微软雅黑" panose="020B0503020204020204" charset="-122"/>
              <a:cs typeface="微软雅黑" panose="020B0503020204020204" charset="-122"/>
            </a:endParaRPr>
          </a:p>
          <a:p>
            <a:pPr marL="12065" marR="5080" algn="l">
              <a:lnSpc>
                <a:spcPct val="141000"/>
              </a:lnSpc>
              <a:spcBef>
                <a:spcPts val="95"/>
              </a:spcBef>
            </a:pPr>
            <a:endParaRPr lang="en-US" altLang="zh-CN" sz="2000" b="1" dirty="0" smtClean="0">
              <a:solidFill>
                <a:srgbClr val="C00000"/>
              </a:solidFill>
              <a:latin typeface="微软雅黑" panose="020B0503020204020204" charset="-122"/>
              <a:ea typeface="微软雅黑" panose="020B0503020204020204" charset="-122"/>
              <a:cs typeface="微软雅黑" panose="020B0503020204020204" charset="-122"/>
            </a:endParaRPr>
          </a:p>
          <a:p>
            <a:pPr marL="12065" marR="5080" algn="l">
              <a:lnSpc>
                <a:spcPct val="141000"/>
              </a:lnSpc>
              <a:spcBef>
                <a:spcPts val="95"/>
              </a:spcBef>
            </a:pPr>
            <a:endParaRPr sz="2000" b="1" dirty="0">
              <a:solidFill>
                <a:srgbClr val="C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207010"/>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2</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1</a:t>
            </a:r>
            <a:r>
              <a:rPr lang="zh-CN" altLang="en-US" sz="2400" b="1" spc="180" dirty="0">
                <a:solidFill>
                  <a:schemeClr val="bg1"/>
                </a:solidFill>
                <a:latin typeface="Times New Roman" panose="02020603050405020304"/>
                <a:cs typeface="Times New Roman" panose="02020603050405020304"/>
              </a:rPr>
              <a:t>市场分析</a:t>
            </a:r>
            <a:r>
              <a:rPr sz="2400" spc="340" dirty="0">
                <a:solidFill>
                  <a:schemeClr val="bg1"/>
                </a:solidFill>
              </a:rPr>
              <a:t>|</a:t>
            </a:r>
            <a:r>
              <a:rPr lang="zh-CN" sz="2400" spc="340" dirty="0">
                <a:solidFill>
                  <a:schemeClr val="bg1"/>
                </a:solidFill>
              </a:rPr>
              <a:t>市场</a:t>
            </a:r>
            <a:r>
              <a:rPr lang="zh-CN" sz="2400" spc="340" dirty="0">
                <a:solidFill>
                  <a:schemeClr val="bg1"/>
                </a:solidFill>
                <a:sym typeface="+mn-ea"/>
              </a:rPr>
              <a:t>政策</a:t>
            </a:r>
            <a:endParaRPr lang="zh-CN" sz="2400" spc="340" dirty="0">
              <a:solidFill>
                <a:schemeClr val="bg1"/>
              </a:solidFill>
              <a:sym typeface="+mn-ea"/>
            </a:endParaRPr>
          </a:p>
        </p:txBody>
      </p:sp>
      <p:sp>
        <p:nvSpPr>
          <p:cNvPr id="11" name="object 11"/>
          <p:cNvSpPr txBox="1"/>
          <p:nvPr/>
        </p:nvSpPr>
        <p:spPr>
          <a:xfrm>
            <a:off x="1461770" y="1236980"/>
            <a:ext cx="8791575" cy="4498340"/>
          </a:xfrm>
          <a:prstGeom prst="rect">
            <a:avLst/>
          </a:prstGeom>
        </p:spPr>
        <p:txBody>
          <a:bodyPr vert="horz" wrap="square" lIns="0" tIns="11430" rIns="0" bIns="0" rtlCol="0">
            <a:noAutofit/>
          </a:bodyPr>
          <a:lstStyle/>
          <a:p>
            <a:pPr marL="65405" algn="ctr">
              <a:lnSpc>
                <a:spcPct val="100000"/>
              </a:lnSpc>
              <a:spcBef>
                <a:spcPts val="90"/>
              </a:spcBef>
            </a:pPr>
            <a:endParaRPr lang="en-US" sz="2000" b="1" spc="-10" dirty="0" smtClean="0">
              <a:solidFill>
                <a:srgbClr val="C00000"/>
              </a:solidFill>
              <a:latin typeface="微软雅黑" panose="020B0503020204020204" charset="-122"/>
              <a:ea typeface="微软雅黑" panose="020B0503020204020204" charset="-122"/>
              <a:cs typeface="微软雅黑" panose="020B0503020204020204" charset="-122"/>
            </a:endParaRPr>
          </a:p>
          <a:p>
            <a:pPr marL="65405" algn="l">
              <a:lnSpc>
                <a:spcPct val="100000"/>
              </a:lnSpc>
              <a:spcBef>
                <a:spcPts val="90"/>
              </a:spcBef>
            </a:pPr>
            <a:r>
              <a:rPr lang="zh-CN" sz="2000" dirty="0">
                <a:solidFill>
                  <a:srgbClr val="C00000"/>
                </a:solidFill>
                <a:latin typeface="微软雅黑" panose="020B0503020204020204" charset="-122"/>
                <a:ea typeface="微软雅黑" panose="020B0503020204020204" charset="-122"/>
                <a:cs typeface="微软雅黑" panose="020B0503020204020204" charset="-122"/>
              </a:rPr>
              <a:t>湾沚区购房补贴政策：</a:t>
            </a:r>
            <a:endParaRPr sz="2000" dirty="0">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sz="2000" dirty="0" smtClean="0"/>
              <a:t>      </a:t>
            </a:r>
            <a:r>
              <a:rPr lang="zh-CN" altLang="en-US" sz="2000" dirty="0" smtClean="0">
                <a:latin typeface="微软雅黑" panose="020B0503020204020204" charset="-122"/>
                <a:ea typeface="微软雅黑" panose="020B0503020204020204" charset="-122"/>
                <a:cs typeface="微软雅黑" panose="020B0503020204020204" charset="-122"/>
              </a:rPr>
              <a:t>  湾沚区购房补贴政策执行比较宽松基本购房都有，本科毕业生最低补贴</a:t>
            </a:r>
            <a:r>
              <a:rPr lang="en-US" altLang="zh-CN" sz="2000" dirty="0" smtClean="0">
                <a:latin typeface="微软雅黑" panose="020B0503020204020204" charset="-122"/>
                <a:ea typeface="微软雅黑" panose="020B0503020204020204" charset="-122"/>
                <a:cs typeface="微软雅黑" panose="020B0503020204020204" charset="-122"/>
              </a:rPr>
              <a:t>2</a:t>
            </a:r>
            <a:r>
              <a:rPr lang="zh-CN" altLang="en-US" sz="2000" dirty="0" smtClean="0">
                <a:latin typeface="微软雅黑" panose="020B0503020204020204" charset="-122"/>
                <a:ea typeface="微软雅黑" panose="020B0503020204020204" charset="-122"/>
                <a:cs typeface="微软雅黑" panose="020B0503020204020204" charset="-122"/>
              </a:rPr>
              <a:t>万元专科及中专技校等最低壹万元并给予契税</a:t>
            </a:r>
            <a:r>
              <a:rPr lang="en-US" altLang="zh-CN" sz="2000" dirty="0" smtClean="0">
                <a:latin typeface="微软雅黑" panose="020B0503020204020204" charset="-122"/>
                <a:ea typeface="微软雅黑" panose="020B0503020204020204" charset="-122"/>
                <a:cs typeface="微软雅黑" panose="020B0503020204020204" charset="-122"/>
              </a:rPr>
              <a:t>50%</a:t>
            </a:r>
            <a:r>
              <a:rPr lang="zh-CN" altLang="en-US" sz="2000" dirty="0" smtClean="0">
                <a:latin typeface="微软雅黑" panose="020B0503020204020204" charset="-122"/>
                <a:ea typeface="微软雅黑" panose="020B0503020204020204" charset="-122"/>
                <a:cs typeface="微软雅黑" panose="020B0503020204020204" charset="-122"/>
              </a:rPr>
              <a:t>减免，农民进城同时享受壹万元补贴，目前此政策执行到</a:t>
            </a:r>
            <a:r>
              <a:rPr lang="en-US" altLang="zh-CN" sz="2000" dirty="0" smtClean="0">
                <a:latin typeface="微软雅黑" panose="020B0503020204020204" charset="-122"/>
                <a:ea typeface="微软雅黑" panose="020B0503020204020204" charset="-122"/>
                <a:cs typeface="微软雅黑" panose="020B0503020204020204" charset="-122"/>
              </a:rPr>
              <a:t>2023</a:t>
            </a:r>
            <a:r>
              <a:rPr lang="zh-CN" altLang="en-US" sz="2000" dirty="0" smtClean="0">
                <a:latin typeface="微软雅黑" panose="020B0503020204020204" charset="-122"/>
                <a:ea typeface="微软雅黑" panose="020B0503020204020204" charset="-122"/>
                <a:cs typeface="微软雅黑" panose="020B0503020204020204" charset="-122"/>
              </a:rPr>
              <a:t>年</a:t>
            </a:r>
            <a:r>
              <a:rPr lang="en-US" altLang="zh-CN" sz="2000" dirty="0" smtClean="0">
                <a:latin typeface="微软雅黑" panose="020B0503020204020204" charset="-122"/>
                <a:ea typeface="微软雅黑" panose="020B0503020204020204" charset="-122"/>
                <a:cs typeface="微软雅黑" panose="020B0503020204020204" charset="-122"/>
              </a:rPr>
              <a:t>12</a:t>
            </a:r>
            <a:r>
              <a:rPr lang="zh-CN" altLang="en-US" sz="2000" dirty="0" smtClean="0">
                <a:latin typeface="微软雅黑" panose="020B0503020204020204" charset="-122"/>
                <a:ea typeface="微软雅黑" panose="020B0503020204020204" charset="-122"/>
                <a:cs typeface="微软雅黑" panose="020B0503020204020204" charset="-122"/>
              </a:rPr>
              <a:t>月</a:t>
            </a:r>
            <a:r>
              <a:rPr lang="en-US" altLang="zh-CN" sz="2000" dirty="0" smtClean="0">
                <a:latin typeface="微软雅黑" panose="020B0503020204020204" charset="-122"/>
                <a:ea typeface="微软雅黑" panose="020B0503020204020204" charset="-122"/>
                <a:cs typeface="微软雅黑" panose="020B0503020204020204" charset="-122"/>
              </a:rPr>
              <a:t>31</a:t>
            </a:r>
            <a:r>
              <a:rPr lang="zh-CN" altLang="en-US" sz="2000" dirty="0" smtClean="0">
                <a:latin typeface="微软雅黑" panose="020B0503020204020204" charset="-122"/>
                <a:ea typeface="微软雅黑" panose="020B0503020204020204" charset="-122"/>
                <a:cs typeface="微软雅黑" panose="020B0503020204020204" charset="-122"/>
              </a:rPr>
              <a:t>日，按以往明年会延续此政策。区政府每年会在市场购买大量安置房用于安置拆迁户，</a:t>
            </a:r>
            <a:r>
              <a:rPr lang="en-US" altLang="zh-CN" sz="2000" dirty="0" smtClean="0">
                <a:latin typeface="微软雅黑" panose="020B0503020204020204" charset="-122"/>
                <a:ea typeface="微软雅黑" panose="020B0503020204020204" charset="-122"/>
                <a:cs typeface="微软雅黑" panose="020B0503020204020204" charset="-122"/>
              </a:rPr>
              <a:t>2023</a:t>
            </a:r>
            <a:r>
              <a:rPr lang="zh-CN" altLang="en-US" sz="2000" dirty="0" smtClean="0">
                <a:latin typeface="微软雅黑" panose="020B0503020204020204" charset="-122"/>
                <a:ea typeface="微软雅黑" panose="020B0503020204020204" charset="-122"/>
                <a:cs typeface="微软雅黑" panose="020B0503020204020204" charset="-122"/>
              </a:rPr>
              <a:t>年共购买</a:t>
            </a:r>
            <a:r>
              <a:rPr lang="en-US" altLang="zh-CN" sz="2000" dirty="0" smtClean="0">
                <a:latin typeface="微软雅黑" panose="020B0503020204020204" charset="-122"/>
                <a:ea typeface="微软雅黑" panose="020B0503020204020204" charset="-122"/>
                <a:cs typeface="微软雅黑" panose="020B0503020204020204" charset="-122"/>
              </a:rPr>
              <a:t>330</a:t>
            </a:r>
            <a:r>
              <a:rPr lang="zh-CN" altLang="en-US" sz="2000" dirty="0" smtClean="0">
                <a:latin typeface="微软雅黑" panose="020B0503020204020204" charset="-122"/>
                <a:ea typeface="微软雅黑" panose="020B0503020204020204" charset="-122"/>
                <a:cs typeface="微软雅黑" panose="020B0503020204020204" charset="-122"/>
              </a:rPr>
              <a:t>套用于人才奖励及部分安置拆迁户。安置房价格实行一个项目一个价格，所以各家都可以根据销售情况申请可以享受一部分，对市场去化起到加速作用。</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207010"/>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2</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2</a:t>
            </a:r>
            <a:r>
              <a:rPr lang="zh-CN" altLang="en-US" sz="2400" b="1" spc="180" dirty="0">
                <a:solidFill>
                  <a:schemeClr val="bg1"/>
                </a:solidFill>
                <a:latin typeface="Times New Roman" panose="02020603050405020304"/>
                <a:cs typeface="Times New Roman" panose="02020603050405020304"/>
              </a:rPr>
              <a:t>市场分析</a:t>
            </a:r>
            <a:r>
              <a:rPr sz="2400" spc="340" dirty="0">
                <a:solidFill>
                  <a:schemeClr val="bg1"/>
                </a:solidFill>
              </a:rPr>
              <a:t>|</a:t>
            </a:r>
            <a:r>
              <a:rPr lang="zh-CN" sz="2400" spc="340" dirty="0">
                <a:solidFill>
                  <a:schemeClr val="bg1"/>
                </a:solidFill>
              </a:rPr>
              <a:t>市场分析</a:t>
            </a:r>
            <a:endParaRPr lang="zh-CN" sz="2400" spc="340" dirty="0">
              <a:solidFill>
                <a:schemeClr val="bg1"/>
              </a:solidFill>
              <a:sym typeface="+mn-ea"/>
            </a:endParaRPr>
          </a:p>
        </p:txBody>
      </p:sp>
      <p:sp>
        <p:nvSpPr>
          <p:cNvPr id="3" name="文本框 2"/>
          <p:cNvSpPr txBox="1"/>
          <p:nvPr/>
        </p:nvSpPr>
        <p:spPr>
          <a:xfrm>
            <a:off x="426720" y="1041400"/>
            <a:ext cx="3039110" cy="5077460"/>
          </a:xfrm>
          <a:prstGeom prst="rect">
            <a:avLst/>
          </a:prstGeom>
          <a:noFill/>
        </p:spPr>
        <p:txBody>
          <a:bodyPr wrap="square">
            <a:spAutoFit/>
          </a:bodyPr>
          <a:lstStyle/>
          <a:p>
            <a:pPr algn="just">
              <a:lnSpc>
                <a:spcPct val="150000"/>
              </a:lnSpc>
            </a:pPr>
            <a:r>
              <a:rPr dirty="0">
                <a:solidFill>
                  <a:schemeClr val="tx1"/>
                </a:solidFill>
                <a:latin typeface="微软雅黑" panose="020B0503020204020204" charset="-122"/>
                <a:ea typeface="微软雅黑" panose="020B0503020204020204" charset="-122"/>
                <a:cs typeface="微软雅黑" panose="020B0503020204020204" charset="-122"/>
                <a:sym typeface="+mn-ea"/>
              </a:rPr>
              <a:t>项目西北面约1500米安徽农垦集团开发的世纪之光小区该项目以高层为主销售价</a:t>
            </a:r>
            <a:r>
              <a:rPr lang="en-US"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7</a:t>
            </a:r>
            <a:r>
              <a:rPr dirty="0">
                <a:solidFill>
                  <a:schemeClr val="tx1"/>
                </a:solidFill>
                <a:latin typeface="微软雅黑" panose="020B0503020204020204" charset="-122"/>
                <a:ea typeface="微软雅黑" panose="020B0503020204020204" charset="-122"/>
                <a:cs typeface="微软雅黑" panose="020B0503020204020204" charset="-122"/>
                <a:sym typeface="+mn-ea"/>
              </a:rPr>
              <a:t>500元每平米，目前月销约20套。项目西南面</a:t>
            </a:r>
            <a:r>
              <a:rPr lang="zh-CN" dirty="0">
                <a:solidFill>
                  <a:schemeClr val="tx1"/>
                </a:solidFill>
                <a:latin typeface="微软雅黑" panose="020B0503020204020204" charset="-122"/>
                <a:ea typeface="微软雅黑" panose="020B0503020204020204" charset="-122"/>
                <a:cs typeface="微软雅黑" panose="020B0503020204020204" charset="-122"/>
                <a:sym typeface="+mn-ea"/>
              </a:rPr>
              <a:t>约</a:t>
            </a:r>
            <a:r>
              <a:rPr dirty="0">
                <a:solidFill>
                  <a:schemeClr val="tx1"/>
                </a:solidFill>
                <a:latin typeface="微软雅黑" panose="020B0503020204020204" charset="-122"/>
                <a:ea typeface="微软雅黑" panose="020B0503020204020204" charset="-122"/>
                <a:cs typeface="微软雅黑" panose="020B0503020204020204" charset="-122"/>
                <a:sym typeface="+mn-ea"/>
              </a:rPr>
              <a:t>1200米有碧桂园的黄金时代和怡康的南湖云境，碧桂园基本已经销售完毕高层售价6500元每平米，洋房售价7600元每平米</a:t>
            </a:r>
            <a:r>
              <a:rPr lang="zh-CN" dirty="0">
                <a:solidFill>
                  <a:schemeClr val="tx1"/>
                </a:solidFill>
                <a:latin typeface="微软雅黑" panose="020B0503020204020204" charset="-122"/>
                <a:ea typeface="微软雅黑" panose="020B0503020204020204" charset="-122"/>
                <a:cs typeface="微软雅黑" panose="020B0503020204020204" charset="-122"/>
                <a:sym typeface="+mn-ea"/>
              </a:rPr>
              <a:t>；</a:t>
            </a:r>
            <a:r>
              <a:rPr dirty="0">
                <a:solidFill>
                  <a:schemeClr val="tx1"/>
                </a:solidFill>
                <a:latin typeface="微软雅黑" panose="020B0503020204020204" charset="-122"/>
                <a:ea typeface="微软雅黑" panose="020B0503020204020204" charset="-122"/>
                <a:cs typeface="微软雅黑" panose="020B0503020204020204" charset="-122"/>
                <a:sym typeface="+mn-ea"/>
              </a:rPr>
              <a:t>南湖云境全部为高层售价6</a:t>
            </a:r>
            <a:r>
              <a:rPr lang="en-US" dirty="0">
                <a:solidFill>
                  <a:schemeClr val="tx1"/>
                </a:solidFill>
                <a:latin typeface="微软雅黑" panose="020B0503020204020204" charset="-122"/>
                <a:ea typeface="微软雅黑" panose="020B0503020204020204" charset="-122"/>
                <a:cs typeface="微软雅黑" panose="020B0503020204020204" charset="-122"/>
                <a:sym typeface="+mn-ea"/>
              </a:rPr>
              <a:t>5</a:t>
            </a:r>
            <a:r>
              <a:rPr dirty="0">
                <a:solidFill>
                  <a:schemeClr val="tx1"/>
                </a:solidFill>
                <a:latin typeface="微软雅黑" panose="020B0503020204020204" charset="-122"/>
                <a:ea typeface="微软雅黑" panose="020B0503020204020204" charset="-122"/>
                <a:cs typeface="微软雅黑" panose="020B0503020204020204" charset="-122"/>
                <a:sym typeface="+mn-ea"/>
              </a:rPr>
              <a:t>00元每平米，所剩房源不足佰套。</a:t>
            </a:r>
            <a:endParaRPr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7" name="图片 6"/>
          <p:cNvPicPr>
            <a:picLocks noChangeAspect="1"/>
          </p:cNvPicPr>
          <p:nvPr/>
        </p:nvPicPr>
        <p:blipFill>
          <a:blip r:embed="rId1" cstate="print"/>
          <a:stretch>
            <a:fillRect/>
          </a:stretch>
        </p:blipFill>
        <p:spPr>
          <a:xfrm>
            <a:off x="3810635" y="962660"/>
            <a:ext cx="7743825" cy="5156200"/>
          </a:xfrm>
          <a:prstGeom prst="rect">
            <a:avLst/>
          </a:prstGeom>
        </p:spPr>
      </p:pic>
      <p:sp>
        <p:nvSpPr>
          <p:cNvPr id="5" name="五角星 4"/>
          <p:cNvSpPr/>
          <p:nvPr>
            <p:custDataLst>
              <p:tags r:id="rId2"/>
            </p:custDataLst>
          </p:nvPr>
        </p:nvSpPr>
        <p:spPr>
          <a:xfrm>
            <a:off x="9465945" y="3204845"/>
            <a:ext cx="278765" cy="288290"/>
          </a:xfrm>
          <a:prstGeom prst="star5">
            <a:avLst/>
          </a:prstGeom>
          <a:ln>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p:txBody>
      </p:sp>
      <p:sp>
        <p:nvSpPr>
          <p:cNvPr id="8" name="TextBox 3"/>
          <p:cNvSpPr txBox="1"/>
          <p:nvPr>
            <p:custDataLst>
              <p:tags r:id="rId3"/>
            </p:custDataLst>
          </p:nvPr>
        </p:nvSpPr>
        <p:spPr>
          <a:xfrm>
            <a:off x="8121650" y="3881120"/>
            <a:ext cx="1176020" cy="368299"/>
          </a:xfrm>
          <a:prstGeom prst="wedgeRectCallout">
            <a:avLst>
              <a:gd name="adj1" fmla="val 71652"/>
              <a:gd name="adj2" fmla="val -165862"/>
            </a:avLst>
          </a:prstGeom>
          <a:solidFill>
            <a:srgbClr val="FFFF00">
              <a:alpha val="30000"/>
            </a:srgbClr>
          </a:solidFill>
          <a:ln w="12700">
            <a:solidFill>
              <a:srgbClr val="FF0000"/>
            </a:solidFill>
          </a:ln>
        </p:spPr>
        <p:txBody>
          <a:bodyPr wrap="square" anchor="t" anchorCtr="0">
            <a:spAutoFit/>
          </a:bodyPr>
          <a:lstStyle/>
          <a:p>
            <a:r>
              <a:rPr lang="zh-CN" altLang="en-US" b="1" dirty="0">
                <a:latin typeface="微软雅黑" panose="020B0503020204020204" charset="-122"/>
                <a:ea typeface="微软雅黑" panose="020B0503020204020204" charset="-122"/>
              </a:rPr>
              <a:t>目标项目</a:t>
            </a:r>
            <a:endParaRPr lang="zh-CN" altLang="en-US" b="1" dirty="0">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207010"/>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2</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2</a:t>
            </a:r>
            <a:r>
              <a:rPr lang="zh-CN" altLang="en-US" sz="2400" b="1" spc="180" dirty="0">
                <a:solidFill>
                  <a:schemeClr val="bg1"/>
                </a:solidFill>
                <a:latin typeface="Times New Roman" panose="02020603050405020304"/>
                <a:cs typeface="Times New Roman" panose="02020603050405020304"/>
              </a:rPr>
              <a:t>市场分析</a:t>
            </a:r>
            <a:r>
              <a:rPr sz="2400" spc="340" dirty="0">
                <a:solidFill>
                  <a:schemeClr val="bg1"/>
                </a:solidFill>
              </a:rPr>
              <a:t>|</a:t>
            </a:r>
            <a:r>
              <a:rPr lang="zh-CN" sz="2400" spc="340" dirty="0">
                <a:solidFill>
                  <a:schemeClr val="bg1"/>
                </a:solidFill>
              </a:rPr>
              <a:t>市场分析</a:t>
            </a:r>
            <a:endParaRPr lang="zh-CN" sz="2400" spc="340" dirty="0">
              <a:solidFill>
                <a:schemeClr val="bg1"/>
              </a:solidFill>
              <a:sym typeface="+mn-ea"/>
            </a:endParaRPr>
          </a:p>
        </p:txBody>
      </p:sp>
      <p:sp>
        <p:nvSpPr>
          <p:cNvPr id="6" name="TextBox 5"/>
          <p:cNvSpPr txBox="1"/>
          <p:nvPr/>
        </p:nvSpPr>
        <p:spPr>
          <a:xfrm>
            <a:off x="4511571" y="783253"/>
            <a:ext cx="3168352" cy="368300"/>
          </a:xfrm>
          <a:prstGeom prst="rect">
            <a:avLst/>
          </a:prstGeom>
          <a:noFill/>
        </p:spPr>
        <p:txBody>
          <a:bodyPr wrap="square" rtlCol="0">
            <a:spAutoFit/>
          </a:bodyPr>
          <a:lstStyle/>
          <a:p>
            <a:r>
              <a:rPr lang="zh-CN" altLang="en-US" dirty="0" smtClean="0"/>
              <a:t>湾沚主要项目情况一览表</a:t>
            </a:r>
            <a:endParaRPr lang="zh-CN" altLang="en-US" dirty="0"/>
          </a:p>
        </p:txBody>
      </p:sp>
      <p:graphicFrame>
        <p:nvGraphicFramePr>
          <p:cNvPr id="12" name="表格 11"/>
          <p:cNvGraphicFramePr>
            <a:graphicFrameLocks noGrp="1"/>
          </p:cNvGraphicFramePr>
          <p:nvPr>
            <p:custDataLst>
              <p:tags r:id="rId1"/>
            </p:custDataLst>
          </p:nvPr>
        </p:nvGraphicFramePr>
        <p:xfrm>
          <a:off x="1882775" y="1151255"/>
          <a:ext cx="8552815" cy="4262755"/>
        </p:xfrm>
        <a:graphic>
          <a:graphicData uri="http://schemas.openxmlformats.org/drawingml/2006/table">
            <a:tbl>
              <a:tblPr>
                <a:tableStyleId>{5C22544A-7EE6-4342-B048-85BDC9FD1C3A}</a:tableStyleId>
              </a:tblPr>
              <a:tblGrid>
                <a:gridCol w="530860"/>
                <a:gridCol w="1011555"/>
                <a:gridCol w="688975"/>
                <a:gridCol w="1178560"/>
                <a:gridCol w="965200"/>
                <a:gridCol w="883920"/>
                <a:gridCol w="1261745"/>
                <a:gridCol w="1076325"/>
                <a:gridCol w="955675"/>
              </a:tblGrid>
              <a:tr h="417195">
                <a:tc>
                  <a:txBody>
                    <a:bodyPr/>
                    <a:lstStyle/>
                    <a:p>
                      <a:pPr algn="ctr" fontAlgn="ctr"/>
                      <a:r>
                        <a:rPr lang="zh-CN" altLang="en-US" sz="1000" u="none" strike="noStrike" dirty="0">
                          <a:effectLst/>
                          <a:latin typeface="微软雅黑" panose="020B0503020204020204" charset="-122"/>
                          <a:ea typeface="微软雅黑" panose="020B0503020204020204" charset="-122"/>
                        </a:rPr>
                        <a:t>序号</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项目名称</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位置</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cs typeface="微软雅黑" panose="020B0503020204020204" charset="-122"/>
                        </a:rPr>
                        <a:t>楼板价（元</a:t>
                      </a:r>
                      <a:r>
                        <a:rPr lang="en-US" altLang="zh-CN" sz="1000" u="none" strike="noStrike">
                          <a:effectLst/>
                          <a:latin typeface="微软雅黑" panose="020B0503020204020204" charset="-122"/>
                          <a:ea typeface="微软雅黑" panose="020B0503020204020204" charset="-122"/>
                          <a:cs typeface="微软雅黑" panose="020B0503020204020204" charset="-122"/>
                        </a:rPr>
                        <a:t>/</a:t>
                      </a:r>
                      <a:r>
                        <a:rPr lang="zh-CN" altLang="en-US" sz="1000" u="none" strike="noStrike">
                          <a:effectLst/>
                          <a:latin typeface="微软雅黑" panose="020B0503020204020204" charset="-122"/>
                          <a:ea typeface="微软雅黑" panose="020B0503020204020204" charset="-122"/>
                          <a:cs typeface="微软雅黑" panose="020B0503020204020204" charset="-122"/>
                        </a:rPr>
                        <a:t>平方）</a:t>
                      </a:r>
                      <a:endParaRPr lang="zh-CN" altLang="en-US" sz="1000" b="0" i="0" u="none" strike="noStrike">
                        <a:solidFill>
                          <a:srgbClr val="000000"/>
                        </a:solidFill>
                        <a:effectLst/>
                        <a:latin typeface="微软雅黑" panose="020B0503020204020204" charset="-122"/>
                        <a:ea typeface="微软雅黑" panose="020B0503020204020204" charset="-122"/>
                        <a:cs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占地面积（亩）</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总体量（万方）</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dirty="0">
                          <a:effectLst/>
                          <a:latin typeface="微软雅黑" panose="020B0503020204020204" charset="-122"/>
                          <a:ea typeface="微软雅黑" panose="020B0503020204020204" charset="-122"/>
                        </a:rPr>
                        <a:t>物业类型</a:t>
                      </a:r>
                      <a:endParaRPr lang="zh-CN" altLang="en-US" sz="1000" b="0" i="0" u="none" strike="noStrike" dirty="0">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主力面积（平米）</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售价（平方米）</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r>
              <a:tr h="320675">
                <a:tc>
                  <a:txBody>
                    <a:bodyPr/>
                    <a:lstStyle/>
                    <a:p>
                      <a:pPr algn="ctr" fontAlgn="ctr"/>
                      <a:r>
                        <a:rPr lang="en-US" altLang="zh-CN" sz="1000" u="none" strike="noStrike">
                          <a:effectLst/>
                          <a:latin typeface="微软雅黑" panose="020B0503020204020204" charset="-122"/>
                          <a:ea typeface="微软雅黑" panose="020B0503020204020204" charset="-122"/>
                        </a:rPr>
                        <a:t>1</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华涛观澜一品</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南湖公园</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3943</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132</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25</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高层、洋房、别墅</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105—120</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rPr>
                        <a:t>高层</a:t>
                      </a: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6500</a:t>
                      </a:r>
                      <a:r>
                        <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rPr>
                        <a:t>，</a:t>
                      </a:r>
                      <a:endPar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p>
                      <a:pPr algn="ctr" fontAlgn="ctr"/>
                      <a:r>
                        <a:rPr lang="zh-CN" altLang="en-US" sz="1000" b="0" i="0" u="none" strike="noStrike">
                          <a:solidFill>
                            <a:schemeClr val="tx1"/>
                          </a:solidFill>
                          <a:effectLst/>
                          <a:latin typeface="微软雅黑" panose="020B0503020204020204" charset="-122"/>
                          <a:ea typeface="微软雅黑" panose="020B0503020204020204" charset="-122"/>
                          <a:cs typeface="微软雅黑" panose="020B0503020204020204" charset="-122"/>
                        </a:rPr>
                        <a:t>叠墅</a:t>
                      </a:r>
                      <a:r>
                        <a:rPr lang="en-US" altLang="zh-CN" sz="1000" b="0" i="0" u="none" strike="noStrike">
                          <a:solidFill>
                            <a:schemeClr val="tx1"/>
                          </a:solidFill>
                          <a:effectLst/>
                          <a:latin typeface="微软雅黑" panose="020B0503020204020204" charset="-122"/>
                          <a:ea typeface="微软雅黑" panose="020B0503020204020204" charset="-122"/>
                          <a:cs typeface="微软雅黑" panose="020B0503020204020204" charset="-122"/>
                        </a:rPr>
                        <a:t>10000</a:t>
                      </a:r>
                      <a:endParaRPr lang="en-US" altLang="zh-CN" sz="10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963" marR="6963" marT="6963" marB="0" anchor="ctr"/>
                </a:tc>
              </a:tr>
              <a:tr h="320040">
                <a:tc>
                  <a:txBody>
                    <a:bodyPr/>
                    <a:lstStyle/>
                    <a:p>
                      <a:pPr algn="ctr" fontAlgn="ctr"/>
                      <a:r>
                        <a:rPr lang="en-US" altLang="zh-CN" sz="1000" u="none" strike="noStrike">
                          <a:effectLst/>
                          <a:latin typeface="微软雅黑" panose="020B0503020204020204" charset="-122"/>
                          <a:ea typeface="微软雅黑" panose="020B0503020204020204" charset="-122"/>
                        </a:rPr>
                        <a:t>2</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中房棠樾湾</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南湖公园</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2667</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83</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15.57</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高层、洋房、别墅</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109</a:t>
                      </a:r>
                      <a:r>
                        <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118</a:t>
                      </a:r>
                      <a:r>
                        <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160</a:t>
                      </a:r>
                      <a:endParaRPr lang="en-US" altLang="zh-CN" sz="10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6500</a:t>
                      </a:r>
                      <a:r>
                        <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7800</a:t>
                      </a:r>
                      <a:endParaRPr lang="en-US" altLang="zh-CN" sz="10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963" marR="6963" marT="6963" marB="0" anchor="ctr"/>
                </a:tc>
              </a:tr>
              <a:tr h="320675">
                <a:tc>
                  <a:txBody>
                    <a:bodyPr/>
                    <a:lstStyle/>
                    <a:p>
                      <a:pPr algn="ctr" fontAlgn="ctr"/>
                      <a:r>
                        <a:rPr lang="en-US" altLang="zh-CN" sz="1000" u="none" strike="noStrike">
                          <a:effectLst/>
                          <a:latin typeface="微软雅黑" panose="020B0503020204020204" charset="-122"/>
                          <a:ea typeface="微软雅黑" panose="020B0503020204020204" charset="-122"/>
                        </a:rPr>
                        <a:t>3</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碧桂园黄金时代</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南湖公园</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1755</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148</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24.2</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高层、多层、小高层</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100—130</a:t>
                      </a:r>
                      <a:r>
                        <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196</a:t>
                      </a:r>
                      <a:endParaRPr lang="en-US" altLang="zh-CN" sz="10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6900</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r>
              <a:tr h="320675">
                <a:tc>
                  <a:txBody>
                    <a:bodyPr/>
                    <a:lstStyle/>
                    <a:p>
                      <a:pPr algn="ctr" fontAlgn="ctr"/>
                      <a:r>
                        <a:rPr lang="en-US" altLang="zh-CN" sz="1000" u="none" strike="noStrike">
                          <a:effectLst/>
                          <a:latin typeface="微软雅黑" panose="020B0503020204020204" charset="-122"/>
                          <a:ea typeface="微软雅黑" panose="020B0503020204020204" charset="-122"/>
                        </a:rPr>
                        <a:t>4</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宇业天逸华府</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东湖公园</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　</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93</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15</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高层、洋房</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90—130</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5300</a:t>
                      </a:r>
                      <a:r>
                        <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6200</a:t>
                      </a:r>
                      <a:endParaRPr lang="en-US" altLang="zh-CN" sz="10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963" marR="6963" marT="6963" marB="0" anchor="ctr"/>
                </a:tc>
              </a:tr>
              <a:tr h="320040">
                <a:tc>
                  <a:txBody>
                    <a:bodyPr/>
                    <a:lstStyle/>
                    <a:p>
                      <a:pPr algn="ctr" fontAlgn="ctr"/>
                      <a:r>
                        <a:rPr lang="en-US" altLang="zh-CN" sz="1000" u="none" strike="noStrike">
                          <a:effectLst/>
                          <a:latin typeface="微软雅黑" panose="020B0503020204020204" charset="-122"/>
                          <a:ea typeface="微软雅黑" panose="020B0503020204020204" charset="-122"/>
                        </a:rPr>
                        <a:t>5</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港龙时代天骄</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南湖公园</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1548</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98</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14.3</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高层、洋房、别墅</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106—133</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7300</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r>
              <a:tr h="320675">
                <a:tc>
                  <a:txBody>
                    <a:bodyPr/>
                    <a:lstStyle/>
                    <a:p>
                      <a:pPr algn="ctr" fontAlgn="ctr"/>
                      <a:r>
                        <a:rPr lang="en-US" altLang="zh-CN" sz="1000" u="none" strike="noStrike">
                          <a:effectLst/>
                          <a:latin typeface="微软雅黑" panose="020B0503020204020204" charset="-122"/>
                          <a:ea typeface="微软雅黑" panose="020B0503020204020204" charset="-122"/>
                        </a:rPr>
                        <a:t>6</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通和世纪之光</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南湖公园</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2311</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103</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17.6</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高层、洋房</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88</a:t>
                      </a:r>
                      <a:r>
                        <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127</a:t>
                      </a:r>
                      <a:endParaRPr lang="en-US" altLang="zh-CN" sz="10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6500</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r>
              <a:tr h="320675">
                <a:tc>
                  <a:txBody>
                    <a:bodyPr/>
                    <a:lstStyle/>
                    <a:p>
                      <a:pPr algn="ctr" fontAlgn="ctr"/>
                      <a:r>
                        <a:rPr lang="en-US" altLang="zh-CN" sz="1000" u="none" strike="noStrike">
                          <a:effectLst/>
                          <a:latin typeface="微软雅黑" panose="020B0503020204020204" charset="-122"/>
                          <a:ea typeface="微软雅黑" panose="020B0503020204020204" charset="-122"/>
                        </a:rPr>
                        <a:t>7</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怡康南湖云境</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南湖公园</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3428</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31</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4.9</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多层、小高层</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　</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6500</a:t>
                      </a:r>
                      <a:r>
                        <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rPr>
                        <a:t>、</a:t>
                      </a: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7600</a:t>
                      </a:r>
                      <a:endParaRPr lang="en-US" altLang="zh-CN" sz="10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963" marR="6963" marT="6963" marB="0" anchor="ctr"/>
                </a:tc>
              </a:tr>
              <a:tr h="320040">
                <a:tc>
                  <a:txBody>
                    <a:bodyPr/>
                    <a:lstStyle/>
                    <a:p>
                      <a:pPr algn="ctr" fontAlgn="ctr"/>
                      <a:r>
                        <a:rPr lang="en-US" altLang="zh-CN" sz="1000" u="none" strike="noStrike">
                          <a:effectLst/>
                          <a:latin typeface="微软雅黑" panose="020B0503020204020204" charset="-122"/>
                          <a:ea typeface="微软雅黑" panose="020B0503020204020204" charset="-122"/>
                        </a:rPr>
                        <a:t>8</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怡康璞樾</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南湖公园</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1547</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60</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solidFill>
                            <a:schemeClr val="tx1"/>
                          </a:solidFill>
                          <a:effectLst/>
                          <a:latin typeface="微软雅黑" panose="020B0503020204020204" charset="-122"/>
                          <a:ea typeface="微软雅黑" panose="020B0503020204020204" charset="-122"/>
                        </a:rPr>
                        <a:t>1.8</a:t>
                      </a:r>
                      <a:endParaRPr lang="en-US" altLang="zh-CN"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a:solidFill>
                            <a:schemeClr val="tx1"/>
                          </a:solidFill>
                          <a:effectLst/>
                          <a:latin typeface="微软雅黑" panose="020B0503020204020204" charset="-122"/>
                          <a:ea typeface="微软雅黑" panose="020B0503020204020204" charset="-122"/>
                          <a:sym typeface="+mn-ea"/>
                        </a:rPr>
                        <a:t>高层、洋房</a:t>
                      </a:r>
                      <a:endParaRPr lang="zh-CN" altLang="en-US" sz="1000" b="0" i="0" u="none" strike="noStrike">
                        <a:solidFill>
                          <a:schemeClr val="tx1"/>
                        </a:solidFill>
                        <a:effectLst/>
                        <a:latin typeface="微软雅黑" panose="020B0503020204020204" charset="-122"/>
                        <a:ea typeface="微软雅黑" panose="020B0503020204020204" charset="-122"/>
                      </a:endParaRPr>
                    </a:p>
                    <a:p>
                      <a:pPr algn="ctr" fontAlgn="ctr"/>
                      <a:r>
                        <a:rPr lang="zh-CN" altLang="en-US" sz="1000" u="none" strike="noStrike">
                          <a:solidFill>
                            <a:schemeClr val="tx1"/>
                          </a:solidFill>
                          <a:effectLst/>
                          <a:latin typeface="微软雅黑" panose="020B0503020204020204" charset="-122"/>
                          <a:ea typeface="微软雅黑" panose="020B0503020204020204" charset="-122"/>
                        </a:rPr>
                        <a:t>　</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rPr>
                        <a:t>　</a:t>
                      </a:r>
                      <a:endParaRPr lang="zh-CN" altLang="en-US" sz="1000" b="0" i="0" u="none" strike="noStrike">
                        <a:solidFill>
                          <a:schemeClr val="tx1"/>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solidFill>
                            <a:schemeClr val="tx1"/>
                          </a:solidFill>
                          <a:effectLst/>
                          <a:latin typeface="微软雅黑" panose="020B0503020204020204" charset="-122"/>
                          <a:ea typeface="微软雅黑" panose="020B0503020204020204" charset="-122"/>
                          <a:cs typeface="微软雅黑" panose="020B0503020204020204" charset="-122"/>
                        </a:rPr>
                        <a:t>高层</a:t>
                      </a:r>
                      <a:r>
                        <a:rPr lang="en-US" altLang="zh-CN" sz="1000" u="none" strike="noStrike">
                          <a:solidFill>
                            <a:schemeClr val="tx1"/>
                          </a:solidFill>
                          <a:effectLst/>
                          <a:latin typeface="微软雅黑" panose="020B0503020204020204" charset="-122"/>
                          <a:ea typeface="微软雅黑" panose="020B0503020204020204" charset="-122"/>
                          <a:cs typeface="微软雅黑" panose="020B0503020204020204" charset="-122"/>
                        </a:rPr>
                        <a:t>7000</a:t>
                      </a:r>
                      <a:endParaRPr lang="en-US" altLang="zh-CN" sz="10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963" marR="6963" marT="6963" marB="0" anchor="ctr"/>
                </a:tc>
              </a:tr>
              <a:tr h="320675">
                <a:tc>
                  <a:txBody>
                    <a:bodyPr/>
                    <a:lstStyle/>
                    <a:p>
                      <a:pPr algn="ctr" fontAlgn="ctr"/>
                      <a:r>
                        <a:rPr lang="en-US" altLang="zh-CN" sz="1000" u="none" strike="noStrike">
                          <a:effectLst/>
                          <a:latin typeface="微软雅黑" panose="020B0503020204020204" charset="-122"/>
                          <a:ea typeface="微软雅黑" panose="020B0503020204020204" charset="-122"/>
                        </a:rPr>
                        <a:t>9</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北宸之光</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东湖公园</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1546</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36</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5.1</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多层、小高层</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119—138</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5300</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r>
              <a:tr h="320675">
                <a:tc>
                  <a:txBody>
                    <a:bodyPr/>
                    <a:lstStyle/>
                    <a:p>
                      <a:pPr algn="ctr" fontAlgn="ctr"/>
                      <a:r>
                        <a:rPr lang="en-US" altLang="zh-CN" sz="1000" u="none" strike="noStrike">
                          <a:effectLst/>
                          <a:latin typeface="微软雅黑" panose="020B0503020204020204" charset="-122"/>
                          <a:ea typeface="微软雅黑" panose="020B0503020204020204" charset="-122"/>
                        </a:rPr>
                        <a:t>10</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怡康玖樾</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城中</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4198</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dirty="0">
                          <a:effectLst/>
                          <a:latin typeface="微软雅黑" panose="020B0503020204020204" charset="-122"/>
                          <a:ea typeface="微软雅黑" panose="020B0503020204020204" charset="-122"/>
                        </a:rPr>
                        <a:t>22</a:t>
                      </a:r>
                      <a:endParaRPr lang="en-US" altLang="zh-CN" sz="1000" b="0" i="0" u="none" strike="noStrike" dirty="0">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2.3</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小高层</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cs typeface="微软雅黑" panose="020B0503020204020204" charset="-122"/>
                        </a:rPr>
                        <a:t>142</a:t>
                      </a:r>
                      <a:r>
                        <a:rPr lang="zh-CN" altLang="en-US" sz="1000" u="none" strike="noStrike">
                          <a:effectLst/>
                          <a:latin typeface="微软雅黑" panose="020B0503020204020204" charset="-122"/>
                          <a:ea typeface="微软雅黑" panose="020B0503020204020204" charset="-122"/>
                          <a:cs typeface="微软雅黑" panose="020B0503020204020204" charset="-122"/>
                        </a:rPr>
                        <a:t>、</a:t>
                      </a:r>
                      <a:r>
                        <a:rPr lang="en-US" altLang="zh-CN" sz="1000" u="none" strike="noStrike">
                          <a:effectLst/>
                          <a:latin typeface="微软雅黑" panose="020B0503020204020204" charset="-122"/>
                          <a:ea typeface="微软雅黑" panose="020B0503020204020204" charset="-122"/>
                          <a:cs typeface="微软雅黑" panose="020B0503020204020204" charset="-122"/>
                        </a:rPr>
                        <a:t>165</a:t>
                      </a:r>
                      <a:endParaRPr lang="en-US" altLang="zh-CN" sz="1000" b="0" i="0" u="none" strike="noStrike">
                        <a:solidFill>
                          <a:srgbClr val="000000"/>
                        </a:solidFill>
                        <a:effectLst/>
                        <a:latin typeface="微软雅黑" panose="020B0503020204020204" charset="-122"/>
                        <a:ea typeface="微软雅黑" panose="020B0503020204020204" charset="-122"/>
                        <a:cs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9500</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r>
              <a:tr h="320040">
                <a:tc>
                  <a:txBody>
                    <a:bodyPr/>
                    <a:lstStyle/>
                    <a:p>
                      <a:pPr algn="ctr" fontAlgn="ctr"/>
                      <a:r>
                        <a:rPr lang="en-US" altLang="zh-CN" sz="1000" u="none" strike="noStrike">
                          <a:effectLst/>
                          <a:latin typeface="微软雅黑" panose="020B0503020204020204" charset="-122"/>
                          <a:ea typeface="微软雅黑" panose="020B0503020204020204" charset="-122"/>
                        </a:rPr>
                        <a:t>11</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徽鸿湾沚院子</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城中</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1968</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43.6</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4.2</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洋房</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　</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未定</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r>
              <a:tr h="320675">
                <a:tc>
                  <a:txBody>
                    <a:bodyPr/>
                    <a:lstStyle/>
                    <a:p>
                      <a:pPr algn="ctr" fontAlgn="ctr"/>
                      <a:r>
                        <a:rPr lang="en-US" altLang="zh-CN" sz="1000" u="none" strike="noStrike">
                          <a:effectLst/>
                          <a:latin typeface="微软雅黑" panose="020B0503020204020204" charset="-122"/>
                          <a:ea typeface="微软雅黑" panose="020B0503020204020204" charset="-122"/>
                        </a:rPr>
                        <a:t>12</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朗飞东湖名都</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东湖公园</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　</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40</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6.8</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zh-CN" altLang="en-US" sz="1000" u="none" strike="noStrike">
                          <a:effectLst/>
                          <a:latin typeface="微软雅黑" panose="020B0503020204020204" charset="-122"/>
                          <a:ea typeface="微软雅黑" panose="020B0503020204020204" charset="-122"/>
                        </a:rPr>
                        <a:t>多层</a:t>
                      </a:r>
                      <a:endParaRPr lang="zh-CN" altLang="en-US"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a:effectLst/>
                          <a:latin typeface="微软雅黑" panose="020B0503020204020204" charset="-122"/>
                          <a:ea typeface="微软雅黑" panose="020B0503020204020204" charset="-122"/>
                        </a:rPr>
                        <a:t>135</a:t>
                      </a:r>
                      <a:endParaRPr lang="en-US" altLang="zh-CN" sz="1000" b="0" i="0" u="none" strike="noStrike">
                        <a:solidFill>
                          <a:srgbClr val="000000"/>
                        </a:solidFill>
                        <a:effectLst/>
                        <a:latin typeface="微软雅黑" panose="020B0503020204020204" charset="-122"/>
                        <a:ea typeface="微软雅黑" panose="020B0503020204020204" charset="-122"/>
                      </a:endParaRPr>
                    </a:p>
                  </a:txBody>
                  <a:tcPr marL="6963" marR="6963" marT="6963" marB="0" anchor="ctr"/>
                </a:tc>
                <a:tc>
                  <a:txBody>
                    <a:bodyPr/>
                    <a:lstStyle/>
                    <a:p>
                      <a:pPr algn="ctr" fontAlgn="ctr"/>
                      <a:r>
                        <a:rPr lang="en-US" altLang="zh-CN" sz="1000" u="none" strike="noStrike" dirty="0">
                          <a:effectLst/>
                          <a:latin typeface="微软雅黑" panose="020B0503020204020204" charset="-122"/>
                          <a:ea typeface="微软雅黑" panose="020B0503020204020204" charset="-122"/>
                        </a:rPr>
                        <a:t>5980</a:t>
                      </a:r>
                      <a:endParaRPr lang="en-US" altLang="zh-CN" sz="1000" b="0" i="0" u="none" strike="noStrike" dirty="0">
                        <a:solidFill>
                          <a:srgbClr val="000000"/>
                        </a:solidFill>
                        <a:effectLst/>
                        <a:latin typeface="微软雅黑" panose="020B0503020204020204" charset="-122"/>
                        <a:ea typeface="微软雅黑" panose="020B0503020204020204" charset="-122"/>
                      </a:endParaRPr>
                    </a:p>
                  </a:txBody>
                  <a:tcPr marL="6963" marR="6963" marT="6963" marB="0" anchor="ctr"/>
                </a:tc>
              </a:tr>
            </a:tbl>
          </a:graphicData>
        </a:graphic>
      </p:graphicFrame>
      <p:sp>
        <p:nvSpPr>
          <p:cNvPr id="7" name="矩形 6"/>
          <p:cNvSpPr/>
          <p:nvPr/>
        </p:nvSpPr>
        <p:spPr>
          <a:xfrm>
            <a:off x="1239461" y="783000"/>
            <a:ext cx="1562100" cy="368300"/>
          </a:xfrm>
          <a:prstGeom prst="rect">
            <a:avLst/>
          </a:prstGeom>
        </p:spPr>
        <p:txBody>
          <a:bodyPr wrap="none">
            <a:spAutoFit/>
          </a:bodyPr>
          <a:lstStyle/>
          <a:p>
            <a:r>
              <a:rPr lang="en-US" altLang="zh-CN" b="1" dirty="0">
                <a:solidFill>
                  <a:srgbClr val="C00000"/>
                </a:solidFill>
                <a:cs typeface="+mn-ea"/>
                <a:sym typeface="+mn-lt"/>
              </a:rPr>
              <a:t>【</a:t>
            </a:r>
            <a:r>
              <a:rPr lang="zh-CN" altLang="en-US" b="1" dirty="0">
                <a:solidFill>
                  <a:srgbClr val="C00000"/>
                </a:solidFill>
                <a:cs typeface="+mn-ea"/>
                <a:sym typeface="+mn-lt"/>
              </a:rPr>
              <a:t>市场量价</a:t>
            </a:r>
            <a:r>
              <a:rPr lang="en-US" altLang="zh-CN" b="1" dirty="0">
                <a:solidFill>
                  <a:srgbClr val="C00000"/>
                </a:solidFill>
                <a:cs typeface="+mn-ea"/>
                <a:sym typeface="+mn-lt"/>
              </a:rPr>
              <a:t>】</a:t>
            </a:r>
            <a:endParaRPr lang="en-US" altLang="zh-CN" sz="1200" b="1" dirty="0">
              <a:solidFill>
                <a:srgbClr val="C00000"/>
              </a:solidFill>
              <a:cs typeface="+mn-ea"/>
              <a:sym typeface="+mn-lt"/>
            </a:endParaRPr>
          </a:p>
        </p:txBody>
      </p:sp>
      <p:sp>
        <p:nvSpPr>
          <p:cNvPr id="8" name="文本框 7"/>
          <p:cNvSpPr txBox="1"/>
          <p:nvPr/>
        </p:nvSpPr>
        <p:spPr>
          <a:xfrm>
            <a:off x="655320" y="5414010"/>
            <a:ext cx="11090275" cy="1198880"/>
          </a:xfrm>
          <a:prstGeom prst="rect">
            <a:avLst/>
          </a:prstGeom>
          <a:noFill/>
        </p:spPr>
        <p:txBody>
          <a:bodyPr wrap="square" rtlCol="0" anchor="t">
            <a:spAutoFit/>
          </a:bodyPr>
          <a:lstStyle/>
          <a:p>
            <a:pPr>
              <a:lnSpc>
                <a:spcPct val="150000"/>
              </a:lnSpc>
            </a:pPr>
            <a:r>
              <a:rPr lang="zh-CN" altLang="en-US" sz="1600" dirty="0" smtClean="0">
                <a:solidFill>
                  <a:srgbClr val="C00000"/>
                </a:solidFill>
                <a:latin typeface="微软雅黑" panose="020B0503020204020204" charset="-122"/>
                <a:ea typeface="微软雅黑" panose="020B0503020204020204" charset="-122"/>
                <a:sym typeface="+mn-ea"/>
              </a:rPr>
              <a:t>从上述楼盘中碧桂园、港龙等项目已基本售罄，通和、宇业、棠悦湾等项目大部分完成销售，鸠兹贾里、星旺置业、湾沚院子等项目尚未开盘，因此目前湾沚可去化量最大的项目只有南湖云境和观澜一品以及新品怡康璞樾。加之去年整年湾沚没有住宅土地供应，因此目前湾沚市场的真正供应量并不大。</a:t>
            </a:r>
            <a:endParaRPr lang="zh-CN" altLang="en-US" sz="1600" dirty="0" smtClean="0">
              <a:solidFill>
                <a:srgbClr val="C00000"/>
              </a:solidFill>
              <a:latin typeface="微软雅黑" panose="020B0503020204020204" charset="-122"/>
              <a:ea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207010"/>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2</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3</a:t>
            </a:r>
            <a:r>
              <a:rPr lang="zh-CN" altLang="en-US" sz="2400" b="1" spc="180" dirty="0">
                <a:solidFill>
                  <a:schemeClr val="bg1"/>
                </a:solidFill>
                <a:latin typeface="Times New Roman" panose="02020603050405020304"/>
                <a:cs typeface="Times New Roman" panose="02020603050405020304"/>
              </a:rPr>
              <a:t>市场分析</a:t>
            </a:r>
            <a:r>
              <a:rPr sz="2400" spc="340" dirty="0">
                <a:solidFill>
                  <a:schemeClr val="bg1"/>
                </a:solidFill>
              </a:rPr>
              <a:t>|</a:t>
            </a:r>
            <a:r>
              <a:rPr lang="zh-CN" sz="2400" spc="340" dirty="0">
                <a:solidFill>
                  <a:schemeClr val="bg1"/>
                </a:solidFill>
              </a:rPr>
              <a:t>竞品分析</a:t>
            </a:r>
            <a:endParaRPr lang="zh-CN" sz="2400" spc="340" dirty="0">
              <a:solidFill>
                <a:schemeClr val="bg1"/>
              </a:solidFill>
              <a:sym typeface="+mn-ea"/>
            </a:endParaRPr>
          </a:p>
        </p:txBody>
      </p:sp>
      <p:graphicFrame>
        <p:nvGraphicFramePr>
          <p:cNvPr id="3" name="表格 2"/>
          <p:cNvGraphicFramePr>
            <a:graphicFrameLocks noGrp="1"/>
          </p:cNvGraphicFramePr>
          <p:nvPr>
            <p:custDataLst>
              <p:tags r:id="rId1"/>
            </p:custDataLst>
          </p:nvPr>
        </p:nvGraphicFramePr>
        <p:xfrm>
          <a:off x="126364" y="941777"/>
          <a:ext cx="5064360" cy="5406823"/>
        </p:xfrm>
        <a:graphic>
          <a:graphicData uri="http://schemas.openxmlformats.org/drawingml/2006/table">
            <a:tbl>
              <a:tblPr/>
              <a:tblGrid>
                <a:gridCol w="978425"/>
                <a:gridCol w="1975174"/>
                <a:gridCol w="746828"/>
                <a:gridCol w="1363933"/>
              </a:tblGrid>
              <a:tr h="401036">
                <a:tc gridSpan="4">
                  <a:txBody>
                    <a:bodyPr/>
                    <a:lstStyle/>
                    <a:p>
                      <a:pPr algn="ctr" rtl="0" fontAlgn="ctr">
                        <a:buNone/>
                      </a:pPr>
                      <a:r>
                        <a:rPr lang="zh-CN" altLang="en-US" sz="1800" b="1" dirty="0">
                          <a:solidFill>
                            <a:schemeClr val="bg1"/>
                          </a:solidFill>
                          <a:latin typeface="微软雅黑" panose="020B0503020204020204" charset="-122"/>
                          <a:ea typeface="微软雅黑" panose="020B0503020204020204" charset="-122"/>
                          <a:sym typeface="+mn-ea"/>
                        </a:rPr>
                        <a:t>通和</a:t>
                      </a:r>
                      <a:r>
                        <a:rPr lang="en-US" altLang="zh-CN" sz="1800" b="1" dirty="0">
                          <a:solidFill>
                            <a:schemeClr val="bg1"/>
                          </a:solidFill>
                          <a:latin typeface="微软雅黑" panose="020B0503020204020204" charset="-122"/>
                          <a:ea typeface="微软雅黑" panose="020B0503020204020204" charset="-122"/>
                          <a:sym typeface="+mn-ea"/>
                        </a:rPr>
                        <a:t>.</a:t>
                      </a:r>
                      <a:r>
                        <a:rPr lang="zh-CN" altLang="en-US" sz="1800" b="1" dirty="0">
                          <a:solidFill>
                            <a:schemeClr val="bg1"/>
                          </a:solidFill>
                          <a:latin typeface="微软雅黑" panose="020B0503020204020204" charset="-122"/>
                          <a:ea typeface="微软雅黑" panose="020B0503020204020204" charset="-122"/>
                          <a:sym typeface="+mn-ea"/>
                        </a:rPr>
                        <a:t>世纪之光</a:t>
                      </a:r>
                      <a:endParaRPr lang="zh-CN" altLang="en-US" sz="1800" b="1" dirty="0">
                        <a:solidFill>
                          <a:schemeClr val="bg1"/>
                        </a:solidFill>
                        <a:latin typeface="微软雅黑" panose="020B0503020204020204" charset="-122"/>
                        <a:ea typeface="微软雅黑" panose="020B0503020204020204" charset="-122"/>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2848">
                <a:tc>
                  <a:txBody>
                    <a:bodyPr/>
                    <a:lstStyle>
                      <a:defPPr>
                        <a:defRPr lang="zh-CN"/>
                      </a:defPPr>
                      <a:lvl1pPr marL="0" algn="l" defTabSz="914400" rtl="0" eaLnBrk="1" latinLnBrk="0" hangingPunct="1">
                        <a:defRPr sz="1800" kern="1200">
                          <a:solidFill>
                            <a:schemeClr val="tx1"/>
                          </a:solidFill>
                          <a:latin typeface="Verdana" panose="020B0604030504040204"/>
                        </a:defRPr>
                      </a:lvl1pPr>
                      <a:lvl2pPr marL="457200" algn="l" defTabSz="914400" rtl="0" eaLnBrk="1" latinLnBrk="0" hangingPunct="1">
                        <a:defRPr sz="1800" kern="1200">
                          <a:solidFill>
                            <a:schemeClr val="tx1"/>
                          </a:solidFill>
                          <a:latin typeface="Verdana" panose="020B0604030504040204"/>
                        </a:defRPr>
                      </a:lvl2pPr>
                      <a:lvl3pPr marL="914400" algn="l" defTabSz="914400" rtl="0" eaLnBrk="1" latinLnBrk="0" hangingPunct="1">
                        <a:defRPr sz="1800" kern="1200">
                          <a:solidFill>
                            <a:schemeClr val="tx1"/>
                          </a:solidFill>
                          <a:latin typeface="Verdana" panose="020B0604030504040204"/>
                        </a:defRPr>
                      </a:lvl3pPr>
                      <a:lvl4pPr marL="1371600" algn="l" defTabSz="914400" rtl="0" eaLnBrk="1" latinLnBrk="0" hangingPunct="1">
                        <a:defRPr sz="1800" kern="1200">
                          <a:solidFill>
                            <a:schemeClr val="tx1"/>
                          </a:solidFill>
                          <a:latin typeface="Verdana" panose="020B0604030504040204"/>
                        </a:defRPr>
                      </a:lvl4pPr>
                      <a:lvl5pPr marL="1828800" algn="l" defTabSz="914400" rtl="0" eaLnBrk="1" latinLnBrk="0" hangingPunct="1">
                        <a:defRPr sz="1800" kern="1200">
                          <a:solidFill>
                            <a:schemeClr val="tx1"/>
                          </a:solidFill>
                          <a:latin typeface="Verdana" panose="020B0604030504040204"/>
                        </a:defRPr>
                      </a:lvl5pPr>
                      <a:lvl6pPr marL="2286000" algn="l" defTabSz="914400" rtl="0" eaLnBrk="1" latinLnBrk="0" hangingPunct="1">
                        <a:defRPr sz="1800" kern="1200">
                          <a:solidFill>
                            <a:schemeClr val="tx1"/>
                          </a:solidFill>
                          <a:latin typeface="Verdana" panose="020B0604030504040204"/>
                        </a:defRPr>
                      </a:lvl6pPr>
                      <a:lvl7pPr marL="2743200" algn="l" defTabSz="914400" rtl="0" eaLnBrk="1" latinLnBrk="0" hangingPunct="1">
                        <a:defRPr sz="1800" kern="1200">
                          <a:solidFill>
                            <a:schemeClr val="tx1"/>
                          </a:solidFill>
                          <a:latin typeface="Verdana" panose="020B0604030504040204"/>
                        </a:defRPr>
                      </a:lvl7pPr>
                      <a:lvl8pPr marL="3200400" algn="l" defTabSz="914400" rtl="0" eaLnBrk="1" latinLnBrk="0" hangingPunct="1">
                        <a:defRPr sz="1800" kern="1200">
                          <a:solidFill>
                            <a:schemeClr val="tx1"/>
                          </a:solidFill>
                          <a:latin typeface="Verdana" panose="020B0604030504040204"/>
                        </a:defRPr>
                      </a:lvl8pPr>
                      <a:lvl9pPr marL="3657600" algn="l" defTabSz="914400" rtl="0" eaLnBrk="1" latinLnBrk="0" hangingPunct="1">
                        <a:defRPr sz="1800" kern="1200">
                          <a:solidFill>
                            <a:schemeClr val="tx1"/>
                          </a:solidFill>
                          <a:latin typeface="Verdana" panose="020B0604030504040204"/>
                        </a:defRPr>
                      </a:lvl9p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项目位置</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defPPr>
                        <a:defRPr lang="zh-CN"/>
                      </a:defPPr>
                      <a:lvl1pPr marL="0" algn="l" defTabSz="914400" rtl="0" eaLnBrk="1" latinLnBrk="0" hangingPunct="1">
                        <a:defRPr sz="1800" kern="1200">
                          <a:solidFill>
                            <a:schemeClr val="tx1"/>
                          </a:solidFill>
                          <a:latin typeface="Verdana" panose="020B0604030504040204"/>
                        </a:defRPr>
                      </a:lvl1pPr>
                      <a:lvl2pPr marL="457200" algn="l" defTabSz="914400" rtl="0" eaLnBrk="1" latinLnBrk="0" hangingPunct="1">
                        <a:defRPr sz="1800" kern="1200">
                          <a:solidFill>
                            <a:schemeClr val="tx1"/>
                          </a:solidFill>
                          <a:latin typeface="Verdana" panose="020B0604030504040204"/>
                        </a:defRPr>
                      </a:lvl2pPr>
                      <a:lvl3pPr marL="914400" algn="l" defTabSz="914400" rtl="0" eaLnBrk="1" latinLnBrk="0" hangingPunct="1">
                        <a:defRPr sz="1800" kern="1200">
                          <a:solidFill>
                            <a:schemeClr val="tx1"/>
                          </a:solidFill>
                          <a:latin typeface="Verdana" panose="020B0604030504040204"/>
                        </a:defRPr>
                      </a:lvl3pPr>
                      <a:lvl4pPr marL="1371600" algn="l" defTabSz="914400" rtl="0" eaLnBrk="1" latinLnBrk="0" hangingPunct="1">
                        <a:defRPr sz="1800" kern="1200">
                          <a:solidFill>
                            <a:schemeClr val="tx1"/>
                          </a:solidFill>
                          <a:latin typeface="Verdana" panose="020B0604030504040204"/>
                        </a:defRPr>
                      </a:lvl4pPr>
                      <a:lvl5pPr marL="1828800" algn="l" defTabSz="914400" rtl="0" eaLnBrk="1" latinLnBrk="0" hangingPunct="1">
                        <a:defRPr sz="1800" kern="1200">
                          <a:solidFill>
                            <a:schemeClr val="tx1"/>
                          </a:solidFill>
                          <a:latin typeface="Verdana" panose="020B0604030504040204"/>
                        </a:defRPr>
                      </a:lvl5pPr>
                      <a:lvl6pPr marL="2286000" algn="l" defTabSz="914400" rtl="0" eaLnBrk="1" latinLnBrk="0" hangingPunct="1">
                        <a:defRPr sz="1800" kern="1200">
                          <a:solidFill>
                            <a:schemeClr val="tx1"/>
                          </a:solidFill>
                          <a:latin typeface="Verdana" panose="020B0604030504040204"/>
                        </a:defRPr>
                      </a:lvl6pPr>
                      <a:lvl7pPr marL="2743200" algn="l" defTabSz="914400" rtl="0" eaLnBrk="1" latinLnBrk="0" hangingPunct="1">
                        <a:defRPr sz="1800" kern="1200">
                          <a:solidFill>
                            <a:schemeClr val="tx1"/>
                          </a:solidFill>
                          <a:latin typeface="Verdana" panose="020B0604030504040204"/>
                        </a:defRPr>
                      </a:lvl7pPr>
                      <a:lvl8pPr marL="3200400" algn="l" defTabSz="914400" rtl="0" eaLnBrk="1" latinLnBrk="0" hangingPunct="1">
                        <a:defRPr sz="1800" kern="1200">
                          <a:solidFill>
                            <a:schemeClr val="tx1"/>
                          </a:solidFill>
                          <a:latin typeface="Verdana" panose="020B0604030504040204"/>
                        </a:defRPr>
                      </a:lvl8pPr>
                      <a:lvl9pPr marL="3657600" algn="l" defTabSz="914400" rtl="0" eaLnBrk="1" latinLnBrk="0" hangingPunct="1">
                        <a:defRPr sz="1800" kern="1200">
                          <a:solidFill>
                            <a:schemeClr val="tx1"/>
                          </a:solidFill>
                          <a:latin typeface="Verdana" panose="020B0604030504040204"/>
                        </a:defRPr>
                      </a:lvl9pPr>
                    </a:lstStyle>
                    <a:p>
                      <a:pPr marL="0" marR="0" indent="0" algn="ctr" defTabSz="914400" rtl="0" eaLnBrk="1" fontAlgn="ctr" latinLnBrk="0" hangingPunct="1">
                        <a:lnSpc>
                          <a:spcPct val="100000"/>
                        </a:lnSpc>
                        <a:spcBef>
                          <a:spcPts val="0"/>
                        </a:spcBef>
                        <a:spcAft>
                          <a:spcPts val="0"/>
                        </a:spcAft>
                        <a:buClrTx/>
                        <a:buSzTx/>
                        <a:buFontTx/>
                        <a:buNone/>
                        <a:defRPr/>
                      </a:pPr>
                      <a:r>
                        <a:rPr lang="zh-CN" sz="1050" kern="1200" dirty="0">
                          <a:solidFill>
                            <a:schemeClr val="tx1"/>
                          </a:solidFill>
                          <a:latin typeface="微软雅黑" panose="020B0503020204020204" charset="-122"/>
                          <a:ea typeface="微软雅黑" panose="020B0503020204020204" charset="-122"/>
                          <a:cs typeface="+mn-cs"/>
                          <a:sym typeface="+mn-ea"/>
                        </a:rPr>
                        <a:t>平安里以北，湾石路以南</a:t>
                      </a:r>
                      <a:r>
                        <a:rPr sz="1050" kern="1200" dirty="0">
                          <a:solidFill>
                            <a:schemeClr val="tx1"/>
                          </a:solidFill>
                          <a:latin typeface="微软雅黑" panose="020B0503020204020204" charset="-122"/>
                          <a:ea typeface="微软雅黑" panose="020B0503020204020204" charset="-122"/>
                          <a:cs typeface="+mn-cs"/>
                          <a:sym typeface="+mn-ea"/>
                        </a:rPr>
                        <a:t> </a:t>
                      </a:r>
                      <a:endParaRPr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kern="1200" dirty="0">
                          <a:solidFill>
                            <a:schemeClr val="bg1"/>
                          </a:solidFill>
                          <a:latin typeface="微软雅黑" panose="020B0503020204020204" charset="-122"/>
                          <a:ea typeface="微软雅黑" panose="020B0503020204020204" charset="-122"/>
                          <a:cs typeface="+mn-cs"/>
                        </a:rPr>
                        <a:t>与本案距离</a:t>
                      </a:r>
                      <a:endParaRPr lang="zh-CN" altLang="en-US" sz="1000" b="1" i="0" u="none" strike="noStrike" kern="1200" dirty="0">
                        <a:solidFill>
                          <a:schemeClr val="bg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50" b="0" i="0" u="none" strike="noStrike" kern="1200" dirty="0">
                          <a:solidFill>
                            <a:schemeClr val="tx1"/>
                          </a:solidFill>
                          <a:latin typeface="微软雅黑" panose="020B0503020204020204" charset="-122"/>
                          <a:ea typeface="微软雅黑" panose="020B0503020204020204" charset="-122"/>
                          <a:cs typeface="微软雅黑" panose="020B0503020204020204" charset="-122"/>
                        </a:rPr>
                        <a:t>直线距离约</a:t>
                      </a:r>
                      <a:r>
                        <a:rPr lang="en-US" altLang="zh-CN" sz="1050" b="0" i="0" u="none" strike="noStrike" kern="1200" dirty="0">
                          <a:solidFill>
                            <a:schemeClr val="tx1"/>
                          </a:solidFill>
                          <a:latin typeface="微软雅黑" panose="020B0503020204020204" charset="-122"/>
                          <a:ea typeface="微软雅黑" panose="020B0503020204020204" charset="-122"/>
                          <a:cs typeface="微软雅黑" panose="020B0503020204020204" charset="-122"/>
                        </a:rPr>
                        <a:t>1500m</a:t>
                      </a:r>
                      <a:endParaRPr lang="zh-CN" altLang="en-US" sz="1050" b="0" i="0" u="none" strike="noStrike" kern="1200" dirty="0">
                        <a:solidFill>
                          <a:schemeClr val="tx1"/>
                        </a:solidFill>
                        <a:latin typeface="微软雅黑" panose="020B0503020204020204" charset="-122"/>
                        <a:ea typeface="微软雅黑" panose="020B0503020204020204" charset="-122"/>
                        <a:cs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942">
                <a:tc>
                  <a:txBody>
                    <a:body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占地面积</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r>
                        <a:rPr lang="en-US" sz="1050" kern="1200" dirty="0">
                          <a:solidFill>
                            <a:schemeClr val="tx1"/>
                          </a:solidFill>
                          <a:latin typeface="微软雅黑" panose="020B0503020204020204" charset="-122"/>
                          <a:ea typeface="微软雅黑" panose="020B0503020204020204" charset="-122"/>
                          <a:cs typeface="+mn-cs"/>
                          <a:sym typeface="+mn-ea"/>
                        </a:rPr>
                        <a:t>60925.8</a:t>
                      </a:r>
                      <a:r>
                        <a:rPr lang="zh-CN" sz="1050" kern="1200" dirty="0">
                          <a:solidFill>
                            <a:schemeClr val="tx1"/>
                          </a:solidFill>
                          <a:latin typeface="微软雅黑" panose="020B0503020204020204" charset="-122"/>
                          <a:ea typeface="微软雅黑" panose="020B0503020204020204" charset="-122"/>
                          <a:cs typeface="+mn-cs"/>
                          <a:sym typeface="+mn-ea"/>
                        </a:rPr>
                        <a:t>平米</a:t>
                      </a:r>
                      <a:endParaRPr lang="zh-CN"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000" b="1" dirty="0">
                          <a:solidFill>
                            <a:schemeClr val="bg1"/>
                          </a:solidFill>
                          <a:latin typeface="微软雅黑" panose="020B0503020204020204" charset="-122"/>
                          <a:ea typeface="微软雅黑" panose="020B0503020204020204" charset="-122"/>
                        </a:rPr>
                        <a:t>总建面</a:t>
                      </a:r>
                      <a:endParaRPr lang="zh-CN" altLang="en-US" sz="10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buNone/>
                      </a:pPr>
                      <a:r>
                        <a:rPr lang="en-US" sz="1050" dirty="0">
                          <a:solidFill>
                            <a:srgbClr val="000000"/>
                          </a:solidFill>
                          <a:latin typeface="微软雅黑" panose="020B0503020204020204" charset="-122"/>
                          <a:ea typeface="微软雅黑" panose="020B0503020204020204" charset="-122"/>
                          <a:cs typeface="微软雅黑" panose="020B0503020204020204" charset="-122"/>
                          <a:sym typeface="+mn-ea"/>
                        </a:rPr>
                        <a:t>143841.5</a:t>
                      </a:r>
                      <a:r>
                        <a:rPr sz="1050" dirty="0">
                          <a:solidFill>
                            <a:srgbClr val="000000"/>
                          </a:solidFill>
                          <a:latin typeface="微软雅黑" panose="020B0503020204020204" charset="-122"/>
                          <a:ea typeface="微软雅黑" panose="020B0503020204020204" charset="-122"/>
                          <a:cs typeface="微软雅黑" panose="020B0503020204020204" charset="-122"/>
                          <a:sym typeface="+mn-ea"/>
                        </a:rPr>
                        <a:t> ㎡</a:t>
                      </a:r>
                      <a:endParaRPr sz="105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036">
                <a:tc>
                  <a:txBody>
                    <a:body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开发商</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r>
                        <a:rPr lang="zh-CN" altLang="en-US" sz="1050" kern="1200" dirty="0">
                          <a:solidFill>
                            <a:schemeClr val="tx1"/>
                          </a:solidFill>
                          <a:latin typeface="微软雅黑" panose="020B0503020204020204" charset="-122"/>
                          <a:ea typeface="微软雅黑" panose="020B0503020204020204" charset="-122"/>
                          <a:cs typeface="+mn-cs"/>
                        </a:rPr>
                        <a:t>安徽通和房地产集团芜湖有限公司</a:t>
                      </a:r>
                      <a:endParaRPr lang="zh-CN" altLang="en-US"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000" b="1" dirty="0">
                          <a:solidFill>
                            <a:schemeClr val="bg1"/>
                          </a:solidFill>
                          <a:latin typeface="微软雅黑" panose="020B0503020204020204" charset="-122"/>
                          <a:ea typeface="微软雅黑" panose="020B0503020204020204" charset="-122"/>
                        </a:rPr>
                        <a:t>楼面价</a:t>
                      </a:r>
                      <a:endParaRPr lang="zh-CN" altLang="en-US" sz="10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buNone/>
                      </a:pPr>
                      <a:r>
                        <a:rPr lang="zh-CN" altLang="en-US" sz="1050" dirty="0">
                          <a:latin typeface="微软雅黑" panose="020B0503020204020204" charset="-122"/>
                          <a:ea typeface="微软雅黑" panose="020B0503020204020204" charset="-122"/>
                          <a:cs typeface="微软雅黑" panose="020B0503020204020204" charset="-122"/>
                        </a:rPr>
                        <a:t>平均</a:t>
                      </a:r>
                      <a:r>
                        <a:rPr lang="en-US" altLang="zh-CN" sz="1050" dirty="0">
                          <a:latin typeface="微软雅黑" panose="020B0503020204020204" charset="-122"/>
                          <a:ea typeface="微软雅黑" panose="020B0503020204020204" charset="-122"/>
                          <a:cs typeface="微软雅黑" panose="020B0503020204020204" charset="-122"/>
                        </a:rPr>
                        <a:t>5100</a:t>
                      </a:r>
                      <a:endParaRPr lang="en-US" altLang="zh-CN" sz="1050" dirty="0">
                        <a:latin typeface="微软雅黑" panose="020B0503020204020204" charset="-122"/>
                        <a:ea typeface="微软雅黑" panose="020B0503020204020204" charset="-122"/>
                        <a:cs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550409">
                <a:tc>
                  <a:txBody>
                    <a:body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物业类型</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r>
                        <a:rPr lang="zh-CN" altLang="en-US" sz="1050" kern="1200" dirty="0">
                          <a:solidFill>
                            <a:schemeClr val="tx1"/>
                          </a:solidFill>
                          <a:latin typeface="微软雅黑" panose="020B0503020204020204" charset="-122"/>
                          <a:ea typeface="微软雅黑" panose="020B0503020204020204" charset="-122"/>
                          <a:cs typeface="+mn-cs"/>
                        </a:rPr>
                        <a:t>高层、小高层、多层</a:t>
                      </a:r>
                      <a:endParaRPr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000" b="1" dirty="0">
                          <a:solidFill>
                            <a:schemeClr val="bg1"/>
                          </a:solidFill>
                          <a:latin typeface="微软雅黑" panose="020B0503020204020204" charset="-122"/>
                          <a:ea typeface="微软雅黑" panose="020B0503020204020204" charset="-122"/>
                        </a:rPr>
                        <a:t>总户数</a:t>
                      </a:r>
                      <a:endParaRPr lang="zh-CN" altLang="en-US" sz="10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buNone/>
                      </a:pPr>
                      <a:r>
                        <a:rPr lang="en-US" sz="1100" kern="0">
                          <a:effectLst/>
                          <a:sym typeface="+mn-ea"/>
                        </a:rPr>
                        <a:t> 878</a:t>
                      </a:r>
                      <a:r>
                        <a:rPr lang="zh-CN" altLang="en-US" sz="1100" dirty="0">
                          <a:solidFill>
                            <a:srgbClr val="000000"/>
                          </a:solidFill>
                          <a:latin typeface="微软雅黑" panose="020B0503020204020204" charset="-122"/>
                          <a:ea typeface="微软雅黑" panose="020B0503020204020204" charset="-122"/>
                          <a:cs typeface="微软雅黑" panose="020B0503020204020204" charset="-122"/>
                          <a:sym typeface="+mn-ea"/>
                        </a:rPr>
                        <a:t>户</a:t>
                      </a:r>
                      <a:endParaRPr lang="zh-CN" altLang="en-US" sz="110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942">
                <a:tc>
                  <a:txBody>
                    <a:bodyPr/>
                    <a:lstStyle>
                      <a:defPPr>
                        <a:defRPr lang="zh-CN"/>
                      </a:defPPr>
                      <a:lvl1pPr marL="0" algn="l" defTabSz="914400" rtl="0" eaLnBrk="1" latinLnBrk="0" hangingPunct="1">
                        <a:defRPr sz="1800" kern="1200">
                          <a:solidFill>
                            <a:schemeClr val="tx1"/>
                          </a:solidFill>
                          <a:latin typeface="Verdana" panose="020B0604030504040204"/>
                        </a:defRPr>
                      </a:lvl1pPr>
                      <a:lvl2pPr marL="457200" algn="l" defTabSz="914400" rtl="0" eaLnBrk="1" latinLnBrk="0" hangingPunct="1">
                        <a:defRPr sz="1800" kern="1200">
                          <a:solidFill>
                            <a:schemeClr val="tx1"/>
                          </a:solidFill>
                          <a:latin typeface="Verdana" panose="020B0604030504040204"/>
                        </a:defRPr>
                      </a:lvl2pPr>
                      <a:lvl3pPr marL="914400" algn="l" defTabSz="914400" rtl="0" eaLnBrk="1" latinLnBrk="0" hangingPunct="1">
                        <a:defRPr sz="1800" kern="1200">
                          <a:solidFill>
                            <a:schemeClr val="tx1"/>
                          </a:solidFill>
                          <a:latin typeface="Verdana" panose="020B0604030504040204"/>
                        </a:defRPr>
                      </a:lvl3pPr>
                      <a:lvl4pPr marL="1371600" algn="l" defTabSz="914400" rtl="0" eaLnBrk="1" latinLnBrk="0" hangingPunct="1">
                        <a:defRPr sz="1800" kern="1200">
                          <a:solidFill>
                            <a:schemeClr val="tx1"/>
                          </a:solidFill>
                          <a:latin typeface="Verdana" panose="020B0604030504040204"/>
                        </a:defRPr>
                      </a:lvl4pPr>
                      <a:lvl5pPr marL="1828800" algn="l" defTabSz="914400" rtl="0" eaLnBrk="1" latinLnBrk="0" hangingPunct="1">
                        <a:defRPr sz="1800" kern="1200">
                          <a:solidFill>
                            <a:schemeClr val="tx1"/>
                          </a:solidFill>
                          <a:latin typeface="Verdana" panose="020B0604030504040204"/>
                        </a:defRPr>
                      </a:lvl5pPr>
                      <a:lvl6pPr marL="2286000" algn="l" defTabSz="914400" rtl="0" eaLnBrk="1" latinLnBrk="0" hangingPunct="1">
                        <a:defRPr sz="1800" kern="1200">
                          <a:solidFill>
                            <a:schemeClr val="tx1"/>
                          </a:solidFill>
                          <a:latin typeface="Verdana" panose="020B0604030504040204"/>
                        </a:defRPr>
                      </a:lvl6pPr>
                      <a:lvl7pPr marL="2743200" algn="l" defTabSz="914400" rtl="0" eaLnBrk="1" latinLnBrk="0" hangingPunct="1">
                        <a:defRPr sz="1800" kern="1200">
                          <a:solidFill>
                            <a:schemeClr val="tx1"/>
                          </a:solidFill>
                          <a:latin typeface="Verdana" panose="020B0604030504040204"/>
                        </a:defRPr>
                      </a:lvl7pPr>
                      <a:lvl8pPr marL="3200400" algn="l" defTabSz="914400" rtl="0" eaLnBrk="1" latinLnBrk="0" hangingPunct="1">
                        <a:defRPr sz="1800" kern="1200">
                          <a:solidFill>
                            <a:schemeClr val="tx1"/>
                          </a:solidFill>
                          <a:latin typeface="Verdana" panose="020B0604030504040204"/>
                        </a:defRPr>
                      </a:lvl8pPr>
                      <a:lvl9pPr marL="3657600" algn="l" defTabSz="914400" rtl="0" eaLnBrk="1" latinLnBrk="0" hangingPunct="1">
                        <a:defRPr sz="1800" kern="1200">
                          <a:solidFill>
                            <a:schemeClr val="tx1"/>
                          </a:solidFill>
                          <a:latin typeface="Verdana" panose="020B0604030504040204"/>
                        </a:defRPr>
                      </a:lvl9p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主力户型</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gridSpan="3">
                  <a:txBody>
                    <a:bodyPr/>
                    <a:lstStyle/>
                    <a:p>
                      <a:r>
                        <a:rPr lang="zh-CN" altLang="en-US" sz="1050" kern="1200" dirty="0">
                          <a:solidFill>
                            <a:schemeClr val="tx1"/>
                          </a:solidFill>
                          <a:latin typeface="微软雅黑" panose="020B0503020204020204" charset="-122"/>
                          <a:ea typeface="微软雅黑" panose="020B0503020204020204" charset="-122"/>
                          <a:cs typeface="+mn-cs"/>
                        </a:rPr>
                        <a:t>3居(建面10</a:t>
                      </a:r>
                      <a:r>
                        <a:rPr lang="en-US" altLang="zh-CN" sz="1050" kern="1200" dirty="0">
                          <a:solidFill>
                            <a:schemeClr val="tx1"/>
                          </a:solidFill>
                          <a:latin typeface="微软雅黑" panose="020B0503020204020204" charset="-122"/>
                          <a:ea typeface="微软雅黑" panose="020B0503020204020204" charset="-122"/>
                          <a:cs typeface="+mn-cs"/>
                        </a:rPr>
                        <a:t>3</a:t>
                      </a:r>
                      <a:r>
                        <a:rPr lang="zh-CN" altLang="en-US" sz="1050" kern="1200" dirty="0">
                          <a:solidFill>
                            <a:schemeClr val="tx1"/>
                          </a:solidFill>
                          <a:latin typeface="微软雅黑" panose="020B0503020204020204" charset="-122"/>
                          <a:ea typeface="微软雅黑" panose="020B0503020204020204" charset="-122"/>
                          <a:cs typeface="+mn-cs"/>
                        </a:rPr>
                        <a:t>、</a:t>
                      </a:r>
                      <a:r>
                        <a:rPr lang="en-US" altLang="zh-CN" sz="1050" kern="1200" dirty="0">
                          <a:solidFill>
                            <a:schemeClr val="tx1"/>
                          </a:solidFill>
                          <a:latin typeface="微软雅黑" panose="020B0503020204020204" charset="-122"/>
                          <a:ea typeface="微软雅黑" panose="020B0503020204020204" charset="-122"/>
                          <a:cs typeface="+mn-cs"/>
                        </a:rPr>
                        <a:t>114</a:t>
                      </a:r>
                      <a:r>
                        <a:rPr lang="zh-CN" altLang="en-US" sz="1050" kern="1200" dirty="0">
                          <a:solidFill>
                            <a:schemeClr val="tx1"/>
                          </a:solidFill>
                          <a:latin typeface="微软雅黑" panose="020B0503020204020204" charset="-122"/>
                          <a:ea typeface="微软雅黑" panose="020B0503020204020204" charset="-122"/>
                          <a:cs typeface="+mn-cs"/>
                        </a:rPr>
                        <a:t>、</a:t>
                      </a:r>
                      <a:r>
                        <a:rPr lang="en-US" altLang="zh-CN" sz="1050" kern="1200" dirty="0">
                          <a:solidFill>
                            <a:schemeClr val="tx1"/>
                          </a:solidFill>
                          <a:latin typeface="微软雅黑" panose="020B0503020204020204" charset="-122"/>
                          <a:ea typeface="微软雅黑" panose="020B0503020204020204" charset="-122"/>
                          <a:cs typeface="+mn-cs"/>
                        </a:rPr>
                        <a:t>121</a:t>
                      </a:r>
                      <a:r>
                        <a:rPr lang="zh-CN" altLang="en-US" sz="1050" kern="1200" dirty="0">
                          <a:solidFill>
                            <a:schemeClr val="tx1"/>
                          </a:solidFill>
                          <a:latin typeface="微软雅黑" panose="020B0503020204020204" charset="-122"/>
                          <a:ea typeface="微软雅黑" panose="020B0503020204020204" charset="-122"/>
                          <a:cs typeface="+mn-cs"/>
                        </a:rPr>
                        <a:t>㎡)</a:t>
                      </a:r>
                      <a:r>
                        <a:rPr lang="en-US" altLang="zh-CN" sz="1050" kern="1200" dirty="0">
                          <a:solidFill>
                            <a:schemeClr val="tx1"/>
                          </a:solidFill>
                          <a:latin typeface="微软雅黑" panose="020B0503020204020204" charset="-122"/>
                          <a:ea typeface="微软雅黑" panose="020B0503020204020204" charset="-122"/>
                          <a:cs typeface="+mn-cs"/>
                        </a:rPr>
                        <a:t>,</a:t>
                      </a:r>
                      <a:r>
                        <a:rPr lang="zh-CN" altLang="en-US" sz="1050" kern="1200" dirty="0">
                          <a:solidFill>
                            <a:schemeClr val="tx1"/>
                          </a:solidFill>
                          <a:latin typeface="微软雅黑" panose="020B0503020204020204" charset="-122"/>
                          <a:ea typeface="微软雅黑" panose="020B0503020204020204" charset="-122"/>
                          <a:cs typeface="+mn-cs"/>
                        </a:rPr>
                        <a:t> 4居(建面</a:t>
                      </a:r>
                      <a:r>
                        <a:rPr lang="en-US" altLang="zh-CN" sz="1050" kern="1200" dirty="0">
                          <a:solidFill>
                            <a:schemeClr val="tx1"/>
                          </a:solidFill>
                          <a:latin typeface="微软雅黑" panose="020B0503020204020204" charset="-122"/>
                          <a:ea typeface="微软雅黑" panose="020B0503020204020204" charset="-122"/>
                          <a:cs typeface="+mn-cs"/>
                        </a:rPr>
                        <a:t>129</a:t>
                      </a:r>
                      <a:r>
                        <a:rPr lang="zh-CN" altLang="en-US" sz="1050" kern="1200" dirty="0">
                          <a:solidFill>
                            <a:schemeClr val="tx1"/>
                          </a:solidFill>
                          <a:latin typeface="微软雅黑" panose="020B0503020204020204" charset="-122"/>
                          <a:ea typeface="微软雅黑" panose="020B0503020204020204" charset="-122"/>
                          <a:cs typeface="+mn-cs"/>
                        </a:rPr>
                        <a:t>、13</a:t>
                      </a:r>
                      <a:r>
                        <a:rPr lang="en-US" altLang="zh-CN" sz="1050" kern="1200" dirty="0">
                          <a:solidFill>
                            <a:schemeClr val="tx1"/>
                          </a:solidFill>
                          <a:latin typeface="微软雅黑" panose="020B0503020204020204" charset="-122"/>
                          <a:ea typeface="微软雅黑" panose="020B0503020204020204" charset="-122"/>
                          <a:cs typeface="+mn-cs"/>
                        </a:rPr>
                        <a:t>1</a:t>
                      </a:r>
                      <a:r>
                        <a:rPr lang="zh-CN" altLang="en-US" sz="1050" kern="1200" dirty="0">
                          <a:solidFill>
                            <a:schemeClr val="tx1"/>
                          </a:solidFill>
                          <a:latin typeface="微软雅黑" panose="020B0503020204020204" charset="-122"/>
                          <a:ea typeface="微软雅黑" panose="020B0503020204020204" charset="-122"/>
                          <a:cs typeface="+mn-cs"/>
                        </a:rPr>
                        <a:t>、</a:t>
                      </a:r>
                      <a:r>
                        <a:rPr lang="en-US" altLang="zh-CN" sz="1050" kern="1200" dirty="0">
                          <a:solidFill>
                            <a:schemeClr val="tx1"/>
                          </a:solidFill>
                          <a:latin typeface="微软雅黑" panose="020B0503020204020204" charset="-122"/>
                          <a:ea typeface="微软雅黑" panose="020B0503020204020204" charset="-122"/>
                          <a:cs typeface="+mn-cs"/>
                        </a:rPr>
                        <a:t>135</a:t>
                      </a:r>
                      <a:r>
                        <a:rPr lang="zh-CN" altLang="en-US" sz="1050" kern="1200" dirty="0">
                          <a:solidFill>
                            <a:schemeClr val="tx1"/>
                          </a:solidFill>
                          <a:latin typeface="微软雅黑" panose="020B0503020204020204" charset="-122"/>
                          <a:ea typeface="微软雅黑" panose="020B0503020204020204" charset="-122"/>
                          <a:cs typeface="+mn-cs"/>
                        </a:rPr>
                        <a:t>㎡)</a:t>
                      </a:r>
                      <a:endParaRPr lang="zh-CN" altLang="en-US"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942">
                <a:tc>
                  <a:txBody>
                    <a:bodyPr/>
                    <a:lstStyle>
                      <a:defPPr>
                        <a:defRPr lang="zh-CN"/>
                      </a:defPPr>
                      <a:lvl1pPr marL="0" algn="l" defTabSz="914400" rtl="0" eaLnBrk="1" latinLnBrk="0" hangingPunct="1">
                        <a:defRPr sz="1800" kern="1200">
                          <a:solidFill>
                            <a:schemeClr val="tx1"/>
                          </a:solidFill>
                          <a:latin typeface="Verdana" panose="020B0604030504040204"/>
                        </a:defRPr>
                      </a:lvl1pPr>
                      <a:lvl2pPr marL="457200" algn="l" defTabSz="914400" rtl="0" eaLnBrk="1" latinLnBrk="0" hangingPunct="1">
                        <a:defRPr sz="1800" kern="1200">
                          <a:solidFill>
                            <a:schemeClr val="tx1"/>
                          </a:solidFill>
                          <a:latin typeface="Verdana" panose="020B0604030504040204"/>
                        </a:defRPr>
                      </a:lvl2pPr>
                      <a:lvl3pPr marL="914400" algn="l" defTabSz="914400" rtl="0" eaLnBrk="1" latinLnBrk="0" hangingPunct="1">
                        <a:defRPr sz="1800" kern="1200">
                          <a:solidFill>
                            <a:schemeClr val="tx1"/>
                          </a:solidFill>
                          <a:latin typeface="Verdana" panose="020B0604030504040204"/>
                        </a:defRPr>
                      </a:lvl3pPr>
                      <a:lvl4pPr marL="1371600" algn="l" defTabSz="914400" rtl="0" eaLnBrk="1" latinLnBrk="0" hangingPunct="1">
                        <a:defRPr sz="1800" kern="1200">
                          <a:solidFill>
                            <a:schemeClr val="tx1"/>
                          </a:solidFill>
                          <a:latin typeface="Verdana" panose="020B0604030504040204"/>
                        </a:defRPr>
                      </a:lvl4pPr>
                      <a:lvl5pPr marL="1828800" algn="l" defTabSz="914400" rtl="0" eaLnBrk="1" latinLnBrk="0" hangingPunct="1">
                        <a:defRPr sz="1800" kern="1200">
                          <a:solidFill>
                            <a:schemeClr val="tx1"/>
                          </a:solidFill>
                          <a:latin typeface="Verdana" panose="020B0604030504040204"/>
                        </a:defRPr>
                      </a:lvl5pPr>
                      <a:lvl6pPr marL="2286000" algn="l" defTabSz="914400" rtl="0" eaLnBrk="1" latinLnBrk="0" hangingPunct="1">
                        <a:defRPr sz="1800" kern="1200">
                          <a:solidFill>
                            <a:schemeClr val="tx1"/>
                          </a:solidFill>
                          <a:latin typeface="Verdana" panose="020B0604030504040204"/>
                        </a:defRPr>
                      </a:lvl6pPr>
                      <a:lvl7pPr marL="2743200" algn="l" defTabSz="914400" rtl="0" eaLnBrk="1" latinLnBrk="0" hangingPunct="1">
                        <a:defRPr sz="1800" kern="1200">
                          <a:solidFill>
                            <a:schemeClr val="tx1"/>
                          </a:solidFill>
                          <a:latin typeface="Verdana" panose="020B0604030504040204"/>
                        </a:defRPr>
                      </a:lvl7pPr>
                      <a:lvl8pPr marL="3200400" algn="l" defTabSz="914400" rtl="0" eaLnBrk="1" latinLnBrk="0" hangingPunct="1">
                        <a:defRPr sz="1800" kern="1200">
                          <a:solidFill>
                            <a:schemeClr val="tx1"/>
                          </a:solidFill>
                          <a:latin typeface="Verdana" panose="020B0604030504040204"/>
                        </a:defRPr>
                      </a:lvl8pPr>
                      <a:lvl9pPr marL="3657600" algn="l" defTabSz="914400" rtl="0" eaLnBrk="1" latinLnBrk="0" hangingPunct="1">
                        <a:defRPr sz="1800" kern="1200">
                          <a:solidFill>
                            <a:schemeClr val="tx1"/>
                          </a:solidFill>
                          <a:latin typeface="Verdana" panose="020B0604030504040204"/>
                        </a:defRPr>
                      </a:lvl9p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容积率</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r>
                        <a:rPr lang="zh-CN" altLang="en-US" sz="1050" kern="1200" dirty="0">
                          <a:solidFill>
                            <a:schemeClr val="tx1"/>
                          </a:solidFill>
                          <a:latin typeface="微软雅黑" panose="020B0503020204020204" charset="-122"/>
                          <a:ea typeface="微软雅黑" panose="020B0503020204020204" charset="-122"/>
                          <a:cs typeface="+mn-cs"/>
                        </a:rPr>
                        <a:t>容积率</a:t>
                      </a:r>
                      <a:r>
                        <a:rPr lang="en-US" altLang="zh-CN" sz="1050" kern="1200" dirty="0">
                          <a:solidFill>
                            <a:schemeClr val="tx1"/>
                          </a:solidFill>
                          <a:latin typeface="微软雅黑" panose="020B0503020204020204" charset="-122"/>
                          <a:ea typeface="微软雅黑" panose="020B0503020204020204" charset="-122"/>
                          <a:cs typeface="+mn-cs"/>
                        </a:rPr>
                        <a:t>1.8</a:t>
                      </a:r>
                      <a:endParaRPr lang="en-US" altLang="zh-CN"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000" b="1" dirty="0">
                          <a:solidFill>
                            <a:schemeClr val="bg1"/>
                          </a:solidFill>
                          <a:latin typeface="微软雅黑" panose="020B0503020204020204" charset="-122"/>
                          <a:ea typeface="微软雅黑" panose="020B0503020204020204" charset="-122"/>
                          <a:sym typeface="+mn-ea"/>
                        </a:rPr>
                        <a:t>精装修标准</a:t>
                      </a:r>
                      <a:endParaRPr lang="zh-CN" altLang="en-US" sz="10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marL="0" algn="ctr" defTabSz="1219200" rtl="0" eaLnBrk="1" latinLnBrk="0" hangingPunct="1">
                        <a:buNone/>
                      </a:pPr>
                      <a:r>
                        <a:rPr lang="en-US" altLang="zh-CN" sz="1050" kern="1200" dirty="0">
                          <a:solidFill>
                            <a:schemeClr val="tx1"/>
                          </a:solidFill>
                          <a:latin typeface="微软雅黑" panose="020B0503020204020204" charset="-122"/>
                          <a:ea typeface="微软雅黑" panose="020B0503020204020204" charset="-122"/>
                          <a:cs typeface="+mn-cs"/>
                        </a:rPr>
                        <a:t>/</a:t>
                      </a:r>
                      <a:endParaRPr lang="en-US" altLang="zh-CN"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320">
                <a:tc>
                  <a:txBody>
                    <a:bodyPr/>
                    <a:lstStyle/>
                    <a:p>
                      <a:pPr algn="ctr" rtl="0" fontAlgn="ctr"/>
                      <a:r>
                        <a:rPr lang="zh-CN" altLang="en-US" sz="1400" b="1" dirty="0">
                          <a:solidFill>
                            <a:schemeClr val="bg1"/>
                          </a:solidFill>
                          <a:latin typeface="微软雅黑" panose="020B0503020204020204" charset="-122"/>
                          <a:ea typeface="微软雅黑" panose="020B0503020204020204" charset="-122"/>
                          <a:sym typeface="+mn-ea"/>
                        </a:rPr>
                        <a:t>物业公司</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endParaRPr lang="zh-CN" altLang="en-US"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400" b="1" dirty="0">
                          <a:solidFill>
                            <a:schemeClr val="bg1"/>
                          </a:solidFill>
                          <a:latin typeface="微软雅黑" panose="020B0503020204020204" charset="-122"/>
                          <a:ea typeface="微软雅黑" panose="020B0503020204020204" charset="-122"/>
                          <a:sym typeface="+mn-ea"/>
                        </a:rPr>
                        <a:t>物业费</a:t>
                      </a:r>
                      <a:endParaRPr lang="zh-CN" altLang="en-US" sz="14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marL="0" algn="ctr" defTabSz="1219200" rtl="0" eaLnBrk="1" latinLnBrk="0" hangingPunct="1">
                        <a:buNone/>
                      </a:pPr>
                      <a:endParaRPr lang="zh-CN" altLang="en-US"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0133">
                <a:tc>
                  <a:txBody>
                    <a:bodyPr/>
                    <a:lstStyle/>
                    <a:p>
                      <a:pPr algn="ctr">
                        <a:buNone/>
                      </a:pPr>
                      <a:r>
                        <a:rPr lang="zh-CN" altLang="en-US" sz="1400" b="1" dirty="0">
                          <a:solidFill>
                            <a:schemeClr val="bg1"/>
                          </a:solidFill>
                          <a:latin typeface="微软雅黑" panose="020B0503020204020204" charset="-122"/>
                          <a:ea typeface="微软雅黑" panose="020B0503020204020204" charset="-122"/>
                          <a:sym typeface="+mn-ea"/>
                        </a:rPr>
                        <a:t>开盘时间</a:t>
                      </a:r>
                      <a:endParaRPr lang="zh-CN" altLang="en-US" sz="14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buNone/>
                      </a:pPr>
                      <a:r>
                        <a:rPr lang="zh-CN" altLang="en-US" sz="1050" kern="1200" dirty="0">
                          <a:solidFill>
                            <a:schemeClr val="tx1"/>
                          </a:solidFill>
                          <a:latin typeface="微软雅黑" panose="020B0503020204020204" charset="-122"/>
                          <a:ea typeface="微软雅黑" panose="020B0503020204020204" charset="-122"/>
                          <a:cs typeface="+mn-cs"/>
                        </a:rPr>
                        <a:t>首期开盘</a:t>
                      </a:r>
                      <a:r>
                        <a:rPr lang="en-US" altLang="zh-CN" sz="1050" kern="1200" dirty="0">
                          <a:solidFill>
                            <a:schemeClr val="tx1"/>
                          </a:solidFill>
                          <a:latin typeface="微软雅黑" panose="020B0503020204020204" charset="-122"/>
                          <a:ea typeface="微软雅黑" panose="020B0503020204020204" charset="-122"/>
                          <a:cs typeface="+mn-cs"/>
                        </a:rPr>
                        <a:t>2021-06-05</a:t>
                      </a:r>
                      <a:endParaRPr lang="en-US" altLang="zh-CN"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400" b="1" dirty="0">
                          <a:solidFill>
                            <a:schemeClr val="bg1"/>
                          </a:solidFill>
                          <a:latin typeface="微软雅黑" panose="020B0503020204020204" charset="-122"/>
                          <a:ea typeface="微软雅黑" panose="020B0503020204020204" charset="-122"/>
                        </a:rPr>
                        <a:t>交付时间</a:t>
                      </a:r>
                      <a:endParaRPr lang="zh-CN" altLang="en-US" sz="14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marL="0" algn="ctr" defTabSz="1219200" rtl="0" eaLnBrk="1" latinLnBrk="0" hangingPunct="1">
                        <a:buNone/>
                      </a:pPr>
                      <a:r>
                        <a:rPr sz="1050" kern="1200" dirty="0">
                          <a:solidFill>
                            <a:schemeClr val="tx1"/>
                          </a:solidFill>
                          <a:latin typeface="微软雅黑" panose="020B0503020204020204" charset="-122"/>
                          <a:ea typeface="微软雅黑" panose="020B0503020204020204" charset="-122"/>
                          <a:cs typeface="+mn-cs"/>
                        </a:rPr>
                        <a:t>2023年1</a:t>
                      </a:r>
                      <a:r>
                        <a:rPr lang="en-US" sz="1050" kern="1200" dirty="0">
                          <a:solidFill>
                            <a:schemeClr val="tx1"/>
                          </a:solidFill>
                          <a:latin typeface="微软雅黑" panose="020B0503020204020204" charset="-122"/>
                          <a:ea typeface="微软雅黑" panose="020B0503020204020204" charset="-122"/>
                          <a:cs typeface="+mn-cs"/>
                        </a:rPr>
                        <a:t>0</a:t>
                      </a:r>
                      <a:r>
                        <a:rPr sz="1050" kern="1200" dirty="0">
                          <a:solidFill>
                            <a:schemeClr val="tx1"/>
                          </a:solidFill>
                          <a:latin typeface="微软雅黑" panose="020B0503020204020204" charset="-122"/>
                          <a:ea typeface="微软雅黑" panose="020B0503020204020204" charset="-122"/>
                          <a:cs typeface="+mn-cs"/>
                        </a:rPr>
                        <a:t>月3</a:t>
                      </a:r>
                      <a:r>
                        <a:rPr lang="en-US" sz="1050" kern="1200" dirty="0">
                          <a:solidFill>
                            <a:schemeClr val="tx1"/>
                          </a:solidFill>
                          <a:latin typeface="微软雅黑" panose="020B0503020204020204" charset="-122"/>
                          <a:ea typeface="微软雅黑" panose="020B0503020204020204" charset="-122"/>
                          <a:cs typeface="+mn-cs"/>
                        </a:rPr>
                        <a:t>1</a:t>
                      </a:r>
                      <a:r>
                        <a:rPr sz="1050" kern="1200" dirty="0">
                          <a:solidFill>
                            <a:schemeClr val="tx1"/>
                          </a:solidFill>
                          <a:latin typeface="微软雅黑" panose="020B0503020204020204" charset="-122"/>
                          <a:ea typeface="微软雅黑" panose="020B0503020204020204" charset="-122"/>
                          <a:cs typeface="+mn-cs"/>
                        </a:rPr>
                        <a:t>日</a:t>
                      </a:r>
                      <a:endParaRPr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243179">
                <a:tc>
                  <a:txBody>
                    <a:bodyPr/>
                    <a:lstStyle/>
                    <a:p>
                      <a:pPr algn="ctr" rtl="0" fontAlgn="ctr">
                        <a:buNone/>
                      </a:pPr>
                      <a:r>
                        <a:rPr lang="zh-CN" altLang="en-US" sz="1400" b="1" i="0" u="none" strike="noStrike" dirty="0">
                          <a:solidFill>
                            <a:schemeClr val="bg1"/>
                          </a:solidFill>
                          <a:latin typeface="微软雅黑" panose="020B0503020204020204" charset="-122"/>
                          <a:ea typeface="微软雅黑" panose="020B0503020204020204" charset="-122"/>
                        </a:rPr>
                        <a:t>在售均价</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buNone/>
                      </a:pPr>
                      <a:r>
                        <a:rPr lang="zh-CN" altLang="en-US" sz="1050" kern="1200" dirty="0">
                          <a:solidFill>
                            <a:schemeClr val="tx1"/>
                          </a:solidFill>
                          <a:latin typeface="微软雅黑" panose="020B0503020204020204" charset="-122"/>
                          <a:ea typeface="微软雅黑" panose="020B0503020204020204" charset="-122"/>
                          <a:cs typeface="+mn-cs"/>
                          <a:sym typeface="+mn-ea"/>
                        </a:rPr>
                        <a:t>小高层</a:t>
                      </a:r>
                      <a:r>
                        <a:rPr lang="en-US" altLang="zh-CN" sz="1050" kern="1200" dirty="0">
                          <a:solidFill>
                            <a:schemeClr val="tx1"/>
                          </a:solidFill>
                          <a:latin typeface="微软雅黑" panose="020B0503020204020204" charset="-122"/>
                          <a:ea typeface="微软雅黑" panose="020B0503020204020204" charset="-122"/>
                          <a:cs typeface="+mn-cs"/>
                          <a:sym typeface="+mn-ea"/>
                        </a:rPr>
                        <a:t>8300</a:t>
                      </a:r>
                      <a:r>
                        <a:rPr lang="zh-CN" altLang="en-US" sz="1050" kern="1200" dirty="0">
                          <a:solidFill>
                            <a:schemeClr val="tx1"/>
                          </a:solidFill>
                          <a:latin typeface="微软雅黑" panose="020B0503020204020204" charset="-122"/>
                          <a:ea typeface="微软雅黑" panose="020B0503020204020204" charset="-122"/>
                          <a:cs typeface="+mn-cs"/>
                          <a:sym typeface="+mn-ea"/>
                        </a:rPr>
                        <a:t>，高层</a:t>
                      </a:r>
                      <a:r>
                        <a:rPr lang="en-US" altLang="zh-CN" sz="1050" kern="1200" dirty="0">
                          <a:solidFill>
                            <a:schemeClr val="tx1"/>
                          </a:solidFill>
                          <a:latin typeface="微软雅黑" panose="020B0503020204020204" charset="-122"/>
                          <a:ea typeface="微软雅黑" panose="020B0503020204020204" charset="-122"/>
                          <a:cs typeface="+mn-cs"/>
                          <a:sym typeface="+mn-ea"/>
                        </a:rPr>
                        <a:t>7500</a:t>
                      </a:r>
                      <a:endParaRPr lang="en-US" altLang="zh-CN"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200" b="1" dirty="0">
                          <a:solidFill>
                            <a:schemeClr val="bg1"/>
                          </a:solidFill>
                          <a:latin typeface="微软雅黑" panose="020B0503020204020204" charset="-122"/>
                          <a:ea typeface="微软雅黑" panose="020B0503020204020204" charset="-122"/>
                          <a:sym typeface="+mn-ea"/>
                        </a:rPr>
                        <a:t>客户来源</a:t>
                      </a:r>
                      <a:endParaRPr lang="zh-CN" altLang="en-US" sz="1200" b="1" dirty="0">
                        <a:solidFill>
                          <a:schemeClr val="bg1"/>
                        </a:solidFill>
                        <a:latin typeface="微软雅黑" panose="020B0503020204020204" charset="-122"/>
                        <a:ea typeface="微软雅黑" panose="020B0503020204020204" charset="-122"/>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marL="0" algn="ctr" defTabSz="1219200" rtl="0" eaLnBrk="1" latinLnBrk="0" hangingPunct="1">
                        <a:buNone/>
                      </a:pPr>
                      <a:r>
                        <a:rPr lang="zh-CN" altLang="en-US" sz="1050" dirty="0">
                          <a:latin typeface="微软雅黑" panose="020B0503020204020204" charset="-122"/>
                          <a:ea typeface="微软雅黑" panose="020B0503020204020204" charset="-122"/>
                          <a:sym typeface="+mn-ea"/>
                        </a:rPr>
                        <a:t>地缘性刚改人群为主</a:t>
                      </a:r>
                      <a:endParaRPr lang="en-US" altLang="zh-CN"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036">
                <a:tc>
                  <a:txBody>
                    <a:bodyPr/>
                    <a:lstStyle/>
                    <a:p>
                      <a:pPr algn="ctr">
                        <a:buNone/>
                      </a:pPr>
                      <a:r>
                        <a:rPr lang="zh-CN" altLang="en-US" sz="1400" b="1" dirty="0">
                          <a:solidFill>
                            <a:schemeClr val="bg1"/>
                          </a:solidFill>
                          <a:latin typeface="微软雅黑" panose="020B0503020204020204" charset="-122"/>
                          <a:ea typeface="微软雅黑" panose="020B0503020204020204" charset="-122"/>
                          <a:sym typeface="+mn-ea"/>
                        </a:rPr>
                        <a:t>流速</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gridSpan="3">
                  <a:txBody>
                    <a:bodyPr/>
                    <a:lstStyle/>
                    <a:p>
                      <a:pPr algn="ctr">
                        <a:buNone/>
                      </a:pPr>
                      <a:r>
                        <a:rPr lang="en-US" sz="1050" kern="1200" dirty="0">
                          <a:solidFill>
                            <a:schemeClr val="tx1"/>
                          </a:solidFill>
                          <a:latin typeface="微软雅黑" panose="020B0503020204020204" charset="-122"/>
                          <a:ea typeface="微软雅黑" panose="020B0503020204020204" charset="-122"/>
                          <a:cs typeface="+mn-cs"/>
                          <a:sym typeface="+mn-ea"/>
                        </a:rPr>
                        <a:t>2021</a:t>
                      </a:r>
                      <a:r>
                        <a:rPr lang="zh-CN" altLang="en-US" sz="1050" kern="1200" dirty="0">
                          <a:solidFill>
                            <a:schemeClr val="tx1"/>
                          </a:solidFill>
                          <a:latin typeface="微软雅黑" panose="020B0503020204020204" charset="-122"/>
                          <a:ea typeface="微软雅黑" panose="020B0503020204020204" charset="-122"/>
                          <a:cs typeface="+mn-cs"/>
                          <a:sym typeface="+mn-ea"/>
                        </a:rPr>
                        <a:t>年</a:t>
                      </a:r>
                      <a:r>
                        <a:rPr lang="en-US" altLang="zh-CN" sz="1050" kern="1200" dirty="0">
                          <a:solidFill>
                            <a:schemeClr val="tx1"/>
                          </a:solidFill>
                          <a:latin typeface="微软雅黑" panose="020B0503020204020204" charset="-122"/>
                          <a:ea typeface="微软雅黑" panose="020B0503020204020204" charset="-122"/>
                          <a:cs typeface="+mn-cs"/>
                          <a:sym typeface="+mn-ea"/>
                        </a:rPr>
                        <a:t>6</a:t>
                      </a:r>
                      <a:r>
                        <a:rPr lang="zh-CN" altLang="en-US" sz="1050" kern="1200" dirty="0">
                          <a:solidFill>
                            <a:schemeClr val="tx1"/>
                          </a:solidFill>
                          <a:latin typeface="微软雅黑" panose="020B0503020204020204" charset="-122"/>
                          <a:ea typeface="微软雅黑" panose="020B0503020204020204" charset="-122"/>
                          <a:cs typeface="+mn-cs"/>
                          <a:sym typeface="+mn-ea"/>
                        </a:rPr>
                        <a:t>月开盘至今销售</a:t>
                      </a:r>
                      <a:r>
                        <a:rPr lang="en-US" altLang="zh-CN" sz="1050" kern="1200" dirty="0">
                          <a:solidFill>
                            <a:schemeClr val="tx1"/>
                          </a:solidFill>
                          <a:latin typeface="微软雅黑" panose="020B0503020204020204" charset="-122"/>
                          <a:ea typeface="微软雅黑" panose="020B0503020204020204" charset="-122"/>
                          <a:cs typeface="+mn-cs"/>
                          <a:sym typeface="+mn-ea"/>
                        </a:rPr>
                        <a:t>770</a:t>
                      </a:r>
                      <a:r>
                        <a:rPr lang="zh-CN" altLang="en-US" sz="1050" kern="1200" dirty="0">
                          <a:solidFill>
                            <a:schemeClr val="tx1"/>
                          </a:solidFill>
                          <a:latin typeface="微软雅黑" panose="020B0503020204020204" charset="-122"/>
                          <a:ea typeface="微软雅黑" panose="020B0503020204020204" charset="-122"/>
                          <a:cs typeface="+mn-cs"/>
                          <a:sym typeface="+mn-ea"/>
                        </a:rPr>
                        <a:t>套，月均销售</a:t>
                      </a:r>
                      <a:r>
                        <a:rPr lang="en-US" altLang="zh-CN" sz="1050" kern="1200" dirty="0">
                          <a:solidFill>
                            <a:schemeClr val="tx1"/>
                          </a:solidFill>
                          <a:latin typeface="微软雅黑" panose="020B0503020204020204" charset="-122"/>
                          <a:ea typeface="微软雅黑" panose="020B0503020204020204" charset="-122"/>
                          <a:cs typeface="+mn-cs"/>
                          <a:sym typeface="+mn-ea"/>
                        </a:rPr>
                        <a:t>26</a:t>
                      </a:r>
                      <a:r>
                        <a:rPr lang="zh-CN" altLang="en-US" sz="1050" kern="1200" dirty="0">
                          <a:solidFill>
                            <a:schemeClr val="tx1"/>
                          </a:solidFill>
                          <a:latin typeface="微软雅黑" panose="020B0503020204020204" charset="-122"/>
                          <a:ea typeface="微软雅黑" panose="020B0503020204020204" charset="-122"/>
                          <a:cs typeface="+mn-cs"/>
                          <a:sym typeface="+mn-ea"/>
                        </a:rPr>
                        <a:t>套，去化率</a:t>
                      </a:r>
                      <a:r>
                        <a:rPr lang="en-US" altLang="zh-CN" sz="1050" kern="1200" dirty="0">
                          <a:solidFill>
                            <a:schemeClr val="tx1"/>
                          </a:solidFill>
                          <a:latin typeface="微软雅黑" panose="020B0503020204020204" charset="-122"/>
                          <a:ea typeface="微软雅黑" panose="020B0503020204020204" charset="-122"/>
                          <a:cs typeface="+mn-cs"/>
                          <a:sym typeface="+mn-ea"/>
                        </a:rPr>
                        <a:t>88%</a:t>
                      </a:r>
                      <a:endParaRPr lang="en-US" altLang="zh-CN"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bl>
          </a:graphicData>
        </a:graphic>
      </p:graphicFrame>
      <p:sp>
        <p:nvSpPr>
          <p:cNvPr id="6" name="文本框 5"/>
          <p:cNvSpPr txBox="1"/>
          <p:nvPr/>
        </p:nvSpPr>
        <p:spPr>
          <a:xfrm>
            <a:off x="5274310" y="5232400"/>
            <a:ext cx="6644640" cy="1369060"/>
          </a:xfrm>
          <a:prstGeom prst="rect">
            <a:avLst/>
          </a:prstGeom>
          <a:noFill/>
        </p:spPr>
        <p:txBody>
          <a:bodyPr wrap="square">
            <a:noAutofit/>
          </a:bodyPr>
          <a:lstStyle/>
          <a:p>
            <a:pPr algn="just">
              <a:lnSpc>
                <a:spcPct val="150000"/>
              </a:lnSpc>
            </a:pPr>
            <a:r>
              <a:rPr lang="zh-CN" altLang="en-US" sz="1400" kern="100" dirty="0">
                <a:latin typeface="微软雅黑" panose="020B0503020204020204" charset="-122"/>
                <a:ea typeface="微软雅黑" panose="020B0503020204020204" charset="-122"/>
                <a:cs typeface="微软雅黑" panose="020B0503020204020204" charset="-122"/>
                <a:sym typeface="+mn-ea"/>
              </a:rPr>
              <a:t>项目共</a:t>
            </a:r>
            <a:r>
              <a:rPr lang="en-US" altLang="zh-CN" sz="1400" kern="100" dirty="0">
                <a:latin typeface="微软雅黑" panose="020B0503020204020204" charset="-122"/>
                <a:ea typeface="微软雅黑" panose="020B0503020204020204" charset="-122"/>
                <a:cs typeface="微软雅黑" panose="020B0503020204020204" charset="-122"/>
                <a:sym typeface="+mn-ea"/>
              </a:rPr>
              <a:t>18</a:t>
            </a:r>
            <a:r>
              <a:rPr lang="zh-CN" altLang="en-US" sz="1400" kern="100" dirty="0">
                <a:latin typeface="微软雅黑" panose="020B0503020204020204" charset="-122"/>
                <a:ea typeface="微软雅黑" panose="020B0503020204020204" charset="-122"/>
                <a:cs typeface="微软雅黑" panose="020B0503020204020204" charset="-122"/>
                <a:sym typeface="+mn-ea"/>
              </a:rPr>
              <a:t>幢住宅，有高层、小高层、多层组成。于2021年</a:t>
            </a:r>
            <a:r>
              <a:rPr lang="en-US" altLang="zh-CN" sz="1400" kern="100" dirty="0">
                <a:latin typeface="微软雅黑" panose="020B0503020204020204" charset="-122"/>
                <a:ea typeface="微软雅黑" panose="020B0503020204020204" charset="-122"/>
                <a:cs typeface="微软雅黑" panose="020B0503020204020204" charset="-122"/>
                <a:sym typeface="+mn-ea"/>
              </a:rPr>
              <a:t>6</a:t>
            </a:r>
            <a:r>
              <a:rPr lang="zh-CN" altLang="en-US" sz="1400" kern="100" dirty="0">
                <a:latin typeface="微软雅黑" panose="020B0503020204020204" charset="-122"/>
                <a:ea typeface="微软雅黑" panose="020B0503020204020204" charset="-122"/>
                <a:cs typeface="微软雅黑" panose="020B0503020204020204" charset="-122"/>
                <a:sym typeface="+mn-ea"/>
              </a:rPr>
              <a:t>月</a:t>
            </a:r>
            <a:r>
              <a:rPr lang="en-US" altLang="zh-CN" sz="1400" kern="100" dirty="0">
                <a:latin typeface="微软雅黑" panose="020B0503020204020204" charset="-122"/>
                <a:ea typeface="微软雅黑" panose="020B0503020204020204" charset="-122"/>
                <a:cs typeface="微软雅黑" panose="020B0503020204020204" charset="-122"/>
                <a:sym typeface="+mn-ea"/>
              </a:rPr>
              <a:t>5</a:t>
            </a:r>
            <a:r>
              <a:rPr lang="zh-CN" altLang="en-US" sz="1400" kern="100" dirty="0">
                <a:latin typeface="微软雅黑" panose="020B0503020204020204" charset="-122"/>
                <a:ea typeface="微软雅黑" panose="020B0503020204020204" charset="-122"/>
                <a:cs typeface="微软雅黑" panose="020B0503020204020204" charset="-122"/>
                <a:sym typeface="+mn-ea"/>
              </a:rPr>
              <a:t>日首次开盘，之后分</a:t>
            </a:r>
            <a:r>
              <a:rPr lang="en-US" altLang="zh-CN" sz="1400" kern="100" dirty="0">
                <a:latin typeface="微软雅黑" panose="020B0503020204020204" charset="-122"/>
                <a:ea typeface="微软雅黑" panose="020B0503020204020204" charset="-122"/>
                <a:cs typeface="微软雅黑" panose="020B0503020204020204" charset="-122"/>
                <a:sym typeface="+mn-ea"/>
              </a:rPr>
              <a:t>7</a:t>
            </a:r>
            <a:r>
              <a:rPr lang="zh-CN" altLang="en-US" sz="1400" kern="100" dirty="0">
                <a:latin typeface="微软雅黑" panose="020B0503020204020204" charset="-122"/>
                <a:ea typeface="微软雅黑" panose="020B0503020204020204" charset="-122"/>
                <a:cs typeface="微软雅黑" panose="020B0503020204020204" charset="-122"/>
                <a:sym typeface="+mn-ea"/>
              </a:rPr>
              <a:t>次陆续开盘加推，最后一次开盘时间为</a:t>
            </a:r>
            <a:r>
              <a:rPr lang="en-US" altLang="zh-CN" sz="1400" kern="100" dirty="0">
                <a:latin typeface="微软雅黑" panose="020B0503020204020204" charset="-122"/>
                <a:ea typeface="微软雅黑" panose="020B0503020204020204" charset="-122"/>
                <a:cs typeface="微软雅黑" panose="020B0503020204020204" charset="-122"/>
                <a:sym typeface="+mn-ea"/>
              </a:rPr>
              <a:t>2022</a:t>
            </a:r>
            <a:r>
              <a:rPr lang="zh-CN" altLang="en-US" sz="1400" kern="100" dirty="0">
                <a:latin typeface="微软雅黑" panose="020B0503020204020204" charset="-122"/>
                <a:ea typeface="微软雅黑" panose="020B0503020204020204" charset="-122"/>
                <a:cs typeface="微软雅黑" panose="020B0503020204020204" charset="-122"/>
                <a:sym typeface="+mn-ea"/>
              </a:rPr>
              <a:t>年</a:t>
            </a:r>
            <a:r>
              <a:rPr lang="en-US" altLang="zh-CN" sz="1400" kern="100" dirty="0">
                <a:latin typeface="微软雅黑" panose="020B0503020204020204" charset="-122"/>
                <a:ea typeface="微软雅黑" panose="020B0503020204020204" charset="-122"/>
                <a:cs typeface="微软雅黑" panose="020B0503020204020204" charset="-122"/>
                <a:sym typeface="+mn-ea"/>
              </a:rPr>
              <a:t>9</a:t>
            </a:r>
            <a:r>
              <a:rPr lang="zh-CN" altLang="en-US" sz="1400" kern="100" dirty="0">
                <a:latin typeface="微软雅黑" panose="020B0503020204020204" charset="-122"/>
                <a:ea typeface="微软雅黑" panose="020B0503020204020204" charset="-122"/>
                <a:cs typeface="微软雅黑" panose="020B0503020204020204" charset="-122"/>
                <a:sym typeface="+mn-ea"/>
              </a:rPr>
              <a:t>月</a:t>
            </a:r>
            <a:r>
              <a:rPr lang="en-US" altLang="zh-CN" sz="1400" kern="100" dirty="0">
                <a:latin typeface="微软雅黑" panose="020B0503020204020204" charset="-122"/>
                <a:ea typeface="微软雅黑" panose="020B0503020204020204" charset="-122"/>
                <a:cs typeface="微软雅黑" panose="020B0503020204020204" charset="-122"/>
                <a:sym typeface="+mn-ea"/>
              </a:rPr>
              <a:t>20</a:t>
            </a:r>
            <a:r>
              <a:rPr lang="zh-CN" altLang="en-US" sz="1400" kern="100" dirty="0">
                <a:latin typeface="微软雅黑" panose="020B0503020204020204" charset="-122"/>
                <a:ea typeface="微软雅黑" panose="020B0503020204020204" charset="-122"/>
                <a:cs typeface="微软雅黑" panose="020B0503020204020204" charset="-122"/>
                <a:sym typeface="+mn-ea"/>
              </a:rPr>
              <a:t>日。批准预售住宅可售部分建筑面积为</a:t>
            </a:r>
            <a:r>
              <a:rPr lang="en-US" altLang="zh-CN" sz="1400" kern="100" dirty="0">
                <a:latin typeface="微软雅黑" panose="020B0503020204020204" charset="-122"/>
                <a:ea typeface="微软雅黑" panose="020B0503020204020204" charset="-122"/>
                <a:cs typeface="微软雅黑" panose="020B0503020204020204" charset="-122"/>
                <a:sym typeface="+mn-ea"/>
              </a:rPr>
              <a:t>109193.33</a:t>
            </a:r>
            <a:r>
              <a:rPr lang="zh-CN" altLang="en-US" sz="1400" kern="100" dirty="0">
                <a:latin typeface="微软雅黑" panose="020B0503020204020204" charset="-122"/>
                <a:ea typeface="微软雅黑" panose="020B0503020204020204" charset="-122"/>
                <a:cs typeface="微软雅黑" panose="020B0503020204020204" charset="-122"/>
                <a:sym typeface="+mn-ea"/>
              </a:rPr>
              <a:t>㎡，住宅</a:t>
            </a:r>
            <a:r>
              <a:rPr lang="en-US" altLang="zh-CN" sz="1400" kern="100" dirty="0">
                <a:latin typeface="微软雅黑" panose="020B0503020204020204" charset="-122"/>
                <a:ea typeface="微软雅黑" panose="020B0503020204020204" charset="-122"/>
                <a:cs typeface="微软雅黑" panose="020B0503020204020204" charset="-122"/>
                <a:sym typeface="+mn-ea"/>
              </a:rPr>
              <a:t>878</a:t>
            </a:r>
            <a:r>
              <a:rPr lang="zh-CN" altLang="en-US" sz="1400" kern="100" dirty="0">
                <a:latin typeface="微软雅黑" panose="020B0503020204020204" charset="-122"/>
                <a:ea typeface="微软雅黑" panose="020B0503020204020204" charset="-122"/>
                <a:cs typeface="微软雅黑" panose="020B0503020204020204" charset="-122"/>
                <a:sym typeface="+mn-ea"/>
              </a:rPr>
              <a:t>套。</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该项目剩余房源约1</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00</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套，</a:t>
            </a:r>
            <a:r>
              <a:rPr lang="zh-CN" altLang="en-US" sz="1400" b="1" kern="100" dirty="0">
                <a:solidFill>
                  <a:srgbClr val="C00000"/>
                </a:solidFill>
                <a:latin typeface="微软雅黑" panose="020B0503020204020204" charset="-122"/>
                <a:ea typeface="微软雅黑" panose="020B0503020204020204" charset="-122"/>
                <a:cs typeface="微软雅黑" panose="020B0503020204020204" charset="-122"/>
                <a:sym typeface="+mn-ea"/>
              </a:rPr>
              <a:t>目前每月销售约</a:t>
            </a:r>
            <a:r>
              <a:rPr lang="en-US" altLang="zh-CN" sz="1400" b="1" kern="100" dirty="0">
                <a:solidFill>
                  <a:srgbClr val="C00000"/>
                </a:solidFill>
                <a:latin typeface="微软雅黑" panose="020B0503020204020204" charset="-122"/>
                <a:ea typeface="微软雅黑" panose="020B0503020204020204" charset="-122"/>
                <a:cs typeface="微软雅黑" panose="020B0503020204020204" charset="-122"/>
                <a:sym typeface="+mn-ea"/>
              </a:rPr>
              <a:t>20</a:t>
            </a:r>
            <a:r>
              <a:rPr lang="zh-CN" altLang="en-US" sz="1400" b="1" kern="100" dirty="0">
                <a:solidFill>
                  <a:srgbClr val="C00000"/>
                </a:solidFill>
                <a:latin typeface="微软雅黑" panose="020B0503020204020204" charset="-122"/>
                <a:ea typeface="微软雅黑" panose="020B0503020204020204" charset="-122"/>
                <a:cs typeface="微软雅黑" panose="020B0503020204020204" charset="-122"/>
                <a:sym typeface="+mn-ea"/>
              </a:rPr>
              <a:t>套，为湾沚区销售最好的楼盘。</a:t>
            </a:r>
            <a:endParaRPr lang="zh-CN" altLang="en-US" sz="1400" b="1" kern="100" dirty="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2" cstate="print"/>
          <a:stretch>
            <a:fillRect/>
          </a:stretch>
        </p:blipFill>
        <p:spPr>
          <a:xfrm>
            <a:off x="5274310" y="941705"/>
            <a:ext cx="6788150" cy="42297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207010"/>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2</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3</a:t>
            </a:r>
            <a:r>
              <a:rPr lang="zh-CN" altLang="en-US" sz="2400" b="1" spc="180" dirty="0">
                <a:solidFill>
                  <a:schemeClr val="bg1"/>
                </a:solidFill>
                <a:latin typeface="Times New Roman" panose="02020603050405020304"/>
                <a:cs typeface="Times New Roman" panose="02020603050405020304"/>
              </a:rPr>
              <a:t>市场分析</a:t>
            </a:r>
            <a:r>
              <a:rPr sz="2400" spc="340" dirty="0">
                <a:solidFill>
                  <a:schemeClr val="bg1"/>
                </a:solidFill>
              </a:rPr>
              <a:t>|</a:t>
            </a:r>
            <a:r>
              <a:rPr lang="zh-CN" sz="2400" spc="340" dirty="0">
                <a:solidFill>
                  <a:schemeClr val="bg1"/>
                </a:solidFill>
              </a:rPr>
              <a:t>竞品分析</a:t>
            </a:r>
            <a:endParaRPr lang="zh-CN" sz="2400" spc="340" dirty="0">
              <a:solidFill>
                <a:schemeClr val="bg1"/>
              </a:solidFill>
              <a:sym typeface="+mn-ea"/>
            </a:endParaRPr>
          </a:p>
        </p:txBody>
      </p:sp>
      <p:graphicFrame>
        <p:nvGraphicFramePr>
          <p:cNvPr id="3" name="表格 2"/>
          <p:cNvGraphicFramePr>
            <a:graphicFrameLocks noGrp="1"/>
          </p:cNvGraphicFramePr>
          <p:nvPr>
            <p:custDataLst>
              <p:tags r:id="rId1"/>
            </p:custDataLst>
          </p:nvPr>
        </p:nvGraphicFramePr>
        <p:xfrm>
          <a:off x="126364" y="941777"/>
          <a:ext cx="5064360" cy="5406823"/>
        </p:xfrm>
        <a:graphic>
          <a:graphicData uri="http://schemas.openxmlformats.org/drawingml/2006/table">
            <a:tbl>
              <a:tblPr/>
              <a:tblGrid>
                <a:gridCol w="978425"/>
                <a:gridCol w="1975174"/>
                <a:gridCol w="746828"/>
                <a:gridCol w="1363933"/>
              </a:tblGrid>
              <a:tr h="401036">
                <a:tc gridSpan="4">
                  <a:txBody>
                    <a:bodyPr/>
                    <a:lstStyle/>
                    <a:p>
                      <a:pPr algn="ctr" rtl="0" fontAlgn="ctr">
                        <a:buNone/>
                      </a:pPr>
                      <a:r>
                        <a:rPr lang="zh-CN" sz="1800" b="1" dirty="0">
                          <a:solidFill>
                            <a:schemeClr val="bg1"/>
                          </a:solidFill>
                          <a:latin typeface="微软雅黑" panose="020B0503020204020204" charset="-122"/>
                          <a:ea typeface="微软雅黑" panose="020B0503020204020204" charset="-122"/>
                          <a:sym typeface="+mn-ea"/>
                        </a:rPr>
                        <a:t>怡康</a:t>
                      </a:r>
                      <a:r>
                        <a:rPr lang="en-US" altLang="zh-CN" sz="1800" b="1" dirty="0">
                          <a:solidFill>
                            <a:schemeClr val="bg1"/>
                          </a:solidFill>
                          <a:latin typeface="微软雅黑" panose="020B0503020204020204" charset="-122"/>
                          <a:ea typeface="微软雅黑" panose="020B0503020204020204" charset="-122"/>
                          <a:sym typeface="+mn-ea"/>
                        </a:rPr>
                        <a:t>.</a:t>
                      </a:r>
                      <a:r>
                        <a:rPr lang="zh-CN" sz="1800" b="1" dirty="0">
                          <a:solidFill>
                            <a:schemeClr val="bg1"/>
                          </a:solidFill>
                          <a:latin typeface="微软雅黑" panose="020B0503020204020204" charset="-122"/>
                          <a:ea typeface="微软雅黑" panose="020B0503020204020204" charset="-122"/>
                          <a:sym typeface="+mn-ea"/>
                        </a:rPr>
                        <a:t>南湖云镜</a:t>
                      </a:r>
                      <a:endParaRPr lang="zh-CN" sz="1800" b="1" dirty="0">
                        <a:solidFill>
                          <a:schemeClr val="bg1"/>
                        </a:solidFill>
                        <a:latin typeface="微软雅黑" panose="020B0503020204020204" charset="-122"/>
                        <a:ea typeface="微软雅黑" panose="020B0503020204020204" charset="-122"/>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2848">
                <a:tc>
                  <a:txBody>
                    <a:bodyPr/>
                    <a:lstStyle>
                      <a:defPPr>
                        <a:defRPr lang="zh-CN"/>
                      </a:defPPr>
                      <a:lvl1pPr marL="0" algn="l" defTabSz="914400" rtl="0" eaLnBrk="1" latinLnBrk="0" hangingPunct="1">
                        <a:defRPr sz="1800" kern="1200">
                          <a:solidFill>
                            <a:schemeClr val="tx1"/>
                          </a:solidFill>
                          <a:latin typeface="Verdana" panose="020B0604030504040204"/>
                        </a:defRPr>
                      </a:lvl1pPr>
                      <a:lvl2pPr marL="457200" algn="l" defTabSz="914400" rtl="0" eaLnBrk="1" latinLnBrk="0" hangingPunct="1">
                        <a:defRPr sz="1800" kern="1200">
                          <a:solidFill>
                            <a:schemeClr val="tx1"/>
                          </a:solidFill>
                          <a:latin typeface="Verdana" panose="020B0604030504040204"/>
                        </a:defRPr>
                      </a:lvl2pPr>
                      <a:lvl3pPr marL="914400" algn="l" defTabSz="914400" rtl="0" eaLnBrk="1" latinLnBrk="0" hangingPunct="1">
                        <a:defRPr sz="1800" kern="1200">
                          <a:solidFill>
                            <a:schemeClr val="tx1"/>
                          </a:solidFill>
                          <a:latin typeface="Verdana" panose="020B0604030504040204"/>
                        </a:defRPr>
                      </a:lvl3pPr>
                      <a:lvl4pPr marL="1371600" algn="l" defTabSz="914400" rtl="0" eaLnBrk="1" latinLnBrk="0" hangingPunct="1">
                        <a:defRPr sz="1800" kern="1200">
                          <a:solidFill>
                            <a:schemeClr val="tx1"/>
                          </a:solidFill>
                          <a:latin typeface="Verdana" panose="020B0604030504040204"/>
                        </a:defRPr>
                      </a:lvl4pPr>
                      <a:lvl5pPr marL="1828800" algn="l" defTabSz="914400" rtl="0" eaLnBrk="1" latinLnBrk="0" hangingPunct="1">
                        <a:defRPr sz="1800" kern="1200">
                          <a:solidFill>
                            <a:schemeClr val="tx1"/>
                          </a:solidFill>
                          <a:latin typeface="Verdana" panose="020B0604030504040204"/>
                        </a:defRPr>
                      </a:lvl5pPr>
                      <a:lvl6pPr marL="2286000" algn="l" defTabSz="914400" rtl="0" eaLnBrk="1" latinLnBrk="0" hangingPunct="1">
                        <a:defRPr sz="1800" kern="1200">
                          <a:solidFill>
                            <a:schemeClr val="tx1"/>
                          </a:solidFill>
                          <a:latin typeface="Verdana" panose="020B0604030504040204"/>
                        </a:defRPr>
                      </a:lvl6pPr>
                      <a:lvl7pPr marL="2743200" algn="l" defTabSz="914400" rtl="0" eaLnBrk="1" latinLnBrk="0" hangingPunct="1">
                        <a:defRPr sz="1800" kern="1200">
                          <a:solidFill>
                            <a:schemeClr val="tx1"/>
                          </a:solidFill>
                          <a:latin typeface="Verdana" panose="020B0604030504040204"/>
                        </a:defRPr>
                      </a:lvl7pPr>
                      <a:lvl8pPr marL="3200400" algn="l" defTabSz="914400" rtl="0" eaLnBrk="1" latinLnBrk="0" hangingPunct="1">
                        <a:defRPr sz="1800" kern="1200">
                          <a:solidFill>
                            <a:schemeClr val="tx1"/>
                          </a:solidFill>
                          <a:latin typeface="Verdana" panose="020B0604030504040204"/>
                        </a:defRPr>
                      </a:lvl8pPr>
                      <a:lvl9pPr marL="3657600" algn="l" defTabSz="914400" rtl="0" eaLnBrk="1" latinLnBrk="0" hangingPunct="1">
                        <a:defRPr sz="1800" kern="1200">
                          <a:solidFill>
                            <a:schemeClr val="tx1"/>
                          </a:solidFill>
                          <a:latin typeface="Verdana" panose="020B0604030504040204"/>
                        </a:defRPr>
                      </a:lvl9p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项目位置</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defPPr>
                        <a:defRPr lang="zh-CN"/>
                      </a:defPPr>
                      <a:lvl1pPr marL="0" algn="l" defTabSz="914400" rtl="0" eaLnBrk="1" latinLnBrk="0" hangingPunct="1">
                        <a:defRPr sz="1800" kern="1200">
                          <a:solidFill>
                            <a:schemeClr val="tx1"/>
                          </a:solidFill>
                          <a:latin typeface="Verdana" panose="020B0604030504040204"/>
                        </a:defRPr>
                      </a:lvl1pPr>
                      <a:lvl2pPr marL="457200" algn="l" defTabSz="914400" rtl="0" eaLnBrk="1" latinLnBrk="0" hangingPunct="1">
                        <a:defRPr sz="1800" kern="1200">
                          <a:solidFill>
                            <a:schemeClr val="tx1"/>
                          </a:solidFill>
                          <a:latin typeface="Verdana" panose="020B0604030504040204"/>
                        </a:defRPr>
                      </a:lvl2pPr>
                      <a:lvl3pPr marL="914400" algn="l" defTabSz="914400" rtl="0" eaLnBrk="1" latinLnBrk="0" hangingPunct="1">
                        <a:defRPr sz="1800" kern="1200">
                          <a:solidFill>
                            <a:schemeClr val="tx1"/>
                          </a:solidFill>
                          <a:latin typeface="Verdana" panose="020B0604030504040204"/>
                        </a:defRPr>
                      </a:lvl3pPr>
                      <a:lvl4pPr marL="1371600" algn="l" defTabSz="914400" rtl="0" eaLnBrk="1" latinLnBrk="0" hangingPunct="1">
                        <a:defRPr sz="1800" kern="1200">
                          <a:solidFill>
                            <a:schemeClr val="tx1"/>
                          </a:solidFill>
                          <a:latin typeface="Verdana" panose="020B0604030504040204"/>
                        </a:defRPr>
                      </a:lvl4pPr>
                      <a:lvl5pPr marL="1828800" algn="l" defTabSz="914400" rtl="0" eaLnBrk="1" latinLnBrk="0" hangingPunct="1">
                        <a:defRPr sz="1800" kern="1200">
                          <a:solidFill>
                            <a:schemeClr val="tx1"/>
                          </a:solidFill>
                          <a:latin typeface="Verdana" panose="020B0604030504040204"/>
                        </a:defRPr>
                      </a:lvl5pPr>
                      <a:lvl6pPr marL="2286000" algn="l" defTabSz="914400" rtl="0" eaLnBrk="1" latinLnBrk="0" hangingPunct="1">
                        <a:defRPr sz="1800" kern="1200">
                          <a:solidFill>
                            <a:schemeClr val="tx1"/>
                          </a:solidFill>
                          <a:latin typeface="Verdana" panose="020B0604030504040204"/>
                        </a:defRPr>
                      </a:lvl6pPr>
                      <a:lvl7pPr marL="2743200" algn="l" defTabSz="914400" rtl="0" eaLnBrk="1" latinLnBrk="0" hangingPunct="1">
                        <a:defRPr sz="1800" kern="1200">
                          <a:solidFill>
                            <a:schemeClr val="tx1"/>
                          </a:solidFill>
                          <a:latin typeface="Verdana" panose="020B0604030504040204"/>
                        </a:defRPr>
                      </a:lvl7pPr>
                      <a:lvl8pPr marL="3200400" algn="l" defTabSz="914400" rtl="0" eaLnBrk="1" latinLnBrk="0" hangingPunct="1">
                        <a:defRPr sz="1800" kern="1200">
                          <a:solidFill>
                            <a:schemeClr val="tx1"/>
                          </a:solidFill>
                          <a:latin typeface="Verdana" panose="020B0604030504040204"/>
                        </a:defRPr>
                      </a:lvl8pPr>
                      <a:lvl9pPr marL="3657600" algn="l" defTabSz="914400" rtl="0" eaLnBrk="1" latinLnBrk="0" hangingPunct="1">
                        <a:defRPr sz="1800" kern="1200">
                          <a:solidFill>
                            <a:schemeClr val="tx1"/>
                          </a:solidFill>
                          <a:latin typeface="Verdana" panose="020B0604030504040204"/>
                        </a:defRPr>
                      </a:lvl9pPr>
                    </a:lstStyle>
                    <a:p>
                      <a:pPr marL="0" marR="0" indent="0" algn="ctr" defTabSz="914400" rtl="0" eaLnBrk="1" fontAlgn="ctr" latinLnBrk="0" hangingPunct="1">
                        <a:lnSpc>
                          <a:spcPct val="100000"/>
                        </a:lnSpc>
                        <a:spcBef>
                          <a:spcPts val="0"/>
                        </a:spcBef>
                        <a:spcAft>
                          <a:spcPts val="0"/>
                        </a:spcAft>
                        <a:buClrTx/>
                        <a:buSzTx/>
                        <a:buFontTx/>
                        <a:buNone/>
                        <a:defRPr/>
                      </a:pPr>
                      <a:r>
                        <a:rPr sz="1050" kern="1200" dirty="0">
                          <a:solidFill>
                            <a:schemeClr val="tx1"/>
                          </a:solidFill>
                          <a:latin typeface="微软雅黑" panose="020B0503020204020204" charset="-122"/>
                          <a:ea typeface="微软雅黑" panose="020B0503020204020204" charset="-122"/>
                          <a:cs typeface="+mn-cs"/>
                          <a:sym typeface="+mn-ea"/>
                        </a:rPr>
                        <a:t> 湾沚大道以西，临湖丽城西南</a:t>
                      </a:r>
                      <a:endParaRPr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00" b="1" i="0" u="none" strike="noStrike" kern="1200" dirty="0">
                          <a:solidFill>
                            <a:schemeClr val="bg1"/>
                          </a:solidFill>
                          <a:latin typeface="微软雅黑" panose="020B0503020204020204" charset="-122"/>
                          <a:ea typeface="微软雅黑" panose="020B0503020204020204" charset="-122"/>
                          <a:cs typeface="+mn-cs"/>
                        </a:rPr>
                        <a:t>与本案距离</a:t>
                      </a:r>
                      <a:endParaRPr lang="zh-CN" altLang="en-US" sz="1000" b="1" i="0" u="none" strike="noStrike" kern="1200" dirty="0">
                        <a:solidFill>
                          <a:schemeClr val="bg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50" b="0" i="0" u="none" strike="noStrike" kern="1200" dirty="0">
                          <a:solidFill>
                            <a:schemeClr val="tx1"/>
                          </a:solidFill>
                          <a:latin typeface="微软雅黑" panose="020B0503020204020204" charset="-122"/>
                          <a:ea typeface="微软雅黑" panose="020B0503020204020204" charset="-122"/>
                          <a:cs typeface="微软雅黑" panose="020B0503020204020204" charset="-122"/>
                        </a:rPr>
                        <a:t>直线距离约</a:t>
                      </a:r>
                      <a:r>
                        <a:rPr lang="en-US" altLang="zh-CN" sz="1050" b="0" i="0" u="none" strike="noStrike" kern="1200" dirty="0">
                          <a:solidFill>
                            <a:schemeClr val="tx1"/>
                          </a:solidFill>
                          <a:latin typeface="微软雅黑" panose="020B0503020204020204" charset="-122"/>
                          <a:ea typeface="微软雅黑" panose="020B0503020204020204" charset="-122"/>
                          <a:cs typeface="微软雅黑" panose="020B0503020204020204" charset="-122"/>
                        </a:rPr>
                        <a:t>1200m</a:t>
                      </a:r>
                      <a:endParaRPr lang="zh-CN" altLang="en-US" sz="1050" b="0" i="0" u="none" strike="noStrike" kern="1200" dirty="0">
                        <a:solidFill>
                          <a:schemeClr val="tx1"/>
                        </a:solidFill>
                        <a:latin typeface="微软雅黑" panose="020B0503020204020204" charset="-122"/>
                        <a:ea typeface="微软雅黑" panose="020B0503020204020204" charset="-122"/>
                        <a:cs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942">
                <a:tc>
                  <a:txBody>
                    <a:body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占地面积</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r>
                        <a:rPr lang="en-US" altLang="zh-CN" sz="1050" kern="1200" dirty="0">
                          <a:solidFill>
                            <a:schemeClr val="tx1"/>
                          </a:solidFill>
                          <a:latin typeface="微软雅黑" panose="020B0503020204020204" charset="-122"/>
                          <a:ea typeface="微软雅黑" panose="020B0503020204020204" charset="-122"/>
                          <a:cs typeface="+mn-cs"/>
                          <a:sym typeface="+mn-ea"/>
                        </a:rPr>
                        <a:t>20744.28</a:t>
                      </a:r>
                      <a:r>
                        <a:rPr lang="zh-CN" sz="1050" kern="1200" dirty="0">
                          <a:solidFill>
                            <a:schemeClr val="tx1"/>
                          </a:solidFill>
                          <a:latin typeface="微软雅黑" panose="020B0503020204020204" charset="-122"/>
                          <a:ea typeface="微软雅黑" panose="020B0503020204020204" charset="-122"/>
                          <a:cs typeface="+mn-cs"/>
                          <a:sym typeface="+mn-ea"/>
                        </a:rPr>
                        <a:t>平米</a:t>
                      </a:r>
                      <a:endParaRPr lang="zh-CN"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000" b="1" dirty="0">
                          <a:solidFill>
                            <a:schemeClr val="bg1"/>
                          </a:solidFill>
                          <a:latin typeface="微软雅黑" panose="020B0503020204020204" charset="-122"/>
                          <a:ea typeface="微软雅黑" panose="020B0503020204020204" charset="-122"/>
                        </a:rPr>
                        <a:t>总建面</a:t>
                      </a:r>
                      <a:endParaRPr lang="zh-CN" altLang="en-US" sz="10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buNone/>
                      </a:pPr>
                      <a:r>
                        <a:rPr lang="en-US" sz="1050" dirty="0">
                          <a:solidFill>
                            <a:srgbClr val="000000"/>
                          </a:solidFill>
                          <a:latin typeface="微软雅黑" panose="020B0503020204020204" charset="-122"/>
                          <a:ea typeface="微软雅黑" panose="020B0503020204020204" charset="-122"/>
                          <a:cs typeface="微软雅黑" panose="020B0503020204020204" charset="-122"/>
                          <a:sym typeface="+mn-ea"/>
                        </a:rPr>
                        <a:t>49904.7</a:t>
                      </a:r>
                      <a:r>
                        <a:rPr sz="1050" dirty="0">
                          <a:solidFill>
                            <a:srgbClr val="000000"/>
                          </a:solidFill>
                          <a:latin typeface="微软雅黑" panose="020B0503020204020204" charset="-122"/>
                          <a:ea typeface="微软雅黑" panose="020B0503020204020204" charset="-122"/>
                          <a:cs typeface="微软雅黑" panose="020B0503020204020204" charset="-122"/>
                          <a:sym typeface="+mn-ea"/>
                        </a:rPr>
                        <a:t>㎡</a:t>
                      </a:r>
                      <a:endParaRPr sz="105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036">
                <a:tc>
                  <a:txBody>
                    <a:body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开发商</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r>
                        <a:rPr lang="zh-CN" altLang="en-US" sz="1050" kern="1200" dirty="0">
                          <a:solidFill>
                            <a:schemeClr val="tx1"/>
                          </a:solidFill>
                          <a:latin typeface="微软雅黑" panose="020B0503020204020204" charset="-122"/>
                          <a:ea typeface="微软雅黑" panose="020B0503020204020204" charset="-122"/>
                          <a:cs typeface="+mn-cs"/>
                        </a:rPr>
                        <a:t>芜湖市康耀房地产有限公司</a:t>
                      </a:r>
                      <a:endParaRPr lang="zh-CN" altLang="en-US"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000" b="1" dirty="0">
                          <a:solidFill>
                            <a:schemeClr val="bg1"/>
                          </a:solidFill>
                          <a:latin typeface="微软雅黑" panose="020B0503020204020204" charset="-122"/>
                          <a:ea typeface="微软雅黑" panose="020B0503020204020204" charset="-122"/>
                        </a:rPr>
                        <a:t>楼面价</a:t>
                      </a:r>
                      <a:endParaRPr lang="zh-CN" altLang="en-US" sz="10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buNone/>
                      </a:pPr>
                      <a:r>
                        <a:rPr lang="zh-CN" altLang="en-US" sz="1050" dirty="0">
                          <a:latin typeface="微软雅黑" panose="020B0503020204020204" charset="-122"/>
                          <a:ea typeface="微软雅黑" panose="020B0503020204020204" charset="-122"/>
                          <a:cs typeface="微软雅黑" panose="020B0503020204020204" charset="-122"/>
                        </a:rPr>
                        <a:t>平均</a:t>
                      </a:r>
                      <a:r>
                        <a:rPr lang="en-US" altLang="zh-CN" sz="1050" dirty="0">
                          <a:latin typeface="微软雅黑" panose="020B0503020204020204" charset="-122"/>
                          <a:ea typeface="微软雅黑" panose="020B0503020204020204" charset="-122"/>
                          <a:cs typeface="微软雅黑" panose="020B0503020204020204" charset="-122"/>
                        </a:rPr>
                        <a:t>3428</a:t>
                      </a:r>
                      <a:endParaRPr lang="en-US" altLang="zh-CN" sz="1050" dirty="0">
                        <a:latin typeface="微软雅黑" panose="020B0503020204020204" charset="-122"/>
                        <a:ea typeface="微软雅黑" panose="020B0503020204020204" charset="-122"/>
                        <a:cs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550409">
                <a:tc>
                  <a:txBody>
                    <a:body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物业类型</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r>
                        <a:rPr lang="zh-CN" altLang="en-US" sz="1050" kern="1200" dirty="0">
                          <a:solidFill>
                            <a:schemeClr val="tx1"/>
                          </a:solidFill>
                          <a:latin typeface="微软雅黑" panose="020B0503020204020204" charset="-122"/>
                          <a:ea typeface="微软雅黑" panose="020B0503020204020204" charset="-122"/>
                          <a:cs typeface="+mn-cs"/>
                        </a:rPr>
                        <a:t>高层、小高层</a:t>
                      </a:r>
                      <a:endParaRPr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000" b="1" dirty="0">
                          <a:solidFill>
                            <a:schemeClr val="bg1"/>
                          </a:solidFill>
                          <a:latin typeface="微软雅黑" panose="020B0503020204020204" charset="-122"/>
                          <a:ea typeface="微软雅黑" panose="020B0503020204020204" charset="-122"/>
                        </a:rPr>
                        <a:t>总户数</a:t>
                      </a:r>
                      <a:endParaRPr lang="zh-CN" altLang="en-US" sz="10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buNone/>
                      </a:pPr>
                      <a:r>
                        <a:rPr lang="en-US" altLang="zh-CN" sz="1100" dirty="0">
                          <a:solidFill>
                            <a:srgbClr val="000000"/>
                          </a:solidFill>
                          <a:latin typeface="微软雅黑" panose="020B0503020204020204" charset="-122"/>
                          <a:ea typeface="微软雅黑" panose="020B0503020204020204" charset="-122"/>
                          <a:cs typeface="微软雅黑" panose="020B0503020204020204" charset="-122"/>
                          <a:sym typeface="+mn-ea"/>
                        </a:rPr>
                        <a:t>329</a:t>
                      </a:r>
                      <a:r>
                        <a:rPr lang="zh-CN" altLang="en-US" sz="1100" dirty="0">
                          <a:solidFill>
                            <a:srgbClr val="000000"/>
                          </a:solidFill>
                          <a:latin typeface="微软雅黑" panose="020B0503020204020204" charset="-122"/>
                          <a:ea typeface="微软雅黑" panose="020B0503020204020204" charset="-122"/>
                          <a:cs typeface="微软雅黑" panose="020B0503020204020204" charset="-122"/>
                          <a:sym typeface="+mn-ea"/>
                        </a:rPr>
                        <a:t>户</a:t>
                      </a:r>
                      <a:endParaRPr lang="zh-CN" altLang="en-US" sz="1100" dirty="0">
                        <a:solidFill>
                          <a:srgbClr val="000000"/>
                        </a:solidFill>
                        <a:latin typeface="微软雅黑" panose="020B0503020204020204" charset="-122"/>
                        <a:ea typeface="微软雅黑" panose="020B0503020204020204" charset="-122"/>
                        <a:cs typeface="微软雅黑" panose="020B0503020204020204" charset="-122"/>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942">
                <a:tc>
                  <a:txBody>
                    <a:bodyPr/>
                    <a:lstStyle>
                      <a:defPPr>
                        <a:defRPr lang="zh-CN"/>
                      </a:defPPr>
                      <a:lvl1pPr marL="0" algn="l" defTabSz="914400" rtl="0" eaLnBrk="1" latinLnBrk="0" hangingPunct="1">
                        <a:defRPr sz="1800" kern="1200">
                          <a:solidFill>
                            <a:schemeClr val="tx1"/>
                          </a:solidFill>
                          <a:latin typeface="Verdana" panose="020B0604030504040204"/>
                        </a:defRPr>
                      </a:lvl1pPr>
                      <a:lvl2pPr marL="457200" algn="l" defTabSz="914400" rtl="0" eaLnBrk="1" latinLnBrk="0" hangingPunct="1">
                        <a:defRPr sz="1800" kern="1200">
                          <a:solidFill>
                            <a:schemeClr val="tx1"/>
                          </a:solidFill>
                          <a:latin typeface="Verdana" panose="020B0604030504040204"/>
                        </a:defRPr>
                      </a:lvl2pPr>
                      <a:lvl3pPr marL="914400" algn="l" defTabSz="914400" rtl="0" eaLnBrk="1" latinLnBrk="0" hangingPunct="1">
                        <a:defRPr sz="1800" kern="1200">
                          <a:solidFill>
                            <a:schemeClr val="tx1"/>
                          </a:solidFill>
                          <a:latin typeface="Verdana" panose="020B0604030504040204"/>
                        </a:defRPr>
                      </a:lvl3pPr>
                      <a:lvl4pPr marL="1371600" algn="l" defTabSz="914400" rtl="0" eaLnBrk="1" latinLnBrk="0" hangingPunct="1">
                        <a:defRPr sz="1800" kern="1200">
                          <a:solidFill>
                            <a:schemeClr val="tx1"/>
                          </a:solidFill>
                          <a:latin typeface="Verdana" panose="020B0604030504040204"/>
                        </a:defRPr>
                      </a:lvl4pPr>
                      <a:lvl5pPr marL="1828800" algn="l" defTabSz="914400" rtl="0" eaLnBrk="1" latinLnBrk="0" hangingPunct="1">
                        <a:defRPr sz="1800" kern="1200">
                          <a:solidFill>
                            <a:schemeClr val="tx1"/>
                          </a:solidFill>
                          <a:latin typeface="Verdana" panose="020B0604030504040204"/>
                        </a:defRPr>
                      </a:lvl5pPr>
                      <a:lvl6pPr marL="2286000" algn="l" defTabSz="914400" rtl="0" eaLnBrk="1" latinLnBrk="0" hangingPunct="1">
                        <a:defRPr sz="1800" kern="1200">
                          <a:solidFill>
                            <a:schemeClr val="tx1"/>
                          </a:solidFill>
                          <a:latin typeface="Verdana" panose="020B0604030504040204"/>
                        </a:defRPr>
                      </a:lvl6pPr>
                      <a:lvl7pPr marL="2743200" algn="l" defTabSz="914400" rtl="0" eaLnBrk="1" latinLnBrk="0" hangingPunct="1">
                        <a:defRPr sz="1800" kern="1200">
                          <a:solidFill>
                            <a:schemeClr val="tx1"/>
                          </a:solidFill>
                          <a:latin typeface="Verdana" panose="020B0604030504040204"/>
                        </a:defRPr>
                      </a:lvl7pPr>
                      <a:lvl8pPr marL="3200400" algn="l" defTabSz="914400" rtl="0" eaLnBrk="1" latinLnBrk="0" hangingPunct="1">
                        <a:defRPr sz="1800" kern="1200">
                          <a:solidFill>
                            <a:schemeClr val="tx1"/>
                          </a:solidFill>
                          <a:latin typeface="Verdana" panose="020B0604030504040204"/>
                        </a:defRPr>
                      </a:lvl8pPr>
                      <a:lvl9pPr marL="3657600" algn="l" defTabSz="914400" rtl="0" eaLnBrk="1" latinLnBrk="0" hangingPunct="1">
                        <a:defRPr sz="1800" kern="1200">
                          <a:solidFill>
                            <a:schemeClr val="tx1"/>
                          </a:solidFill>
                          <a:latin typeface="Verdana" panose="020B0604030504040204"/>
                        </a:defRPr>
                      </a:lvl9p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主力户型</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gridSpan="3">
                  <a:txBody>
                    <a:bodyPr/>
                    <a:lstStyle/>
                    <a:p>
                      <a:r>
                        <a:rPr lang="zh-CN" altLang="en-US" sz="1050" kern="1200" dirty="0">
                          <a:solidFill>
                            <a:schemeClr val="tx1"/>
                          </a:solidFill>
                          <a:latin typeface="微软雅黑" panose="020B0503020204020204" charset="-122"/>
                          <a:ea typeface="微软雅黑" panose="020B0503020204020204" charset="-122"/>
                          <a:cs typeface="+mn-cs"/>
                        </a:rPr>
                        <a:t>3居(建面</a:t>
                      </a:r>
                      <a:r>
                        <a:rPr lang="en-US" altLang="zh-CN" sz="1050" kern="1200" dirty="0">
                          <a:solidFill>
                            <a:schemeClr val="tx1"/>
                          </a:solidFill>
                          <a:latin typeface="微软雅黑" panose="020B0503020204020204" charset="-122"/>
                          <a:ea typeface="微软雅黑" panose="020B0503020204020204" charset="-122"/>
                          <a:cs typeface="+mn-cs"/>
                        </a:rPr>
                        <a:t>98</a:t>
                      </a:r>
                      <a:r>
                        <a:rPr lang="zh-CN" altLang="en-US" sz="1050" kern="1200" dirty="0">
                          <a:solidFill>
                            <a:schemeClr val="tx1"/>
                          </a:solidFill>
                          <a:latin typeface="微软雅黑" panose="020B0503020204020204" charset="-122"/>
                          <a:ea typeface="微软雅黑" panose="020B0503020204020204" charset="-122"/>
                          <a:cs typeface="+mn-cs"/>
                        </a:rPr>
                        <a:t>、</a:t>
                      </a:r>
                      <a:r>
                        <a:rPr lang="en-US" altLang="zh-CN" sz="1050" kern="1200" dirty="0">
                          <a:solidFill>
                            <a:schemeClr val="tx1"/>
                          </a:solidFill>
                          <a:latin typeface="微软雅黑" panose="020B0503020204020204" charset="-122"/>
                          <a:ea typeface="微软雅黑" panose="020B0503020204020204" charset="-122"/>
                          <a:cs typeface="+mn-cs"/>
                        </a:rPr>
                        <a:t>106</a:t>
                      </a:r>
                      <a:r>
                        <a:rPr lang="zh-CN" altLang="en-US" sz="1050" kern="1200" dirty="0">
                          <a:solidFill>
                            <a:schemeClr val="tx1"/>
                          </a:solidFill>
                          <a:latin typeface="微软雅黑" panose="020B0503020204020204" charset="-122"/>
                          <a:ea typeface="微软雅黑" panose="020B0503020204020204" charset="-122"/>
                          <a:cs typeface="+mn-cs"/>
                        </a:rPr>
                        <a:t>㎡)， 4居(建面1</a:t>
                      </a:r>
                      <a:r>
                        <a:rPr lang="en-US" altLang="zh-CN" sz="1050" kern="1200" dirty="0">
                          <a:solidFill>
                            <a:schemeClr val="tx1"/>
                          </a:solidFill>
                          <a:latin typeface="微软雅黑" panose="020B0503020204020204" charset="-122"/>
                          <a:ea typeface="微软雅黑" panose="020B0503020204020204" charset="-122"/>
                          <a:cs typeface="+mn-cs"/>
                        </a:rPr>
                        <a:t>20</a:t>
                      </a:r>
                      <a:r>
                        <a:rPr lang="zh-CN" altLang="en-US" sz="1050" kern="1200" dirty="0">
                          <a:solidFill>
                            <a:schemeClr val="tx1"/>
                          </a:solidFill>
                          <a:latin typeface="微软雅黑" panose="020B0503020204020204" charset="-122"/>
                          <a:ea typeface="微软雅黑" panose="020B0503020204020204" charset="-122"/>
                          <a:cs typeface="+mn-cs"/>
                        </a:rPr>
                        <a:t>㎡)</a:t>
                      </a:r>
                      <a:endParaRPr lang="zh-CN" altLang="en-US"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942">
                <a:tc>
                  <a:txBody>
                    <a:bodyPr/>
                    <a:lstStyle>
                      <a:defPPr>
                        <a:defRPr lang="zh-CN"/>
                      </a:defPPr>
                      <a:lvl1pPr marL="0" algn="l" defTabSz="914400" rtl="0" eaLnBrk="1" latinLnBrk="0" hangingPunct="1">
                        <a:defRPr sz="1800" kern="1200">
                          <a:solidFill>
                            <a:schemeClr val="tx1"/>
                          </a:solidFill>
                          <a:latin typeface="Verdana" panose="020B0604030504040204"/>
                        </a:defRPr>
                      </a:lvl1pPr>
                      <a:lvl2pPr marL="457200" algn="l" defTabSz="914400" rtl="0" eaLnBrk="1" latinLnBrk="0" hangingPunct="1">
                        <a:defRPr sz="1800" kern="1200">
                          <a:solidFill>
                            <a:schemeClr val="tx1"/>
                          </a:solidFill>
                          <a:latin typeface="Verdana" panose="020B0604030504040204"/>
                        </a:defRPr>
                      </a:lvl2pPr>
                      <a:lvl3pPr marL="914400" algn="l" defTabSz="914400" rtl="0" eaLnBrk="1" latinLnBrk="0" hangingPunct="1">
                        <a:defRPr sz="1800" kern="1200">
                          <a:solidFill>
                            <a:schemeClr val="tx1"/>
                          </a:solidFill>
                          <a:latin typeface="Verdana" panose="020B0604030504040204"/>
                        </a:defRPr>
                      </a:lvl3pPr>
                      <a:lvl4pPr marL="1371600" algn="l" defTabSz="914400" rtl="0" eaLnBrk="1" latinLnBrk="0" hangingPunct="1">
                        <a:defRPr sz="1800" kern="1200">
                          <a:solidFill>
                            <a:schemeClr val="tx1"/>
                          </a:solidFill>
                          <a:latin typeface="Verdana" panose="020B0604030504040204"/>
                        </a:defRPr>
                      </a:lvl4pPr>
                      <a:lvl5pPr marL="1828800" algn="l" defTabSz="914400" rtl="0" eaLnBrk="1" latinLnBrk="0" hangingPunct="1">
                        <a:defRPr sz="1800" kern="1200">
                          <a:solidFill>
                            <a:schemeClr val="tx1"/>
                          </a:solidFill>
                          <a:latin typeface="Verdana" panose="020B0604030504040204"/>
                        </a:defRPr>
                      </a:lvl5pPr>
                      <a:lvl6pPr marL="2286000" algn="l" defTabSz="914400" rtl="0" eaLnBrk="1" latinLnBrk="0" hangingPunct="1">
                        <a:defRPr sz="1800" kern="1200">
                          <a:solidFill>
                            <a:schemeClr val="tx1"/>
                          </a:solidFill>
                          <a:latin typeface="Verdana" panose="020B0604030504040204"/>
                        </a:defRPr>
                      </a:lvl6pPr>
                      <a:lvl7pPr marL="2743200" algn="l" defTabSz="914400" rtl="0" eaLnBrk="1" latinLnBrk="0" hangingPunct="1">
                        <a:defRPr sz="1800" kern="1200">
                          <a:solidFill>
                            <a:schemeClr val="tx1"/>
                          </a:solidFill>
                          <a:latin typeface="Verdana" panose="020B0604030504040204"/>
                        </a:defRPr>
                      </a:lvl7pPr>
                      <a:lvl8pPr marL="3200400" algn="l" defTabSz="914400" rtl="0" eaLnBrk="1" latinLnBrk="0" hangingPunct="1">
                        <a:defRPr sz="1800" kern="1200">
                          <a:solidFill>
                            <a:schemeClr val="tx1"/>
                          </a:solidFill>
                          <a:latin typeface="Verdana" panose="020B0604030504040204"/>
                        </a:defRPr>
                      </a:lvl8pPr>
                      <a:lvl9pPr marL="3657600" algn="l" defTabSz="914400" rtl="0" eaLnBrk="1" latinLnBrk="0" hangingPunct="1">
                        <a:defRPr sz="1800" kern="1200">
                          <a:solidFill>
                            <a:schemeClr val="tx1"/>
                          </a:solidFill>
                          <a:latin typeface="Verdana" panose="020B0604030504040204"/>
                        </a:defRPr>
                      </a:lvl9pPr>
                    </a:lstStyle>
                    <a:p>
                      <a:pPr algn="ctr" rtl="0" fontAlgn="ctr"/>
                      <a:r>
                        <a:rPr lang="zh-CN" altLang="en-US" sz="1400" b="1" i="0" u="none" strike="noStrike" dirty="0">
                          <a:solidFill>
                            <a:schemeClr val="bg1"/>
                          </a:solidFill>
                          <a:latin typeface="微软雅黑" panose="020B0503020204020204" charset="-122"/>
                          <a:ea typeface="微软雅黑" panose="020B0503020204020204" charset="-122"/>
                        </a:rPr>
                        <a:t>容积率</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r>
                        <a:rPr lang="zh-CN" altLang="en-US" sz="1050" kern="1200" dirty="0">
                          <a:solidFill>
                            <a:schemeClr val="tx1"/>
                          </a:solidFill>
                          <a:latin typeface="微软雅黑" panose="020B0503020204020204" charset="-122"/>
                          <a:ea typeface="微软雅黑" panose="020B0503020204020204" charset="-122"/>
                          <a:cs typeface="+mn-cs"/>
                        </a:rPr>
                        <a:t>容积率</a:t>
                      </a:r>
                      <a:r>
                        <a:rPr lang="en-US" altLang="zh-CN" sz="1050" kern="1200" dirty="0">
                          <a:solidFill>
                            <a:schemeClr val="tx1"/>
                          </a:solidFill>
                          <a:latin typeface="微软雅黑" panose="020B0503020204020204" charset="-122"/>
                          <a:ea typeface="微软雅黑" panose="020B0503020204020204" charset="-122"/>
                          <a:cs typeface="+mn-cs"/>
                        </a:rPr>
                        <a:t>1.8</a:t>
                      </a:r>
                      <a:endParaRPr lang="en-US" altLang="zh-CN"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000" b="1" dirty="0">
                          <a:solidFill>
                            <a:schemeClr val="bg1"/>
                          </a:solidFill>
                          <a:latin typeface="微软雅黑" panose="020B0503020204020204" charset="-122"/>
                          <a:ea typeface="微软雅黑" panose="020B0503020204020204" charset="-122"/>
                          <a:sym typeface="+mn-ea"/>
                        </a:rPr>
                        <a:t>精装修标准</a:t>
                      </a:r>
                      <a:endParaRPr lang="zh-CN" altLang="en-US" sz="10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marL="0" algn="ctr" defTabSz="1219200" rtl="0" eaLnBrk="1" latinLnBrk="0" hangingPunct="1">
                        <a:buNone/>
                      </a:pPr>
                      <a:r>
                        <a:rPr lang="en-US" altLang="zh-CN" sz="1050" kern="1200" dirty="0">
                          <a:solidFill>
                            <a:schemeClr val="tx1"/>
                          </a:solidFill>
                          <a:latin typeface="微软雅黑" panose="020B0503020204020204" charset="-122"/>
                          <a:ea typeface="微软雅黑" panose="020B0503020204020204" charset="-122"/>
                          <a:cs typeface="+mn-cs"/>
                        </a:rPr>
                        <a:t>/</a:t>
                      </a:r>
                      <a:endParaRPr lang="en-US" altLang="zh-CN"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320">
                <a:tc>
                  <a:txBody>
                    <a:bodyPr/>
                    <a:lstStyle/>
                    <a:p>
                      <a:pPr algn="ctr" rtl="0" fontAlgn="ctr"/>
                      <a:r>
                        <a:rPr lang="zh-CN" altLang="en-US" sz="1400" b="1" dirty="0">
                          <a:solidFill>
                            <a:schemeClr val="bg1"/>
                          </a:solidFill>
                          <a:latin typeface="微软雅黑" panose="020B0503020204020204" charset="-122"/>
                          <a:ea typeface="微软雅黑" panose="020B0503020204020204" charset="-122"/>
                          <a:sym typeface="+mn-ea"/>
                        </a:rPr>
                        <a:t>物业公司</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endParaRPr lang="zh-CN" altLang="en-US"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400" b="1" dirty="0">
                          <a:solidFill>
                            <a:schemeClr val="bg1"/>
                          </a:solidFill>
                          <a:latin typeface="微软雅黑" panose="020B0503020204020204" charset="-122"/>
                          <a:ea typeface="微软雅黑" panose="020B0503020204020204" charset="-122"/>
                          <a:sym typeface="+mn-ea"/>
                        </a:rPr>
                        <a:t>物业费</a:t>
                      </a:r>
                      <a:endParaRPr lang="zh-CN" altLang="en-US" sz="14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marL="0" algn="ctr" defTabSz="1219200" rtl="0" eaLnBrk="1" latinLnBrk="0" hangingPunct="1">
                        <a:buNone/>
                      </a:pPr>
                      <a:endParaRPr lang="zh-CN" altLang="en-US"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0133">
                <a:tc>
                  <a:txBody>
                    <a:bodyPr/>
                    <a:lstStyle/>
                    <a:p>
                      <a:pPr algn="ctr">
                        <a:buNone/>
                      </a:pPr>
                      <a:r>
                        <a:rPr lang="zh-CN" altLang="en-US" sz="1400" b="1" dirty="0">
                          <a:solidFill>
                            <a:schemeClr val="bg1"/>
                          </a:solidFill>
                          <a:latin typeface="微软雅黑" panose="020B0503020204020204" charset="-122"/>
                          <a:ea typeface="微软雅黑" panose="020B0503020204020204" charset="-122"/>
                          <a:sym typeface="+mn-ea"/>
                        </a:rPr>
                        <a:t>开盘时间</a:t>
                      </a:r>
                      <a:endParaRPr lang="zh-CN" altLang="en-US" sz="14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buNone/>
                      </a:pPr>
                      <a:r>
                        <a:rPr lang="zh-CN" altLang="en-US" sz="1050" kern="1200" dirty="0">
                          <a:solidFill>
                            <a:schemeClr val="tx1"/>
                          </a:solidFill>
                          <a:latin typeface="微软雅黑" panose="020B0503020204020204" charset="-122"/>
                          <a:ea typeface="微软雅黑" panose="020B0503020204020204" charset="-122"/>
                          <a:cs typeface="+mn-cs"/>
                        </a:rPr>
                        <a:t>首期开盘</a:t>
                      </a:r>
                      <a:r>
                        <a:rPr lang="en-US" altLang="zh-CN" sz="1050" kern="1200" dirty="0">
                          <a:solidFill>
                            <a:schemeClr val="tx1"/>
                          </a:solidFill>
                          <a:latin typeface="微软雅黑" panose="020B0503020204020204" charset="-122"/>
                          <a:ea typeface="微软雅黑" panose="020B0503020204020204" charset="-122"/>
                          <a:cs typeface="+mn-cs"/>
                        </a:rPr>
                        <a:t>2022-04-18</a:t>
                      </a:r>
                      <a:endParaRPr lang="en-US" altLang="zh-CN"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400" b="1" dirty="0">
                          <a:solidFill>
                            <a:schemeClr val="bg1"/>
                          </a:solidFill>
                          <a:latin typeface="微软雅黑" panose="020B0503020204020204" charset="-122"/>
                          <a:ea typeface="微软雅黑" panose="020B0503020204020204" charset="-122"/>
                        </a:rPr>
                        <a:t>交付时间</a:t>
                      </a:r>
                      <a:endParaRPr lang="zh-CN" altLang="en-US" sz="1400" b="1"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marL="0" algn="ctr" defTabSz="1219200" rtl="0" eaLnBrk="1" latinLnBrk="0" hangingPunct="1">
                        <a:buNone/>
                      </a:pPr>
                      <a:r>
                        <a:rPr sz="1050" kern="1200" dirty="0">
                          <a:solidFill>
                            <a:schemeClr val="tx1"/>
                          </a:solidFill>
                          <a:latin typeface="微软雅黑" panose="020B0503020204020204" charset="-122"/>
                          <a:ea typeface="微软雅黑" panose="020B0503020204020204" charset="-122"/>
                          <a:cs typeface="+mn-cs"/>
                        </a:rPr>
                        <a:t>202</a:t>
                      </a:r>
                      <a:r>
                        <a:rPr lang="en-US" sz="1050" kern="1200" dirty="0">
                          <a:solidFill>
                            <a:schemeClr val="tx1"/>
                          </a:solidFill>
                          <a:latin typeface="微软雅黑" panose="020B0503020204020204" charset="-122"/>
                          <a:ea typeface="微软雅黑" panose="020B0503020204020204" charset="-122"/>
                          <a:cs typeface="+mn-cs"/>
                        </a:rPr>
                        <a:t>4</a:t>
                      </a:r>
                      <a:r>
                        <a:rPr sz="1050" kern="1200" dirty="0">
                          <a:solidFill>
                            <a:schemeClr val="tx1"/>
                          </a:solidFill>
                          <a:latin typeface="微软雅黑" panose="020B0503020204020204" charset="-122"/>
                          <a:ea typeface="微软雅黑" panose="020B0503020204020204" charset="-122"/>
                          <a:cs typeface="+mn-cs"/>
                        </a:rPr>
                        <a:t>年</a:t>
                      </a:r>
                      <a:r>
                        <a:rPr lang="en-US" sz="1050" kern="1200" dirty="0">
                          <a:solidFill>
                            <a:schemeClr val="tx1"/>
                          </a:solidFill>
                          <a:latin typeface="微软雅黑" panose="020B0503020204020204" charset="-122"/>
                          <a:ea typeface="微软雅黑" panose="020B0503020204020204" charset="-122"/>
                          <a:cs typeface="+mn-cs"/>
                        </a:rPr>
                        <a:t>8</a:t>
                      </a:r>
                      <a:r>
                        <a:rPr sz="1050" kern="1200" dirty="0">
                          <a:solidFill>
                            <a:schemeClr val="tx1"/>
                          </a:solidFill>
                          <a:latin typeface="微软雅黑" panose="020B0503020204020204" charset="-122"/>
                          <a:ea typeface="微软雅黑" panose="020B0503020204020204" charset="-122"/>
                          <a:cs typeface="+mn-cs"/>
                        </a:rPr>
                        <a:t>月3</a:t>
                      </a:r>
                      <a:r>
                        <a:rPr lang="en-US" sz="1050" kern="1200" dirty="0">
                          <a:solidFill>
                            <a:schemeClr val="tx1"/>
                          </a:solidFill>
                          <a:latin typeface="微软雅黑" panose="020B0503020204020204" charset="-122"/>
                          <a:ea typeface="微软雅黑" panose="020B0503020204020204" charset="-122"/>
                          <a:cs typeface="+mn-cs"/>
                        </a:rPr>
                        <a:t>1</a:t>
                      </a:r>
                      <a:r>
                        <a:rPr sz="1050" kern="1200" dirty="0">
                          <a:solidFill>
                            <a:schemeClr val="tx1"/>
                          </a:solidFill>
                          <a:latin typeface="微软雅黑" panose="020B0503020204020204" charset="-122"/>
                          <a:ea typeface="微软雅黑" panose="020B0503020204020204" charset="-122"/>
                          <a:cs typeface="+mn-cs"/>
                        </a:rPr>
                        <a:t>日</a:t>
                      </a:r>
                      <a:endParaRPr sz="1050" kern="1200" dirty="0">
                        <a:solidFill>
                          <a:schemeClr val="tx1"/>
                        </a:solidFill>
                        <a:latin typeface="微软雅黑" panose="020B0503020204020204" charset="-122"/>
                        <a:ea typeface="微软雅黑" panose="020B0503020204020204" charset="-122"/>
                        <a:cs typeface="+mn-cs"/>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1243179">
                <a:tc>
                  <a:txBody>
                    <a:bodyPr/>
                    <a:lstStyle/>
                    <a:p>
                      <a:pPr algn="ctr" rtl="0" fontAlgn="ctr">
                        <a:buNone/>
                      </a:pPr>
                      <a:r>
                        <a:rPr lang="zh-CN" altLang="en-US" sz="1400" b="1" i="0" u="none" strike="noStrike" dirty="0">
                          <a:solidFill>
                            <a:schemeClr val="bg1"/>
                          </a:solidFill>
                          <a:latin typeface="微软雅黑" panose="020B0503020204020204" charset="-122"/>
                          <a:ea typeface="微软雅黑" panose="020B0503020204020204" charset="-122"/>
                        </a:rPr>
                        <a:t>在售均价</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algn="ctr">
                        <a:buNone/>
                      </a:pPr>
                      <a:r>
                        <a:rPr lang="en-US" altLang="zh-CN" sz="1050" kern="1200" dirty="0">
                          <a:solidFill>
                            <a:schemeClr val="tx1"/>
                          </a:solidFill>
                          <a:latin typeface="微软雅黑" panose="020B0503020204020204" charset="-122"/>
                          <a:ea typeface="微软雅黑" panose="020B0503020204020204" charset="-122"/>
                          <a:cs typeface="+mn-cs"/>
                          <a:sym typeface="+mn-ea"/>
                        </a:rPr>
                        <a:t>6500</a:t>
                      </a:r>
                      <a:endParaRPr lang="en-US" altLang="zh-CN"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buNone/>
                      </a:pPr>
                      <a:r>
                        <a:rPr lang="zh-CN" altLang="en-US" sz="1200" b="1" dirty="0">
                          <a:solidFill>
                            <a:schemeClr val="bg1"/>
                          </a:solidFill>
                          <a:latin typeface="微软雅黑" panose="020B0503020204020204" charset="-122"/>
                          <a:ea typeface="微软雅黑" panose="020B0503020204020204" charset="-122"/>
                          <a:sym typeface="+mn-ea"/>
                        </a:rPr>
                        <a:t>客户来源</a:t>
                      </a:r>
                      <a:endParaRPr lang="zh-CN" altLang="en-US" sz="1200" b="1" dirty="0">
                        <a:solidFill>
                          <a:schemeClr val="bg1"/>
                        </a:solidFill>
                        <a:latin typeface="微软雅黑" panose="020B0503020204020204" charset="-122"/>
                        <a:ea typeface="微软雅黑" panose="020B0503020204020204" charset="-122"/>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a:txBody>
                    <a:bodyPr/>
                    <a:lstStyle/>
                    <a:p>
                      <a:pPr marL="0" algn="ctr" defTabSz="1219200" rtl="0" eaLnBrk="1" latinLnBrk="0" hangingPunct="1">
                        <a:buNone/>
                      </a:pPr>
                      <a:r>
                        <a:rPr lang="zh-CN" altLang="en-US" sz="1050" dirty="0">
                          <a:latin typeface="微软雅黑" panose="020B0503020204020204" charset="-122"/>
                          <a:ea typeface="微软雅黑" panose="020B0503020204020204" charset="-122"/>
                          <a:sym typeface="+mn-ea"/>
                        </a:rPr>
                        <a:t>地缘性刚改人群为主</a:t>
                      </a:r>
                      <a:endParaRPr lang="en-US" altLang="zh-CN"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01036">
                <a:tc>
                  <a:txBody>
                    <a:bodyPr/>
                    <a:lstStyle/>
                    <a:p>
                      <a:pPr algn="ctr">
                        <a:buNone/>
                      </a:pPr>
                      <a:r>
                        <a:rPr lang="zh-CN" altLang="en-US" sz="1400" b="1" dirty="0">
                          <a:solidFill>
                            <a:schemeClr val="bg1"/>
                          </a:solidFill>
                          <a:latin typeface="微软雅黑" panose="020B0503020204020204" charset="-122"/>
                          <a:ea typeface="微软雅黑" panose="020B0503020204020204" charset="-122"/>
                          <a:sym typeface="+mn-ea"/>
                        </a:rPr>
                        <a:t>流速</a:t>
                      </a:r>
                      <a:endParaRPr lang="zh-CN" altLang="en-US" sz="1400" b="1" i="0" u="none" strike="noStrike" dirty="0">
                        <a:solidFill>
                          <a:schemeClr val="bg1"/>
                        </a:solidFill>
                        <a:latin typeface="微软雅黑" panose="020B0503020204020204" charset="-122"/>
                        <a:ea typeface="微软雅黑" panose="020B0503020204020204" charset="-122"/>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713F"/>
                    </a:solidFill>
                  </a:tcPr>
                </a:tc>
                <a:tc gridSpan="3">
                  <a:txBody>
                    <a:bodyPr/>
                    <a:lstStyle/>
                    <a:p>
                      <a:pPr algn="ctr">
                        <a:buNone/>
                      </a:pPr>
                      <a:r>
                        <a:rPr lang="en-US" sz="1050" kern="1200" dirty="0">
                          <a:solidFill>
                            <a:schemeClr val="tx1"/>
                          </a:solidFill>
                          <a:latin typeface="微软雅黑" panose="020B0503020204020204" charset="-122"/>
                          <a:ea typeface="微软雅黑" panose="020B0503020204020204" charset="-122"/>
                          <a:cs typeface="+mn-cs"/>
                          <a:sym typeface="+mn-ea"/>
                        </a:rPr>
                        <a:t>2022</a:t>
                      </a:r>
                      <a:r>
                        <a:rPr lang="zh-CN" altLang="en-US" sz="1050" kern="1200" dirty="0">
                          <a:solidFill>
                            <a:schemeClr val="tx1"/>
                          </a:solidFill>
                          <a:latin typeface="微软雅黑" panose="020B0503020204020204" charset="-122"/>
                          <a:ea typeface="微软雅黑" panose="020B0503020204020204" charset="-122"/>
                          <a:cs typeface="+mn-cs"/>
                          <a:sym typeface="+mn-ea"/>
                        </a:rPr>
                        <a:t>年</a:t>
                      </a:r>
                      <a:r>
                        <a:rPr lang="en-US" altLang="zh-CN" sz="1050" kern="1200" dirty="0">
                          <a:solidFill>
                            <a:schemeClr val="tx1"/>
                          </a:solidFill>
                          <a:latin typeface="微软雅黑" panose="020B0503020204020204" charset="-122"/>
                          <a:ea typeface="微软雅黑" panose="020B0503020204020204" charset="-122"/>
                          <a:cs typeface="+mn-cs"/>
                          <a:sym typeface="+mn-ea"/>
                        </a:rPr>
                        <a:t>4</a:t>
                      </a:r>
                      <a:r>
                        <a:rPr lang="zh-CN" altLang="en-US" sz="1050" kern="1200" dirty="0">
                          <a:solidFill>
                            <a:schemeClr val="tx1"/>
                          </a:solidFill>
                          <a:latin typeface="微软雅黑" panose="020B0503020204020204" charset="-122"/>
                          <a:ea typeface="微软雅黑" panose="020B0503020204020204" charset="-122"/>
                          <a:cs typeface="+mn-cs"/>
                          <a:sym typeface="+mn-ea"/>
                        </a:rPr>
                        <a:t>月开盘至今销售</a:t>
                      </a:r>
                      <a:r>
                        <a:rPr lang="en-US" altLang="zh-CN" sz="1050" kern="1200" dirty="0">
                          <a:solidFill>
                            <a:schemeClr val="tx1"/>
                          </a:solidFill>
                          <a:latin typeface="微软雅黑" panose="020B0503020204020204" charset="-122"/>
                          <a:ea typeface="微软雅黑" panose="020B0503020204020204" charset="-122"/>
                          <a:cs typeface="+mn-cs"/>
                          <a:sym typeface="+mn-ea"/>
                        </a:rPr>
                        <a:t>230</a:t>
                      </a:r>
                      <a:r>
                        <a:rPr lang="zh-CN" altLang="en-US" sz="1050" kern="1200" dirty="0">
                          <a:solidFill>
                            <a:schemeClr val="tx1"/>
                          </a:solidFill>
                          <a:latin typeface="微软雅黑" panose="020B0503020204020204" charset="-122"/>
                          <a:ea typeface="微软雅黑" panose="020B0503020204020204" charset="-122"/>
                          <a:cs typeface="+mn-cs"/>
                          <a:sym typeface="+mn-ea"/>
                        </a:rPr>
                        <a:t>套，月均销售</a:t>
                      </a:r>
                      <a:r>
                        <a:rPr lang="en-US" altLang="zh-CN" sz="1050" kern="1200" dirty="0">
                          <a:solidFill>
                            <a:schemeClr val="tx1"/>
                          </a:solidFill>
                          <a:latin typeface="微软雅黑" panose="020B0503020204020204" charset="-122"/>
                          <a:ea typeface="微软雅黑" panose="020B0503020204020204" charset="-122"/>
                          <a:cs typeface="+mn-cs"/>
                          <a:sym typeface="+mn-ea"/>
                        </a:rPr>
                        <a:t>13</a:t>
                      </a:r>
                      <a:r>
                        <a:rPr lang="zh-CN" altLang="en-US" sz="1050" kern="1200" dirty="0">
                          <a:solidFill>
                            <a:schemeClr val="tx1"/>
                          </a:solidFill>
                          <a:latin typeface="微软雅黑" panose="020B0503020204020204" charset="-122"/>
                          <a:ea typeface="微软雅黑" panose="020B0503020204020204" charset="-122"/>
                          <a:cs typeface="+mn-cs"/>
                          <a:sym typeface="+mn-ea"/>
                        </a:rPr>
                        <a:t>套，去化率</a:t>
                      </a:r>
                      <a:r>
                        <a:rPr lang="en-US" altLang="zh-CN" sz="1050" kern="1200" dirty="0">
                          <a:solidFill>
                            <a:schemeClr val="tx1"/>
                          </a:solidFill>
                          <a:latin typeface="微软雅黑" panose="020B0503020204020204" charset="-122"/>
                          <a:ea typeface="微软雅黑" panose="020B0503020204020204" charset="-122"/>
                          <a:cs typeface="+mn-cs"/>
                          <a:sym typeface="+mn-ea"/>
                        </a:rPr>
                        <a:t>70%</a:t>
                      </a:r>
                      <a:endParaRPr lang="zh-CN" altLang="en-US" sz="1050" kern="1200" dirty="0">
                        <a:solidFill>
                          <a:schemeClr val="tx1"/>
                        </a:solidFill>
                        <a:latin typeface="微软雅黑" panose="020B0503020204020204" charset="-122"/>
                        <a:ea typeface="微软雅黑" panose="020B0503020204020204" charset="-122"/>
                        <a:cs typeface="+mn-cs"/>
                        <a:sym typeface="+mn-ea"/>
                      </a:endParaRPr>
                    </a:p>
                  </a:txBody>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cPr marL="6734" marR="6734" marT="6738"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bl>
          </a:graphicData>
        </a:graphic>
      </p:graphicFrame>
      <p:sp>
        <p:nvSpPr>
          <p:cNvPr id="6" name="文本框 5"/>
          <p:cNvSpPr txBox="1"/>
          <p:nvPr/>
        </p:nvSpPr>
        <p:spPr>
          <a:xfrm>
            <a:off x="5190490" y="5636260"/>
            <a:ext cx="6644640" cy="1369060"/>
          </a:xfrm>
          <a:prstGeom prst="rect">
            <a:avLst/>
          </a:prstGeom>
          <a:noFill/>
        </p:spPr>
        <p:txBody>
          <a:bodyPr wrap="square">
            <a:noAutofit/>
          </a:bodyPr>
          <a:lstStyle/>
          <a:p>
            <a:pPr algn="just">
              <a:lnSpc>
                <a:spcPct val="150000"/>
              </a:lnSpc>
            </a:pP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项目共</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6</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幢住宅，有高层、小高层组成。于202</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月</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18</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日首次开盘，之后分</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6</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次陆续加推，最后一次开盘时间为</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2023</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8</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月</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5</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日。批准预售住宅可售部分建筑面积为</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36311.49</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㎡，住宅</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329</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套。目前该项目剩余房源</a:t>
            </a:r>
            <a:r>
              <a:rPr lang="zh-CN" altLang="en-US" sz="1400" kern="100" dirty="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rPr>
              <a:t>不足</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en-US" altLang="zh-CN"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00</a:t>
            </a:r>
            <a:r>
              <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rPr>
              <a:t>套。</a:t>
            </a:r>
            <a:endParaRPr lang="zh-CN" altLang="en-US" sz="1400" kern="1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2" cstate="print"/>
          <a:stretch>
            <a:fillRect/>
          </a:stretch>
        </p:blipFill>
        <p:spPr>
          <a:xfrm>
            <a:off x="5336540" y="762000"/>
            <a:ext cx="6498590" cy="48742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7223" y="103002"/>
            <a:ext cx="4167077" cy="52197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lang="zh-CN" altLang="en-US" sz="2800" b="1" dirty="0">
                <a:solidFill>
                  <a:schemeClr val="bg1"/>
                </a:solidFill>
                <a:latin typeface="微软雅黑" panose="020B0503020204020204" charset="-122"/>
                <a:ea typeface="微软雅黑" panose="020B0503020204020204" charset="-122"/>
              </a:rPr>
              <a:t>市调结论</a:t>
            </a:r>
            <a:endParaRPr kumimoji="0" lang="zh-CN" altLang="en-US" sz="2800" b="1" i="0" kern="1200" cap="none" spc="0" normalizeH="0" baseline="0" noProof="0" dirty="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1150620" y="1516380"/>
            <a:ext cx="9870440" cy="3481705"/>
          </a:xfrm>
          <a:prstGeom prst="rect">
            <a:avLst/>
          </a:prstGeom>
          <a:noFill/>
        </p:spPr>
        <p:txBody>
          <a:bodyPr wrap="square">
            <a:noAutofit/>
          </a:bodyPr>
          <a:lstStyle/>
          <a:p>
            <a:pPr>
              <a:lnSpc>
                <a:spcPct val="150000"/>
              </a:lnSpc>
            </a:pPr>
            <a:r>
              <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整体结论：</a:t>
            </a:r>
            <a:endPar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zh-CN"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目前城南</a:t>
            </a:r>
            <a:r>
              <a:rPr lang="zh-CN" altLang="en-US" sz="20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板块去化周期略偏长，合理定价可确保去化和利润率。</a:t>
            </a:r>
            <a:endParaRPr lang="en-US" altLang="zh-CN" sz="20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dirty="0">
                <a:latin typeface="微软雅黑" panose="020B0503020204020204" charset="-122"/>
                <a:ea typeface="微软雅黑" panose="020B0503020204020204" charset="-122"/>
                <a:cs typeface="微软雅黑" panose="020B0503020204020204" charset="-122"/>
              </a:rPr>
              <a:t>目标地块所在位置</a:t>
            </a:r>
            <a:r>
              <a:rPr lang="zh-CN" altLang="en-US" dirty="0" smtClean="0">
                <a:latin typeface="微软雅黑" panose="020B0503020204020204" charset="-122"/>
                <a:ea typeface="微软雅黑" panose="020B0503020204020204" charset="-122"/>
                <a:cs typeface="微软雅黑" panose="020B0503020204020204" charset="-122"/>
                <a:sym typeface="+mn-ea"/>
              </a:rPr>
              <a:t>本项目地</a:t>
            </a:r>
            <a:r>
              <a:rPr lang="zh-CN" altLang="en-US" dirty="0">
                <a:latin typeface="微软雅黑" panose="020B0503020204020204" charset="-122"/>
                <a:ea typeface="微软雅黑" panose="020B0503020204020204" charset="-122"/>
                <a:cs typeface="微软雅黑" panose="020B0503020204020204" charset="-122"/>
                <a:sym typeface="+mn-ea"/>
              </a:rPr>
              <a:t>块位于老城区板块，配套成熟，可供地块面积及数量有限，属于核心成熟板块；</a:t>
            </a: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mj-lt"/>
              <a:buAutoNum type="arabicPeriod"/>
            </a:pPr>
            <a:r>
              <a:rPr lang="zh-CN" altLang="en-US" dirty="0">
                <a:latin typeface="微软雅黑" panose="020B0503020204020204" charset="-122"/>
                <a:ea typeface="微软雅黑" panose="020B0503020204020204" charset="-122"/>
                <a:cs typeface="微软雅黑" panose="020B0503020204020204" charset="-122"/>
              </a:rPr>
              <a:t>市场整体处于下行，目标地块所在区块去化情况较一般，去化周期偏长；</a:t>
            </a: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lgn="just">
              <a:lnSpc>
                <a:spcPct val="150000"/>
              </a:lnSpc>
              <a:buFont typeface="+mj-lt"/>
              <a:buAutoNum type="arabicPeriod"/>
            </a:pPr>
            <a:r>
              <a:rPr lang="zh-CN" altLang="en-US" dirty="0">
                <a:latin typeface="微软雅黑" panose="020B0503020204020204" charset="-122"/>
                <a:ea typeface="微软雅黑" panose="020B0503020204020204" charset="-122"/>
                <a:cs typeface="微软雅黑" panose="020B0503020204020204" charset="-122"/>
              </a:rPr>
              <a:t>若</a:t>
            </a:r>
            <a:r>
              <a:rPr lang="en-US" altLang="zh-CN" dirty="0">
                <a:latin typeface="微软雅黑" panose="020B0503020204020204" charset="-122"/>
                <a:ea typeface="微软雅黑" panose="020B0503020204020204" charset="-122"/>
                <a:cs typeface="微软雅黑" panose="020B0503020204020204" charset="-122"/>
              </a:rPr>
              <a:t>2023</a:t>
            </a:r>
            <a:r>
              <a:rPr lang="zh-CN" altLang="en-US" dirty="0">
                <a:latin typeface="微软雅黑" panose="020B0503020204020204" charset="-122"/>
                <a:ea typeface="微软雅黑" panose="020B0503020204020204" charset="-122"/>
                <a:cs typeface="微软雅黑" panose="020B0503020204020204" charset="-122"/>
              </a:rPr>
              <a:t>年年末市场逐渐回暖，在品牌落地较好前提下，目标地块预期销售均价需上探至</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50000"/>
              </a:lnSpc>
            </a:pPr>
            <a:r>
              <a:rPr lang="en-US" altLang="zh-CN" sz="2400" dirty="0">
                <a:solidFill>
                  <a:srgbClr val="C00000"/>
                </a:solidFill>
                <a:latin typeface="微软雅黑" panose="020B0503020204020204" charset="-122"/>
                <a:ea typeface="微软雅黑" panose="020B0503020204020204" charset="-122"/>
                <a:cs typeface="微软雅黑" panose="020B0503020204020204" charset="-122"/>
              </a:rPr>
              <a:t>6500</a:t>
            </a:r>
            <a:r>
              <a:rPr lang="zh-CN" altLang="en-US" sz="2400" dirty="0">
                <a:solidFill>
                  <a:srgbClr val="C00000"/>
                </a:solidFill>
                <a:latin typeface="微软雅黑" panose="020B0503020204020204" charset="-122"/>
                <a:ea typeface="微软雅黑" panose="020B0503020204020204" charset="-122"/>
                <a:cs typeface="微软雅黑" panose="020B0503020204020204" charset="-122"/>
              </a:rPr>
              <a:t>元</a:t>
            </a:r>
            <a:r>
              <a:rPr lang="en-US" altLang="zh-CN" sz="2400"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2400"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dirty="0">
                <a:solidFill>
                  <a:schemeClr val="tx1"/>
                </a:solidFill>
                <a:latin typeface="微软雅黑" panose="020B0503020204020204" charset="-122"/>
                <a:ea typeface="微软雅黑" panose="020B0503020204020204" charset="-122"/>
                <a:cs typeface="微软雅黑" panose="020B0503020204020204" charset="-122"/>
              </a:rPr>
              <a:t>（毛坯）</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464820"/>
            <a:ext cx="2691765" cy="1903730"/>
          </a:xfrm>
          <a:prstGeom prst="rect">
            <a:avLst/>
          </a:prstGeom>
        </p:spPr>
        <p:txBody>
          <a:bodyPr anchor="ctr"/>
          <a:lstStyle/>
          <a:p>
            <a:pPr algn="ctr">
              <a:buFont typeface="Arial" panose="020B0604020202020204" pitchFamily="34" charset="0"/>
              <a:buNone/>
              <a:defRPr/>
            </a:pPr>
            <a:r>
              <a:rPr lang="zh-CN" altLang="en-US" sz="3200" b="1" dirty="0">
                <a:solidFill>
                  <a:schemeClr val="bg1"/>
                </a:solidFill>
                <a:latin typeface="华文中宋" panose="02010600040101010101" pitchFamily="2" charset="-122"/>
                <a:ea typeface="华文中宋" panose="02010600040101010101" pitchFamily="2" charset="-122"/>
              </a:rPr>
              <a:t>目录</a:t>
            </a:r>
            <a:endParaRPr lang="zh-CN" altLang="en-US" sz="3200" b="1" dirty="0">
              <a:solidFill>
                <a:schemeClr val="bg1"/>
              </a:solidFill>
              <a:latin typeface="华文中宋" panose="02010600040101010101" pitchFamily="2" charset="-122"/>
              <a:ea typeface="华文中宋" panose="02010600040101010101" pitchFamily="2" charset="-122"/>
            </a:endParaRPr>
          </a:p>
          <a:p>
            <a:pPr algn="ctr">
              <a:buFont typeface="Arial" panose="020B0604020202020204" pitchFamily="34" charset="0"/>
              <a:buNone/>
              <a:defRPr/>
            </a:pPr>
            <a:endParaRPr lang="en-US" altLang="zh-CN" sz="3200" b="1" dirty="0">
              <a:solidFill>
                <a:schemeClr val="bg1"/>
              </a:solidFill>
              <a:latin typeface="华文中宋" panose="02010600040101010101" pitchFamily="2" charset="-122"/>
              <a:ea typeface="华文中宋" panose="02010600040101010101" pitchFamily="2" charset="-122"/>
            </a:endParaRPr>
          </a:p>
          <a:p>
            <a:pPr algn="ctr">
              <a:buFont typeface="Arial" panose="020B0604020202020204" pitchFamily="34" charset="0"/>
              <a:buNone/>
              <a:defRPr/>
            </a:pPr>
            <a:r>
              <a:rPr lang="en-US" altLang="zh-CN" sz="2400" b="1" dirty="0">
                <a:solidFill>
                  <a:schemeClr val="bg1">
                    <a:lumMod val="50000"/>
                  </a:schemeClr>
                </a:solidFill>
                <a:latin typeface="微软雅黑" panose="020B0503020204020204" charset="-122"/>
                <a:ea typeface="华文中宋" panose="02010600040101010101" pitchFamily="2" charset="-122"/>
                <a:cs typeface="Arial" panose="020B0604020202020204" pitchFamily="34" charset="0"/>
              </a:rPr>
              <a:t>Contents</a:t>
            </a:r>
            <a:endParaRPr lang="zh-CN" altLang="en-US" sz="2400" b="1" dirty="0">
              <a:solidFill>
                <a:schemeClr val="bg1">
                  <a:lumMod val="50000"/>
                </a:schemeClr>
              </a:solidFill>
              <a:latin typeface="微软雅黑" panose="020B0503020204020204" charset="-122"/>
              <a:ea typeface="华文中宋" panose="02010600040101010101" pitchFamily="2" charset="-122"/>
              <a:cs typeface="Arial" panose="020B0604020202020204" pitchFamily="34" charset="0"/>
            </a:endParaRPr>
          </a:p>
        </p:txBody>
      </p:sp>
      <p:sp>
        <p:nvSpPr>
          <p:cNvPr id="8" name="object 8"/>
          <p:cNvSpPr txBox="1"/>
          <p:nvPr/>
        </p:nvSpPr>
        <p:spPr>
          <a:xfrm>
            <a:off x="614045" y="3552825"/>
            <a:ext cx="1464310" cy="1550670"/>
          </a:xfrm>
          <a:prstGeom prst="rect">
            <a:avLst/>
          </a:prstGeom>
        </p:spPr>
        <p:txBody>
          <a:bodyPr vert="horz" wrap="square" lIns="0" tIns="12065" rIns="0" bIns="0" rtlCol="0">
            <a:spAutoFit/>
          </a:bodyPr>
          <a:lstStyle/>
          <a:p>
            <a:pPr marL="12700">
              <a:lnSpc>
                <a:spcPct val="100000"/>
              </a:lnSpc>
              <a:spcBef>
                <a:spcPts val="95"/>
              </a:spcBef>
            </a:pPr>
            <a:r>
              <a:rPr sz="10000" spc="-405" dirty="0">
                <a:solidFill>
                  <a:srgbClr val="FFFFFF"/>
                </a:solidFill>
                <a:latin typeface="微软雅黑" panose="020B0503020204020204" charset="-122"/>
                <a:cs typeface="微软雅黑" panose="020B0503020204020204" charset="-122"/>
              </a:rPr>
              <a:t>0</a:t>
            </a:r>
            <a:r>
              <a:rPr lang="en-US" sz="10000" spc="-405" dirty="0">
                <a:solidFill>
                  <a:srgbClr val="FFFFFF"/>
                </a:solidFill>
                <a:latin typeface="微软雅黑" panose="020B0503020204020204" charset="-122"/>
                <a:cs typeface="微软雅黑" panose="020B0503020204020204" charset="-122"/>
              </a:rPr>
              <a:t>3</a:t>
            </a:r>
            <a:endParaRPr sz="10000">
              <a:latin typeface="微软雅黑" panose="020B0503020204020204" charset="-122"/>
              <a:cs typeface="微软雅黑" panose="020B0503020204020204" charset="-122"/>
            </a:endParaRPr>
          </a:p>
        </p:txBody>
      </p:sp>
      <p:sp>
        <p:nvSpPr>
          <p:cNvPr id="6" name="object 6"/>
          <p:cNvSpPr txBox="1"/>
          <p:nvPr/>
        </p:nvSpPr>
        <p:spPr>
          <a:xfrm>
            <a:off x="3772535" y="1177290"/>
            <a:ext cx="3153410" cy="381635"/>
          </a:xfrm>
          <a:prstGeom prst="rect">
            <a:avLst/>
          </a:prstGeom>
        </p:spPr>
        <p:txBody>
          <a:bodyPr vert="horz" wrap="square" lIns="0" tIns="12700" rIns="0" bIns="0" rtlCol="0">
            <a:spAutoFit/>
          </a:bodyPr>
          <a:lstStyle/>
          <a:p>
            <a:pPr marL="12700">
              <a:lnSpc>
                <a:spcPct val="100000"/>
              </a:lnSpc>
              <a:spcBef>
                <a:spcPts val="100"/>
              </a:spcBef>
            </a:pPr>
            <a:r>
              <a:rPr lang="en-US" sz="2400" b="1" spc="-5" dirty="0">
                <a:solidFill>
                  <a:srgbClr val="D9D9D9"/>
                </a:solidFill>
                <a:latin typeface="微软雅黑" panose="020B0503020204020204" charset="-122"/>
                <a:cs typeface="微软雅黑" panose="020B0503020204020204" charset="-122"/>
              </a:rPr>
              <a:t>ProjectPositioning</a:t>
            </a:r>
            <a:endParaRPr sz="2400">
              <a:latin typeface="微软雅黑" panose="020B0503020204020204" charset="-122"/>
              <a:cs typeface="微软雅黑" panose="020B0503020204020204" charset="-122"/>
            </a:endParaRPr>
          </a:p>
        </p:txBody>
      </p:sp>
      <p:sp>
        <p:nvSpPr>
          <p:cNvPr id="7" name="object 7"/>
          <p:cNvSpPr txBox="1">
            <a:spLocks noGrp="1"/>
          </p:cNvSpPr>
          <p:nvPr/>
        </p:nvSpPr>
        <p:spPr>
          <a:xfrm>
            <a:off x="3772535" y="1861820"/>
            <a:ext cx="3028950" cy="843280"/>
          </a:xfrm>
          <a:prstGeom prst="rect">
            <a:avLst/>
          </a:prstGeom>
        </p:spPr>
        <p:txBody>
          <a:bodyPr vert="horz" wrap="square" lIns="0" tIns="12700" rIns="0" bIns="0" rtlCol="0">
            <a:spAutoFit/>
          </a:bodyPr>
          <a:lstStyle>
            <a:lvl1pPr>
              <a:defRPr sz="24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00"/>
              </a:spcBef>
            </a:pPr>
            <a:r>
              <a:rPr sz="5400" dirty="0">
                <a:solidFill>
                  <a:srgbClr val="12673E"/>
                </a:solidFill>
                <a:sym typeface="+mn-ea"/>
              </a:rPr>
              <a:t>项目定位</a:t>
            </a:r>
            <a:endParaRPr sz="5400"/>
          </a:p>
        </p:txBody>
      </p:sp>
      <p:sp>
        <p:nvSpPr>
          <p:cNvPr id="9" name="object 9"/>
          <p:cNvSpPr txBox="1"/>
          <p:nvPr/>
        </p:nvSpPr>
        <p:spPr>
          <a:xfrm>
            <a:off x="3772535" y="3013201"/>
            <a:ext cx="1835785" cy="1395730"/>
          </a:xfrm>
          <a:prstGeom prst="rect">
            <a:avLst/>
          </a:prstGeom>
        </p:spPr>
        <p:txBody>
          <a:bodyPr vert="horz" wrap="square" lIns="0" tIns="165100" rIns="0" bIns="0" rtlCol="0">
            <a:spAutoFit/>
          </a:bodyPr>
          <a:lstStyle/>
          <a:p>
            <a:pPr marL="298450" indent="-285750">
              <a:lnSpc>
                <a:spcPct val="100000"/>
              </a:lnSpc>
              <a:spcBef>
                <a:spcPts val="1300"/>
              </a:spcBef>
              <a:buFont typeface="Wingdings" panose="05000000000000000000"/>
              <a:buChar char=""/>
              <a:tabLst>
                <a:tab pos="298450" algn="l"/>
              </a:tabLst>
            </a:pPr>
            <a:r>
              <a:rPr sz="2000" b="1" dirty="0">
                <a:solidFill>
                  <a:srgbClr val="38805A"/>
                </a:solidFill>
                <a:latin typeface="微软雅黑" panose="020B0503020204020204" charset="-122"/>
                <a:cs typeface="微软雅黑" panose="020B0503020204020204" charset="-122"/>
                <a:sym typeface="+mn-ea"/>
              </a:rPr>
              <a:t>核心价值</a:t>
            </a:r>
            <a:endParaRPr sz="2000">
              <a:latin typeface="微软雅黑" panose="020B0503020204020204" charset="-122"/>
              <a:cs typeface="微软雅黑" panose="020B0503020204020204" charset="-122"/>
            </a:endParaRPr>
          </a:p>
          <a:p>
            <a:pPr marL="298450" indent="-285750">
              <a:lnSpc>
                <a:spcPct val="100000"/>
              </a:lnSpc>
              <a:spcBef>
                <a:spcPts val="1200"/>
              </a:spcBef>
              <a:buFont typeface="Wingdings" panose="05000000000000000000"/>
              <a:buChar char=""/>
              <a:tabLst>
                <a:tab pos="298450" algn="l"/>
              </a:tabLst>
            </a:pPr>
            <a:r>
              <a:rPr lang="zh-CN" sz="2000" b="1" dirty="0">
                <a:solidFill>
                  <a:srgbClr val="38805A"/>
                </a:solidFill>
                <a:latin typeface="微软雅黑" panose="020B0503020204020204" charset="-122"/>
                <a:cs typeface="微软雅黑" panose="020B0503020204020204" charset="-122"/>
                <a:sym typeface="+mn-ea"/>
              </a:rPr>
              <a:t>平面布置</a:t>
            </a:r>
            <a:endParaRPr sz="2000">
              <a:latin typeface="微软雅黑" panose="020B0503020204020204" charset="-122"/>
              <a:cs typeface="微软雅黑" panose="020B0503020204020204" charset="-122"/>
            </a:endParaRPr>
          </a:p>
          <a:p>
            <a:pPr marL="298450" indent="-285750">
              <a:lnSpc>
                <a:spcPct val="100000"/>
              </a:lnSpc>
              <a:spcBef>
                <a:spcPts val="1200"/>
              </a:spcBef>
              <a:buFont typeface="Wingdings" panose="05000000000000000000"/>
              <a:buChar char=""/>
              <a:tabLst>
                <a:tab pos="298450" algn="l"/>
              </a:tabLst>
            </a:pPr>
            <a:r>
              <a:rPr lang="zh-CN" sz="2000" b="1" dirty="0">
                <a:solidFill>
                  <a:srgbClr val="38805A"/>
                </a:solidFill>
                <a:latin typeface="微软雅黑" panose="020B0503020204020204" charset="-122"/>
                <a:cs typeface="微软雅黑" panose="020B0503020204020204" charset="-122"/>
                <a:sym typeface="+mn-ea"/>
              </a:rPr>
              <a:t>立面意向</a:t>
            </a:r>
            <a:endParaRPr sz="2000">
              <a:latin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7" name="object 5"/>
          <p:cNvSpPr txBox="1">
            <a:spLocks noGrp="1"/>
          </p:cNvSpPr>
          <p:nvPr/>
        </p:nvSpPr>
        <p:spPr>
          <a:xfrm>
            <a:off x="0" y="102870"/>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3</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1</a:t>
            </a:r>
            <a:r>
              <a:rPr lang="zh-CN" sz="2400" b="1" spc="385" dirty="0">
                <a:solidFill>
                  <a:schemeClr val="bg1"/>
                </a:solidFill>
              </a:rPr>
              <a:t>项目定位</a:t>
            </a:r>
            <a:r>
              <a:rPr sz="2400" spc="340" dirty="0">
                <a:solidFill>
                  <a:schemeClr val="bg1"/>
                </a:solidFill>
              </a:rPr>
              <a:t>|</a:t>
            </a:r>
            <a:r>
              <a:rPr lang="zh-CN" sz="2400" spc="340" dirty="0">
                <a:solidFill>
                  <a:schemeClr val="bg1"/>
                </a:solidFill>
                <a:sym typeface="+mn-ea"/>
              </a:rPr>
              <a:t>核心价值</a:t>
            </a:r>
            <a:endParaRPr lang="zh-CN" sz="2400" spc="340" dirty="0">
              <a:solidFill>
                <a:schemeClr val="bg1"/>
              </a:solidFill>
              <a:sym typeface="+mn-ea"/>
            </a:endParaRPr>
          </a:p>
        </p:txBody>
      </p:sp>
      <p:sp>
        <p:nvSpPr>
          <p:cNvPr id="28" name="object 11"/>
          <p:cNvSpPr/>
          <p:nvPr/>
        </p:nvSpPr>
        <p:spPr>
          <a:xfrm>
            <a:off x="854710" y="1344294"/>
            <a:ext cx="1534160" cy="966469"/>
          </a:xfrm>
          <a:custGeom>
            <a:avLst/>
            <a:gdLst/>
            <a:ahLst/>
            <a:cxnLst/>
            <a:rect l="l" t="t" r="r" b="b"/>
            <a:pathLst>
              <a:path w="1534160" h="966469">
                <a:moveTo>
                  <a:pt x="1363014" y="966355"/>
                </a:moveTo>
                <a:lnTo>
                  <a:pt x="0" y="966355"/>
                </a:lnTo>
                <a:lnTo>
                  <a:pt x="0" y="0"/>
                </a:lnTo>
                <a:lnTo>
                  <a:pt x="1363014" y="0"/>
                </a:lnTo>
                <a:lnTo>
                  <a:pt x="1534134" y="483171"/>
                </a:lnTo>
                <a:lnTo>
                  <a:pt x="1363014" y="966355"/>
                </a:lnTo>
                <a:close/>
              </a:path>
            </a:pathLst>
          </a:custGeom>
          <a:solidFill>
            <a:srgbClr val="00743E"/>
          </a:solidFill>
        </p:spPr>
        <p:txBody>
          <a:bodyPr wrap="square" lIns="0" tIns="0" rIns="0" bIns="0" rtlCol="0"/>
          <a:lstStyle/>
          <a:p/>
        </p:txBody>
      </p:sp>
      <p:sp>
        <p:nvSpPr>
          <p:cNvPr id="34" name="object 34"/>
          <p:cNvSpPr txBox="1"/>
          <p:nvPr/>
        </p:nvSpPr>
        <p:spPr>
          <a:xfrm>
            <a:off x="2582545" y="1667510"/>
            <a:ext cx="6866255" cy="290195"/>
          </a:xfrm>
          <a:prstGeom prst="rect">
            <a:avLst/>
          </a:prstGeom>
        </p:spPr>
        <p:txBody>
          <a:bodyPr vert="horz" wrap="square" lIns="0" tIns="13335" rIns="0" bIns="0" rtlCol="0">
            <a:spAutoFit/>
            <a:scene3d>
              <a:camera prst="orthographicFront"/>
              <a:lightRig rig="harsh" dir="t"/>
            </a:scene3d>
            <a:sp3d extrusionH="57150" prstMaterial="matte">
              <a:bevelT w="63500" h="12700" prst="angle"/>
              <a:contourClr>
                <a:schemeClr val="bg1">
                  <a:lumMod val="65000"/>
                </a:schemeClr>
              </a:contourClr>
            </a:sp3d>
          </a:bodyPr>
          <a:lstStyle/>
          <a:p>
            <a:pPr marL="12700" marR="5080" algn="l">
              <a:lnSpc>
                <a:spcPct val="100000"/>
              </a:lnSpc>
              <a:spcBef>
                <a:spcPts val="105"/>
              </a:spcBef>
              <a:buClrTx/>
              <a:buSzTx/>
              <a:buFontTx/>
            </a:pPr>
            <a:r>
              <a:rPr lang="zh-CN" altLang="en-US" b="1" spc="-10" dirty="0" smtClean="0">
                <a:solidFill>
                  <a:srgbClr val="0D713F"/>
                </a:solidFill>
                <a:effectLst/>
                <a:latin typeface="+mn-ea"/>
                <a:cs typeface="宋体" panose="02010600030101010101" pitchFamily="2" charset="-122"/>
                <a:sym typeface="+mn-ea"/>
              </a:rPr>
              <a:t>纯低密度洋房社区（南北通透、日照充足、小公摊、高舒适度）</a:t>
            </a:r>
            <a:endParaRPr lang="zh-CN" altLang="en-US" b="1" spc="-10" dirty="0" smtClean="0">
              <a:solidFill>
                <a:srgbClr val="0D713F"/>
              </a:solidFill>
              <a:effectLst/>
              <a:latin typeface="+mn-ea"/>
              <a:cs typeface="宋体" panose="02010600030101010101" pitchFamily="2" charset="-122"/>
              <a:sym typeface="+mn-ea"/>
            </a:endParaRPr>
          </a:p>
        </p:txBody>
      </p:sp>
      <p:sp>
        <p:nvSpPr>
          <p:cNvPr id="32" name="object 13"/>
          <p:cNvSpPr txBox="1"/>
          <p:nvPr/>
        </p:nvSpPr>
        <p:spPr>
          <a:xfrm>
            <a:off x="1043305" y="1667510"/>
            <a:ext cx="1214755" cy="259080"/>
          </a:xfrm>
          <a:prstGeom prst="rect">
            <a:avLst/>
          </a:prstGeom>
        </p:spPr>
        <p:txBody>
          <a:bodyPr vert="horz" wrap="square" lIns="0" tIns="13335" rIns="0" bIns="0" rtlCol="0">
            <a:spAutoFit/>
          </a:bodyPr>
          <a:lstStyle/>
          <a:p>
            <a:pPr marL="12700" algn="l">
              <a:lnSpc>
                <a:spcPct val="100000"/>
              </a:lnSpc>
              <a:spcBef>
                <a:spcPts val="105"/>
              </a:spcBef>
              <a:buClrTx/>
              <a:buSzTx/>
              <a:buFontTx/>
            </a:pPr>
            <a:r>
              <a:rPr sz="1600" b="1" dirty="0">
                <a:solidFill>
                  <a:srgbClr val="FFFFFF"/>
                </a:solidFill>
                <a:latin typeface="微软雅黑" panose="020B0503020204020204" charset="-122"/>
                <a:cs typeface="微软雅黑" panose="020B0503020204020204" charset="-122"/>
              </a:rPr>
              <a:t>核心价值一</a:t>
            </a:r>
            <a:endParaRPr sz="1600" b="1" dirty="0">
              <a:solidFill>
                <a:srgbClr val="FFFFFF"/>
              </a:solidFill>
              <a:latin typeface="微软雅黑" panose="020B0503020204020204" charset="-122"/>
              <a:cs typeface="微软雅黑" panose="020B0503020204020204" charset="-122"/>
            </a:endParaRPr>
          </a:p>
        </p:txBody>
      </p:sp>
      <p:sp>
        <p:nvSpPr>
          <p:cNvPr id="33" name="object 11"/>
          <p:cNvSpPr/>
          <p:nvPr/>
        </p:nvSpPr>
        <p:spPr>
          <a:xfrm>
            <a:off x="854710" y="2907664"/>
            <a:ext cx="1534160" cy="966469"/>
          </a:xfrm>
          <a:custGeom>
            <a:avLst/>
            <a:gdLst/>
            <a:ahLst/>
            <a:cxnLst/>
            <a:rect l="l" t="t" r="r" b="b"/>
            <a:pathLst>
              <a:path w="1534160" h="966469">
                <a:moveTo>
                  <a:pt x="1363014" y="966355"/>
                </a:moveTo>
                <a:lnTo>
                  <a:pt x="0" y="966355"/>
                </a:lnTo>
                <a:lnTo>
                  <a:pt x="0" y="0"/>
                </a:lnTo>
                <a:lnTo>
                  <a:pt x="1363014" y="0"/>
                </a:lnTo>
                <a:lnTo>
                  <a:pt x="1534134" y="483171"/>
                </a:lnTo>
                <a:lnTo>
                  <a:pt x="1363014" y="966355"/>
                </a:lnTo>
                <a:close/>
              </a:path>
            </a:pathLst>
          </a:custGeom>
          <a:solidFill>
            <a:srgbClr val="00743E"/>
          </a:solidFill>
        </p:spPr>
        <p:txBody>
          <a:bodyPr wrap="square" lIns="0" tIns="0" rIns="0" bIns="0" rtlCol="0"/>
          <a:lstStyle/>
          <a:p/>
        </p:txBody>
      </p:sp>
      <p:sp>
        <p:nvSpPr>
          <p:cNvPr id="35" name="object 34"/>
          <p:cNvSpPr txBox="1"/>
          <p:nvPr/>
        </p:nvSpPr>
        <p:spPr>
          <a:xfrm>
            <a:off x="2502535" y="3144520"/>
            <a:ext cx="6460490" cy="567055"/>
          </a:xfrm>
          <a:prstGeom prst="rect">
            <a:avLst/>
          </a:prstGeom>
        </p:spPr>
        <p:txBody>
          <a:bodyPr vert="horz" wrap="square" lIns="0" tIns="13335" rIns="0" bIns="0" rtlCol="0">
            <a:spAutoFit/>
          </a:bodyPr>
          <a:lstStyle/>
          <a:p>
            <a:pPr marL="12700" marR="5080" algn="l">
              <a:lnSpc>
                <a:spcPct val="100000"/>
              </a:lnSpc>
              <a:spcBef>
                <a:spcPts val="105"/>
              </a:spcBef>
              <a:buClrTx/>
              <a:buSzTx/>
              <a:buFontTx/>
            </a:pPr>
            <a:r>
              <a:rPr lang="zh-CN" sz="1800" b="1" spc="-5" dirty="0">
                <a:solidFill>
                  <a:srgbClr val="0D713F"/>
                </a:solidFill>
                <a:latin typeface="微软雅黑" panose="020B0503020204020204" charset="-122"/>
                <a:cs typeface="微软雅黑" panose="020B0503020204020204" charset="-122"/>
              </a:rPr>
              <a:t>项目处于城南新老城区交界处</a:t>
            </a:r>
            <a:r>
              <a:rPr lang="zh-CN" altLang="en-US" sz="1800" b="1" spc="-5" dirty="0">
                <a:solidFill>
                  <a:srgbClr val="0D713F"/>
                </a:solidFill>
                <a:latin typeface="微软雅黑" panose="020B0503020204020204" charset="-122"/>
                <a:cs typeface="微软雅黑" panose="020B0503020204020204" charset="-122"/>
              </a:rPr>
              <a:t>，</a:t>
            </a:r>
            <a:r>
              <a:rPr lang="zh-CN" sz="1800" b="1" spc="-5" dirty="0">
                <a:solidFill>
                  <a:srgbClr val="007540"/>
                </a:solidFill>
                <a:latin typeface="微软雅黑" panose="020B0503020204020204" charset="-122"/>
                <a:cs typeface="微软雅黑" panose="020B0503020204020204" charset="-122"/>
              </a:rPr>
              <a:t>周边完善的生活配套设施，及生活环境。</a:t>
            </a:r>
            <a:endParaRPr sz="1800" b="1" spc="-5" dirty="0">
              <a:solidFill>
                <a:srgbClr val="007540"/>
              </a:solidFill>
              <a:latin typeface="微软雅黑" panose="020B0503020204020204" charset="-122"/>
              <a:cs typeface="微软雅黑" panose="020B0503020204020204" charset="-122"/>
            </a:endParaRPr>
          </a:p>
        </p:txBody>
      </p:sp>
      <p:sp>
        <p:nvSpPr>
          <p:cNvPr id="36" name="object 13"/>
          <p:cNvSpPr txBox="1"/>
          <p:nvPr/>
        </p:nvSpPr>
        <p:spPr>
          <a:xfrm>
            <a:off x="1043305" y="3230880"/>
            <a:ext cx="1051560" cy="259080"/>
          </a:xfrm>
          <a:prstGeom prst="rect">
            <a:avLst/>
          </a:prstGeom>
        </p:spPr>
        <p:txBody>
          <a:bodyPr vert="horz" wrap="square" lIns="0" tIns="13335" rIns="0" bIns="0" rtlCol="0">
            <a:spAutoFit/>
          </a:bodyPr>
          <a:lstStyle/>
          <a:p>
            <a:pPr marL="12700">
              <a:lnSpc>
                <a:spcPct val="100000"/>
              </a:lnSpc>
              <a:spcBef>
                <a:spcPts val="105"/>
              </a:spcBef>
            </a:pPr>
            <a:r>
              <a:rPr sz="1600" b="1" dirty="0">
                <a:solidFill>
                  <a:srgbClr val="FFFFFF"/>
                </a:solidFill>
                <a:latin typeface="微软雅黑" panose="020B0503020204020204" charset="-122"/>
                <a:cs typeface="微软雅黑" panose="020B0503020204020204" charset="-122"/>
              </a:rPr>
              <a:t>核心价值</a:t>
            </a:r>
            <a:r>
              <a:rPr lang="zh-CN" sz="1600" b="1" dirty="0">
                <a:solidFill>
                  <a:srgbClr val="FFFFFF"/>
                </a:solidFill>
                <a:latin typeface="微软雅黑" panose="020B0503020204020204" charset="-122"/>
                <a:cs typeface="微软雅黑" panose="020B0503020204020204" charset="-122"/>
              </a:rPr>
              <a:t>二</a:t>
            </a:r>
            <a:endParaRPr sz="1600">
              <a:latin typeface="微软雅黑" panose="020B0503020204020204" charset="-122"/>
              <a:cs typeface="微软雅黑" panose="020B0503020204020204" charset="-122"/>
            </a:endParaRPr>
          </a:p>
        </p:txBody>
      </p:sp>
      <p:sp>
        <p:nvSpPr>
          <p:cNvPr id="38" name="object 11"/>
          <p:cNvSpPr/>
          <p:nvPr/>
        </p:nvSpPr>
        <p:spPr>
          <a:xfrm>
            <a:off x="854710" y="4667249"/>
            <a:ext cx="1534160" cy="966469"/>
          </a:xfrm>
          <a:custGeom>
            <a:avLst/>
            <a:gdLst/>
            <a:ahLst/>
            <a:cxnLst/>
            <a:rect l="l" t="t" r="r" b="b"/>
            <a:pathLst>
              <a:path w="1534160" h="966469">
                <a:moveTo>
                  <a:pt x="1363014" y="966355"/>
                </a:moveTo>
                <a:lnTo>
                  <a:pt x="0" y="966355"/>
                </a:lnTo>
                <a:lnTo>
                  <a:pt x="0" y="0"/>
                </a:lnTo>
                <a:lnTo>
                  <a:pt x="1363014" y="0"/>
                </a:lnTo>
                <a:lnTo>
                  <a:pt x="1534134" y="483171"/>
                </a:lnTo>
                <a:lnTo>
                  <a:pt x="1363014" y="966355"/>
                </a:lnTo>
                <a:close/>
              </a:path>
            </a:pathLst>
          </a:custGeom>
          <a:solidFill>
            <a:srgbClr val="00743E"/>
          </a:solidFill>
        </p:spPr>
        <p:txBody>
          <a:bodyPr wrap="square" lIns="0" tIns="0" rIns="0" bIns="0" rtlCol="0"/>
          <a:lstStyle/>
          <a:p/>
        </p:txBody>
      </p:sp>
      <p:sp>
        <p:nvSpPr>
          <p:cNvPr id="39" name="object 34"/>
          <p:cNvSpPr txBox="1"/>
          <p:nvPr/>
        </p:nvSpPr>
        <p:spPr>
          <a:xfrm>
            <a:off x="2502535" y="4928235"/>
            <a:ext cx="6589395" cy="567055"/>
          </a:xfrm>
          <a:prstGeom prst="rect">
            <a:avLst/>
          </a:prstGeom>
        </p:spPr>
        <p:txBody>
          <a:bodyPr vert="horz" wrap="square" lIns="0" tIns="13335" rIns="0" bIns="0" rtlCol="0">
            <a:spAutoFit/>
          </a:bodyPr>
          <a:lstStyle/>
          <a:p>
            <a:pPr marL="12700" marR="5080" algn="l">
              <a:lnSpc>
                <a:spcPct val="100000"/>
              </a:lnSpc>
              <a:spcBef>
                <a:spcPts val="105"/>
              </a:spcBef>
              <a:buClrTx/>
              <a:buSzTx/>
              <a:buFontTx/>
            </a:pPr>
            <a:r>
              <a:rPr b="1" spc="-5" dirty="0">
                <a:solidFill>
                  <a:srgbClr val="007540"/>
                </a:solidFill>
                <a:latin typeface="微软雅黑" panose="020B0503020204020204" charset="-122"/>
                <a:cs typeface="微软雅黑" panose="020B0503020204020204" charset="-122"/>
                <a:sym typeface="+mn-ea"/>
              </a:rPr>
              <a:t>绿城高品质</a:t>
            </a:r>
            <a:r>
              <a:rPr lang="zh-CN" b="1" spc="-5" dirty="0">
                <a:solidFill>
                  <a:srgbClr val="007540"/>
                </a:solidFill>
                <a:latin typeface="微软雅黑" panose="020B0503020204020204" charset="-122"/>
                <a:cs typeface="微软雅黑" panose="020B0503020204020204" charset="-122"/>
                <a:sym typeface="+mn-ea"/>
              </a:rPr>
              <a:t>产品营造能力，</a:t>
            </a:r>
            <a:r>
              <a:rPr b="1" spc="-5" dirty="0">
                <a:solidFill>
                  <a:srgbClr val="007540"/>
                </a:solidFill>
                <a:latin typeface="微软雅黑" panose="020B0503020204020204" charset="-122"/>
                <a:cs typeface="微软雅黑" panose="020B0503020204020204" charset="-122"/>
                <a:sym typeface="+mn-ea"/>
              </a:rPr>
              <a:t>高质量、内容丰富的生活服务+园区配套提升项目调性</a:t>
            </a:r>
            <a:r>
              <a:rPr lang="zh-CN" b="1" spc="-5" dirty="0">
                <a:solidFill>
                  <a:srgbClr val="007540"/>
                </a:solidFill>
                <a:latin typeface="微软雅黑" panose="020B0503020204020204" charset="-122"/>
                <a:cs typeface="微软雅黑" panose="020B0503020204020204" charset="-122"/>
                <a:sym typeface="+mn-ea"/>
              </a:rPr>
              <a:t>。</a:t>
            </a:r>
            <a:endParaRPr lang="zh-CN" b="1" spc="-5" dirty="0">
              <a:solidFill>
                <a:srgbClr val="007540"/>
              </a:solidFill>
              <a:latin typeface="微软雅黑" panose="020B0503020204020204" charset="-122"/>
              <a:cs typeface="微软雅黑" panose="020B0503020204020204" charset="-122"/>
              <a:sym typeface="+mn-ea"/>
            </a:endParaRPr>
          </a:p>
        </p:txBody>
      </p:sp>
      <p:sp>
        <p:nvSpPr>
          <p:cNvPr id="40" name="object 13"/>
          <p:cNvSpPr txBox="1"/>
          <p:nvPr/>
        </p:nvSpPr>
        <p:spPr>
          <a:xfrm>
            <a:off x="1043305" y="4990465"/>
            <a:ext cx="1050925" cy="259080"/>
          </a:xfrm>
          <a:prstGeom prst="rect">
            <a:avLst/>
          </a:prstGeom>
        </p:spPr>
        <p:txBody>
          <a:bodyPr vert="horz" wrap="square" lIns="0" tIns="13335" rIns="0" bIns="0" rtlCol="0">
            <a:spAutoFit/>
          </a:bodyPr>
          <a:lstStyle/>
          <a:p>
            <a:pPr marL="12700">
              <a:lnSpc>
                <a:spcPct val="100000"/>
              </a:lnSpc>
              <a:spcBef>
                <a:spcPts val="105"/>
              </a:spcBef>
            </a:pPr>
            <a:r>
              <a:rPr sz="1600" b="1" dirty="0">
                <a:solidFill>
                  <a:srgbClr val="FFFFFF"/>
                </a:solidFill>
                <a:latin typeface="微软雅黑" panose="020B0503020204020204" charset="-122"/>
                <a:cs typeface="微软雅黑" panose="020B0503020204020204" charset="-122"/>
              </a:rPr>
              <a:t>核心价值</a:t>
            </a:r>
            <a:r>
              <a:rPr lang="zh-CN" sz="1600" b="1" dirty="0">
                <a:solidFill>
                  <a:srgbClr val="FFFFFF"/>
                </a:solidFill>
                <a:latin typeface="微软雅黑" panose="020B0503020204020204" charset="-122"/>
                <a:cs typeface="微软雅黑" panose="020B0503020204020204" charset="-122"/>
              </a:rPr>
              <a:t>三</a:t>
            </a:r>
            <a:endParaRPr sz="1600">
              <a:latin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102870"/>
            <a:ext cx="3931285"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3</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2</a:t>
            </a:r>
            <a:r>
              <a:rPr lang="zh-CN" sz="2400" b="1" spc="385" dirty="0">
                <a:solidFill>
                  <a:schemeClr val="bg1"/>
                </a:solidFill>
              </a:rPr>
              <a:t>项目定位</a:t>
            </a:r>
            <a:r>
              <a:rPr sz="2400" spc="340" dirty="0">
                <a:solidFill>
                  <a:schemeClr val="bg1"/>
                </a:solidFill>
              </a:rPr>
              <a:t>|</a:t>
            </a:r>
            <a:r>
              <a:rPr lang="zh-CN" sz="2400" spc="305" dirty="0">
                <a:solidFill>
                  <a:schemeClr val="bg1"/>
                </a:solidFill>
                <a:latin typeface="Times New Roman" panose="02020603050405020304"/>
                <a:cs typeface="Times New Roman" panose="02020603050405020304"/>
                <a:sym typeface="+mn-ea"/>
              </a:rPr>
              <a:t>平面布局</a:t>
            </a:r>
            <a:endParaRPr lang="zh-CN" sz="2400" spc="340" dirty="0">
              <a:solidFill>
                <a:schemeClr val="bg1"/>
              </a:solidFill>
              <a:sym typeface="+mn-ea"/>
            </a:endParaRPr>
          </a:p>
        </p:txBody>
      </p:sp>
      <p:pic>
        <p:nvPicPr>
          <p:cNvPr id="4" name="图片 3"/>
          <p:cNvPicPr>
            <a:picLocks noChangeAspect="1"/>
          </p:cNvPicPr>
          <p:nvPr/>
        </p:nvPicPr>
        <p:blipFill>
          <a:blip r:embed="rId1" cstate="print"/>
          <a:stretch>
            <a:fillRect/>
          </a:stretch>
        </p:blipFill>
        <p:spPr>
          <a:xfrm>
            <a:off x="1155065" y="793115"/>
            <a:ext cx="9882505" cy="5988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464820"/>
            <a:ext cx="2300605" cy="1903730"/>
          </a:xfrm>
          <a:prstGeom prst="rect">
            <a:avLst/>
          </a:prstGeom>
        </p:spPr>
        <p:txBody>
          <a:bodyPr anchor="ctr"/>
          <a:lstStyle/>
          <a:p>
            <a:pPr algn="ctr">
              <a:buFont typeface="Arial" panose="020B0604020202020204" pitchFamily="34" charset="0"/>
              <a:buNone/>
              <a:defRPr/>
            </a:pPr>
            <a:r>
              <a:rPr lang="zh-CN" altLang="en-US" sz="3200" b="1" dirty="0">
                <a:solidFill>
                  <a:schemeClr val="bg1"/>
                </a:solidFill>
                <a:latin typeface="华文中宋" panose="02010600040101010101" pitchFamily="2" charset="-122"/>
                <a:ea typeface="华文中宋" panose="02010600040101010101" pitchFamily="2" charset="-122"/>
              </a:rPr>
              <a:t>目录</a:t>
            </a:r>
            <a:endParaRPr lang="zh-CN" altLang="en-US" sz="3200" b="1" dirty="0">
              <a:solidFill>
                <a:schemeClr val="bg1"/>
              </a:solidFill>
              <a:latin typeface="华文中宋" panose="02010600040101010101" pitchFamily="2" charset="-122"/>
              <a:ea typeface="华文中宋" panose="02010600040101010101" pitchFamily="2" charset="-122"/>
            </a:endParaRPr>
          </a:p>
          <a:p>
            <a:pPr algn="ctr">
              <a:buFont typeface="Arial" panose="020B0604020202020204" pitchFamily="34" charset="0"/>
              <a:buNone/>
              <a:defRPr/>
            </a:pPr>
            <a:endParaRPr lang="en-US" altLang="zh-CN" sz="3200" b="1" dirty="0">
              <a:solidFill>
                <a:schemeClr val="bg1"/>
              </a:solidFill>
              <a:latin typeface="华文中宋" panose="02010600040101010101" pitchFamily="2" charset="-122"/>
              <a:ea typeface="华文中宋" panose="02010600040101010101" pitchFamily="2" charset="-122"/>
            </a:endParaRPr>
          </a:p>
          <a:p>
            <a:pPr algn="ctr">
              <a:buFont typeface="Arial" panose="020B0604020202020204" pitchFamily="34" charset="0"/>
              <a:buNone/>
              <a:defRPr/>
            </a:pPr>
            <a:r>
              <a:rPr lang="en-US" altLang="zh-CN" sz="2400" b="1" dirty="0">
                <a:solidFill>
                  <a:schemeClr val="bg1">
                    <a:lumMod val="50000"/>
                  </a:schemeClr>
                </a:solidFill>
                <a:latin typeface="微软雅黑" panose="020B0503020204020204" charset="-122"/>
                <a:ea typeface="华文中宋" panose="02010600040101010101" pitchFamily="2" charset="-122"/>
                <a:cs typeface="Arial" panose="020B0604020202020204" pitchFamily="34" charset="0"/>
              </a:rPr>
              <a:t>Contents</a:t>
            </a:r>
            <a:endParaRPr lang="zh-CN" altLang="en-US" sz="2400" b="1" dirty="0">
              <a:solidFill>
                <a:schemeClr val="bg1">
                  <a:lumMod val="50000"/>
                </a:schemeClr>
              </a:solidFill>
              <a:latin typeface="微软雅黑" panose="020B0503020204020204" charset="-122"/>
              <a:ea typeface="华文中宋" panose="02010600040101010101" pitchFamily="2" charset="-122"/>
              <a:cs typeface="Arial" panose="020B0604020202020204" pitchFamily="34" charset="0"/>
            </a:endParaRPr>
          </a:p>
        </p:txBody>
      </p:sp>
      <p:sp>
        <p:nvSpPr>
          <p:cNvPr id="20" name="object 11"/>
          <p:cNvSpPr txBox="1"/>
          <p:nvPr/>
        </p:nvSpPr>
        <p:spPr>
          <a:xfrm>
            <a:off x="2992120" y="1104265"/>
            <a:ext cx="2120265" cy="381635"/>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bg1">
                    <a:lumMod val="75000"/>
                  </a:schemeClr>
                </a:solidFill>
                <a:latin typeface="微软雅黑" panose="020B0503020204020204" charset="-122"/>
                <a:ea typeface="微软雅黑" panose="020B0503020204020204" charset="-122"/>
                <a:cs typeface="AMGDT" panose="02000400000000000000"/>
              </a:rPr>
              <a:t>GREENTOWN</a:t>
            </a:r>
            <a:endParaRPr sz="2400" b="1" dirty="0">
              <a:solidFill>
                <a:schemeClr val="bg1">
                  <a:lumMod val="75000"/>
                </a:schemeClr>
              </a:solidFill>
              <a:latin typeface="微软雅黑" panose="020B0503020204020204" charset="-122"/>
              <a:ea typeface="微软雅黑" panose="020B0503020204020204" charset="-122"/>
              <a:cs typeface="AMGDT" panose="02000400000000000000"/>
            </a:endParaRPr>
          </a:p>
        </p:txBody>
      </p:sp>
      <p:sp>
        <p:nvSpPr>
          <p:cNvPr id="21" name="object 12"/>
          <p:cNvSpPr txBox="1">
            <a:spLocks noGrp="1"/>
          </p:cNvSpPr>
          <p:nvPr/>
        </p:nvSpPr>
        <p:spPr>
          <a:xfrm>
            <a:off x="4780915" y="1936750"/>
            <a:ext cx="2369185" cy="732790"/>
          </a:xfrm>
          <a:prstGeom prst="rect">
            <a:avLst/>
          </a:prstGeom>
        </p:spPr>
        <p:txBody>
          <a:bodyPr vert="horz" wrap="square" lIns="0" tIns="12700" rIns="0" bIns="0" rtlCol="0">
            <a:spAutoFit/>
          </a:bodyPr>
          <a:lstStyle>
            <a:lvl1pPr>
              <a:defRPr sz="2400" b="1" i="0">
                <a:solidFill>
                  <a:schemeClr val="bg1"/>
                </a:solidFill>
                <a:latin typeface="微软雅黑" panose="020B0503020204020204" charset="-122"/>
                <a:ea typeface="+mj-ea"/>
                <a:cs typeface="微软雅黑" panose="020B0503020204020204" charset="-122"/>
              </a:defRPr>
            </a:lvl1pPr>
          </a:lstStyle>
          <a:p>
            <a:pPr marL="12700" algn="l">
              <a:lnSpc>
                <a:spcPct val="100000"/>
              </a:lnSpc>
              <a:spcBef>
                <a:spcPts val="100"/>
              </a:spcBef>
            </a:pPr>
            <a:r>
              <a:rPr sz="7200" b="0" spc="-300" baseline="-19000" dirty="0">
                <a:solidFill>
                  <a:srgbClr val="808080"/>
                </a:solidFill>
                <a:latin typeface="微软雅黑" panose="020B0503020204020204" charset="-122"/>
                <a:cs typeface="微软雅黑" panose="020B0503020204020204" charset="-122"/>
              </a:rPr>
              <a:t>01</a:t>
            </a:r>
            <a:r>
              <a:rPr sz="2000" dirty="0">
                <a:solidFill>
                  <a:srgbClr val="12673E"/>
                </a:solidFill>
              </a:rPr>
              <a:t>项目解</a:t>
            </a:r>
            <a:r>
              <a:rPr sz="2000" spc="5" dirty="0">
                <a:solidFill>
                  <a:srgbClr val="12673E"/>
                </a:solidFill>
              </a:rPr>
              <a:t>析</a:t>
            </a:r>
            <a:endParaRPr sz="2000">
              <a:latin typeface="微软雅黑" panose="020B0503020204020204" charset="-122"/>
              <a:cs typeface="微软雅黑" panose="020B0503020204020204" charset="-122"/>
            </a:endParaRPr>
          </a:p>
        </p:txBody>
      </p:sp>
      <p:sp>
        <p:nvSpPr>
          <p:cNvPr id="2" name="object 12"/>
          <p:cNvSpPr txBox="1">
            <a:spLocks noGrp="1"/>
          </p:cNvSpPr>
          <p:nvPr/>
        </p:nvSpPr>
        <p:spPr>
          <a:xfrm>
            <a:off x="4780915" y="3135630"/>
            <a:ext cx="2203450" cy="732790"/>
          </a:xfrm>
          <a:prstGeom prst="rect">
            <a:avLst/>
          </a:prstGeom>
        </p:spPr>
        <p:txBody>
          <a:bodyPr vert="horz" wrap="square" lIns="0" tIns="12700" rIns="0" bIns="0" rtlCol="0">
            <a:spAutoFit/>
          </a:bodyPr>
          <a:lstStyle>
            <a:lvl1pPr>
              <a:defRPr sz="2400" b="1" i="0">
                <a:solidFill>
                  <a:schemeClr val="bg1"/>
                </a:solidFill>
                <a:latin typeface="微软雅黑" panose="020B0503020204020204" charset="-122"/>
                <a:ea typeface="+mj-ea"/>
                <a:cs typeface="微软雅黑" panose="020B0503020204020204" charset="-122"/>
              </a:defRPr>
            </a:lvl1pPr>
          </a:lstStyle>
          <a:p>
            <a:pPr marL="12700" algn="l">
              <a:lnSpc>
                <a:spcPct val="100000"/>
              </a:lnSpc>
              <a:spcBef>
                <a:spcPts val="100"/>
              </a:spcBef>
            </a:pPr>
            <a:r>
              <a:rPr sz="7200" b="0" spc="-300" baseline="-19000" dirty="0">
                <a:solidFill>
                  <a:srgbClr val="808080"/>
                </a:solidFill>
                <a:latin typeface="微软雅黑" panose="020B0503020204020204" charset="-122"/>
                <a:cs typeface="微软雅黑" panose="020B0503020204020204" charset="-122"/>
              </a:rPr>
              <a:t>0</a:t>
            </a:r>
            <a:r>
              <a:rPr lang="en-US" sz="7200" b="0" spc="-300" baseline="-19000" dirty="0">
                <a:solidFill>
                  <a:srgbClr val="808080"/>
                </a:solidFill>
                <a:latin typeface="微软雅黑" panose="020B0503020204020204" charset="-122"/>
                <a:cs typeface="微软雅黑" panose="020B0503020204020204" charset="-122"/>
              </a:rPr>
              <a:t>2</a:t>
            </a:r>
            <a:r>
              <a:rPr sz="2000" dirty="0">
                <a:solidFill>
                  <a:srgbClr val="12673E"/>
                </a:solidFill>
                <a:sym typeface="+mn-ea"/>
              </a:rPr>
              <a:t>市场概</a:t>
            </a:r>
            <a:r>
              <a:rPr sz="2000" spc="5" dirty="0">
                <a:solidFill>
                  <a:srgbClr val="12673E"/>
                </a:solidFill>
                <a:sym typeface="+mn-ea"/>
              </a:rPr>
              <a:t>况</a:t>
            </a:r>
            <a:endParaRPr sz="2000">
              <a:latin typeface="微软雅黑" panose="020B0503020204020204" charset="-122"/>
              <a:cs typeface="微软雅黑" panose="020B0503020204020204" charset="-122"/>
            </a:endParaRPr>
          </a:p>
        </p:txBody>
      </p:sp>
      <p:sp>
        <p:nvSpPr>
          <p:cNvPr id="3" name="object 12"/>
          <p:cNvSpPr txBox="1">
            <a:spLocks noGrp="1"/>
          </p:cNvSpPr>
          <p:nvPr/>
        </p:nvSpPr>
        <p:spPr>
          <a:xfrm>
            <a:off x="4780915" y="4457065"/>
            <a:ext cx="3536315" cy="732790"/>
          </a:xfrm>
          <a:prstGeom prst="rect">
            <a:avLst/>
          </a:prstGeom>
        </p:spPr>
        <p:txBody>
          <a:bodyPr vert="horz" wrap="square" lIns="0" tIns="12700" rIns="0" bIns="0" rtlCol="0">
            <a:spAutoFit/>
          </a:bodyPr>
          <a:lstStyle>
            <a:lvl1pPr>
              <a:defRPr sz="2400" b="1" i="0">
                <a:solidFill>
                  <a:schemeClr val="bg1"/>
                </a:solidFill>
                <a:latin typeface="微软雅黑" panose="020B0503020204020204" charset="-122"/>
                <a:ea typeface="+mj-ea"/>
                <a:cs typeface="微软雅黑" panose="020B0503020204020204" charset="-122"/>
              </a:defRPr>
            </a:lvl1pPr>
          </a:lstStyle>
          <a:p>
            <a:pPr marL="12700" algn="l">
              <a:lnSpc>
                <a:spcPct val="100000"/>
              </a:lnSpc>
              <a:spcBef>
                <a:spcPts val="100"/>
              </a:spcBef>
            </a:pPr>
            <a:r>
              <a:rPr sz="7200" b="0" spc="-300" baseline="-19000" dirty="0">
                <a:solidFill>
                  <a:srgbClr val="808080"/>
                </a:solidFill>
                <a:latin typeface="微软雅黑" panose="020B0503020204020204" charset="-122"/>
                <a:cs typeface="微软雅黑" panose="020B0503020204020204" charset="-122"/>
              </a:rPr>
              <a:t>0</a:t>
            </a:r>
            <a:r>
              <a:rPr lang="en-US" sz="7200" b="0" spc="-300" baseline="-19000" dirty="0">
                <a:solidFill>
                  <a:srgbClr val="808080"/>
                </a:solidFill>
                <a:latin typeface="微软雅黑" panose="020B0503020204020204" charset="-122"/>
                <a:cs typeface="微软雅黑" panose="020B0503020204020204" charset="-122"/>
              </a:rPr>
              <a:t>3</a:t>
            </a:r>
            <a:r>
              <a:rPr sz="2000" dirty="0">
                <a:solidFill>
                  <a:srgbClr val="12673E"/>
                </a:solidFill>
                <a:sym typeface="+mn-ea"/>
              </a:rPr>
              <a:t>项目定位及产品初</a:t>
            </a:r>
            <a:r>
              <a:rPr sz="2000" spc="5" dirty="0">
                <a:solidFill>
                  <a:srgbClr val="12673E"/>
                </a:solidFill>
                <a:sym typeface="+mn-ea"/>
              </a:rPr>
              <a:t>判</a:t>
            </a:r>
            <a:endParaRPr sz="2000">
              <a:latin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102870"/>
            <a:ext cx="3931285"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3</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2</a:t>
            </a:r>
            <a:r>
              <a:rPr lang="zh-CN" sz="2400" b="1" spc="385" dirty="0">
                <a:solidFill>
                  <a:schemeClr val="bg1"/>
                </a:solidFill>
              </a:rPr>
              <a:t>项目定位</a:t>
            </a:r>
            <a:r>
              <a:rPr sz="2400" spc="340" dirty="0">
                <a:solidFill>
                  <a:schemeClr val="bg1"/>
                </a:solidFill>
              </a:rPr>
              <a:t>|</a:t>
            </a:r>
            <a:r>
              <a:rPr lang="zh-CN" sz="2400" spc="340" dirty="0">
                <a:solidFill>
                  <a:schemeClr val="bg1"/>
                </a:solidFill>
              </a:rPr>
              <a:t>立面效果</a:t>
            </a:r>
            <a:endParaRPr lang="zh-CN" sz="2400" spc="340" dirty="0">
              <a:solidFill>
                <a:schemeClr val="bg1"/>
              </a:solidFill>
              <a:sym typeface="+mn-ea"/>
            </a:endParaRPr>
          </a:p>
        </p:txBody>
      </p:sp>
      <p:pic>
        <p:nvPicPr>
          <p:cNvPr id="4" name="图片 3"/>
          <p:cNvPicPr>
            <a:picLocks noChangeAspect="1"/>
          </p:cNvPicPr>
          <p:nvPr/>
        </p:nvPicPr>
        <p:blipFill>
          <a:blip r:embed="rId1" cstate="print"/>
          <a:stretch>
            <a:fillRect/>
          </a:stretch>
        </p:blipFill>
        <p:spPr>
          <a:xfrm>
            <a:off x="834390" y="754380"/>
            <a:ext cx="10522585" cy="60636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102870"/>
            <a:ext cx="3931285"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3</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3</a:t>
            </a:r>
            <a:r>
              <a:rPr lang="zh-CN" sz="2400" b="1" spc="385" dirty="0">
                <a:solidFill>
                  <a:schemeClr val="bg1"/>
                </a:solidFill>
              </a:rPr>
              <a:t>项目定位</a:t>
            </a:r>
            <a:r>
              <a:rPr sz="2400" spc="340" dirty="0">
                <a:solidFill>
                  <a:schemeClr val="bg1"/>
                </a:solidFill>
              </a:rPr>
              <a:t>|</a:t>
            </a:r>
            <a:r>
              <a:rPr lang="zh-CN" sz="2400" spc="340" dirty="0">
                <a:solidFill>
                  <a:schemeClr val="bg1"/>
                </a:solidFill>
              </a:rPr>
              <a:t>立面意向</a:t>
            </a:r>
            <a:endParaRPr lang="zh-CN" sz="2400" spc="340" dirty="0">
              <a:solidFill>
                <a:schemeClr val="bg1"/>
              </a:solidFill>
              <a:sym typeface="+mn-ea"/>
            </a:endParaRPr>
          </a:p>
        </p:txBody>
      </p:sp>
      <p:pic>
        <p:nvPicPr>
          <p:cNvPr id="11" name="图片 10"/>
          <p:cNvPicPr>
            <a:picLocks noChangeAspect="1"/>
          </p:cNvPicPr>
          <p:nvPr/>
        </p:nvPicPr>
        <p:blipFill>
          <a:blip r:embed="rId1" cstate="print"/>
          <a:stretch>
            <a:fillRect/>
          </a:stretch>
        </p:blipFill>
        <p:spPr>
          <a:xfrm>
            <a:off x="1600835" y="730250"/>
            <a:ext cx="8622665" cy="60178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464820"/>
            <a:ext cx="2691765" cy="1903730"/>
          </a:xfrm>
          <a:prstGeom prst="rect">
            <a:avLst/>
          </a:prstGeom>
        </p:spPr>
        <p:txBody>
          <a:bodyPr anchor="ctr"/>
          <a:lstStyle/>
          <a:p>
            <a:pPr algn="ctr">
              <a:buFont typeface="Arial" panose="020B0604020202020204" pitchFamily="34" charset="0"/>
              <a:buNone/>
              <a:defRPr/>
            </a:pPr>
            <a:r>
              <a:rPr lang="zh-CN" altLang="en-US" sz="3200" b="1" dirty="0">
                <a:solidFill>
                  <a:schemeClr val="bg1"/>
                </a:solidFill>
                <a:latin typeface="华文中宋" panose="02010600040101010101" pitchFamily="2" charset="-122"/>
                <a:ea typeface="华文中宋" panose="02010600040101010101" pitchFamily="2" charset="-122"/>
              </a:rPr>
              <a:t>目录</a:t>
            </a:r>
            <a:endParaRPr lang="zh-CN" altLang="en-US" sz="3200" b="1" dirty="0">
              <a:solidFill>
                <a:schemeClr val="bg1"/>
              </a:solidFill>
              <a:latin typeface="华文中宋" panose="02010600040101010101" pitchFamily="2" charset="-122"/>
              <a:ea typeface="华文中宋" panose="02010600040101010101" pitchFamily="2" charset="-122"/>
            </a:endParaRPr>
          </a:p>
          <a:p>
            <a:pPr algn="ctr">
              <a:buFont typeface="Arial" panose="020B0604020202020204" pitchFamily="34" charset="0"/>
              <a:buNone/>
              <a:defRPr/>
            </a:pPr>
            <a:endParaRPr lang="en-US" altLang="zh-CN" sz="3200" b="1" dirty="0">
              <a:solidFill>
                <a:schemeClr val="bg1"/>
              </a:solidFill>
              <a:latin typeface="华文中宋" panose="02010600040101010101" pitchFamily="2" charset="-122"/>
              <a:ea typeface="华文中宋" panose="02010600040101010101" pitchFamily="2" charset="-122"/>
            </a:endParaRPr>
          </a:p>
          <a:p>
            <a:pPr algn="ctr">
              <a:buFont typeface="Arial" panose="020B0604020202020204" pitchFamily="34" charset="0"/>
              <a:buNone/>
              <a:defRPr/>
            </a:pPr>
            <a:r>
              <a:rPr lang="en-US" altLang="zh-CN" sz="2400" b="1" dirty="0">
                <a:solidFill>
                  <a:schemeClr val="bg1">
                    <a:lumMod val="50000"/>
                  </a:schemeClr>
                </a:solidFill>
                <a:latin typeface="微软雅黑" panose="020B0503020204020204" charset="-122"/>
                <a:ea typeface="华文中宋" panose="02010600040101010101" pitchFamily="2" charset="-122"/>
                <a:cs typeface="Arial" panose="020B0604020202020204" pitchFamily="34" charset="0"/>
              </a:rPr>
              <a:t>Contents</a:t>
            </a:r>
            <a:endParaRPr lang="zh-CN" altLang="en-US" sz="2400" b="1" dirty="0">
              <a:solidFill>
                <a:schemeClr val="bg1">
                  <a:lumMod val="50000"/>
                </a:schemeClr>
              </a:solidFill>
              <a:latin typeface="微软雅黑" panose="020B0503020204020204" charset="-122"/>
              <a:ea typeface="华文中宋" panose="02010600040101010101" pitchFamily="2" charset="-122"/>
              <a:cs typeface="Arial" panose="020B0604020202020204" pitchFamily="34" charset="0"/>
            </a:endParaRPr>
          </a:p>
        </p:txBody>
      </p:sp>
      <p:sp>
        <p:nvSpPr>
          <p:cNvPr id="8" name="object 8"/>
          <p:cNvSpPr txBox="1"/>
          <p:nvPr/>
        </p:nvSpPr>
        <p:spPr>
          <a:xfrm>
            <a:off x="614045" y="3552825"/>
            <a:ext cx="1464310" cy="1550670"/>
          </a:xfrm>
          <a:prstGeom prst="rect">
            <a:avLst/>
          </a:prstGeom>
        </p:spPr>
        <p:txBody>
          <a:bodyPr vert="horz" wrap="square" lIns="0" tIns="12065" rIns="0" bIns="0" rtlCol="0">
            <a:spAutoFit/>
          </a:bodyPr>
          <a:lstStyle/>
          <a:p>
            <a:pPr marL="12700">
              <a:lnSpc>
                <a:spcPct val="100000"/>
              </a:lnSpc>
              <a:spcBef>
                <a:spcPts val="95"/>
              </a:spcBef>
            </a:pPr>
            <a:r>
              <a:rPr sz="10000" spc="-405" dirty="0">
                <a:solidFill>
                  <a:srgbClr val="FFFFFF"/>
                </a:solidFill>
                <a:latin typeface="微软雅黑" panose="020B0503020204020204" charset="-122"/>
                <a:cs typeface="微软雅黑" panose="020B0503020204020204" charset="-122"/>
              </a:rPr>
              <a:t>0</a:t>
            </a:r>
            <a:r>
              <a:rPr lang="en-US" sz="10000" spc="-405" dirty="0">
                <a:solidFill>
                  <a:srgbClr val="FFFFFF"/>
                </a:solidFill>
                <a:latin typeface="微软雅黑" panose="020B0503020204020204" charset="-122"/>
                <a:cs typeface="微软雅黑" panose="020B0503020204020204" charset="-122"/>
              </a:rPr>
              <a:t>4</a:t>
            </a:r>
            <a:endParaRPr sz="10000">
              <a:latin typeface="微软雅黑" panose="020B0503020204020204" charset="-122"/>
              <a:cs typeface="微软雅黑" panose="020B0503020204020204" charset="-122"/>
            </a:endParaRPr>
          </a:p>
        </p:txBody>
      </p:sp>
      <p:sp>
        <p:nvSpPr>
          <p:cNvPr id="6" name="object 6"/>
          <p:cNvSpPr txBox="1"/>
          <p:nvPr/>
        </p:nvSpPr>
        <p:spPr>
          <a:xfrm>
            <a:off x="3772535" y="1177290"/>
            <a:ext cx="3810000" cy="381635"/>
          </a:xfrm>
          <a:prstGeom prst="rect">
            <a:avLst/>
          </a:prstGeom>
        </p:spPr>
        <p:txBody>
          <a:bodyPr vert="horz" wrap="square" lIns="0" tIns="12700" rIns="0" bIns="0" rtlCol="0">
            <a:spAutoFit/>
          </a:bodyPr>
          <a:lstStyle/>
          <a:p>
            <a:pPr marL="12700">
              <a:lnSpc>
                <a:spcPct val="100000"/>
              </a:lnSpc>
              <a:spcBef>
                <a:spcPts val="100"/>
              </a:spcBef>
            </a:pPr>
            <a:r>
              <a:rPr lang="en-US" sz="2400" b="1" spc="-5" dirty="0">
                <a:solidFill>
                  <a:srgbClr val="D9D9D9"/>
                </a:solidFill>
                <a:latin typeface="微软雅黑" panose="020B0503020204020204" charset="-122"/>
                <a:cs typeface="微软雅黑" panose="020B0503020204020204" charset="-122"/>
              </a:rPr>
              <a:t>E</a:t>
            </a:r>
            <a:r>
              <a:rPr sz="2400" b="1" spc="-5" dirty="0">
                <a:solidFill>
                  <a:srgbClr val="D9D9D9"/>
                </a:solidFill>
                <a:latin typeface="微软雅黑" panose="020B0503020204020204" charset="-122"/>
                <a:cs typeface="微软雅黑" panose="020B0503020204020204" charset="-122"/>
              </a:rPr>
              <a:t>conomic</a:t>
            </a:r>
            <a:r>
              <a:rPr lang="en-US" sz="2400" b="1" spc="-5" dirty="0">
                <a:solidFill>
                  <a:srgbClr val="D9D9D9"/>
                </a:solidFill>
                <a:latin typeface="微软雅黑" panose="020B0503020204020204" charset="-122"/>
                <a:cs typeface="微软雅黑" panose="020B0503020204020204" charset="-122"/>
              </a:rPr>
              <a:t>C</a:t>
            </a:r>
            <a:r>
              <a:rPr sz="2400" b="1" spc="-5" dirty="0">
                <a:solidFill>
                  <a:srgbClr val="D9D9D9"/>
                </a:solidFill>
                <a:latin typeface="微软雅黑" panose="020B0503020204020204" charset="-122"/>
                <a:cs typeface="微软雅黑" panose="020B0503020204020204" charset="-122"/>
              </a:rPr>
              <a:t>alculation</a:t>
            </a:r>
            <a:endParaRPr sz="2400" b="1" spc="-5" dirty="0">
              <a:solidFill>
                <a:srgbClr val="D9D9D9"/>
              </a:solidFill>
              <a:latin typeface="微软雅黑" panose="020B0503020204020204" charset="-122"/>
              <a:cs typeface="微软雅黑" panose="020B0503020204020204" charset="-122"/>
            </a:endParaRPr>
          </a:p>
        </p:txBody>
      </p:sp>
      <p:sp>
        <p:nvSpPr>
          <p:cNvPr id="7" name="object 7"/>
          <p:cNvSpPr txBox="1">
            <a:spLocks noGrp="1"/>
          </p:cNvSpPr>
          <p:nvPr/>
        </p:nvSpPr>
        <p:spPr>
          <a:xfrm>
            <a:off x="3772535" y="1861820"/>
            <a:ext cx="3810000" cy="843280"/>
          </a:xfrm>
          <a:prstGeom prst="rect">
            <a:avLst/>
          </a:prstGeom>
        </p:spPr>
        <p:txBody>
          <a:bodyPr vert="horz" wrap="square" lIns="0" tIns="12700" rIns="0" bIns="0" rtlCol="0">
            <a:spAutoFit/>
          </a:bodyPr>
          <a:lstStyle>
            <a:lvl1pPr>
              <a:defRPr sz="24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00"/>
              </a:spcBef>
            </a:pPr>
            <a:r>
              <a:rPr sz="5400" dirty="0">
                <a:solidFill>
                  <a:srgbClr val="12673E"/>
                </a:solidFill>
                <a:sym typeface="+mn-ea"/>
              </a:rPr>
              <a:t>经济测算</a:t>
            </a:r>
            <a:endParaRPr sz="5400" dirty="0">
              <a:solidFill>
                <a:srgbClr val="12673E"/>
              </a:solidFill>
              <a:sym typeface="+mn-ea"/>
            </a:endParaRPr>
          </a:p>
        </p:txBody>
      </p:sp>
      <p:sp>
        <p:nvSpPr>
          <p:cNvPr id="9" name="object 9"/>
          <p:cNvSpPr txBox="1"/>
          <p:nvPr/>
        </p:nvSpPr>
        <p:spPr>
          <a:xfrm>
            <a:off x="3772535" y="3013201"/>
            <a:ext cx="1835785" cy="1857375"/>
          </a:xfrm>
          <a:prstGeom prst="rect">
            <a:avLst/>
          </a:prstGeom>
        </p:spPr>
        <p:txBody>
          <a:bodyPr vert="horz" wrap="square" lIns="0" tIns="165100" rIns="0" bIns="0" rtlCol="0">
            <a:spAutoFit/>
          </a:bodyPr>
          <a:lstStyle/>
          <a:p>
            <a:pPr marL="298450" indent="-285750">
              <a:lnSpc>
                <a:spcPct val="100000"/>
              </a:lnSpc>
              <a:spcBef>
                <a:spcPts val="1200"/>
              </a:spcBef>
              <a:buFont typeface="Wingdings" panose="05000000000000000000"/>
              <a:buChar char=""/>
              <a:tabLst>
                <a:tab pos="298450" algn="l"/>
              </a:tabLst>
            </a:pPr>
            <a:r>
              <a:rPr lang="zh-CN" sz="2000" b="1" dirty="0">
                <a:solidFill>
                  <a:srgbClr val="38805A"/>
                </a:solidFill>
                <a:latin typeface="微软雅黑" panose="020B0503020204020204" charset="-122"/>
                <a:cs typeface="微软雅黑" panose="020B0503020204020204" charset="-122"/>
                <a:sym typeface="+mn-ea"/>
              </a:rPr>
              <a:t>测算说明</a:t>
            </a:r>
            <a:endParaRPr lang="zh-CN" sz="2000" b="1" dirty="0">
              <a:solidFill>
                <a:srgbClr val="38805A"/>
              </a:solidFill>
              <a:latin typeface="微软雅黑" panose="020B0503020204020204" charset="-122"/>
              <a:cs typeface="微软雅黑" panose="020B0503020204020204" charset="-122"/>
              <a:sym typeface="+mn-ea"/>
            </a:endParaRPr>
          </a:p>
          <a:p>
            <a:pPr marL="298450" indent="-285750">
              <a:lnSpc>
                <a:spcPct val="100000"/>
              </a:lnSpc>
              <a:spcBef>
                <a:spcPts val="1200"/>
              </a:spcBef>
              <a:buFont typeface="Wingdings" panose="05000000000000000000"/>
              <a:buChar char=""/>
              <a:tabLst>
                <a:tab pos="298450" algn="l"/>
              </a:tabLst>
            </a:pPr>
            <a:r>
              <a:rPr sz="2000" b="1" dirty="0">
                <a:solidFill>
                  <a:srgbClr val="38805A"/>
                </a:solidFill>
                <a:latin typeface="微软雅黑" panose="020B0503020204020204" charset="-122"/>
                <a:cs typeface="微软雅黑" panose="020B0503020204020204" charset="-122"/>
                <a:sym typeface="+mn-ea"/>
              </a:rPr>
              <a:t>技术指标</a:t>
            </a:r>
            <a:endParaRPr sz="2000">
              <a:latin typeface="微软雅黑" panose="020B0503020204020204" charset="-122"/>
              <a:cs typeface="微软雅黑" panose="020B0503020204020204" charset="-122"/>
            </a:endParaRPr>
          </a:p>
          <a:p>
            <a:pPr marL="298450" indent="-285750">
              <a:lnSpc>
                <a:spcPct val="100000"/>
              </a:lnSpc>
              <a:spcBef>
                <a:spcPts val="1200"/>
              </a:spcBef>
              <a:buFont typeface="Wingdings" panose="05000000000000000000"/>
              <a:buChar char=""/>
              <a:tabLst>
                <a:tab pos="298450" algn="l"/>
              </a:tabLst>
            </a:pPr>
            <a:r>
              <a:rPr sz="2000" b="1" dirty="0">
                <a:solidFill>
                  <a:srgbClr val="38805A"/>
                </a:solidFill>
                <a:latin typeface="微软雅黑" panose="020B0503020204020204" charset="-122"/>
                <a:cs typeface="微软雅黑" panose="020B0503020204020204" charset="-122"/>
                <a:sym typeface="+mn-ea"/>
              </a:rPr>
              <a:t>测算汇总表</a:t>
            </a:r>
            <a:endParaRPr sz="2000" b="1" dirty="0">
              <a:solidFill>
                <a:srgbClr val="38805A"/>
              </a:solidFill>
              <a:latin typeface="微软雅黑" panose="020B0503020204020204" charset="-122"/>
              <a:cs typeface="微软雅黑" panose="020B0503020204020204" charset="-122"/>
              <a:sym typeface="+mn-ea"/>
            </a:endParaRPr>
          </a:p>
          <a:p>
            <a:pPr marL="298450" indent="-285750">
              <a:lnSpc>
                <a:spcPct val="100000"/>
              </a:lnSpc>
              <a:spcBef>
                <a:spcPts val="1200"/>
              </a:spcBef>
              <a:buFont typeface="Wingdings" panose="05000000000000000000"/>
              <a:buChar char=""/>
              <a:tabLst>
                <a:tab pos="298450" algn="l"/>
              </a:tabLst>
            </a:pPr>
            <a:r>
              <a:rPr sz="2000" b="1" dirty="0">
                <a:solidFill>
                  <a:srgbClr val="38805A"/>
                </a:solidFill>
                <a:latin typeface="微软雅黑" panose="020B0503020204020204" charset="-122"/>
                <a:cs typeface="微软雅黑" panose="020B0503020204020204" charset="-122"/>
                <a:sym typeface="+mn-ea"/>
              </a:rPr>
              <a:t>产品初</a:t>
            </a:r>
            <a:r>
              <a:rPr sz="2000" b="1" spc="5" dirty="0">
                <a:solidFill>
                  <a:srgbClr val="38805A"/>
                </a:solidFill>
                <a:latin typeface="微软雅黑" panose="020B0503020204020204" charset="-122"/>
                <a:cs typeface="微软雅黑" panose="020B0503020204020204" charset="-122"/>
                <a:sym typeface="+mn-ea"/>
              </a:rPr>
              <a:t>判</a:t>
            </a:r>
            <a:endParaRPr sz="2000">
              <a:latin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9525" y="146685"/>
            <a:ext cx="3931285"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4</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1</a:t>
            </a:r>
            <a:r>
              <a:rPr lang="zh-CN" altLang="en-US" sz="2400" b="1" spc="180" dirty="0">
                <a:solidFill>
                  <a:schemeClr val="bg1"/>
                </a:solidFill>
                <a:latin typeface="Times New Roman" panose="02020603050405020304"/>
                <a:cs typeface="Times New Roman" panose="02020603050405020304"/>
              </a:rPr>
              <a:t>经济测算</a:t>
            </a:r>
            <a:r>
              <a:rPr sz="2400" spc="340" dirty="0">
                <a:solidFill>
                  <a:schemeClr val="bg1"/>
                </a:solidFill>
              </a:rPr>
              <a:t>|</a:t>
            </a:r>
            <a:r>
              <a:rPr lang="zh-CN" sz="2400" spc="340" dirty="0">
                <a:solidFill>
                  <a:schemeClr val="bg1"/>
                </a:solidFill>
              </a:rPr>
              <a:t>测算说明</a:t>
            </a:r>
            <a:endParaRPr lang="zh-CN" sz="2400" spc="340" dirty="0">
              <a:solidFill>
                <a:schemeClr val="bg1"/>
              </a:solidFill>
              <a:sym typeface="+mn-ea"/>
            </a:endParaRPr>
          </a:p>
        </p:txBody>
      </p:sp>
      <p:sp>
        <p:nvSpPr>
          <p:cNvPr id="4" name="object 6"/>
          <p:cNvSpPr txBox="1"/>
          <p:nvPr/>
        </p:nvSpPr>
        <p:spPr>
          <a:xfrm>
            <a:off x="241300" y="827405"/>
            <a:ext cx="11505565" cy="5687060"/>
          </a:xfrm>
          <a:prstGeom prst="rect">
            <a:avLst/>
          </a:prstGeom>
        </p:spPr>
        <p:txBody>
          <a:bodyPr vert="horz" wrap="square" lIns="0" tIns="12700" rIns="0" bIns="0" rtlCol="0">
            <a:noAutofit/>
          </a:bodyPr>
          <a:lstStyle/>
          <a:p>
            <a:pPr marL="12700" marR="36195" algn="just" fontAlgn="auto">
              <a:lnSpc>
                <a:spcPct val="150000"/>
              </a:lnSpc>
              <a:spcBef>
                <a:spcPts val="100"/>
              </a:spcBef>
            </a:pPr>
            <a:r>
              <a:rPr sz="2000" dirty="0">
                <a:latin typeface="微软雅黑" panose="020B0503020204020204" charset="-122"/>
                <a:ea typeface="微软雅黑" panose="020B0503020204020204" charset="-122"/>
                <a:cs typeface="微软雅黑" panose="020B0503020204020204" charset="-122"/>
              </a:rPr>
              <a:t>1、本项测算商业住宅用地面积：101.12亩。土地出让金暂按8060万元、契税241.8万元。另计各项</a:t>
            </a:r>
            <a:r>
              <a:rPr lang="zh-CN" sz="2000" dirty="0">
                <a:latin typeface="微软雅黑" panose="020B0503020204020204" charset="-122"/>
                <a:ea typeface="微软雅黑" panose="020B0503020204020204" charset="-122"/>
                <a:cs typeface="微软雅黑" panose="020B0503020204020204" charset="-122"/>
              </a:rPr>
              <a:t>土地</a:t>
            </a:r>
            <a:r>
              <a:rPr sz="2000" dirty="0">
                <a:latin typeface="微软雅黑" panose="020B0503020204020204" charset="-122"/>
                <a:ea typeface="微软雅黑" panose="020B0503020204020204" charset="-122"/>
                <a:cs typeface="微软雅黑" panose="020B0503020204020204" charset="-122"/>
              </a:rPr>
              <a:t>费用及税金后，合计费用暂按830</a:t>
            </a:r>
            <a:r>
              <a:rPr lang="en-US" sz="2000" dirty="0">
                <a:latin typeface="微软雅黑" panose="020B0503020204020204" charset="-122"/>
                <a:ea typeface="微软雅黑" panose="020B0503020204020204" charset="-122"/>
                <a:cs typeface="微软雅黑" panose="020B0503020204020204" charset="-122"/>
              </a:rPr>
              <a:t>2</a:t>
            </a:r>
            <a:r>
              <a:rPr sz="2000" dirty="0">
                <a:latin typeface="微软雅黑" panose="020B0503020204020204" charset="-122"/>
                <a:ea typeface="微软雅黑" panose="020B0503020204020204" charset="-122"/>
                <a:cs typeface="微软雅黑" panose="020B0503020204020204" charset="-122"/>
              </a:rPr>
              <a:t>万元。</a:t>
            </a:r>
            <a:endParaRPr sz="2000" dirty="0">
              <a:latin typeface="微软雅黑" panose="020B0503020204020204" charset="-122"/>
              <a:ea typeface="微软雅黑" panose="020B0503020204020204" charset="-122"/>
              <a:cs typeface="微软雅黑" panose="020B0503020204020204" charset="-122"/>
            </a:endParaRPr>
          </a:p>
          <a:p>
            <a:pPr marL="12700" marR="36195" algn="just" fontAlgn="auto">
              <a:lnSpc>
                <a:spcPct val="150000"/>
              </a:lnSpc>
              <a:spcBef>
                <a:spcPts val="100"/>
              </a:spcBef>
            </a:pPr>
            <a:r>
              <a:rPr sz="2000" dirty="0">
                <a:latin typeface="微软雅黑" panose="020B0503020204020204" charset="-122"/>
                <a:ea typeface="微软雅黑" panose="020B0503020204020204" charset="-122"/>
                <a:cs typeface="微软雅黑" panose="020B0503020204020204" charset="-122"/>
              </a:rPr>
              <a:t>2、土地使用税：</a:t>
            </a:r>
            <a:r>
              <a:rPr sz="2000" dirty="0">
                <a:latin typeface="微软雅黑" panose="020B0503020204020204" charset="-122"/>
                <a:ea typeface="微软雅黑" panose="020B0503020204020204" charset="-122"/>
                <a:cs typeface="微软雅黑" panose="020B0503020204020204" charset="-122"/>
                <a:sym typeface="+mn-ea"/>
              </a:rPr>
              <a:t>暂按</a:t>
            </a:r>
            <a:r>
              <a:rPr sz="2000" dirty="0">
                <a:latin typeface="微软雅黑" panose="020B0503020204020204" charset="-122"/>
                <a:ea typeface="微软雅黑" panose="020B0503020204020204" charset="-122"/>
                <a:cs typeface="微软雅黑" panose="020B0503020204020204" charset="-122"/>
              </a:rPr>
              <a:t>每平方米年税额4元（四等土地），3.5年计算，计：94.38万元。大市政配套费：住宅和公建收费标准：55元/㎡*建筑面积，收费基础为计容面积，地下室面积和架空层不计收费。</a:t>
            </a:r>
            <a:endParaRPr sz="2000" dirty="0">
              <a:latin typeface="微软雅黑" panose="020B0503020204020204" charset="-122"/>
              <a:ea typeface="微软雅黑" panose="020B0503020204020204" charset="-122"/>
              <a:cs typeface="微软雅黑" panose="020B0503020204020204" charset="-122"/>
            </a:endParaRPr>
          </a:p>
          <a:p>
            <a:pPr marL="12700" marR="36195" algn="just" fontAlgn="auto">
              <a:lnSpc>
                <a:spcPct val="150000"/>
              </a:lnSpc>
              <a:spcBef>
                <a:spcPts val="100"/>
              </a:spcBef>
            </a:pPr>
            <a:r>
              <a:rPr sz="2000" dirty="0">
                <a:latin typeface="微软雅黑" panose="020B0503020204020204" charset="-122"/>
                <a:ea typeface="微软雅黑" panose="020B0503020204020204" charset="-122"/>
                <a:cs typeface="微软雅黑" panose="020B0503020204020204" charset="-122"/>
              </a:rPr>
              <a:t>3、前期费用经测算分析：124元/㎡，建筑设计可以采用由绿城发展设计建筑方案，开发商委托当地设计单位设计施工图。规费按总建筑面积25元/㎡计入</a:t>
            </a:r>
            <a:r>
              <a:rPr lang="zh-CN" sz="2000" dirty="0">
                <a:latin typeface="微软雅黑" panose="020B0503020204020204" charset="-122"/>
                <a:ea typeface="微软雅黑" panose="020B0503020204020204" charset="-122"/>
                <a:cs typeface="微软雅黑" panose="020B0503020204020204" charset="-122"/>
              </a:rPr>
              <a:t>，</a:t>
            </a:r>
            <a:r>
              <a:rPr sz="2000" dirty="0">
                <a:latin typeface="微软雅黑" panose="020B0503020204020204" charset="-122"/>
                <a:ea typeface="微软雅黑" panose="020B0503020204020204" charset="-122"/>
                <a:cs typeface="微软雅黑" panose="020B0503020204020204" charset="-122"/>
              </a:rPr>
              <a:t>前期工程费25元/㎡。（规费精确数据有待明确）。</a:t>
            </a:r>
            <a:endParaRPr sz="2000" dirty="0">
              <a:latin typeface="微软雅黑" panose="020B0503020204020204" charset="-122"/>
              <a:ea typeface="微软雅黑" panose="020B0503020204020204" charset="-122"/>
              <a:cs typeface="微软雅黑" panose="020B0503020204020204" charset="-122"/>
            </a:endParaRPr>
          </a:p>
          <a:p>
            <a:pPr marL="12700" marR="36195" algn="just" fontAlgn="auto">
              <a:lnSpc>
                <a:spcPct val="150000"/>
              </a:lnSpc>
              <a:spcBef>
                <a:spcPts val="100"/>
              </a:spcBef>
            </a:pPr>
            <a:r>
              <a:rPr sz="2000" dirty="0">
                <a:latin typeface="微软雅黑" panose="020B0503020204020204" charset="-122"/>
                <a:ea typeface="微软雅黑" panose="020B0503020204020204" charset="-122"/>
                <a:cs typeface="微软雅黑" panose="020B0503020204020204" charset="-122"/>
              </a:rPr>
              <a:t>4、</a:t>
            </a:r>
            <a:r>
              <a:rPr lang="zh-CN" sz="2000" dirty="0">
                <a:latin typeface="微软雅黑" panose="020B0503020204020204" charset="-122"/>
                <a:ea typeface="微软雅黑" panose="020B0503020204020204" charset="-122"/>
                <a:cs typeface="微软雅黑" panose="020B0503020204020204" charset="-122"/>
              </a:rPr>
              <a:t>洋房</a:t>
            </a:r>
            <a:r>
              <a:rPr sz="2000" dirty="0">
                <a:latin typeface="微软雅黑" panose="020B0503020204020204" charset="-122"/>
                <a:ea typeface="微软雅黑" panose="020B0503020204020204" charset="-122"/>
                <a:cs typeface="微软雅黑" panose="020B0503020204020204" charset="-122"/>
              </a:rPr>
              <a:t>、商业等物业工程成本参考绿城发展集团类似项目成本单价，并适当考虑绿城品牌管理和材料涨价因素。</a:t>
            </a:r>
            <a:endParaRPr sz="2000" dirty="0">
              <a:latin typeface="微软雅黑" panose="020B0503020204020204" charset="-122"/>
              <a:ea typeface="微软雅黑" panose="020B0503020204020204" charset="-122"/>
              <a:cs typeface="微软雅黑" panose="020B0503020204020204" charset="-122"/>
            </a:endParaRPr>
          </a:p>
          <a:p>
            <a:pPr marL="12700" marR="36195" algn="just" fontAlgn="auto">
              <a:lnSpc>
                <a:spcPct val="150000"/>
              </a:lnSpc>
              <a:spcBef>
                <a:spcPts val="100"/>
              </a:spcBef>
            </a:pPr>
            <a:r>
              <a:rPr sz="2000" dirty="0">
                <a:latin typeface="微软雅黑" panose="020B0503020204020204" charset="-122"/>
                <a:ea typeface="微软雅黑" panose="020B0503020204020204" charset="-122"/>
                <a:cs typeface="微软雅黑" panose="020B0503020204020204" charset="-122"/>
              </a:rPr>
              <a:t>5、室外工程暂按</a:t>
            </a:r>
            <a:r>
              <a:rPr lang="en-US" sz="2000" dirty="0">
                <a:latin typeface="微软雅黑" panose="020B0503020204020204" charset="-122"/>
                <a:ea typeface="微软雅黑" panose="020B0503020204020204" charset="-122"/>
                <a:cs typeface="微软雅黑" panose="020B0503020204020204" charset="-122"/>
              </a:rPr>
              <a:t>20</a:t>
            </a:r>
            <a:r>
              <a:rPr sz="2000" dirty="0">
                <a:latin typeface="微软雅黑" panose="020B0503020204020204" charset="-122"/>
                <a:ea typeface="微软雅黑" panose="020B0503020204020204" charset="-122"/>
                <a:cs typeface="微软雅黑" panose="020B0503020204020204" charset="-122"/>
              </a:rPr>
              <a:t>0元/㎡计入；景观工程暂按景观面积的</a:t>
            </a:r>
            <a:r>
              <a:rPr lang="en-US" sz="2000" dirty="0">
                <a:latin typeface="微软雅黑" panose="020B0503020204020204" charset="-122"/>
                <a:ea typeface="微软雅黑" panose="020B0503020204020204" charset="-122"/>
                <a:cs typeface="微软雅黑" panose="020B0503020204020204" charset="-122"/>
              </a:rPr>
              <a:t>600</a:t>
            </a:r>
            <a:r>
              <a:rPr sz="2000" dirty="0">
                <a:latin typeface="微软雅黑" panose="020B0503020204020204" charset="-122"/>
                <a:ea typeface="微软雅黑" panose="020B0503020204020204" charset="-122"/>
                <a:cs typeface="微软雅黑" panose="020B0503020204020204" charset="-122"/>
              </a:rPr>
              <a:t>元/㎡计入。</a:t>
            </a:r>
            <a:endParaRPr sz="2000" dirty="0">
              <a:latin typeface="微软雅黑" panose="020B0503020204020204" charset="-122"/>
              <a:ea typeface="微软雅黑" panose="020B0503020204020204" charset="-122"/>
              <a:cs typeface="微软雅黑" panose="020B0503020204020204" charset="-122"/>
            </a:endParaRPr>
          </a:p>
          <a:p>
            <a:pPr marL="12700" marR="36195" algn="just" fontAlgn="auto">
              <a:lnSpc>
                <a:spcPct val="150000"/>
              </a:lnSpc>
              <a:spcBef>
                <a:spcPts val="100"/>
              </a:spcBef>
            </a:pPr>
            <a:r>
              <a:rPr lang="en-US" sz="2000" dirty="0">
                <a:latin typeface="微软雅黑" panose="020B0503020204020204" charset="-122"/>
                <a:ea typeface="微软雅黑" panose="020B0503020204020204" charset="-122"/>
                <a:cs typeface="微软雅黑" panose="020B0503020204020204" charset="-122"/>
              </a:rPr>
              <a:t>6</a:t>
            </a:r>
            <a:r>
              <a:rPr lang="zh-CN" altLang="en-US" sz="2000" dirty="0">
                <a:latin typeface="微软雅黑" panose="020B0503020204020204" charset="-122"/>
                <a:ea typeface="微软雅黑" panose="020B0503020204020204" charset="-122"/>
                <a:cs typeface="微软雅黑" panose="020B0503020204020204" charset="-122"/>
              </a:rPr>
              <a:t>、</a:t>
            </a:r>
            <a:r>
              <a:rPr sz="2000" dirty="0">
                <a:latin typeface="微软雅黑" panose="020B0503020204020204" charset="-122"/>
                <a:ea typeface="微软雅黑" panose="020B0503020204020204" charset="-122"/>
                <a:cs typeface="微软雅黑" panose="020B0503020204020204" charset="-122"/>
              </a:rPr>
              <a:t>公共配套部分计算：配套管理用房、项目配套用房、销售中心建设装修费用（含样板房）。以上部分按地上建筑面积分摊。</a:t>
            </a:r>
            <a:endParaRPr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175895"/>
            <a:ext cx="3931285"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4</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1</a:t>
            </a:r>
            <a:r>
              <a:rPr lang="zh-CN" altLang="en-US" sz="2400" b="1" spc="180" dirty="0">
                <a:solidFill>
                  <a:schemeClr val="bg1"/>
                </a:solidFill>
                <a:latin typeface="Times New Roman" panose="02020603050405020304"/>
                <a:cs typeface="Times New Roman" panose="02020603050405020304"/>
              </a:rPr>
              <a:t>经济测算</a:t>
            </a:r>
            <a:r>
              <a:rPr sz="2400" spc="340" dirty="0">
                <a:solidFill>
                  <a:schemeClr val="bg1"/>
                </a:solidFill>
              </a:rPr>
              <a:t>|</a:t>
            </a:r>
            <a:r>
              <a:rPr lang="zh-CN" sz="2400" spc="340" dirty="0">
                <a:solidFill>
                  <a:schemeClr val="bg1"/>
                </a:solidFill>
              </a:rPr>
              <a:t>测算说明</a:t>
            </a:r>
            <a:endParaRPr lang="zh-CN" sz="2400" spc="340" dirty="0">
              <a:solidFill>
                <a:schemeClr val="bg1"/>
              </a:solidFill>
              <a:sym typeface="+mn-ea"/>
            </a:endParaRPr>
          </a:p>
        </p:txBody>
      </p:sp>
      <p:sp>
        <p:nvSpPr>
          <p:cNvPr id="6" name="object 6"/>
          <p:cNvSpPr txBox="1"/>
          <p:nvPr/>
        </p:nvSpPr>
        <p:spPr>
          <a:xfrm>
            <a:off x="270510" y="707390"/>
            <a:ext cx="11349990" cy="5090795"/>
          </a:xfrm>
          <a:prstGeom prst="rect">
            <a:avLst/>
          </a:prstGeom>
        </p:spPr>
        <p:txBody>
          <a:bodyPr vert="horz" wrap="square" lIns="0" tIns="12700" rIns="0" bIns="0" rtlCol="0">
            <a:spAutoFit/>
          </a:bodyPr>
          <a:lstStyle/>
          <a:p>
            <a:pPr marL="12700" indent="0" fontAlgn="auto">
              <a:lnSpc>
                <a:spcPct val="150000"/>
              </a:lnSpc>
              <a:spcBef>
                <a:spcPts val="0"/>
              </a:spcBef>
            </a:pPr>
            <a:r>
              <a:rPr sz="2000" dirty="0">
                <a:latin typeface="微软雅黑" panose="020B0503020204020204" charset="-122"/>
                <a:ea typeface="微软雅黑" panose="020B0503020204020204" charset="-122"/>
                <a:cs typeface="微软雅黑" panose="020B0503020204020204" charset="-122"/>
                <a:sym typeface="+mn-ea"/>
              </a:rPr>
              <a:t>7、住宅：大堂装修标准暂按2500元/㎡，电梯前室装修标准暂按1500元/㎡。</a:t>
            </a:r>
            <a:endParaRPr sz="2000" dirty="0">
              <a:latin typeface="微软雅黑" panose="020B0503020204020204" charset="-122"/>
              <a:ea typeface="微软雅黑" panose="020B0503020204020204" charset="-122"/>
              <a:cs typeface="微软雅黑" panose="020B0503020204020204" charset="-122"/>
              <a:sym typeface="+mn-ea"/>
            </a:endParaRPr>
          </a:p>
          <a:p>
            <a:pPr marL="12700" indent="0" fontAlgn="auto">
              <a:lnSpc>
                <a:spcPct val="150000"/>
              </a:lnSpc>
              <a:spcBef>
                <a:spcPts val="0"/>
              </a:spcBef>
            </a:pPr>
            <a:r>
              <a:rPr sz="2000" dirty="0">
                <a:latin typeface="微软雅黑" panose="020B0503020204020204" charset="-122"/>
                <a:ea typeface="微软雅黑" panose="020B0503020204020204" charset="-122"/>
                <a:cs typeface="微软雅黑" panose="020B0503020204020204" charset="-122"/>
                <a:sym typeface="+mn-ea"/>
              </a:rPr>
              <a:t>8、财务费用暂按土地出让金*0.3+前期费*0.5+建安工程费/3为基数，2年期，年利率7%口径计入，合计财务费用为2059万元(含融资8000万元，1.5年，14%利率的资金成本）。</a:t>
            </a:r>
            <a:endParaRPr sz="2000" dirty="0">
              <a:latin typeface="微软雅黑" panose="020B0503020204020204" charset="-122"/>
              <a:ea typeface="微软雅黑" panose="020B0503020204020204" charset="-122"/>
              <a:cs typeface="微软雅黑" panose="020B0503020204020204" charset="-122"/>
              <a:sym typeface="+mn-ea"/>
            </a:endParaRPr>
          </a:p>
          <a:p>
            <a:pPr marL="12700" indent="0" fontAlgn="auto">
              <a:lnSpc>
                <a:spcPct val="150000"/>
              </a:lnSpc>
              <a:spcBef>
                <a:spcPts val="0"/>
              </a:spcBef>
            </a:pPr>
            <a:r>
              <a:rPr sz="2000" dirty="0">
                <a:latin typeface="微软雅黑" panose="020B0503020204020204" charset="-122"/>
                <a:ea typeface="微软雅黑" panose="020B0503020204020204" charset="-122"/>
                <a:cs typeface="微软雅黑" panose="020B0503020204020204" charset="-122"/>
                <a:sym typeface="+mn-ea"/>
              </a:rPr>
              <a:t>9、不可预见费暂按工程成本费的3.0%考虑。</a:t>
            </a:r>
            <a:endParaRPr sz="2000" dirty="0">
              <a:latin typeface="微软雅黑" panose="020B0503020204020204" charset="-122"/>
              <a:ea typeface="微软雅黑" panose="020B0503020204020204" charset="-122"/>
              <a:cs typeface="微软雅黑" panose="020B0503020204020204" charset="-122"/>
              <a:sym typeface="+mn-ea"/>
            </a:endParaRPr>
          </a:p>
          <a:p>
            <a:pPr marL="12700" indent="0" fontAlgn="auto">
              <a:lnSpc>
                <a:spcPct val="150000"/>
              </a:lnSpc>
              <a:spcBef>
                <a:spcPts val="0"/>
              </a:spcBef>
            </a:pPr>
            <a:r>
              <a:rPr sz="2000" dirty="0">
                <a:latin typeface="微软雅黑" panose="020B0503020204020204" charset="-122"/>
                <a:ea typeface="微软雅黑" panose="020B0503020204020204" charset="-122"/>
                <a:cs typeface="微软雅黑" panose="020B0503020204020204" charset="-122"/>
                <a:sym typeface="+mn-ea"/>
              </a:rPr>
              <a:t>10、项目管理费用暂按销售收入的2.0%计取。</a:t>
            </a:r>
            <a:endParaRPr sz="2000" dirty="0">
              <a:latin typeface="微软雅黑" panose="020B0503020204020204" charset="-122"/>
              <a:ea typeface="微软雅黑" panose="020B0503020204020204" charset="-122"/>
              <a:cs typeface="微软雅黑" panose="020B0503020204020204" charset="-122"/>
              <a:sym typeface="+mn-ea"/>
            </a:endParaRPr>
          </a:p>
          <a:p>
            <a:pPr marL="12700" indent="0" fontAlgn="auto">
              <a:lnSpc>
                <a:spcPct val="150000"/>
              </a:lnSpc>
              <a:spcBef>
                <a:spcPts val="0"/>
              </a:spcBef>
            </a:pPr>
            <a:r>
              <a:rPr sz="2000" dirty="0">
                <a:latin typeface="微软雅黑" panose="020B0503020204020204" charset="-122"/>
                <a:ea typeface="微软雅黑" panose="020B0503020204020204" charset="-122"/>
                <a:cs typeface="微软雅黑" panose="020B0503020204020204" charset="-122"/>
                <a:sym typeface="+mn-ea"/>
              </a:rPr>
              <a:t>11、销售费用暂按销售收入的3.0%计取。</a:t>
            </a:r>
            <a:endParaRPr sz="2000" dirty="0">
              <a:latin typeface="微软雅黑" panose="020B0503020204020204" charset="-122"/>
              <a:ea typeface="微软雅黑" panose="020B0503020204020204" charset="-122"/>
              <a:cs typeface="微软雅黑" panose="020B0503020204020204" charset="-122"/>
              <a:sym typeface="+mn-ea"/>
            </a:endParaRPr>
          </a:p>
          <a:p>
            <a:pPr marL="12700" indent="0" fontAlgn="auto">
              <a:lnSpc>
                <a:spcPct val="150000"/>
              </a:lnSpc>
              <a:spcBef>
                <a:spcPts val="0"/>
              </a:spcBef>
            </a:pPr>
            <a:r>
              <a:rPr sz="2000" dirty="0">
                <a:latin typeface="微软雅黑" panose="020B0503020204020204" charset="-122"/>
                <a:ea typeface="微软雅黑" panose="020B0503020204020204" charset="-122"/>
                <a:cs typeface="微软雅黑" panose="020B0503020204020204" charset="-122"/>
                <a:sym typeface="+mn-ea"/>
              </a:rPr>
              <a:t>12、品牌管理费(代建费）暂按销售收入的3.0%计取。</a:t>
            </a:r>
            <a:endParaRPr sz="2000" dirty="0">
              <a:latin typeface="微软雅黑" panose="020B0503020204020204" charset="-122"/>
              <a:ea typeface="微软雅黑" panose="020B0503020204020204" charset="-122"/>
              <a:cs typeface="微软雅黑" panose="020B0503020204020204" charset="-122"/>
              <a:sym typeface="+mn-ea"/>
            </a:endParaRPr>
          </a:p>
          <a:p>
            <a:pPr marL="12700" indent="0" fontAlgn="auto">
              <a:lnSpc>
                <a:spcPct val="150000"/>
              </a:lnSpc>
              <a:spcBef>
                <a:spcPts val="0"/>
              </a:spcBef>
            </a:pPr>
            <a:r>
              <a:rPr sz="2000" dirty="0">
                <a:latin typeface="微软雅黑" panose="020B0503020204020204" charset="-122"/>
                <a:ea typeface="微软雅黑" panose="020B0503020204020204" charset="-122"/>
                <a:cs typeface="微软雅黑" panose="020B0503020204020204" charset="-122"/>
                <a:sym typeface="+mn-ea"/>
              </a:rPr>
              <a:t>13、项目土地增值税暂按项目的不同业态，暂按预征率1.5%，测算预缴828万元计入。</a:t>
            </a:r>
            <a:endParaRPr sz="2000" dirty="0">
              <a:latin typeface="微软雅黑" panose="020B0503020204020204" charset="-122"/>
              <a:ea typeface="微软雅黑" panose="020B0503020204020204" charset="-122"/>
              <a:cs typeface="微软雅黑" panose="020B0503020204020204" charset="-122"/>
              <a:sym typeface="+mn-ea"/>
            </a:endParaRPr>
          </a:p>
          <a:p>
            <a:pPr marL="12700" indent="0" fontAlgn="auto">
              <a:lnSpc>
                <a:spcPct val="150000"/>
              </a:lnSpc>
              <a:spcBef>
                <a:spcPts val="0"/>
              </a:spcBef>
            </a:pPr>
            <a:r>
              <a:rPr sz="2000" dirty="0">
                <a:latin typeface="微软雅黑" panose="020B0503020204020204" charset="-122"/>
                <a:ea typeface="微软雅黑" panose="020B0503020204020204" charset="-122"/>
                <a:cs typeface="微软雅黑" panose="020B0503020204020204" charset="-122"/>
                <a:sym typeface="+mn-ea"/>
              </a:rPr>
              <a:t>14、本测算销售价格按：</a:t>
            </a:r>
            <a:endParaRPr sz="2000" dirty="0">
              <a:latin typeface="微软雅黑" panose="020B0503020204020204" charset="-122"/>
              <a:ea typeface="微软雅黑" panose="020B0503020204020204" charset="-122"/>
              <a:cs typeface="微软雅黑" panose="020B0503020204020204" charset="-122"/>
              <a:sym typeface="+mn-ea"/>
            </a:endParaRPr>
          </a:p>
          <a:p>
            <a:pPr marL="12700" indent="0" fontAlgn="auto">
              <a:lnSpc>
                <a:spcPct val="150000"/>
              </a:lnSpc>
              <a:spcBef>
                <a:spcPts val="0"/>
              </a:spcBef>
            </a:pPr>
            <a:r>
              <a:rPr sz="2000" dirty="0">
                <a:latin typeface="微软雅黑" panose="020B0503020204020204" charset="-122"/>
                <a:ea typeface="微软雅黑" panose="020B0503020204020204" charset="-122"/>
                <a:cs typeface="微软雅黑" panose="020B0503020204020204" charset="-122"/>
                <a:sym typeface="+mn-ea"/>
              </a:rPr>
              <a:t>销售口径：小高层住宅销售价格暂按</a:t>
            </a:r>
            <a:r>
              <a:rPr lang="en-US" sz="2000" dirty="0">
                <a:latin typeface="微软雅黑" panose="020B0503020204020204" charset="-122"/>
                <a:ea typeface="微软雅黑" panose="020B0503020204020204" charset="-122"/>
                <a:cs typeface="微软雅黑" panose="020B0503020204020204" charset="-122"/>
                <a:sym typeface="+mn-ea"/>
              </a:rPr>
              <a:t>65</a:t>
            </a:r>
            <a:r>
              <a:rPr sz="2000" dirty="0">
                <a:latin typeface="微软雅黑" panose="020B0503020204020204" charset="-122"/>
                <a:ea typeface="微软雅黑" panose="020B0503020204020204" charset="-122"/>
                <a:cs typeface="微软雅黑" panose="020B0503020204020204" charset="-122"/>
                <a:sym typeface="+mn-ea"/>
              </a:rPr>
              <a:t>00元/㎡，底商销售价格暂按10000元/㎡，地下室车位按3万元/位计入。</a:t>
            </a:r>
            <a:endParaRPr sz="2000"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175895"/>
            <a:ext cx="3931285"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4</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2</a:t>
            </a:r>
            <a:r>
              <a:rPr lang="zh-CN" altLang="en-US" sz="2400" b="1" spc="180" dirty="0">
                <a:solidFill>
                  <a:schemeClr val="bg1"/>
                </a:solidFill>
                <a:latin typeface="Times New Roman" panose="02020603050405020304"/>
                <a:cs typeface="Times New Roman" panose="02020603050405020304"/>
              </a:rPr>
              <a:t>经济测算</a:t>
            </a:r>
            <a:r>
              <a:rPr sz="2400" spc="340" dirty="0">
                <a:solidFill>
                  <a:schemeClr val="bg1"/>
                </a:solidFill>
              </a:rPr>
              <a:t>|</a:t>
            </a:r>
            <a:r>
              <a:rPr lang="zh-CN" sz="2400" spc="340" dirty="0">
                <a:solidFill>
                  <a:schemeClr val="bg1"/>
                </a:solidFill>
              </a:rPr>
              <a:t>技术指标</a:t>
            </a:r>
            <a:endParaRPr lang="zh-CN" sz="2400" spc="340" dirty="0">
              <a:solidFill>
                <a:schemeClr val="bg1"/>
              </a:solidFill>
              <a:sym typeface="+mn-ea"/>
            </a:endParaRPr>
          </a:p>
        </p:txBody>
      </p:sp>
      <p:graphicFrame>
        <p:nvGraphicFramePr>
          <p:cNvPr id="2" name="表格 1"/>
          <p:cNvGraphicFramePr/>
          <p:nvPr/>
        </p:nvGraphicFramePr>
        <p:xfrm>
          <a:off x="1232535" y="810260"/>
          <a:ext cx="9908540" cy="5175885"/>
        </p:xfrm>
        <a:graphic>
          <a:graphicData uri="http://schemas.openxmlformats.org/drawingml/2006/table">
            <a:tbl>
              <a:tblPr firstRow="1" bandRow="1">
                <a:tableStyleId>{5C22544A-7EE6-4342-B048-85BDC9FD1C3A}</a:tableStyleId>
              </a:tblPr>
              <a:tblGrid>
                <a:gridCol w="1563370"/>
                <a:gridCol w="1201420"/>
                <a:gridCol w="1008380"/>
                <a:gridCol w="1528445"/>
                <a:gridCol w="960120"/>
                <a:gridCol w="833120"/>
                <a:gridCol w="1561465"/>
                <a:gridCol w="1252220"/>
              </a:tblGrid>
              <a:tr h="392430">
                <a:tc gridSpan="8">
                  <a:txBody>
                    <a:bodyPr/>
                    <a:lstStyle/>
                    <a:p>
                      <a:pPr indent="0" algn="ctr">
                        <a:buNone/>
                      </a:pPr>
                      <a:r>
                        <a:rPr lang="zh-CN" sz="1600" b="1">
                          <a:solidFill>
                            <a:srgbClr val="000000"/>
                          </a:solidFill>
                          <a:latin typeface="Arial" panose="020B0604020202020204" pitchFamily="34" charset="0"/>
                          <a:ea typeface="微软雅黑" panose="020B0503020204020204" charset="-122"/>
                        </a:rPr>
                        <a:t>1、地块基本指标</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12700" cap="flat" cmpd="sng">
                      <a:solidFill>
                        <a:srgbClr val="262626"/>
                      </a:solidFill>
                      <a:prstDash val="solid"/>
                      <a:headEnd type="none" w="med" len="med"/>
                      <a:tailEnd type="none" w="med" len="med"/>
                    </a:lnL>
                    <a:lnR w="12700" cap="flat" cmpd="sng">
                      <a:solidFill>
                        <a:srgbClr val="262626"/>
                      </a:solidFill>
                      <a:prstDash val="solid"/>
                      <a:headEnd type="none" w="med" len="med"/>
                      <a:tailEnd type="none" w="med" len="med"/>
                    </a:lnR>
                    <a:lnT w="1270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hMerge="1">
                  <a:tcPr>
                    <a:lnT w="1270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T w="1270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T w="1270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T w="1270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T w="1270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T w="1270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R w="12700" cap="flat" cmpd="sng">
                      <a:solidFill>
                        <a:srgbClr val="262626"/>
                      </a:solidFill>
                      <a:prstDash val="solid"/>
                      <a:headEnd type="none" w="med" len="med"/>
                      <a:tailEnd type="none" w="med" len="med"/>
                    </a:lnR>
                    <a:lnT w="1270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r>
              <a:tr h="365760">
                <a:tc>
                  <a:txBody>
                    <a:bodyPr/>
                    <a:lstStyle/>
                    <a:p>
                      <a:pPr indent="0" algn="ctr">
                        <a:buNone/>
                      </a:pPr>
                      <a:r>
                        <a:rPr lang="zh-CN" sz="1600" b="1">
                          <a:solidFill>
                            <a:srgbClr val="000000"/>
                          </a:solidFill>
                          <a:latin typeface="Arial" panose="020B0604020202020204" pitchFamily="34" charset="0"/>
                          <a:ea typeface="微软雅黑" panose="020B0503020204020204" charset="-122"/>
                        </a:rPr>
                        <a:t>指标名称</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1270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指标值</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单位</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指标名称</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指标值</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单位</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gridSpan="2">
                  <a:txBody>
                    <a:bodyPr/>
                    <a:lstStyle/>
                    <a:p>
                      <a:pPr indent="0" algn="ctr">
                        <a:buNone/>
                      </a:pPr>
                      <a:r>
                        <a:rPr lang="zh-CN" sz="1600" b="1">
                          <a:solidFill>
                            <a:srgbClr val="000000"/>
                          </a:solidFill>
                          <a:latin typeface="Arial" panose="020B0604020202020204" pitchFamily="34" charset="0"/>
                          <a:ea typeface="微软雅黑" panose="020B0503020204020204" charset="-122"/>
                        </a:rPr>
                        <a:t>其他规划条件说明</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1270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hMerge="1">
                  <a:tcPr>
                    <a:lnR w="1270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r>
              <a:tr h="367030">
                <a:tc>
                  <a:txBody>
                    <a:bodyPr/>
                    <a:lstStyle/>
                    <a:p>
                      <a:pPr indent="0" algn="ctr">
                        <a:buNone/>
                      </a:pPr>
                      <a:r>
                        <a:rPr lang="zh-CN" sz="1600" b="0">
                          <a:solidFill>
                            <a:srgbClr val="000000"/>
                          </a:solidFill>
                          <a:latin typeface="Arial" panose="020B0604020202020204" pitchFamily="34" charset="0"/>
                          <a:ea typeface="微软雅黑" panose="020B0503020204020204" charset="-122"/>
                        </a:rPr>
                        <a:t>总用地面积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1270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charset="-122"/>
                        </a:rPr>
                        <a:t>67,415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建筑密度</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charset="-122"/>
                        </a:rPr>
                        <a:t>21.05</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微软雅黑" panose="020B0503020204020204" charset="-122"/>
                        </a:rPr>
                        <a:t>%</a:t>
                      </a:r>
                      <a:endParaRPr lang="en-US" altLang="en-US" sz="1600" b="0">
                        <a:solidFill>
                          <a:srgbClr val="000000"/>
                        </a:solidFill>
                        <a:latin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gridSpan="2">
                  <a:txBody>
                    <a:bodyPr/>
                    <a:lstStyle/>
                    <a:p>
                      <a:pPr indent="0">
                        <a:buNone/>
                      </a:pPr>
                      <a:endParaRPr lang="en-US" altLang="en-US" sz="1600" b="0">
                        <a:solidFill>
                          <a:srgbClr val="000000"/>
                        </a:solidFill>
                        <a:latin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1270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cap="flat">
                      <a:noFill/>
                    </a:lnB>
                    <a:lnTlToBr>
                      <a:noFill/>
                    </a:lnTlToBr>
                    <a:lnBlToTr>
                      <a:noFill/>
                    </a:lnBlToTr>
                    <a:noFill/>
                  </a:tcPr>
                </a:tc>
                <a:tc hMerge="1">
                  <a:tcPr>
                    <a:lnR w="1270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cap="flat">
                      <a:noFill/>
                    </a:lnB>
                  </a:tcPr>
                </a:tc>
              </a:tr>
              <a:tr h="365760">
                <a:tc>
                  <a:txBody>
                    <a:bodyPr/>
                    <a:lstStyle/>
                    <a:p>
                      <a:pPr indent="0" algn="ctr">
                        <a:buNone/>
                      </a:pPr>
                      <a:r>
                        <a:rPr lang="zh-CN" sz="1600" b="0">
                          <a:solidFill>
                            <a:srgbClr val="000000"/>
                          </a:solidFill>
                          <a:latin typeface="Arial" panose="020B0604020202020204" pitchFamily="34" charset="0"/>
                          <a:ea typeface="微软雅黑" panose="020B0503020204020204" charset="-122"/>
                        </a:rPr>
                        <a:t>建设用地面积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1270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charset="-122"/>
                        </a:rPr>
                        <a:t>67,415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绿化率</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charset="-122"/>
                        </a:rPr>
                        <a:t>38.8</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微软雅黑" panose="020B0503020204020204" charset="-122"/>
                        </a:rPr>
                        <a:t>%</a:t>
                      </a:r>
                      <a:endParaRPr lang="en-US" altLang="en-US" sz="1600" b="0">
                        <a:solidFill>
                          <a:srgbClr val="000000"/>
                        </a:solidFill>
                        <a:latin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rowSpan="3" gridSpan="2">
                  <a:txBody>
                    <a:bodyPr/>
                    <a:lstStyle/>
                    <a:p>
                      <a:pPr indent="0">
                        <a:buNone/>
                      </a:pPr>
                      <a:endParaRPr lang="en-US" altLang="en-US" sz="1600" b="0">
                        <a:solidFill>
                          <a:srgbClr val="2F75B5"/>
                        </a:solidFill>
                        <a:latin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12700" cap="flat" cmpd="sng">
                      <a:solidFill>
                        <a:srgbClr val="262626"/>
                      </a:solidFill>
                      <a:prstDash val="solid"/>
                      <a:headEnd type="none" w="med" len="med"/>
                      <a:tailEnd type="none" w="med" len="med"/>
                    </a:lnR>
                    <a:lnT cap="flat">
                      <a:noFill/>
                    </a:lnT>
                    <a:lnB w="6350" cap="flat" cmpd="sng">
                      <a:solidFill>
                        <a:srgbClr val="262626"/>
                      </a:solidFill>
                      <a:prstDash val="solid"/>
                      <a:headEnd type="none" w="med" len="med"/>
                      <a:tailEnd type="none" w="med" len="med"/>
                    </a:lnB>
                    <a:lnTlToBr>
                      <a:noFill/>
                    </a:lnTlToBr>
                    <a:lnBlToTr>
                      <a:noFill/>
                    </a:lnBlToTr>
                    <a:noFill/>
                  </a:tcPr>
                </a:tc>
                <a:tc rowSpan="3" hMerge="1">
                  <a:tcPr>
                    <a:lnR w="12700" cap="flat" cmpd="sng">
                      <a:solidFill>
                        <a:srgbClr val="262626"/>
                      </a:solidFill>
                      <a:prstDash val="solid"/>
                      <a:headEnd type="none" w="med" len="med"/>
                      <a:tailEnd type="none" w="med" len="med"/>
                    </a:lnR>
                    <a:lnT cap="flat">
                      <a:noFill/>
                    </a:lnT>
                  </a:tcPr>
                </a:tc>
              </a:tr>
              <a:tr h="365125">
                <a:tc>
                  <a:txBody>
                    <a:bodyPr/>
                    <a:lstStyle/>
                    <a:p>
                      <a:pPr indent="0" algn="ctr">
                        <a:buNone/>
                      </a:pPr>
                      <a:r>
                        <a:rPr lang="zh-CN" sz="1600" b="0">
                          <a:solidFill>
                            <a:srgbClr val="000000"/>
                          </a:solidFill>
                          <a:latin typeface="Arial" panose="020B0604020202020204" pitchFamily="34" charset="0"/>
                          <a:ea typeface="微软雅黑" panose="020B0503020204020204" charset="-122"/>
                        </a:rPr>
                        <a:t>亩数</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1270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charset="-122"/>
                        </a:rPr>
                        <a:t>101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亩</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建筑限高</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charset="-122"/>
                        </a:rPr>
                        <a:t>80</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微软雅黑" panose="020B0503020204020204" charset="-122"/>
                        </a:rPr>
                        <a:t>m</a:t>
                      </a:r>
                      <a:endParaRPr lang="en-US" altLang="en-US" sz="1600" b="0">
                        <a:solidFill>
                          <a:srgbClr val="000000"/>
                        </a:solidFill>
                        <a:latin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vMerge="1" gridSpan="2">
                  <a:tcPr>
                    <a:lnL w="6350" cap="flat" cmpd="sng">
                      <a:solidFill>
                        <a:srgbClr val="262626"/>
                      </a:solidFill>
                      <a:prstDash val="solid"/>
                      <a:headEnd type="none" w="med" len="med"/>
                      <a:tailEnd type="none" w="med" len="med"/>
                    </a:lnL>
                  </a:tcPr>
                </a:tc>
                <a:tc vMerge="1" hMerge="1">
                  <a:tcPr>
                    <a:lnR w="12700" cap="flat" cmpd="sng">
                      <a:solidFill>
                        <a:srgbClr val="262626"/>
                      </a:solidFill>
                      <a:prstDash val="solid"/>
                      <a:headEnd type="none" w="med" len="med"/>
                      <a:tailEnd type="none" w="med" len="med"/>
                    </a:lnR>
                  </a:tcPr>
                </a:tc>
              </a:tr>
              <a:tr h="366395">
                <a:tc>
                  <a:txBody>
                    <a:bodyPr/>
                    <a:lstStyle/>
                    <a:p>
                      <a:pPr indent="0" algn="ctr">
                        <a:buNone/>
                      </a:pPr>
                      <a:r>
                        <a:rPr lang="zh-CN" sz="1600" b="0">
                          <a:solidFill>
                            <a:srgbClr val="000000"/>
                          </a:solidFill>
                          <a:latin typeface="Arial" panose="020B0604020202020204" pitchFamily="34" charset="0"/>
                          <a:ea typeface="微软雅黑" panose="020B0503020204020204" charset="-122"/>
                        </a:rPr>
                        <a:t>用地性质</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1270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gridSpan="2">
                  <a:txBody>
                    <a:bodyPr/>
                    <a:lstStyle/>
                    <a:p>
                      <a:pPr indent="0" algn="ctr">
                        <a:buNone/>
                      </a:pPr>
                      <a:r>
                        <a:rPr lang="zh-CN" sz="1600" b="0">
                          <a:solidFill>
                            <a:srgbClr val="000000"/>
                          </a:solidFill>
                          <a:latin typeface="Arial" panose="020B0604020202020204" pitchFamily="34" charset="0"/>
                          <a:ea typeface="微软雅黑" panose="020B0503020204020204" charset="-122"/>
                        </a:rPr>
                        <a:t>住宅&amp;商业</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hMerge="1">
                  <a:tcPr>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容积率</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charset="-122"/>
                        </a:rPr>
                        <a:t>1.3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微软雅黑" panose="020B0503020204020204" charset="-122"/>
                        </a:rPr>
                        <a:t>-</a:t>
                      </a:r>
                      <a:endParaRPr lang="en-US" altLang="en-US" sz="1600" b="0">
                        <a:solidFill>
                          <a:srgbClr val="000000"/>
                        </a:solidFill>
                        <a:latin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vMerge="1" gridSpan="2">
                  <a:tcPr>
                    <a:lnL w="6350" cap="flat" cmpd="sng">
                      <a:solidFill>
                        <a:srgbClr val="262626"/>
                      </a:solidFill>
                      <a:prstDash val="solid"/>
                      <a:headEnd type="none" w="med" len="med"/>
                      <a:tailEnd type="none" w="med" len="med"/>
                    </a:lnL>
                    <a:lnB w="6350" cap="flat" cmpd="sng">
                      <a:solidFill>
                        <a:srgbClr val="262626"/>
                      </a:solidFill>
                      <a:prstDash val="solid"/>
                      <a:headEnd type="none" w="med" len="med"/>
                      <a:tailEnd type="none" w="med" len="med"/>
                    </a:lnB>
                  </a:tcPr>
                </a:tc>
                <a:tc vMerge="1" hMerge="1">
                  <a:tcPr>
                    <a:lnR w="12700" cap="flat" cmpd="sng">
                      <a:solidFill>
                        <a:srgbClr val="262626"/>
                      </a:solidFill>
                      <a:prstDash val="solid"/>
                      <a:headEnd type="none" w="med" len="med"/>
                      <a:tailEnd type="none" w="med" len="med"/>
                    </a:lnR>
                    <a:lnB w="6350" cap="flat" cmpd="sng">
                      <a:solidFill>
                        <a:srgbClr val="262626"/>
                      </a:solidFill>
                      <a:prstDash val="solid"/>
                      <a:headEnd type="none" w="med" len="med"/>
                      <a:tailEnd type="none" w="med" len="med"/>
                    </a:lnB>
                  </a:tcPr>
                </a:tc>
              </a:tr>
              <a:tr h="391160">
                <a:tc gridSpan="8">
                  <a:txBody>
                    <a:bodyPr/>
                    <a:lstStyle/>
                    <a:p>
                      <a:pPr indent="0" algn="ctr">
                        <a:buNone/>
                      </a:pPr>
                      <a:r>
                        <a:rPr lang="zh-CN" sz="1600" b="1">
                          <a:solidFill>
                            <a:srgbClr val="000000"/>
                          </a:solidFill>
                          <a:latin typeface="Arial" panose="020B0604020202020204" pitchFamily="34" charset="0"/>
                          <a:ea typeface="微软雅黑" panose="020B0503020204020204" charset="-122"/>
                        </a:rPr>
                        <a:t>2、地块技术经济指标</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12700" cap="flat" cmpd="sng">
                      <a:solidFill>
                        <a:srgbClr val="262626"/>
                      </a:solidFill>
                      <a:prstDash val="solid"/>
                      <a:headEnd type="none" w="med" len="med"/>
                      <a:tailEnd type="none" w="med" len="med"/>
                    </a:lnL>
                    <a:lnR w="1270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hMerge="1">
                  <a:tcP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c hMerge="1">
                  <a:tcPr>
                    <a:lnR w="1270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r>
              <a:tr h="366395">
                <a:tc>
                  <a:txBody>
                    <a:bodyPr/>
                    <a:lstStyle/>
                    <a:p>
                      <a:pPr indent="0" algn="ctr">
                        <a:buNone/>
                      </a:pPr>
                      <a:r>
                        <a:rPr lang="zh-CN" sz="1600" b="1">
                          <a:solidFill>
                            <a:srgbClr val="000000"/>
                          </a:solidFill>
                          <a:latin typeface="Arial" panose="020B0604020202020204" pitchFamily="34" charset="0"/>
                          <a:ea typeface="微软雅黑" panose="020B0503020204020204" charset="-122"/>
                        </a:rPr>
                        <a:t>指标名称</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指标值</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单位</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指标名称</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指标值</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单位</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指标名称</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微软雅黑" panose="020B0503020204020204" charset="-122"/>
                        </a:rPr>
                        <a:t>指标值（</a:t>
                      </a:r>
                      <a:r>
                        <a:rPr lang="en-US" sz="1600" b="1">
                          <a:solidFill>
                            <a:srgbClr val="000000"/>
                          </a:solidFill>
                          <a:latin typeface="宋体" panose="02010600030101010101" pitchFamily="2" charset="-122"/>
                        </a:rPr>
                        <a:t>㎡</a:t>
                      </a:r>
                      <a:r>
                        <a:rPr lang="en-US" sz="1600" b="1">
                          <a:solidFill>
                            <a:srgbClr val="000000"/>
                          </a:solidFill>
                          <a:latin typeface="微软雅黑" panose="020B0503020204020204" charset="-122"/>
                        </a:rPr>
                        <a:t>）</a:t>
                      </a:r>
                      <a:endParaRPr lang="en-US" altLang="en-US" sz="1600" b="1">
                        <a:solidFill>
                          <a:srgbClr val="000000"/>
                        </a:solidFill>
                        <a:latin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r>
              <a:tr h="365760">
                <a:tc>
                  <a:txBody>
                    <a:bodyPr/>
                    <a:lstStyle/>
                    <a:p>
                      <a:pPr indent="0" algn="ctr">
                        <a:buNone/>
                      </a:pPr>
                      <a:r>
                        <a:rPr lang="zh-CN" sz="1600" b="0">
                          <a:solidFill>
                            <a:srgbClr val="000000"/>
                          </a:solidFill>
                          <a:latin typeface="Arial" panose="020B0604020202020204" pitchFamily="34" charset="0"/>
                          <a:ea typeface="微软雅黑" panose="020B0503020204020204" charset="-122"/>
                        </a:rPr>
                        <a:t>总建筑面积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Arial" panose="020B0604020202020204" charset="-122"/>
                        </a:rPr>
                        <a:t> 117,853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总可售面积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Arial" panose="020B0604020202020204" charset="-122"/>
                        </a:rPr>
                        <a:t> 85,592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批量精装套内面积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r>
              <a:tr h="367030">
                <a:tc>
                  <a:txBody>
                    <a:bodyPr/>
                    <a:lstStyle/>
                    <a:p>
                      <a:pPr indent="0" algn="ctr">
                        <a:buNone/>
                      </a:pPr>
                      <a:r>
                        <a:rPr lang="zh-CN" sz="1600" b="0">
                          <a:solidFill>
                            <a:srgbClr val="000000"/>
                          </a:solidFill>
                          <a:latin typeface="Arial" panose="020B0604020202020204" pitchFamily="34" charset="0"/>
                          <a:ea typeface="微软雅黑" panose="020B0503020204020204" charset="-122"/>
                        </a:rPr>
                        <a:t>地上总建筑面积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Arial" panose="020B0604020202020204" charset="-122"/>
                        </a:rPr>
                        <a:t> 87,640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地上总可售面积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Arial" panose="020B0604020202020204" charset="-122"/>
                        </a:rPr>
                        <a:t> 85,592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gridSpan="2">
                  <a:txBody>
                    <a:bodyPr/>
                    <a:lstStyle/>
                    <a:p>
                      <a:pPr indent="0" algn="ctr">
                        <a:buNone/>
                      </a:pPr>
                      <a:r>
                        <a:rPr lang="zh-CN" sz="1600" b="1">
                          <a:solidFill>
                            <a:srgbClr val="000000"/>
                          </a:solidFill>
                          <a:latin typeface="Arial" panose="020B0604020202020204" pitchFamily="34" charset="0"/>
                          <a:ea typeface="微软雅黑" panose="020B0503020204020204" charset="-122"/>
                        </a:rPr>
                        <a:t>地下单车位面积</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hMerge="1">
                  <a:tcPr>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tcPr>
                </a:tc>
              </a:tr>
              <a:tr h="365760">
                <a:tc>
                  <a:txBody>
                    <a:bodyPr/>
                    <a:lstStyle/>
                    <a:p>
                      <a:pPr indent="0" algn="ctr">
                        <a:buNone/>
                      </a:pPr>
                      <a:r>
                        <a:rPr lang="zh-CN" sz="1600" b="0">
                          <a:solidFill>
                            <a:srgbClr val="000000"/>
                          </a:solidFill>
                          <a:latin typeface="Arial" panose="020B0604020202020204" pitchFamily="34" charset="0"/>
                          <a:ea typeface="微软雅黑" panose="020B0503020204020204" charset="-122"/>
                        </a:rPr>
                        <a:t>地下总建筑面积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r">
                        <a:buNone/>
                      </a:pPr>
                      <a:r>
                        <a:rPr lang="en-US" sz="1600" b="0">
                          <a:solidFill>
                            <a:schemeClr val="tx1"/>
                          </a:solidFill>
                          <a:latin typeface="Arial" panose="020B0604020202020204" charset="-122"/>
                        </a:rPr>
                        <a:t> 30,213 </a:t>
                      </a:r>
                      <a:endParaRPr lang="en-US" altLang="en-US" sz="1600" b="0">
                        <a:solidFill>
                          <a:schemeClr val="tx1"/>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chemeClr val="tx1"/>
                          </a:solidFill>
                          <a:latin typeface="Arial" panose="020B0604020202020204" pitchFamily="34" charset="0"/>
                          <a:ea typeface="宋体" panose="02010600030101010101" pitchFamily="2" charset="-122"/>
                        </a:rPr>
                        <a:t>㎡</a:t>
                      </a:r>
                      <a:endParaRPr lang="zh-CN" altLang="en-US" sz="1600" b="0">
                        <a:solidFill>
                          <a:schemeClr val="tx1"/>
                        </a:solidFill>
                        <a:latin typeface="Arial" panose="020B0604020202020204" pitchFamily="34" charset="0"/>
                        <a:ea typeface="宋体" panose="02010600030101010101" pitchFamily="2"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地下车库</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Arial" panose="020B0604020202020204" charset="-122"/>
                        </a:rPr>
                        <a:t> 20,371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可扣减地下面积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262626"/>
                      </a:solidFill>
                      <a:prstDash val="solid"/>
                      <a:headEnd type="none" w="med" len="med"/>
                      <a:tailEnd type="none" w="med" len="med"/>
                    </a:lnB>
                    <a:lnTlToBr>
                      <a:noFill/>
                    </a:lnTlToBr>
                    <a:lnBlToTr>
                      <a:noFill/>
                    </a:lnBlToTr>
                    <a:noFill/>
                  </a:tcPr>
                </a:tc>
              </a:tr>
              <a:tr h="365125">
                <a:tc>
                  <a:txBody>
                    <a:bodyPr/>
                    <a:lstStyle/>
                    <a:p>
                      <a:pPr indent="0" algn="ctr">
                        <a:buNone/>
                      </a:pPr>
                      <a:r>
                        <a:rPr lang="zh-CN" sz="1600" b="1">
                          <a:solidFill>
                            <a:srgbClr val="000000"/>
                          </a:solidFill>
                          <a:latin typeface="Arial" panose="020B0604020202020204" pitchFamily="34" charset="0"/>
                          <a:ea typeface="微软雅黑" panose="020B0503020204020204" charset="-122"/>
                        </a:rPr>
                        <a:t>新建住宅</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Arial" panose="020B0604020202020204" charset="-122"/>
                        </a:rPr>
                        <a:t>85,005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人防面积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Arial" panose="020B0604020202020204" charset="-122"/>
                        </a:rPr>
                        <a:t> 6,150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面积计算基础</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charset="-122"/>
                        </a:rPr>
                        <a:t> -   </a:t>
                      </a:r>
                      <a:endParaRPr lang="en-US" altLang="en-US" sz="1600" b="0">
                        <a:solidFill>
                          <a:srgbClr val="000000"/>
                        </a:solidFill>
                        <a:latin typeface="Arial" panose="020B0604020202020204" charset="-122"/>
                      </a:endParaRPr>
                    </a:p>
                  </a:txBody>
                  <a:tcPr marL="12700" marR="12700" marT="12700" anchor="ctr">
                    <a:lnL w="6350" cap="flat" cmpd="sng">
                      <a:solidFill>
                        <a:srgbClr val="262626"/>
                      </a:solidFill>
                      <a:prstDash val="solid"/>
                      <a:headEnd type="none" w="med" len="med"/>
                      <a:tailEnd type="none" w="med" len="med"/>
                    </a:lnL>
                    <a:lnR w="6350" cap="flat" cmpd="sng">
                      <a:solidFill>
                        <a:srgbClr val="262626"/>
                      </a:solidFill>
                      <a:prstDash val="solid"/>
                      <a:headEnd type="none" w="med" len="med"/>
                      <a:tailEnd type="none" w="med" len="med"/>
                    </a:lnR>
                    <a:lnT w="6350" cap="flat" cmpd="sng">
                      <a:solidFill>
                        <a:srgbClr val="262626"/>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6395">
                <a:tc>
                  <a:txBody>
                    <a:bodyPr/>
                    <a:lstStyle/>
                    <a:p>
                      <a:pPr indent="0" algn="ctr">
                        <a:buNone/>
                      </a:pPr>
                      <a:r>
                        <a:rPr lang="zh-CN" sz="1600" b="1">
                          <a:solidFill>
                            <a:srgbClr val="000000"/>
                          </a:solidFill>
                          <a:latin typeface="Arial" panose="020B0604020202020204" pitchFamily="34" charset="0"/>
                          <a:ea typeface="微软雅黑" panose="020B0503020204020204" charset="-122"/>
                        </a:rPr>
                        <a:t>配套面积</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Arial" panose="020B0604020202020204" charset="-122"/>
                        </a:rPr>
                        <a:t>2,043 </a:t>
                      </a:r>
                      <a:endParaRPr lang="en-US" altLang="en-US" sz="1600" b="0">
                        <a:solidFill>
                          <a:srgbClr val="000000"/>
                        </a:solidFill>
                        <a:latin typeface="Arial" panose="020B0604020202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非人防面积</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endParaRPr lang="en-US" altLang="en-US" sz="1600" b="0">
                        <a:solidFill>
                          <a:srgbClr val="000000"/>
                        </a:solidFill>
                        <a:latin typeface="Arial" panose="020B0604020202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微软雅黑" panose="020B0503020204020204" charset="-122"/>
                          <a:ea typeface="微软雅黑" panose="020B0503020204020204" charset="-122"/>
                          <a:cs typeface="微软雅黑" panose="020B0503020204020204" charset="-122"/>
                        </a:rPr>
                        <a:t>单车位面积（㎡/车）</a:t>
                      </a:r>
                      <a:endParaRPr lang="en-US"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Arial" panose="020B0604020202020204" charset="-122"/>
                        </a:rPr>
                        <a:t> -   </a:t>
                      </a:r>
                      <a:endParaRPr lang="en-US" altLang="en-US" sz="1600" b="0">
                        <a:solidFill>
                          <a:srgbClr val="000000"/>
                        </a:solidFill>
                        <a:latin typeface="Arial" panose="020B0604020202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65760">
                <a:tc>
                  <a:txBody>
                    <a:bodyPr/>
                    <a:lstStyle/>
                    <a:p>
                      <a:pPr indent="0" algn="ctr">
                        <a:buNone/>
                      </a:pPr>
                      <a:r>
                        <a:rPr lang="zh-CN" sz="1600" b="1">
                          <a:solidFill>
                            <a:srgbClr val="000000"/>
                          </a:solidFill>
                          <a:latin typeface="Arial" panose="020B0604020202020204" pitchFamily="34" charset="0"/>
                          <a:ea typeface="微软雅黑" panose="020B0503020204020204" charset="-122"/>
                        </a:rPr>
                        <a:t>商业面积</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Arial" panose="020B0604020202020204" charset="-122"/>
                        </a:rPr>
                        <a:t>587 </a:t>
                      </a:r>
                      <a:endParaRPr lang="en-US" altLang="en-US" sz="1600" b="0">
                        <a:solidFill>
                          <a:srgbClr val="000000"/>
                        </a:solidFill>
                        <a:latin typeface="Arial" panose="020B0604020202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宋体" panose="02010600030101010101" pitchFamily="2" charset="-122"/>
                        </a:rPr>
                        <a:t>㎡</a:t>
                      </a:r>
                      <a:endParaRPr lang="zh-CN" altLang="en-US" sz="1600" b="0">
                        <a:solidFill>
                          <a:srgbClr val="000000"/>
                        </a:solidFill>
                        <a:latin typeface="Arial" panose="020B0604020202020204" pitchFamily="34" charset="0"/>
                        <a:ea typeface="宋体" panose="02010600030101010101"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车位个数</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Arial" panose="020B0604020202020204" charset="-122"/>
                        </a:rPr>
                        <a:t> 723 </a:t>
                      </a:r>
                      <a:endParaRPr lang="en-US" altLang="en-US" sz="1600" b="0">
                        <a:solidFill>
                          <a:srgbClr val="000000"/>
                        </a:solidFill>
                        <a:latin typeface="Arial" panose="020B0604020202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个</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可售车位个数(个）</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r">
                        <a:buNone/>
                      </a:pPr>
                      <a:r>
                        <a:rPr lang="en-US" sz="1600" b="0">
                          <a:solidFill>
                            <a:srgbClr val="000000"/>
                          </a:solidFill>
                          <a:latin typeface="微软雅黑" panose="020B0503020204020204" charset="-122"/>
                        </a:rPr>
                        <a:t>505 </a:t>
                      </a: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1812925" y="1804670"/>
          <a:ext cx="8436610" cy="2766060"/>
        </p:xfrm>
        <a:graphic>
          <a:graphicData uri="http://schemas.openxmlformats.org/drawingml/2006/table">
            <a:tbl>
              <a:tblPr firstRow="1" bandRow="1">
                <a:tableStyleId>{5C22544A-7EE6-4342-B048-85BDC9FD1C3A}</a:tableStyleId>
              </a:tblPr>
              <a:tblGrid>
                <a:gridCol w="1240155"/>
                <a:gridCol w="944880"/>
                <a:gridCol w="1351915"/>
                <a:gridCol w="1249680"/>
                <a:gridCol w="1529080"/>
                <a:gridCol w="1089025"/>
                <a:gridCol w="1031875"/>
              </a:tblGrid>
              <a:tr h="461010">
                <a:tc gridSpan="7">
                  <a:txBody>
                    <a:bodyPr/>
                    <a:lstStyle/>
                    <a:p>
                      <a:pPr indent="0" algn="ctr">
                        <a:buNone/>
                      </a:pPr>
                      <a:r>
                        <a:rPr lang="zh-CN" sz="1600" b="1">
                          <a:solidFill>
                            <a:srgbClr val="000000"/>
                          </a:solidFill>
                          <a:latin typeface="Arial" panose="020B0604020202020204" pitchFamily="34" charset="0"/>
                          <a:ea typeface="微软雅黑" panose="020B0503020204020204" charset="-122"/>
                        </a:rPr>
                        <a:t>项目整体品类经济指标</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ACB9CA"/>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461010">
                <a:tc>
                  <a:txBody>
                    <a:bodyPr/>
                    <a:lstStyle/>
                    <a:p>
                      <a:pPr indent="0" algn="ctr">
                        <a:buNone/>
                      </a:pPr>
                      <a:r>
                        <a:rPr lang="zh-CN" sz="1600" b="1">
                          <a:solidFill>
                            <a:srgbClr val="000000"/>
                          </a:solidFill>
                          <a:latin typeface="Arial" panose="020B0604020202020204" pitchFamily="34" charset="0"/>
                          <a:ea typeface="微软雅黑" panose="020B0503020204020204" charset="-122"/>
                        </a:rPr>
                        <a:t>产品分类</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面积</a:t>
                      </a:r>
                      <a:r>
                        <a:rPr lang="en-US" altLang="zh-CN" sz="1600" b="1">
                          <a:solidFill>
                            <a:srgbClr val="000000"/>
                          </a:solidFill>
                          <a:latin typeface="Arial" panose="020B0604020202020204" pitchFamily="34" charset="0"/>
                          <a:ea typeface="微软雅黑" panose="020B0503020204020204" charset="-122"/>
                        </a:rPr>
                        <a:t>(m</a:t>
                      </a:r>
                      <a:r>
                        <a:rPr lang="en-US" altLang="zh-CN" sz="1600" b="1" baseline="30000">
                          <a:solidFill>
                            <a:srgbClr val="000000"/>
                          </a:solidFill>
                          <a:latin typeface="Arial" panose="020B0604020202020204" pitchFamily="34" charset="0"/>
                          <a:ea typeface="微软雅黑" panose="020B0503020204020204" charset="-122"/>
                        </a:rPr>
                        <a:t>2</a:t>
                      </a:r>
                      <a:r>
                        <a:rPr lang="en-US" altLang="zh-CN" sz="1600" b="1">
                          <a:solidFill>
                            <a:srgbClr val="000000"/>
                          </a:solidFill>
                          <a:latin typeface="Arial" panose="020B0604020202020204" pitchFamily="34" charset="0"/>
                          <a:ea typeface="微软雅黑" panose="020B0503020204020204" charset="-122"/>
                        </a:rPr>
                        <a:t>)</a:t>
                      </a:r>
                      <a:endParaRPr lang="en-US" altLang="zh-CN"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销售均价(元）</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总销</a:t>
                      </a:r>
                      <a:r>
                        <a:rPr lang="en-US" altLang="zh-CN" sz="1600" b="1">
                          <a:solidFill>
                            <a:srgbClr val="000000"/>
                          </a:solidFill>
                          <a:latin typeface="Arial" panose="020B0604020202020204" pitchFamily="34" charset="0"/>
                          <a:ea typeface="微软雅黑" panose="020B0503020204020204" charset="-122"/>
                        </a:rPr>
                        <a:t>(</a:t>
                      </a:r>
                      <a:r>
                        <a:rPr lang="zh-CN" altLang="en-US" sz="1600" b="1">
                          <a:solidFill>
                            <a:srgbClr val="000000"/>
                          </a:solidFill>
                          <a:latin typeface="Arial" panose="020B0604020202020204" pitchFamily="34" charset="0"/>
                          <a:ea typeface="微软雅黑" panose="020B0503020204020204" charset="-122"/>
                        </a:rPr>
                        <a:t>万元）</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总销（不含税）（万元）</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endParaRPr lang="en-US" altLang="en-US" sz="16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1010">
                <a:tc>
                  <a:txBody>
                    <a:bodyPr/>
                    <a:lstStyle/>
                    <a:p>
                      <a:pPr indent="0" algn="ctr">
                        <a:buNone/>
                      </a:pPr>
                      <a:r>
                        <a:rPr lang="zh-CN" sz="1600" b="0">
                          <a:solidFill>
                            <a:srgbClr val="000000"/>
                          </a:solidFill>
                          <a:latin typeface="Arial" panose="020B0604020202020204" pitchFamily="34" charset="0"/>
                          <a:ea typeface="微软雅黑" panose="020B0503020204020204" charset="-122"/>
                        </a:rPr>
                        <a:t>住宅</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微软雅黑" panose="020B0503020204020204" charset="-122"/>
                        </a:rPr>
                        <a:t>85005</a:t>
                      </a: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a:t>
                      </a:r>
                      <a:r>
                        <a:rPr lang="en-US" altLang="zh-CN" sz="1600" b="0">
                          <a:solidFill>
                            <a:srgbClr val="000000"/>
                          </a:solidFill>
                          <a:latin typeface="Arial" panose="020B0604020202020204" pitchFamily="34" charset="0"/>
                          <a:ea typeface="微软雅黑" panose="020B0503020204020204" charset="-122"/>
                        </a:rPr>
                        <a:t>65</a:t>
                      </a:r>
                      <a:r>
                        <a:rPr lang="zh-CN" sz="1600" b="0">
                          <a:solidFill>
                            <a:srgbClr val="000000"/>
                          </a:solidFill>
                          <a:latin typeface="Arial" panose="020B0604020202020204" pitchFamily="34" charset="0"/>
                          <a:ea typeface="微软雅黑" panose="020B0503020204020204" charset="-122"/>
                        </a:rPr>
                        <a:t>00.00</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￥5</a:t>
                      </a:r>
                      <a:r>
                        <a:rPr lang="en-US" altLang="zh-CN" sz="1600" b="0">
                          <a:solidFill>
                            <a:srgbClr val="000000"/>
                          </a:solidFill>
                          <a:latin typeface="Arial" panose="020B0604020202020204" pitchFamily="34" charset="0"/>
                          <a:ea typeface="微软雅黑" panose="020B0503020204020204" charset="-122"/>
                        </a:rPr>
                        <a:t>52</a:t>
                      </a:r>
                      <a:r>
                        <a:rPr lang="zh-CN" sz="1600" b="0">
                          <a:solidFill>
                            <a:srgbClr val="000000"/>
                          </a:solidFill>
                          <a:latin typeface="Arial" panose="020B0604020202020204" pitchFamily="34" charset="0"/>
                          <a:ea typeface="微软雅黑" panose="020B0503020204020204" charset="-122"/>
                        </a:rPr>
                        <a:t>53</a:t>
                      </a:r>
                      <a:r>
                        <a:rPr lang="en-US" sz="1600" b="0">
                          <a:solidFill>
                            <a:srgbClr val="000000"/>
                          </a:solidFill>
                          <a:latin typeface="微软雅黑" panose="020B0503020204020204" charset="-122"/>
                        </a:rPr>
                        <a:t> </a:t>
                      </a: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a:t>
                      </a:r>
                      <a:r>
                        <a:rPr lang="en-US" sz="1600" b="0">
                          <a:solidFill>
                            <a:srgbClr val="000000"/>
                          </a:solidFill>
                          <a:latin typeface="Arial" panose="020B0604020202020204" pitchFamily="34" charset="0"/>
                          <a:ea typeface="微软雅黑" panose="020B0503020204020204" charset="-122"/>
                        </a:rPr>
                        <a:t>50694</a:t>
                      </a:r>
                      <a:endParaRPr 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1010">
                <a:tc>
                  <a:txBody>
                    <a:bodyPr/>
                    <a:lstStyle/>
                    <a:p>
                      <a:pPr indent="0" algn="ctr">
                        <a:buNone/>
                      </a:pPr>
                      <a:r>
                        <a:rPr lang="zh-CN" sz="1600" b="0">
                          <a:solidFill>
                            <a:srgbClr val="000000"/>
                          </a:solidFill>
                          <a:latin typeface="Arial" panose="020B0604020202020204" pitchFamily="34" charset="0"/>
                          <a:ea typeface="微软雅黑" panose="020B0503020204020204" charset="-122"/>
                        </a:rPr>
                        <a:t>商业</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微软雅黑" panose="020B0503020204020204" charset="-122"/>
                        </a:rPr>
                        <a:t>587 </a:t>
                      </a: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￥10000.00</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￥587</a:t>
                      </a:r>
                      <a:r>
                        <a:rPr lang="en-US" sz="1600" b="0">
                          <a:solidFill>
                            <a:srgbClr val="000000"/>
                          </a:solidFill>
                          <a:latin typeface="微软雅黑" panose="020B0503020204020204" charset="-122"/>
                        </a:rPr>
                        <a:t> </a:t>
                      </a: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￥539</a:t>
                      </a:r>
                      <a:r>
                        <a:rPr lang="en-US" sz="1600" b="0">
                          <a:solidFill>
                            <a:srgbClr val="000000"/>
                          </a:solidFill>
                          <a:latin typeface="微软雅黑" panose="020B0503020204020204" charset="-122"/>
                        </a:rPr>
                        <a:t> </a:t>
                      </a: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1010">
                <a:tc>
                  <a:txBody>
                    <a:bodyPr/>
                    <a:lstStyle/>
                    <a:p>
                      <a:pPr indent="0" algn="ctr">
                        <a:buNone/>
                      </a:pPr>
                      <a:r>
                        <a:rPr lang="zh-CN" sz="1600" b="0">
                          <a:solidFill>
                            <a:srgbClr val="000000"/>
                          </a:solidFill>
                          <a:latin typeface="Arial" panose="020B0604020202020204" pitchFamily="34" charset="0"/>
                          <a:ea typeface="微软雅黑" panose="020B0503020204020204" charset="-122"/>
                        </a:rPr>
                        <a:t>车位</a:t>
                      </a:r>
                      <a:endParaRPr lang="zh-CN" altLang="en-US" sz="1600" b="0">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微软雅黑" panose="020B0503020204020204" charset="-122"/>
                        </a:rPr>
                        <a:t>505 </a:t>
                      </a: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￥30000</a:t>
                      </a:r>
                      <a:r>
                        <a:rPr lang="en-US" sz="1600" b="0">
                          <a:solidFill>
                            <a:srgbClr val="000000"/>
                          </a:solidFill>
                          <a:latin typeface="微软雅黑" panose="020B0503020204020204" charset="-122"/>
                        </a:rPr>
                        <a:t> </a:t>
                      </a: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￥1515</a:t>
                      </a:r>
                      <a:r>
                        <a:rPr lang="en-US" sz="1600" b="0">
                          <a:solidFill>
                            <a:srgbClr val="000000"/>
                          </a:solidFill>
                          <a:latin typeface="微软雅黑" panose="020B0503020204020204" charset="-122"/>
                        </a:rPr>
                        <a:t> </a:t>
                      </a: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0">
                          <a:solidFill>
                            <a:srgbClr val="000000"/>
                          </a:solidFill>
                          <a:latin typeface="Arial" panose="020B0604020202020204" pitchFamily="34" charset="0"/>
                          <a:ea typeface="微软雅黑" panose="020B0503020204020204" charset="-122"/>
                        </a:rPr>
                        <a:t>￥1,390</a:t>
                      </a:r>
                      <a:r>
                        <a:rPr lang="en-US" sz="1600" b="0">
                          <a:solidFill>
                            <a:srgbClr val="000000"/>
                          </a:solidFill>
                          <a:latin typeface="微软雅黑" panose="020B0503020204020204" charset="-122"/>
                        </a:rPr>
                        <a:t> </a:t>
                      </a: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61010">
                <a:tc>
                  <a:txBody>
                    <a:bodyPr/>
                    <a:lstStyle/>
                    <a:p>
                      <a:pPr indent="0" algn="ctr">
                        <a:buNone/>
                      </a:pPr>
                      <a:r>
                        <a:rPr lang="zh-CN" sz="1600" b="1">
                          <a:solidFill>
                            <a:srgbClr val="000000"/>
                          </a:solidFill>
                          <a:latin typeface="Arial" panose="020B0604020202020204" pitchFamily="34" charset="0"/>
                          <a:ea typeface="微软雅黑" panose="020B0503020204020204" charset="-122"/>
                        </a:rPr>
                        <a:t>合计</a:t>
                      </a:r>
                      <a:endParaRPr lang="zh-CN" altLang="en-US" sz="1600" b="1">
                        <a:solidFill>
                          <a:srgbClr val="000000"/>
                        </a:solidFill>
                        <a:latin typeface="Arial" panose="020B0604020202020204" pitchFamily="34" charset="0"/>
                        <a:ea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微软雅黑" panose="020B0503020204020204" charset="-122"/>
                        </a:rPr>
                        <a:t>85592 </a:t>
                      </a:r>
                      <a:endParaRPr lang="en-US" altLang="en-US" sz="16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￥5</a:t>
                      </a:r>
                      <a:r>
                        <a:rPr lang="en-US" altLang="zh-CN" sz="1600" b="1">
                          <a:solidFill>
                            <a:srgbClr val="000000"/>
                          </a:solidFill>
                          <a:latin typeface="Arial" panose="020B0604020202020204" pitchFamily="34" charset="0"/>
                          <a:ea typeface="微软雅黑" panose="020B0503020204020204" charset="-122"/>
                        </a:rPr>
                        <a:t>7355</a:t>
                      </a:r>
                      <a:r>
                        <a:rPr lang="en-US" sz="1600" b="1">
                          <a:solidFill>
                            <a:srgbClr val="000000"/>
                          </a:solidFill>
                          <a:latin typeface="微软雅黑" panose="020B0503020204020204" charset="-122"/>
                        </a:rPr>
                        <a:t> </a:t>
                      </a:r>
                      <a:endParaRPr lang="en-US" altLang="en-US" sz="16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600" b="1">
                          <a:solidFill>
                            <a:srgbClr val="000000"/>
                          </a:solidFill>
                          <a:latin typeface="Arial" panose="020B0604020202020204" pitchFamily="34" charset="0"/>
                          <a:ea typeface="微软雅黑" panose="020B0503020204020204" charset="-122"/>
                        </a:rPr>
                        <a:t>￥</a:t>
                      </a:r>
                      <a:r>
                        <a:rPr lang="en-US" sz="1600" b="1">
                          <a:solidFill>
                            <a:srgbClr val="000000"/>
                          </a:solidFill>
                          <a:latin typeface="Arial" panose="020B0604020202020204" pitchFamily="34" charset="0"/>
                          <a:ea typeface="微软雅黑" panose="020B0503020204020204" charset="-122"/>
                        </a:rPr>
                        <a:t>52623</a:t>
                      </a:r>
                      <a:endParaRPr lang="en-US" sz="16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lstStyle/>
                    <a:p>
                      <a:pPr indent="0" algn="ctr">
                        <a:buNone/>
                      </a:pPr>
                      <a:r>
                        <a:rPr lang="en-US" sz="1600" b="1">
                          <a:solidFill>
                            <a:srgbClr val="000000"/>
                          </a:solidFill>
                          <a:latin typeface="微软雅黑" panose="020B0503020204020204" charset="-122"/>
                        </a:rPr>
                        <a:t> </a:t>
                      </a:r>
                      <a:endParaRPr lang="en-US" altLang="en-US" sz="16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1">
                        <a:solidFill>
                          <a:srgbClr val="000000"/>
                        </a:solidFill>
                        <a:latin typeface="微软雅黑" panose="020B0503020204020204"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5174615" y="1308735"/>
            <a:ext cx="2912110" cy="73723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销售收入</a:t>
            </a:r>
            <a:endParaRPr lang="zh-CN" altLang="en-US" sz="2400" b="1">
              <a:latin typeface="微软雅黑" panose="020B0503020204020204" charset="-122"/>
              <a:ea typeface="微软雅黑" panose="020B0503020204020204" charset="-122"/>
            </a:endParaRPr>
          </a:p>
          <a:p>
            <a:endParaRPr lang="zh-CN" altLang="en-US"/>
          </a:p>
        </p:txBody>
      </p:sp>
      <p:sp>
        <p:nvSpPr>
          <p:cNvPr id="10" name="object 5"/>
          <p:cNvSpPr txBox="1">
            <a:spLocks noGrp="1"/>
          </p:cNvSpPr>
          <p:nvPr>
            <p:custDataLst>
              <p:tags r:id="rId2"/>
            </p:custDataLst>
          </p:nvPr>
        </p:nvSpPr>
        <p:spPr>
          <a:xfrm>
            <a:off x="0" y="175895"/>
            <a:ext cx="3931285"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4</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31</a:t>
            </a:r>
            <a:r>
              <a:rPr lang="zh-CN" altLang="en-US" sz="2400" b="1" spc="180" dirty="0">
                <a:solidFill>
                  <a:schemeClr val="bg1"/>
                </a:solidFill>
                <a:latin typeface="Times New Roman" panose="02020603050405020304"/>
                <a:cs typeface="Times New Roman" panose="02020603050405020304"/>
              </a:rPr>
              <a:t>经济测算</a:t>
            </a:r>
            <a:r>
              <a:rPr sz="2400" spc="340" dirty="0">
                <a:solidFill>
                  <a:schemeClr val="bg1"/>
                </a:solidFill>
              </a:rPr>
              <a:t>|</a:t>
            </a:r>
            <a:r>
              <a:rPr lang="zh-CN" sz="2400" spc="340" dirty="0">
                <a:solidFill>
                  <a:schemeClr val="bg1"/>
                </a:solidFill>
              </a:rPr>
              <a:t>销售收入</a:t>
            </a:r>
            <a:endParaRPr lang="zh-CN" sz="2400" spc="340" dirty="0">
              <a:solidFill>
                <a:schemeClr val="bg1"/>
              </a:solidFill>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5"/>
          <p:cNvSpPr txBox="1">
            <a:spLocks noGrp="1"/>
          </p:cNvSpPr>
          <p:nvPr>
            <p:custDataLst>
              <p:tags r:id="rId1"/>
            </p:custDataLst>
          </p:nvPr>
        </p:nvSpPr>
        <p:spPr>
          <a:xfrm>
            <a:off x="0" y="175895"/>
            <a:ext cx="3931285"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4</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32</a:t>
            </a:r>
            <a:r>
              <a:rPr lang="zh-CN" altLang="en-US" sz="2400" b="1" spc="180" dirty="0">
                <a:solidFill>
                  <a:schemeClr val="bg1"/>
                </a:solidFill>
                <a:latin typeface="Times New Roman" panose="02020603050405020304"/>
                <a:cs typeface="Times New Roman" panose="02020603050405020304"/>
              </a:rPr>
              <a:t>经济测算</a:t>
            </a:r>
            <a:r>
              <a:rPr sz="2400" spc="340" dirty="0">
                <a:solidFill>
                  <a:schemeClr val="bg1"/>
                </a:solidFill>
              </a:rPr>
              <a:t>|</a:t>
            </a:r>
            <a:r>
              <a:rPr lang="zh-CN" sz="2400" spc="340" dirty="0">
                <a:solidFill>
                  <a:schemeClr val="bg1"/>
                </a:solidFill>
              </a:rPr>
              <a:t>可售测算表</a:t>
            </a:r>
            <a:endParaRPr lang="zh-CN" sz="2400" spc="340" dirty="0">
              <a:solidFill>
                <a:schemeClr val="bg1"/>
              </a:solidFill>
              <a:sym typeface="+mn-ea"/>
            </a:endParaRPr>
          </a:p>
        </p:txBody>
      </p:sp>
      <p:graphicFrame>
        <p:nvGraphicFramePr>
          <p:cNvPr id="11" name="表格 10"/>
          <p:cNvGraphicFramePr/>
          <p:nvPr>
            <p:custDataLst>
              <p:tags r:id="rId2"/>
            </p:custDataLst>
          </p:nvPr>
        </p:nvGraphicFramePr>
        <p:xfrm>
          <a:off x="412115" y="1180465"/>
          <a:ext cx="11367135" cy="5525135"/>
        </p:xfrm>
        <a:graphic>
          <a:graphicData uri="http://schemas.openxmlformats.org/drawingml/2006/table">
            <a:tbl>
              <a:tblPr firstRow="1" bandRow="1">
                <a:tableStyleId>{D27B558C-881A-4A59-9799-E04A28F8AA34}</a:tableStyleId>
              </a:tblPr>
              <a:tblGrid>
                <a:gridCol w="741680"/>
                <a:gridCol w="2767965"/>
                <a:gridCol w="1528445"/>
                <a:gridCol w="1319530"/>
                <a:gridCol w="1319530"/>
                <a:gridCol w="3689985"/>
              </a:tblGrid>
              <a:tr h="323850">
                <a:tc gridSpan="6">
                  <a:txBody>
                    <a:bodyPr/>
                    <a:lstStyle/>
                    <a:p>
                      <a:pPr indent="0" algn="r">
                        <a:buNone/>
                      </a:pPr>
                      <a:r>
                        <a:rPr lang="en-US" sz="1800"/>
                        <a:t> 单位：万元</a:t>
                      </a:r>
                      <a:endParaRPr lang="en-US" altLang="en-US" sz="1800"/>
                    </a:p>
                  </a:txBody>
                  <a:tcPr marL="68580" marR="68580" marT="0" marB="0" anchor="ctr">
                    <a:lnB w="12700" cmpd="sng">
                      <a:solidFill>
                        <a:schemeClr val="tx1"/>
                      </a:solidFill>
                      <a:prstDash val="solid"/>
                    </a:lnB>
                    <a:solidFill>
                      <a:schemeClr val="bg1"/>
                    </a:solidFill>
                  </a:tcPr>
                </a:tc>
                <a:tc hMerge="1">
                  <a:tcPr>
                    <a:lnB w="12700">
                      <a:solidFill>
                        <a:schemeClr val="tx1"/>
                      </a:solidFill>
                      <a:prstDash val="solid"/>
                    </a:lnB>
                  </a:tcPr>
                </a:tc>
                <a:tc hMerge="1">
                  <a:tcPr>
                    <a:lnB w="12700">
                      <a:solidFill>
                        <a:schemeClr val="tx1"/>
                      </a:solidFill>
                      <a:prstDash val="solid"/>
                    </a:lnB>
                  </a:tcPr>
                </a:tc>
                <a:tc hMerge="1">
                  <a:tcPr>
                    <a:lnB w="12700">
                      <a:solidFill>
                        <a:schemeClr val="tx1"/>
                      </a:solidFill>
                      <a:prstDash val="solid"/>
                    </a:lnB>
                  </a:tcPr>
                </a:tc>
                <a:tc hMerge="1">
                  <a:tcPr>
                    <a:lnB w="12700">
                      <a:solidFill>
                        <a:schemeClr val="tx1"/>
                      </a:solidFill>
                      <a:prstDash val="solid"/>
                    </a:lnB>
                  </a:tcPr>
                </a:tc>
                <a:tc hMerge="1">
                  <a:tcPr>
                    <a:lnB w="12700">
                      <a:solidFill>
                        <a:schemeClr val="tx1"/>
                      </a:solidFill>
                      <a:prstDash val="solid"/>
                    </a:lnB>
                  </a:tcPr>
                </a:tc>
              </a:tr>
              <a:tr h="651510">
                <a:tc>
                  <a:txBody>
                    <a:bodyPr/>
                    <a:lstStyle/>
                    <a:p>
                      <a:pPr indent="0" algn="ctr">
                        <a:buNone/>
                      </a:pPr>
                      <a:r>
                        <a:rPr lang="en-US" sz="1600">
                          <a:latin typeface="微软雅黑" panose="020B0503020204020204" charset="-122"/>
                          <a:ea typeface="微软雅黑" panose="020B0503020204020204" charset="-122"/>
                        </a:rPr>
                        <a:t>序号</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项目</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目标成本（含税）</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zh-CN" altLang="en-US" sz="1600">
                          <a:latin typeface="微软雅黑" panose="020B0503020204020204" charset="-122"/>
                          <a:ea typeface="微软雅黑" panose="020B0503020204020204" charset="-122"/>
                          <a:cs typeface="微软雅黑" panose="020B0503020204020204" charset="-122"/>
                        </a:rPr>
                        <a:t>建筑</a:t>
                      </a:r>
                      <a:r>
                        <a:rPr lang="en-US" sz="1600">
                          <a:latin typeface="微软雅黑" panose="020B0503020204020204" charset="-122"/>
                          <a:ea typeface="微软雅黑" panose="020B0503020204020204" charset="-122"/>
                          <a:cs typeface="微软雅黑" panose="020B0503020204020204" charset="-122"/>
                        </a:rPr>
                        <a:t>单方 （元/㎡）</a:t>
                      </a:r>
                      <a:endParaRPr lang="en-US" altLang="en-US" sz="1600">
                        <a:latin typeface="微软雅黑" panose="020B0503020204020204" charset="-122"/>
                        <a:ea typeface="微软雅黑" panose="020B0503020204020204" charset="-122"/>
                        <a:cs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cs typeface="微软雅黑" panose="020B0503020204020204" charset="-122"/>
                        </a:rPr>
                        <a:t>可售单方 （元/㎡）</a:t>
                      </a:r>
                      <a:endParaRPr lang="en-US" altLang="en-US" sz="1600">
                        <a:latin typeface="微软雅黑" panose="020B0503020204020204" charset="-122"/>
                        <a:ea typeface="微软雅黑" panose="020B0503020204020204" charset="-122"/>
                        <a:cs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备注</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319405">
                <a:tc>
                  <a:txBody>
                    <a:bodyPr/>
                    <a:lstStyle/>
                    <a:p>
                      <a:pPr indent="0" algn="ctr">
                        <a:buNone/>
                      </a:pPr>
                      <a:r>
                        <a:rPr lang="en-US" sz="1600">
                          <a:latin typeface="微软雅黑" panose="020B0503020204020204" charset="-122"/>
                          <a:ea typeface="微软雅黑" panose="020B0503020204020204" charset="-122"/>
                        </a:rPr>
                        <a:t>1</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rPr>
                        <a:t>土地费用</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8302</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706</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970</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rowSpan="3">
                  <a:txBody>
                    <a:bodyPr/>
                    <a:lstStyle/>
                    <a:p>
                      <a:pPr indent="0" algn="ctr" fontAlgn="auto">
                        <a:buNone/>
                      </a:pPr>
                      <a:r>
                        <a:rPr lang="en-US" altLang="zh-CN" sz="1600">
                          <a:latin typeface="微软雅黑" panose="020B0503020204020204" charset="-122"/>
                          <a:ea typeface="微软雅黑" panose="020B0503020204020204" charset="-122"/>
                          <a:cs typeface="微软雅黑" panose="020B0503020204020204" charset="-122"/>
                        </a:rPr>
                        <a:t>    </a:t>
                      </a:r>
                      <a:r>
                        <a:rPr lang="zh-CN" altLang="en-US" sz="1600">
                          <a:latin typeface="微软雅黑" panose="020B0503020204020204" charset="-122"/>
                          <a:ea typeface="微软雅黑" panose="020B0503020204020204" charset="-122"/>
                          <a:cs typeface="微软雅黑" panose="020B0503020204020204" charset="-122"/>
                        </a:rPr>
                        <a:t>建筑面积</a:t>
                      </a:r>
                      <a:r>
                        <a:rPr lang="en-US" altLang="zh-CN" sz="1600">
                          <a:latin typeface="微软雅黑" panose="020B0503020204020204" charset="-122"/>
                          <a:ea typeface="微软雅黑" panose="020B0503020204020204" charset="-122"/>
                          <a:cs typeface="微软雅黑" panose="020B0503020204020204" charset="-122"/>
                        </a:rPr>
                        <a:t>117853㎡</a:t>
                      </a:r>
                      <a:r>
                        <a:rPr lang="zh-CN" altLang="en-US" sz="1600">
                          <a:latin typeface="微软雅黑" panose="020B0503020204020204" charset="-122"/>
                          <a:ea typeface="微软雅黑" panose="020B0503020204020204" charset="-122"/>
                          <a:cs typeface="微软雅黑" panose="020B0503020204020204" charset="-122"/>
                        </a:rPr>
                        <a:t>，其中：地上</a:t>
                      </a:r>
                      <a:r>
                        <a:rPr lang="en-US" altLang="zh-CN" sz="1600">
                          <a:latin typeface="微软雅黑" panose="020B0503020204020204" charset="-122"/>
                          <a:ea typeface="微软雅黑" panose="020B0503020204020204" charset="-122"/>
                          <a:cs typeface="微软雅黑" panose="020B0503020204020204" charset="-122"/>
                        </a:rPr>
                        <a:t> 87640㎡</a:t>
                      </a:r>
                      <a:r>
                        <a:rPr lang="zh-CN" altLang="en-US" sz="1600">
                          <a:latin typeface="微软雅黑" panose="020B0503020204020204" charset="-122"/>
                          <a:ea typeface="微软雅黑" panose="020B0503020204020204" charset="-122"/>
                          <a:cs typeface="微软雅黑" panose="020B0503020204020204" charset="-122"/>
                        </a:rPr>
                        <a:t>，总可售</a:t>
                      </a:r>
                      <a:r>
                        <a:rPr lang="en-US" altLang="zh-CN" sz="1600">
                          <a:latin typeface="微软雅黑" panose="020B0503020204020204" charset="-122"/>
                          <a:ea typeface="微软雅黑" panose="020B0503020204020204" charset="-122"/>
                          <a:cs typeface="微软雅黑" panose="020B0503020204020204" charset="-122"/>
                        </a:rPr>
                        <a:t>85592㎡</a:t>
                      </a:r>
                      <a:r>
                        <a:rPr lang="zh-CN" altLang="en-US" sz="1600">
                          <a:latin typeface="微软雅黑" panose="020B0503020204020204" charset="-122"/>
                          <a:ea typeface="微软雅黑" panose="020B0503020204020204" charset="-122"/>
                          <a:cs typeface="微软雅黑" panose="020B0503020204020204" charset="-122"/>
                        </a:rPr>
                        <a:t>，地下</a:t>
                      </a:r>
                      <a:r>
                        <a:rPr lang="en-US" altLang="zh-CN" sz="1600">
                          <a:latin typeface="微软雅黑" panose="020B0503020204020204" charset="-122"/>
                          <a:ea typeface="微软雅黑" panose="020B0503020204020204" charset="-122"/>
                          <a:cs typeface="微软雅黑" panose="020B0503020204020204" charset="-122"/>
                        </a:rPr>
                        <a:t>30213㎡　</a:t>
                      </a:r>
                      <a:endParaRPr lang="en-US" altLang="en-US" sz="1600">
                        <a:latin typeface="微软雅黑" panose="020B0503020204020204" charset="-122"/>
                        <a:ea typeface="微软雅黑" panose="020B0503020204020204" charset="-122"/>
                        <a:cs typeface="微软雅黑" panose="020B0503020204020204" charset="-122"/>
                      </a:endParaRPr>
                    </a:p>
                  </a:txBody>
                  <a:tcPr marL="68580" marR="68580" marT="0" marB="0" anchor="ctr">
                    <a:lnL w="12700" cmpd="sng">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318770">
                <a:tc>
                  <a:txBody>
                    <a:bodyPr/>
                    <a:lstStyle/>
                    <a:p>
                      <a:pPr indent="0" algn="ctr">
                        <a:buNone/>
                      </a:pPr>
                      <a:r>
                        <a:rPr lang="en-US" sz="1600">
                          <a:latin typeface="微软雅黑" panose="020B0503020204020204" charset="-122"/>
                          <a:ea typeface="微软雅黑" panose="020B0503020204020204" charset="-122"/>
                        </a:rPr>
                        <a:t>2</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rPr>
                        <a:t>前期费用</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1463</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124</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171</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vMerge="1">
                  <a:tcPr marL="68580" marR="68580" marT="0" marB="0" anchor="ctr">
                    <a:lnL w="12700" cmpd="sng">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497205">
                <a:tc>
                  <a:txBody>
                    <a:bodyPr/>
                    <a:lstStyle/>
                    <a:p>
                      <a:pPr indent="0" algn="ctr">
                        <a:buNone/>
                      </a:pPr>
                      <a:r>
                        <a:rPr lang="en-US" sz="1600">
                          <a:latin typeface="微软雅黑" panose="020B0503020204020204" charset="-122"/>
                          <a:ea typeface="微软雅黑" panose="020B0503020204020204" charset="-122"/>
                        </a:rPr>
                        <a:t>3</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rPr>
                        <a:t>工程成本</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31231</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2650</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3649</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vMerge="1">
                  <a:tcPr marL="68580" marR="68580" marT="0" marB="0" anchor="ctr">
                    <a:lnL w="12700" cmpd="sng">
                      <a:solidFill>
                        <a:schemeClr val="tx1"/>
                      </a:solidFill>
                      <a:prstDash val="solid"/>
                    </a:lnL>
                    <a:lnR w="12700">
                      <a:solidFill>
                        <a:schemeClr val="tx1"/>
                      </a:solidFill>
                      <a:prstDash val="solid"/>
                    </a:lnR>
                    <a:lnB w="12700">
                      <a:solidFill>
                        <a:schemeClr val="tx1"/>
                      </a:solidFill>
                      <a:prstDash val="solid"/>
                    </a:lnB>
                  </a:tcPr>
                </a:tc>
              </a:tr>
              <a:tr h="372110">
                <a:tc>
                  <a:txBody>
                    <a:bodyPr/>
                    <a:lstStyle/>
                    <a:p>
                      <a:pPr indent="0" algn="ctr">
                        <a:buNone/>
                      </a:pPr>
                      <a:r>
                        <a:rPr lang="en-US" sz="1600">
                          <a:latin typeface="微软雅黑" panose="020B0503020204020204" charset="-122"/>
                          <a:ea typeface="微软雅黑" panose="020B0503020204020204" charset="-122"/>
                        </a:rPr>
                        <a:t>4</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cs typeface="微软雅黑" panose="020B0503020204020204" charset="-122"/>
                        </a:rPr>
                        <a:t>开发成本总计</a:t>
                      </a:r>
                      <a:r>
                        <a:rPr lang="zh-CN" altLang="en-US" sz="1600">
                          <a:latin typeface="微软雅黑" panose="020B0503020204020204" charset="-122"/>
                          <a:ea typeface="微软雅黑" panose="020B0503020204020204" charset="-122"/>
                          <a:cs typeface="微软雅黑" panose="020B0503020204020204" charset="-122"/>
                        </a:rPr>
                        <a:t>（</a:t>
                      </a:r>
                      <a:r>
                        <a:rPr lang="en-US" sz="1600">
                          <a:latin typeface="微软雅黑" panose="020B0503020204020204" charset="-122"/>
                          <a:ea typeface="微软雅黑" panose="020B0503020204020204" charset="-122"/>
                          <a:cs typeface="微软雅黑" panose="020B0503020204020204" charset="-122"/>
                        </a:rPr>
                        <a:t>1+2+3)</a:t>
                      </a:r>
                      <a:endParaRPr lang="en-US" altLang="en-US" sz="1600">
                        <a:latin typeface="微软雅黑" panose="020B0503020204020204" charset="-122"/>
                        <a:ea typeface="微软雅黑" panose="020B0503020204020204" charset="-122"/>
                        <a:cs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40996</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3479</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4790</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fontAlgn="auto">
                        <a:buNone/>
                      </a:pPr>
                      <a:r>
                        <a:rPr lang="zh-CN" altLang="en-US" sz="1600">
                          <a:latin typeface="微软雅黑" panose="020B0503020204020204" charset="-122"/>
                          <a:ea typeface="微软雅黑" panose="020B0503020204020204" charset="-122"/>
                          <a:cs typeface="微软雅黑" panose="020B0503020204020204" charset="-122"/>
                        </a:rPr>
                        <a:t>工程成本已计入</a:t>
                      </a:r>
                      <a:r>
                        <a:rPr lang="en-US" altLang="zh-CN" sz="1600">
                          <a:latin typeface="微软雅黑" panose="020B0503020204020204" charset="-122"/>
                          <a:ea typeface="微软雅黑" panose="020B0503020204020204" charset="-122"/>
                          <a:cs typeface="微软雅黑" panose="020B0503020204020204" charset="-122"/>
                        </a:rPr>
                        <a:t>3%</a:t>
                      </a:r>
                      <a:r>
                        <a:rPr lang="zh-CN" altLang="en-US" sz="1600">
                          <a:latin typeface="微软雅黑" panose="020B0503020204020204" charset="-122"/>
                          <a:ea typeface="微软雅黑" panose="020B0503020204020204" charset="-122"/>
                          <a:cs typeface="微软雅黑" panose="020B0503020204020204" charset="-122"/>
                        </a:rPr>
                        <a:t>不可预见费</a:t>
                      </a:r>
                      <a:r>
                        <a:rPr lang="en-US" sz="1600">
                          <a:latin typeface="微软雅黑" panose="020B0503020204020204" charset="-122"/>
                          <a:ea typeface="微软雅黑" panose="020B0503020204020204" charset="-122"/>
                          <a:cs typeface="微软雅黑" panose="020B0503020204020204" charset="-122"/>
                        </a:rPr>
                        <a:t>　</a:t>
                      </a:r>
                      <a:endParaRPr lang="en-US" altLang="en-US" sz="1600">
                        <a:latin typeface="微软雅黑" panose="020B0503020204020204" charset="-122"/>
                        <a:ea typeface="微软雅黑" panose="020B0503020204020204" charset="-122"/>
                        <a:cs typeface="微软雅黑" panose="020B0503020204020204" charset="-122"/>
                      </a:endParaRPr>
                    </a:p>
                  </a:txBody>
                  <a:tcPr marL="68580" marR="68580" marT="0" marB="0" anchor="ctr">
                    <a:lnL w="12700" cmpd="sng">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548640">
                <a:tc>
                  <a:txBody>
                    <a:bodyPr/>
                    <a:lstStyle/>
                    <a:p>
                      <a:pPr indent="0" algn="ctr">
                        <a:buNone/>
                      </a:pPr>
                      <a:r>
                        <a:rPr lang="en-US" sz="1600">
                          <a:latin typeface="微软雅黑" panose="020B0503020204020204" charset="-122"/>
                          <a:ea typeface="微软雅黑" panose="020B0503020204020204" charset="-122"/>
                        </a:rPr>
                        <a:t>5</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rPr>
                        <a:t>期间费用</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6647</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564</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777</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fontAlgn="auto">
                        <a:buNone/>
                      </a:pPr>
                      <a:r>
                        <a:rPr lang="en-US" altLang="zh-CN" sz="1600">
                          <a:latin typeface="微软雅黑" panose="020B0503020204020204" charset="-122"/>
                          <a:ea typeface="微软雅黑" panose="020B0503020204020204" charset="-122"/>
                          <a:cs typeface="微软雅黑" panose="020B0503020204020204" charset="-122"/>
                        </a:rPr>
                        <a:t>管理费2%/营销费3%/代建费3%/</a:t>
                      </a:r>
                      <a:endParaRPr lang="en-US" altLang="zh-CN" sz="1600">
                        <a:latin typeface="微软雅黑" panose="020B0503020204020204" charset="-122"/>
                        <a:ea typeface="微软雅黑" panose="020B0503020204020204" charset="-122"/>
                        <a:cs typeface="微软雅黑" panose="020B0503020204020204" charset="-122"/>
                      </a:endParaRPr>
                    </a:p>
                    <a:p>
                      <a:pPr indent="0" algn="ctr" fontAlgn="auto">
                        <a:buNone/>
                      </a:pPr>
                      <a:r>
                        <a:rPr lang="en-US" altLang="zh-CN" sz="1600">
                          <a:latin typeface="微软雅黑" panose="020B0503020204020204" charset="-122"/>
                          <a:ea typeface="微软雅黑" panose="020B0503020204020204" charset="-122"/>
                          <a:cs typeface="微软雅黑" panose="020B0503020204020204" charset="-122"/>
                        </a:rPr>
                        <a:t>财务费(2059万元）　</a:t>
                      </a:r>
                      <a:endParaRPr lang="en-US" altLang="zh-CN" sz="1600">
                        <a:latin typeface="微软雅黑" panose="020B0503020204020204" charset="-122"/>
                        <a:ea typeface="微软雅黑" panose="020B0503020204020204" charset="-122"/>
                        <a:cs typeface="微软雅黑" panose="020B0503020204020204" charset="-122"/>
                      </a:endParaRPr>
                    </a:p>
                  </a:txBody>
                  <a:tcPr marL="68580" marR="68580" marT="0" marB="0" anchor="ctr">
                    <a:lnL w="12700" cmpd="sng">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548640">
                <a:tc>
                  <a:txBody>
                    <a:bodyPr/>
                    <a:lstStyle/>
                    <a:p>
                      <a:pPr indent="0" algn="ctr">
                        <a:buNone/>
                      </a:pPr>
                      <a:r>
                        <a:rPr lang="en-US" sz="1600">
                          <a:latin typeface="微软雅黑" panose="020B0503020204020204" charset="-122"/>
                          <a:ea typeface="微软雅黑" panose="020B0503020204020204" charset="-122"/>
                        </a:rPr>
                        <a:t>6</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rPr>
                        <a:t>税金及附加</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5162</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438</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603</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fontAlgn="auto">
                        <a:buNone/>
                      </a:pPr>
                      <a:r>
                        <a:rPr lang="zh-CN" altLang="en-US" sz="1600">
                          <a:latin typeface="微软雅黑" panose="020B0503020204020204" charset="-122"/>
                          <a:ea typeface="微软雅黑" panose="020B0503020204020204" charset="-122"/>
                          <a:cs typeface="微软雅黑" panose="020B0503020204020204" charset="-122"/>
                        </a:rPr>
                        <a:t>土增税、所得税、增值税按总销售额的</a:t>
                      </a:r>
                      <a:r>
                        <a:rPr lang="en-US" altLang="zh-CN" sz="1600">
                          <a:latin typeface="微软雅黑" panose="020B0503020204020204" charset="-122"/>
                          <a:ea typeface="微软雅黑" panose="020B0503020204020204" charset="-122"/>
                          <a:cs typeface="微软雅黑" panose="020B0503020204020204" charset="-122"/>
                        </a:rPr>
                        <a:t>9%</a:t>
                      </a:r>
                      <a:r>
                        <a:rPr lang="zh-CN" altLang="en-US" sz="1600">
                          <a:latin typeface="微软雅黑" panose="020B0503020204020204" charset="-122"/>
                          <a:ea typeface="微软雅黑" panose="020B0503020204020204" charset="-122"/>
                          <a:cs typeface="微软雅黑" panose="020B0503020204020204" charset="-122"/>
                        </a:rPr>
                        <a:t>预征计（</a:t>
                      </a:r>
                      <a:r>
                        <a:rPr lang="en-US" altLang="zh-CN" sz="1600">
                          <a:latin typeface="微软雅黑" panose="020B0503020204020204" charset="-122"/>
                          <a:ea typeface="微软雅黑" panose="020B0503020204020204" charset="-122"/>
                          <a:cs typeface="微软雅黑" panose="020B0503020204020204" charset="-122"/>
                        </a:rPr>
                        <a:t>57355</a:t>
                      </a:r>
                      <a:r>
                        <a:rPr lang="zh-CN" altLang="en-US" sz="1600">
                          <a:latin typeface="微软雅黑" panose="020B0503020204020204" charset="-122"/>
                          <a:ea typeface="微软雅黑" panose="020B0503020204020204" charset="-122"/>
                          <a:cs typeface="微软雅黑" panose="020B0503020204020204" charset="-122"/>
                        </a:rPr>
                        <a:t>万元）</a:t>
                      </a:r>
                      <a:endParaRPr lang="zh-CN" altLang="en-US" sz="1600">
                        <a:latin typeface="微软雅黑" panose="020B0503020204020204" charset="-122"/>
                        <a:ea typeface="微软雅黑" panose="020B0503020204020204" charset="-122"/>
                        <a:cs typeface="微软雅黑" panose="020B0503020204020204" charset="-122"/>
                      </a:endParaRPr>
                    </a:p>
                  </a:txBody>
                  <a:tcPr marL="68580" marR="68580" marT="0" marB="0" anchor="ctr">
                    <a:lnL w="12700" cmpd="sng">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318135">
                <a:tc>
                  <a:txBody>
                    <a:bodyPr/>
                    <a:lstStyle/>
                    <a:p>
                      <a:pPr indent="0" algn="ctr">
                        <a:buNone/>
                      </a:pPr>
                      <a:r>
                        <a:rPr lang="en-US" sz="1600">
                          <a:latin typeface="微软雅黑" panose="020B0503020204020204" charset="-122"/>
                          <a:ea typeface="微软雅黑" panose="020B0503020204020204" charset="-122"/>
                        </a:rPr>
                        <a:t>7</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cs typeface="微软雅黑" panose="020B0503020204020204" charset="-122"/>
                        </a:rPr>
                        <a:t>项目总成本（4+5+6）</a:t>
                      </a:r>
                      <a:endParaRPr lang="en-US" altLang="en-US" sz="1600">
                        <a:latin typeface="微软雅黑" panose="020B0503020204020204" charset="-122"/>
                        <a:ea typeface="微软雅黑" panose="020B0503020204020204" charset="-122"/>
                        <a:cs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52805</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4480</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6170</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fontAlgn="auto">
                        <a:buNone/>
                      </a:pPr>
                      <a:r>
                        <a:rPr lang="en-US" sz="1600">
                          <a:latin typeface="微软雅黑" panose="020B0503020204020204" charset="-122"/>
                          <a:ea typeface="微软雅黑" panose="020B0503020204020204" charset="-122"/>
                        </a:rPr>
                        <a:t>　</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709295">
                <a:tc>
                  <a:txBody>
                    <a:bodyPr/>
                    <a:lstStyle/>
                    <a:p>
                      <a:pPr indent="0" algn="ctr">
                        <a:buNone/>
                      </a:pPr>
                      <a:r>
                        <a:rPr lang="en-US" sz="1600">
                          <a:latin typeface="微软雅黑" panose="020B0503020204020204" charset="-122"/>
                          <a:ea typeface="微软雅黑" panose="020B0503020204020204" charset="-122"/>
                        </a:rPr>
                        <a:t>8</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rPr>
                        <a:t>销售收入</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57355</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4867</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6701</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fontAlgn="auto">
                        <a:buClrTx/>
                        <a:buSzTx/>
                        <a:buFontTx/>
                        <a:buNone/>
                      </a:pPr>
                      <a:r>
                        <a:rPr lang="zh-CN" altLang="en-US" sz="1600">
                          <a:latin typeface="微软雅黑" panose="020B0503020204020204" charset="-122"/>
                          <a:ea typeface="微软雅黑" panose="020B0503020204020204" charset="-122"/>
                          <a:cs typeface="微软雅黑" panose="020B0503020204020204" charset="-122"/>
                        </a:rPr>
                        <a:t>高层住宅毛坯销售均价暂按</a:t>
                      </a:r>
                      <a:r>
                        <a:rPr lang="en-US" sz="1600">
                          <a:latin typeface="微软雅黑" panose="020B0503020204020204" charset="-122"/>
                          <a:ea typeface="微软雅黑" panose="020B0503020204020204" charset="-122"/>
                          <a:cs typeface="微软雅黑" panose="020B0503020204020204" charset="-122"/>
                        </a:rPr>
                        <a:t>6500</a:t>
                      </a:r>
                      <a:r>
                        <a:rPr lang="zh-CN" altLang="en-US" sz="1600">
                          <a:latin typeface="微软雅黑" panose="020B0503020204020204" charset="-122"/>
                          <a:ea typeface="微软雅黑" panose="020B0503020204020204" charset="-122"/>
                          <a:cs typeface="微软雅黑" panose="020B0503020204020204" charset="-122"/>
                        </a:rPr>
                        <a:t>元/㎡</a:t>
                      </a:r>
                      <a:r>
                        <a:rPr lang="en-US" altLang="zh-CN" sz="1600">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地下室车位按</a:t>
                      </a:r>
                      <a:r>
                        <a:rPr lang="en-US" altLang="zh-CN" sz="1600">
                          <a:latin typeface="微软雅黑" panose="020B0503020204020204" charset="-122"/>
                          <a:ea typeface="微软雅黑" panose="020B0503020204020204" charset="-122"/>
                          <a:cs typeface="微软雅黑" panose="020B0503020204020204" charset="-122"/>
                        </a:rPr>
                        <a:t>3</a:t>
                      </a:r>
                      <a:r>
                        <a:rPr lang="zh-CN" altLang="en-US" sz="1600">
                          <a:latin typeface="微软雅黑" panose="020B0503020204020204" charset="-122"/>
                          <a:ea typeface="微软雅黑" panose="020B0503020204020204" charset="-122"/>
                          <a:cs typeface="微软雅黑" panose="020B0503020204020204" charset="-122"/>
                        </a:rPr>
                        <a:t>万元/位计入。</a:t>
                      </a:r>
                      <a:endParaRPr lang="zh-CN" altLang="en-US" sz="1600">
                        <a:latin typeface="微软雅黑" panose="020B0503020204020204" charset="-122"/>
                        <a:ea typeface="微软雅黑" panose="020B0503020204020204" charset="-122"/>
                        <a:cs typeface="微软雅黑" panose="020B0503020204020204" charset="-122"/>
                      </a:endParaRPr>
                    </a:p>
                  </a:txBody>
                  <a:tcPr marL="68580" marR="68580" marT="0" marB="0" anchor="ctr">
                    <a:lnL w="12700" cmpd="sng">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437515">
                <a:tc>
                  <a:txBody>
                    <a:bodyPr/>
                    <a:lstStyle/>
                    <a:p>
                      <a:pPr indent="0" algn="ctr">
                        <a:buNone/>
                      </a:pPr>
                      <a:r>
                        <a:rPr lang="en-US" sz="1600">
                          <a:latin typeface="微软雅黑" panose="020B0503020204020204" charset="-122"/>
                          <a:ea typeface="微软雅黑" panose="020B0503020204020204" charset="-122"/>
                        </a:rPr>
                        <a:t>9</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rPr>
                        <a:t>税前利润</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4550</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387</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531</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a:buClrTx/>
                        <a:buSzTx/>
                        <a:buFontTx/>
                        <a:buNone/>
                      </a:pPr>
                      <a:r>
                        <a:rPr lang="zh-CN" altLang="en-US" sz="1600">
                          <a:latin typeface="微软雅黑" panose="020B0503020204020204" charset="-122"/>
                          <a:ea typeface="微软雅黑" panose="020B0503020204020204" charset="-122"/>
                        </a:rPr>
                        <a:t>　</a:t>
                      </a:r>
                      <a:endParaRPr lang="zh-CN"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480060">
                <a:tc>
                  <a:txBody>
                    <a:bodyPr/>
                    <a:lstStyle/>
                    <a:p>
                      <a:pPr indent="0" algn="ctr">
                        <a:buNone/>
                      </a:pPr>
                      <a:r>
                        <a:rPr lang="en-US" sz="1600">
                          <a:latin typeface="微软雅黑" panose="020B0503020204020204" charset="-122"/>
                          <a:ea typeface="微软雅黑" panose="020B0503020204020204" charset="-122"/>
                        </a:rPr>
                        <a:t>10</a:t>
                      </a:r>
                      <a:endParaRPr lang="en-US" altLang="en-US" sz="1600">
                        <a:latin typeface="微软雅黑" panose="020B0503020204020204" charset="-122"/>
                        <a:ea typeface="微软雅黑" panose="020B0503020204020204" charset="-122"/>
                      </a:endParaRPr>
                    </a:p>
                  </a:txBody>
                  <a:tcPr marL="68580" marR="68580" marT="0" marB="0" anchor="ctr">
                    <a:lnL w="12700">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rPr>
                        <a:t>税前利润率</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noFill/>
                  </a:tcPr>
                </a:tc>
                <a:tc>
                  <a:txBody>
                    <a:bodyPr/>
                    <a:lstStyle/>
                    <a:p>
                      <a:pPr indent="0" algn="ctr">
                        <a:buNone/>
                      </a:pPr>
                      <a:r>
                        <a:rPr lang="en-US" altLang="en-US" sz="1600">
                          <a:latin typeface="微软雅黑" panose="020B0503020204020204" charset="-122"/>
                          <a:ea typeface="微软雅黑" panose="020B0503020204020204" charset="-122"/>
                        </a:rPr>
                        <a:t>8.6%</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noFill/>
                  </a:tcPr>
                </a:tc>
                <a:tc>
                  <a:txBody>
                    <a:bodyPr/>
                    <a:lstStyle/>
                    <a:p>
                      <a:pPr indent="0" algn="ctr">
                        <a:buNone/>
                      </a:pPr>
                      <a:r>
                        <a:rPr lang="en-US" altLang="zh-CN" sz="1600">
                          <a:latin typeface="微软雅黑" panose="020B0503020204020204" charset="-122"/>
                          <a:ea typeface="微软雅黑" panose="020B0503020204020204" charset="-122"/>
                        </a:rPr>
                        <a:t>/</a:t>
                      </a:r>
                      <a:endParaRPr lang="en-US" altLang="zh-CN"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noFill/>
                  </a:tcPr>
                </a:tc>
                <a:tc>
                  <a:txBody>
                    <a:bodyPr/>
                    <a:lstStyle/>
                    <a:p>
                      <a:pPr indent="0" algn="ctr">
                        <a:buNone/>
                      </a:pPr>
                      <a:r>
                        <a:rPr lang="en-US" sz="1600">
                          <a:latin typeface="微软雅黑" panose="020B0503020204020204" charset="-122"/>
                          <a:ea typeface="微软雅黑" panose="020B0503020204020204" charset="-122"/>
                        </a:rPr>
                        <a:t>/</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cmpd="sng">
                      <a:solidFill>
                        <a:schemeClr val="tx1"/>
                      </a:solidFill>
                      <a:prstDash val="solid"/>
                    </a:lnR>
                    <a:lnT w="12700">
                      <a:solidFill>
                        <a:schemeClr val="tx1"/>
                      </a:solidFill>
                      <a:prstDash val="solid"/>
                    </a:lnT>
                    <a:lnB w="12700" cmpd="sng">
                      <a:solidFill>
                        <a:schemeClr val="tx1"/>
                      </a:solidFill>
                      <a:prstDash val="solid"/>
                    </a:lnB>
                    <a:noFill/>
                  </a:tcPr>
                </a:tc>
                <a:tc>
                  <a:txBody>
                    <a:bodyPr/>
                    <a:lstStyle/>
                    <a:p>
                      <a:pPr indent="0">
                        <a:buNone/>
                      </a:pPr>
                      <a:r>
                        <a:rPr lang="en-US" sz="1600">
                          <a:latin typeface="微软雅黑" panose="020B0503020204020204" charset="-122"/>
                          <a:ea typeface="微软雅黑" panose="020B0503020204020204" charset="-122"/>
                        </a:rPr>
                        <a:t>　</a:t>
                      </a:r>
                      <a:endParaRPr lang="en-US" altLang="en-US" sz="1600">
                        <a:latin typeface="微软雅黑" panose="020B0503020204020204" charset="-122"/>
                        <a:ea typeface="微软雅黑" panose="020B0503020204020204" charset="-122"/>
                      </a:endParaRPr>
                    </a:p>
                  </a:txBody>
                  <a:tcPr marL="68580" marR="68580" marT="0" marB="0" anchor="ctr">
                    <a:lnL w="12700" cmpd="sng">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noFill/>
                  </a:tcPr>
                </a:tc>
              </a:tr>
            </a:tbl>
          </a:graphicData>
        </a:graphic>
      </p:graphicFrame>
      <p:sp>
        <p:nvSpPr>
          <p:cNvPr id="2" name="文本框 1"/>
          <p:cNvSpPr txBox="1"/>
          <p:nvPr/>
        </p:nvSpPr>
        <p:spPr>
          <a:xfrm>
            <a:off x="3048000" y="728345"/>
            <a:ext cx="6096000" cy="521970"/>
          </a:xfrm>
          <a:prstGeom prst="rect">
            <a:avLst/>
          </a:prstGeom>
          <a:noFill/>
        </p:spPr>
        <p:txBody>
          <a:bodyPr wrap="square" rtlCol="0" anchor="t">
            <a:spAutoFit/>
          </a:bodyPr>
          <a:lstStyle/>
          <a:p>
            <a:pPr algn="ctr"/>
            <a:r>
              <a:rPr lang="en-US" sz="28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项目全成本</a:t>
            </a:r>
            <a:r>
              <a:rPr lang="zh-CN" altLang="en-US" sz="28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可售</a:t>
            </a:r>
            <a:r>
              <a:rPr lang="en-US" sz="28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rPr>
              <a:t>测算表</a:t>
            </a:r>
            <a:endParaRPr lang="en-US" altLang="en-US" sz="2800" b="1">
              <a:solidFill>
                <a:srgbClr val="000000"/>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nvSpPr>
        <p:spPr>
          <a:xfrm>
            <a:off x="283210" y="1028700"/>
            <a:ext cx="11279505" cy="5476240"/>
          </a:xfrm>
          <a:prstGeom prst="rect">
            <a:avLst/>
          </a:prstGeom>
        </p:spPr>
        <p:txBody>
          <a:bodyPr vert="horz" wrap="square" lIns="0" tIns="134620" rIns="0" bIns="0" rtlCol="0">
            <a:noAutofit/>
          </a:bodyPr>
          <a:lstStyle>
            <a:lvl1pPr marL="0">
              <a:defRPr sz="1600" b="1" i="0">
                <a:solidFill>
                  <a:srgbClr val="C00000"/>
                </a:solidFill>
                <a:latin typeface="微软雅黑" panose="020B0503020204020204" charset="-122"/>
                <a:ea typeface="+mn-ea"/>
                <a:cs typeface="微软雅黑" panose="020B0503020204020204" charset="-122"/>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118110" algn="ctr" defTabSz="914400">
              <a:lnSpc>
                <a:spcPct val="150000"/>
              </a:lnSpc>
              <a:spcBef>
                <a:spcPts val="5"/>
              </a:spcBef>
              <a:buClrTx/>
              <a:buSzTx/>
              <a:buFontTx/>
            </a:pPr>
            <a:r>
              <a:rPr sz="2000" b="0" dirty="0">
                <a:solidFill>
                  <a:schemeClr val="tx1"/>
                </a:solidFill>
                <a:ea typeface="微软雅黑" panose="020B0503020204020204" charset="-122"/>
                <a:sym typeface="+mn-ea"/>
              </a:rPr>
              <a:t>综合以上直接成本、销售单价，并结合期间费用，项目共计支出</a:t>
            </a:r>
            <a:r>
              <a:rPr lang="zh-CN" sz="2000" b="0" dirty="0">
                <a:solidFill>
                  <a:schemeClr val="tx1"/>
                </a:solidFill>
                <a:ea typeface="微软雅黑" panose="020B0503020204020204" charset="-122"/>
                <a:sym typeface="+mn-ea"/>
              </a:rPr>
              <a:t>费用约</a:t>
            </a:r>
            <a:r>
              <a:rPr lang="en-US" altLang="zh-CN" sz="2000" b="0" dirty="0">
                <a:solidFill>
                  <a:schemeClr val="tx1"/>
                </a:solidFill>
                <a:ea typeface="微软雅黑" panose="020B0503020204020204" charset="-122"/>
                <a:sym typeface="+mn-ea"/>
              </a:rPr>
              <a:t>52805</a:t>
            </a:r>
            <a:r>
              <a:rPr lang="zh-CN" altLang="en-US" sz="2000" b="0" dirty="0">
                <a:solidFill>
                  <a:schemeClr val="tx1"/>
                </a:solidFill>
                <a:ea typeface="微软雅黑" panose="020B0503020204020204" charset="-122"/>
                <a:sym typeface="+mn-ea"/>
              </a:rPr>
              <a:t>万</a:t>
            </a:r>
            <a:r>
              <a:rPr sz="2000" b="0" dirty="0">
                <a:solidFill>
                  <a:schemeClr val="tx1"/>
                </a:solidFill>
                <a:ea typeface="微软雅黑" panose="020B0503020204020204" charset="-122"/>
                <a:sym typeface="+mn-ea"/>
              </a:rPr>
              <a:t>元</a:t>
            </a:r>
            <a:r>
              <a:rPr sz="2000" b="0" dirty="0">
                <a:solidFill>
                  <a:schemeClr val="tx1"/>
                </a:solidFill>
                <a:ea typeface="微软雅黑" panose="020B0503020204020204" charset="-122"/>
              </a:rPr>
              <a:t>；取得销售收入</a:t>
            </a:r>
            <a:r>
              <a:rPr lang="zh-CN" sz="2000" b="0" dirty="0">
                <a:solidFill>
                  <a:schemeClr val="tx1"/>
                </a:solidFill>
                <a:ea typeface="微软雅黑" panose="020B0503020204020204" charset="-122"/>
              </a:rPr>
              <a:t>约</a:t>
            </a:r>
            <a:r>
              <a:rPr lang="en-US" sz="2000" b="0" dirty="0">
                <a:solidFill>
                  <a:schemeClr val="tx1"/>
                </a:solidFill>
                <a:ea typeface="微软雅黑" panose="020B0503020204020204" charset="-122"/>
                <a:sym typeface="+mn-ea"/>
              </a:rPr>
              <a:t>57355</a:t>
            </a:r>
            <a:r>
              <a:rPr lang="zh-CN" altLang="en-US" sz="2000" b="0" dirty="0">
                <a:solidFill>
                  <a:schemeClr val="tx1"/>
                </a:solidFill>
                <a:ea typeface="微软雅黑" panose="020B0503020204020204" charset="-122"/>
                <a:sym typeface="+mn-ea"/>
              </a:rPr>
              <a:t>万</a:t>
            </a:r>
            <a:r>
              <a:rPr sz="2000" b="0" dirty="0">
                <a:solidFill>
                  <a:schemeClr val="tx1"/>
                </a:solidFill>
                <a:ea typeface="微软雅黑" panose="020B0503020204020204" charset="-122"/>
              </a:rPr>
              <a:t>元。共取得税前利润</a:t>
            </a:r>
            <a:r>
              <a:rPr lang="en-US" sz="2000" b="0" dirty="0">
                <a:solidFill>
                  <a:schemeClr val="tx1"/>
                </a:solidFill>
                <a:ea typeface="微软雅黑" panose="020B0503020204020204" charset="-122"/>
              </a:rPr>
              <a:t>4550</a:t>
            </a:r>
            <a:r>
              <a:rPr lang="zh-CN" altLang="en-US" sz="2000" b="0" dirty="0">
                <a:solidFill>
                  <a:schemeClr val="tx1"/>
                </a:solidFill>
                <a:ea typeface="微软雅黑" panose="020B0503020204020204" charset="-122"/>
                <a:sym typeface="+mn-ea"/>
              </a:rPr>
              <a:t>万</a:t>
            </a:r>
            <a:r>
              <a:rPr sz="2000" b="0" dirty="0">
                <a:solidFill>
                  <a:schemeClr val="tx1"/>
                </a:solidFill>
                <a:ea typeface="微软雅黑" panose="020B0503020204020204" charset="-122"/>
                <a:sym typeface="+mn-ea"/>
              </a:rPr>
              <a:t>元</a:t>
            </a:r>
            <a:r>
              <a:rPr sz="2000" b="0" dirty="0">
                <a:solidFill>
                  <a:schemeClr val="tx1"/>
                </a:solidFill>
                <a:ea typeface="微软雅黑" panose="020B0503020204020204" charset="-122"/>
              </a:rPr>
              <a:t>，</a:t>
            </a:r>
            <a:r>
              <a:rPr sz="2000" b="0" dirty="0">
                <a:solidFill>
                  <a:schemeClr val="tx1"/>
                </a:solidFill>
                <a:ea typeface="微软雅黑" panose="020B0503020204020204" charset="-122"/>
                <a:sym typeface="+mn-ea"/>
              </a:rPr>
              <a:t>税前利润</a:t>
            </a:r>
            <a:r>
              <a:rPr lang="zh-CN" sz="2000" b="0" dirty="0">
                <a:solidFill>
                  <a:schemeClr val="tx1"/>
                </a:solidFill>
                <a:ea typeface="微软雅黑" panose="020B0503020204020204" charset="-122"/>
                <a:sym typeface="+mn-ea"/>
              </a:rPr>
              <a:t>率</a:t>
            </a:r>
            <a:r>
              <a:rPr lang="en-US" altLang="zh-CN" sz="2000" b="0" dirty="0">
                <a:solidFill>
                  <a:schemeClr val="tx1"/>
                </a:solidFill>
                <a:ea typeface="微软雅黑" panose="020B0503020204020204" charset="-122"/>
                <a:sym typeface="+mn-ea"/>
              </a:rPr>
              <a:t>8.6%</a:t>
            </a:r>
            <a:r>
              <a:rPr lang="zh-CN" altLang="en-US" sz="2000" b="0" dirty="0">
                <a:solidFill>
                  <a:schemeClr val="tx1"/>
                </a:solidFill>
                <a:ea typeface="微软雅黑" panose="020B0503020204020204" charset="-122"/>
                <a:sym typeface="+mn-ea"/>
              </a:rPr>
              <a:t>，</a:t>
            </a:r>
            <a:r>
              <a:rPr sz="2000" b="0" dirty="0">
                <a:solidFill>
                  <a:schemeClr val="tx1"/>
                </a:solidFill>
                <a:ea typeface="微软雅黑" panose="020B0503020204020204" charset="-122"/>
              </a:rPr>
              <a:t>净利润</a:t>
            </a:r>
            <a:r>
              <a:rPr lang="en-US" sz="2000" b="0" dirty="0">
                <a:solidFill>
                  <a:schemeClr val="tx1"/>
                </a:solidFill>
                <a:ea typeface="微软雅黑" panose="020B0503020204020204" charset="-122"/>
              </a:rPr>
              <a:t>3412</a:t>
            </a:r>
            <a:r>
              <a:rPr lang="zh-CN" altLang="en-US" sz="2000" b="0" dirty="0">
                <a:solidFill>
                  <a:schemeClr val="tx1"/>
                </a:solidFill>
                <a:ea typeface="微软雅黑" panose="020B0503020204020204" charset="-122"/>
                <a:sym typeface="+mn-ea"/>
              </a:rPr>
              <a:t>万</a:t>
            </a:r>
            <a:r>
              <a:rPr sz="2000" b="0" dirty="0">
                <a:solidFill>
                  <a:schemeClr val="tx1"/>
                </a:solidFill>
                <a:ea typeface="微软雅黑" panose="020B0503020204020204" charset="-122"/>
              </a:rPr>
              <a:t>元，净利润率</a:t>
            </a:r>
            <a:r>
              <a:rPr lang="en-US" sz="2000" b="0" dirty="0">
                <a:solidFill>
                  <a:schemeClr val="tx1"/>
                </a:solidFill>
                <a:ea typeface="微软雅黑" panose="020B0503020204020204" charset="-122"/>
              </a:rPr>
              <a:t>6.5</a:t>
            </a:r>
            <a:r>
              <a:rPr sz="2000" b="0" dirty="0">
                <a:solidFill>
                  <a:schemeClr val="tx1"/>
                </a:solidFill>
                <a:ea typeface="微软雅黑" panose="020B0503020204020204" charset="-122"/>
                <a:sym typeface="+mn-ea"/>
              </a:rPr>
              <a:t>%</a:t>
            </a:r>
            <a:r>
              <a:rPr sz="2000" b="0" dirty="0">
                <a:solidFill>
                  <a:schemeClr val="tx1"/>
                </a:solidFill>
                <a:ea typeface="微软雅黑" panose="020B0503020204020204" charset="-122"/>
              </a:rPr>
              <a:t>。</a:t>
            </a:r>
            <a:endParaRPr sz="2000" b="0" dirty="0">
              <a:solidFill>
                <a:schemeClr val="tx1"/>
              </a:solidFill>
              <a:ea typeface="微软雅黑" panose="020B0503020204020204" charset="-122"/>
            </a:endParaRPr>
          </a:p>
          <a:p>
            <a:pPr marL="12700" marR="118110" algn="ctr" defTabSz="914400">
              <a:lnSpc>
                <a:spcPct val="150000"/>
              </a:lnSpc>
              <a:spcBef>
                <a:spcPts val="5"/>
              </a:spcBef>
              <a:buClrTx/>
              <a:buSzTx/>
              <a:buFontTx/>
            </a:pPr>
            <a:r>
              <a:rPr sz="2000" b="0" dirty="0">
                <a:solidFill>
                  <a:schemeClr val="tx1"/>
                </a:solidFill>
                <a:ea typeface="微软雅黑" panose="020B0503020204020204" charset="-122"/>
              </a:rPr>
              <a:t>所以：</a:t>
            </a:r>
            <a:r>
              <a:rPr lang="zh-CN" sz="2000" dirty="0">
                <a:ea typeface="微软雅黑" panose="020B0503020204020204" charset="-122"/>
              </a:rPr>
              <a:t>理论上</a:t>
            </a:r>
            <a:r>
              <a:rPr sz="2000" dirty="0">
                <a:ea typeface="微软雅黑" panose="020B0503020204020204" charset="-122"/>
              </a:rPr>
              <a:t>项目可行</a:t>
            </a:r>
            <a:r>
              <a:rPr sz="2000" b="0" dirty="0">
                <a:ea typeface="微软雅黑" panose="020B0503020204020204" charset="-122"/>
              </a:rPr>
              <a:t>！</a:t>
            </a:r>
            <a:endParaRPr sz="2000" b="0" dirty="0">
              <a:ea typeface="微软雅黑" panose="020B0503020204020204" charset="-122"/>
            </a:endParaRPr>
          </a:p>
          <a:p>
            <a:pPr marL="12700" marR="118110" algn="l" defTabSz="914400">
              <a:lnSpc>
                <a:spcPct val="150000"/>
              </a:lnSpc>
              <a:spcBef>
                <a:spcPts val="5"/>
              </a:spcBef>
              <a:buClrTx/>
              <a:buSzTx/>
              <a:buFontTx/>
            </a:pPr>
            <a:endParaRPr lang="zh-CN" sz="2000" b="0">
              <a:ea typeface="微软雅黑" panose="020B0503020204020204" charset="-122"/>
            </a:endParaRPr>
          </a:p>
          <a:p>
            <a:pPr marL="12700" marR="118110" algn="ctr" defTabSz="914400">
              <a:lnSpc>
                <a:spcPct val="150000"/>
              </a:lnSpc>
              <a:spcBef>
                <a:spcPts val="5"/>
              </a:spcBef>
              <a:buClrTx/>
              <a:buSzTx/>
              <a:buFontTx/>
            </a:pPr>
            <a:r>
              <a:rPr lang="zh-CN" sz="2000">
                <a:ea typeface="微软雅黑" panose="020B0503020204020204" charset="-122"/>
              </a:rPr>
              <a:t>建</a:t>
            </a:r>
            <a:r>
              <a:rPr lang="en-US" altLang="zh-CN" sz="2000">
                <a:ea typeface="微软雅黑" panose="020B0503020204020204" charset="-122"/>
              </a:rPr>
              <a:t>  </a:t>
            </a:r>
            <a:r>
              <a:rPr lang="zh-CN" sz="2000">
                <a:ea typeface="微软雅黑" panose="020B0503020204020204" charset="-122"/>
              </a:rPr>
              <a:t>议</a:t>
            </a:r>
            <a:endParaRPr lang="zh-CN" sz="2000" b="0">
              <a:ea typeface="微软雅黑" panose="020B0503020204020204" charset="-122"/>
            </a:endParaRPr>
          </a:p>
          <a:p>
            <a:pPr marL="12700" marR="118110" algn="l" defTabSz="914400">
              <a:lnSpc>
                <a:spcPct val="150000"/>
              </a:lnSpc>
              <a:spcBef>
                <a:spcPts val="5"/>
              </a:spcBef>
              <a:buClrTx/>
              <a:buSzTx/>
              <a:buFontTx/>
            </a:pPr>
            <a:r>
              <a:rPr lang="en-US" altLang="zh-CN" sz="2000" b="0">
                <a:ea typeface="微软雅黑" panose="020B0503020204020204" charset="-122"/>
              </a:rPr>
              <a:t>      </a:t>
            </a:r>
            <a:r>
              <a:rPr lang="en-US" altLang="zh-CN" sz="2000">
                <a:solidFill>
                  <a:schemeClr val="tx1"/>
                </a:solidFill>
                <a:ea typeface="微软雅黑" panose="020B0503020204020204" charset="-122"/>
              </a:rPr>
              <a:t> </a:t>
            </a:r>
            <a:r>
              <a:rPr lang="zh-CN" altLang="en-US" sz="2000" b="0">
                <a:solidFill>
                  <a:schemeClr val="tx1"/>
                </a:solidFill>
                <a:ea typeface="微软雅黑" panose="020B0503020204020204" charset="-122"/>
              </a:rPr>
              <a:t>本项目目标客户以刚需为主，设计户型面积应与之适应；因地下室销售价格远不足以抵消建设成本，现有设计指标地下室面积偏大，建议严格控制地下室面积，以减少成本支出，提高利润率。</a:t>
            </a:r>
            <a:endParaRPr lang="en-US" altLang="zh-CN" sz="2000" b="0">
              <a:solidFill>
                <a:schemeClr val="tx1"/>
              </a:solidFill>
              <a:ea typeface="微软雅黑" panose="020B0503020204020204" charset="-122"/>
            </a:endParaRPr>
          </a:p>
          <a:p>
            <a:pPr marL="12700" marR="118110" algn="l" defTabSz="914400">
              <a:lnSpc>
                <a:spcPct val="150000"/>
              </a:lnSpc>
              <a:spcBef>
                <a:spcPts val="5"/>
              </a:spcBef>
              <a:buClrTx/>
              <a:buSzTx/>
              <a:buFontTx/>
            </a:pPr>
            <a:r>
              <a:rPr lang="en-US" altLang="zh-CN" sz="2000" b="0">
                <a:solidFill>
                  <a:schemeClr val="tx1"/>
                </a:solidFill>
                <a:ea typeface="微软雅黑" panose="020B0503020204020204" charset="-122"/>
              </a:rPr>
              <a:t>      </a:t>
            </a:r>
            <a:r>
              <a:rPr lang="zh-CN" altLang="en-US" sz="2000" b="0">
                <a:solidFill>
                  <a:schemeClr val="tx1"/>
                </a:solidFill>
                <a:ea typeface="微软雅黑" panose="020B0503020204020204" charset="-122"/>
              </a:rPr>
              <a:t>目前湾沚区房地产市场总体偏冷，每月新房成交量在</a:t>
            </a:r>
            <a:r>
              <a:rPr lang="en-US" sz="2000" b="0">
                <a:solidFill>
                  <a:schemeClr val="tx1"/>
                </a:solidFill>
                <a:ea typeface="微软雅黑" panose="020B0503020204020204" charset="-122"/>
              </a:rPr>
              <a:t>70</a:t>
            </a:r>
            <a:r>
              <a:rPr lang="zh-CN" altLang="en-US" sz="2000" b="0">
                <a:solidFill>
                  <a:schemeClr val="tx1"/>
                </a:solidFill>
                <a:ea typeface="微软雅黑" panose="020B0503020204020204" charset="-122"/>
              </a:rPr>
              <a:t>套左右，建议密切关注市场变化择机入市。现在在售楼盘几乎都是</a:t>
            </a:r>
            <a:r>
              <a:rPr lang="en-US" altLang="zh-CN" sz="2000" b="0">
                <a:solidFill>
                  <a:schemeClr val="tx1"/>
                </a:solidFill>
                <a:ea typeface="微软雅黑" panose="020B0503020204020204" charset="-122"/>
              </a:rPr>
              <a:t>2-3</a:t>
            </a:r>
            <a:r>
              <a:rPr lang="zh-CN" altLang="en-US" sz="2000" b="0">
                <a:solidFill>
                  <a:schemeClr val="tx1"/>
                </a:solidFill>
                <a:ea typeface="微软雅黑" panose="020B0503020204020204" charset="-122"/>
              </a:rPr>
              <a:t>年前拿地的项目，去年和今年新开楼盘寥寥无几，而之前拿地未开工的项目都在等待市场回暖后再启动。</a:t>
            </a:r>
            <a:endParaRPr lang="zh-CN" altLang="en-US" sz="2000" b="0" dirty="0">
              <a:solidFill>
                <a:schemeClr val="tx1"/>
              </a:solidFill>
              <a:ea typeface="微软雅黑" panose="020B0503020204020204" charset="-122"/>
              <a:sym typeface="+mn-ea"/>
            </a:endParaRPr>
          </a:p>
        </p:txBody>
      </p:sp>
      <p:sp>
        <p:nvSpPr>
          <p:cNvPr id="2" name="object 5"/>
          <p:cNvSpPr txBox="1">
            <a:spLocks noGrp="1"/>
          </p:cNvSpPr>
          <p:nvPr/>
        </p:nvSpPr>
        <p:spPr>
          <a:xfrm>
            <a:off x="0" y="175895"/>
            <a:ext cx="3931285"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4</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4</a:t>
            </a:r>
            <a:r>
              <a:rPr lang="zh-CN" altLang="en-US" sz="2400" b="1" spc="180" dirty="0">
                <a:solidFill>
                  <a:schemeClr val="bg1"/>
                </a:solidFill>
                <a:latin typeface="Times New Roman" panose="02020603050405020304"/>
                <a:cs typeface="Times New Roman" panose="02020603050405020304"/>
              </a:rPr>
              <a:t>经济测算</a:t>
            </a:r>
            <a:r>
              <a:rPr sz="2400" spc="340" dirty="0">
                <a:solidFill>
                  <a:schemeClr val="bg1"/>
                </a:solidFill>
              </a:rPr>
              <a:t>|</a:t>
            </a:r>
            <a:r>
              <a:rPr lang="zh-CN" sz="2400" spc="340" dirty="0">
                <a:solidFill>
                  <a:schemeClr val="bg1"/>
                </a:solidFill>
              </a:rPr>
              <a:t>产品初判</a:t>
            </a:r>
            <a:endParaRPr lang="zh-CN" sz="2400" spc="340" dirty="0">
              <a:solidFill>
                <a:schemeClr val="bg1"/>
              </a:solidFill>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ppt 25.4x14.29-14.jpg"/>
          <p:cNvPicPr>
            <a:picLocks noGrp="1" noChangeAspect="1"/>
          </p:cNvPicPr>
          <p:nvPr>
            <p:ph idx="1"/>
          </p:nvPr>
        </p:nvPicPr>
        <p:blipFill>
          <a:blip r:embed="rId1" cstate="print"/>
          <a:stretch>
            <a:fillRect/>
          </a:stretch>
        </p:blipFill>
        <p:spPr>
          <a:xfrm>
            <a:off x="0" y="-27383"/>
            <a:ext cx="12188389" cy="689264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464820"/>
            <a:ext cx="2691765" cy="1903730"/>
          </a:xfrm>
          <a:prstGeom prst="rect">
            <a:avLst/>
          </a:prstGeom>
        </p:spPr>
        <p:txBody>
          <a:bodyPr anchor="ctr"/>
          <a:lstStyle/>
          <a:p>
            <a:pPr algn="ctr">
              <a:buFont typeface="Arial" panose="020B0604020202020204" pitchFamily="34" charset="0"/>
              <a:buNone/>
              <a:defRPr/>
            </a:pPr>
            <a:r>
              <a:rPr lang="zh-CN" altLang="en-US" sz="3200" b="1" dirty="0">
                <a:solidFill>
                  <a:schemeClr val="bg1"/>
                </a:solidFill>
                <a:latin typeface="华文中宋" panose="02010600040101010101" pitchFamily="2" charset="-122"/>
                <a:ea typeface="华文中宋" panose="02010600040101010101" pitchFamily="2" charset="-122"/>
              </a:rPr>
              <a:t>目录</a:t>
            </a:r>
            <a:endParaRPr lang="zh-CN" altLang="en-US" sz="3200" b="1" dirty="0">
              <a:solidFill>
                <a:schemeClr val="bg1"/>
              </a:solidFill>
              <a:latin typeface="华文中宋" panose="02010600040101010101" pitchFamily="2" charset="-122"/>
              <a:ea typeface="华文中宋" panose="02010600040101010101" pitchFamily="2" charset="-122"/>
            </a:endParaRPr>
          </a:p>
          <a:p>
            <a:pPr algn="ctr">
              <a:buFont typeface="Arial" panose="020B0604020202020204" pitchFamily="34" charset="0"/>
              <a:buNone/>
              <a:defRPr/>
            </a:pPr>
            <a:endParaRPr lang="en-US" altLang="zh-CN" sz="3200" b="1" dirty="0">
              <a:solidFill>
                <a:schemeClr val="bg1"/>
              </a:solidFill>
              <a:latin typeface="华文中宋" panose="02010600040101010101" pitchFamily="2" charset="-122"/>
              <a:ea typeface="华文中宋" panose="02010600040101010101" pitchFamily="2" charset="-122"/>
            </a:endParaRPr>
          </a:p>
          <a:p>
            <a:pPr algn="ctr">
              <a:buFont typeface="Arial" panose="020B0604020202020204" pitchFamily="34" charset="0"/>
              <a:buNone/>
              <a:defRPr/>
            </a:pPr>
            <a:r>
              <a:rPr lang="en-US" altLang="zh-CN" sz="2400" b="1" dirty="0">
                <a:solidFill>
                  <a:schemeClr val="bg1">
                    <a:lumMod val="50000"/>
                  </a:schemeClr>
                </a:solidFill>
                <a:latin typeface="微软雅黑" panose="020B0503020204020204" charset="-122"/>
                <a:ea typeface="华文中宋" panose="02010600040101010101" pitchFamily="2" charset="-122"/>
                <a:cs typeface="Arial" panose="020B0604020202020204" pitchFamily="34" charset="0"/>
              </a:rPr>
              <a:t>Contents</a:t>
            </a:r>
            <a:endParaRPr lang="zh-CN" altLang="en-US" sz="2400" b="1" dirty="0">
              <a:solidFill>
                <a:schemeClr val="bg1">
                  <a:lumMod val="50000"/>
                </a:schemeClr>
              </a:solidFill>
              <a:latin typeface="微软雅黑" panose="020B0503020204020204" charset="-122"/>
              <a:ea typeface="华文中宋" panose="02010600040101010101" pitchFamily="2" charset="-122"/>
              <a:cs typeface="Arial" panose="020B0604020202020204" pitchFamily="34" charset="0"/>
            </a:endParaRPr>
          </a:p>
        </p:txBody>
      </p:sp>
      <p:sp>
        <p:nvSpPr>
          <p:cNvPr id="8" name="object 8"/>
          <p:cNvSpPr txBox="1"/>
          <p:nvPr/>
        </p:nvSpPr>
        <p:spPr>
          <a:xfrm>
            <a:off x="614045" y="3552825"/>
            <a:ext cx="1464310" cy="1548765"/>
          </a:xfrm>
          <a:prstGeom prst="rect">
            <a:avLst/>
          </a:prstGeom>
        </p:spPr>
        <p:txBody>
          <a:bodyPr vert="horz" wrap="square" lIns="0" tIns="12065" rIns="0" bIns="0" rtlCol="0">
            <a:spAutoFit/>
          </a:bodyPr>
          <a:lstStyle/>
          <a:p>
            <a:pPr marL="12700">
              <a:lnSpc>
                <a:spcPct val="100000"/>
              </a:lnSpc>
              <a:spcBef>
                <a:spcPts val="95"/>
              </a:spcBef>
            </a:pPr>
            <a:r>
              <a:rPr sz="10000" spc="-405" dirty="0">
                <a:solidFill>
                  <a:srgbClr val="FFFFFF"/>
                </a:solidFill>
                <a:latin typeface="微软雅黑" panose="020B0503020204020204" charset="-122"/>
                <a:cs typeface="微软雅黑" panose="020B0503020204020204" charset="-122"/>
              </a:rPr>
              <a:t>0</a:t>
            </a:r>
            <a:r>
              <a:rPr sz="10000" spc="-5" dirty="0">
                <a:solidFill>
                  <a:srgbClr val="FFFFFF"/>
                </a:solidFill>
                <a:latin typeface="微软雅黑" panose="020B0503020204020204" charset="-122"/>
                <a:cs typeface="微软雅黑" panose="020B0503020204020204" charset="-122"/>
              </a:rPr>
              <a:t>1</a:t>
            </a:r>
            <a:endParaRPr sz="10000">
              <a:latin typeface="微软雅黑" panose="020B0503020204020204" charset="-122"/>
              <a:cs typeface="微软雅黑" panose="020B0503020204020204" charset="-122"/>
            </a:endParaRPr>
          </a:p>
        </p:txBody>
      </p:sp>
      <p:sp>
        <p:nvSpPr>
          <p:cNvPr id="6" name="object 6"/>
          <p:cNvSpPr txBox="1"/>
          <p:nvPr/>
        </p:nvSpPr>
        <p:spPr>
          <a:xfrm>
            <a:off x="3772535" y="1177290"/>
            <a:ext cx="315341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D9D9D9"/>
                </a:solidFill>
                <a:latin typeface="微软雅黑" panose="020B0503020204020204" charset="-122"/>
                <a:cs typeface="微软雅黑" panose="020B0503020204020204" charset="-122"/>
              </a:rPr>
              <a:t>OntologicalAnalysis</a:t>
            </a:r>
            <a:endParaRPr sz="2400">
              <a:latin typeface="微软雅黑" panose="020B0503020204020204" charset="-122"/>
              <a:cs typeface="微软雅黑" panose="020B0503020204020204" charset="-122"/>
            </a:endParaRPr>
          </a:p>
        </p:txBody>
      </p:sp>
      <p:sp>
        <p:nvSpPr>
          <p:cNvPr id="7" name="object 7"/>
          <p:cNvSpPr txBox="1">
            <a:spLocks noGrp="1"/>
          </p:cNvSpPr>
          <p:nvPr/>
        </p:nvSpPr>
        <p:spPr>
          <a:xfrm>
            <a:off x="3772535" y="1861820"/>
            <a:ext cx="2768600" cy="848360"/>
          </a:xfrm>
          <a:prstGeom prst="rect">
            <a:avLst/>
          </a:prstGeom>
        </p:spPr>
        <p:txBody>
          <a:bodyPr vert="horz" wrap="square" lIns="0" tIns="12700" rIns="0" bIns="0" rtlCol="0">
            <a:spAutoFit/>
          </a:bodyPr>
          <a:lstStyle>
            <a:lvl1pPr>
              <a:defRPr sz="24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00"/>
              </a:spcBef>
            </a:pPr>
            <a:r>
              <a:rPr sz="5400" dirty="0">
                <a:solidFill>
                  <a:srgbClr val="006837"/>
                </a:solidFill>
              </a:rPr>
              <a:t>项目解析</a:t>
            </a:r>
            <a:endParaRPr sz="5400"/>
          </a:p>
        </p:txBody>
      </p:sp>
      <p:sp>
        <p:nvSpPr>
          <p:cNvPr id="9" name="object 9"/>
          <p:cNvSpPr txBox="1"/>
          <p:nvPr/>
        </p:nvSpPr>
        <p:spPr>
          <a:xfrm>
            <a:off x="3772535" y="3013201"/>
            <a:ext cx="1835785" cy="939800"/>
          </a:xfrm>
          <a:prstGeom prst="rect">
            <a:avLst/>
          </a:prstGeom>
        </p:spPr>
        <p:txBody>
          <a:bodyPr vert="horz" wrap="square" lIns="0" tIns="165100" rIns="0" bIns="0" rtlCol="0">
            <a:spAutoFit/>
          </a:bodyPr>
          <a:lstStyle/>
          <a:p>
            <a:pPr marL="298450" indent="-285750">
              <a:lnSpc>
                <a:spcPct val="100000"/>
              </a:lnSpc>
              <a:spcBef>
                <a:spcPts val="1300"/>
              </a:spcBef>
              <a:buFont typeface="Wingdings" panose="05000000000000000000"/>
              <a:buChar char=""/>
              <a:tabLst>
                <a:tab pos="298450" algn="l"/>
              </a:tabLst>
            </a:pPr>
            <a:r>
              <a:rPr sz="2000" b="1" dirty="0">
                <a:solidFill>
                  <a:srgbClr val="38805A"/>
                </a:solidFill>
                <a:latin typeface="微软雅黑" panose="020B0503020204020204" charset="-122"/>
                <a:cs typeface="微软雅黑" panose="020B0503020204020204" charset="-122"/>
              </a:rPr>
              <a:t>城市概</a:t>
            </a:r>
            <a:r>
              <a:rPr sz="2000" b="1" spc="5" dirty="0">
                <a:solidFill>
                  <a:srgbClr val="38805A"/>
                </a:solidFill>
                <a:latin typeface="微软雅黑" panose="020B0503020204020204" charset="-122"/>
                <a:cs typeface="微软雅黑" panose="020B0503020204020204" charset="-122"/>
              </a:rPr>
              <a:t>况</a:t>
            </a:r>
            <a:endParaRPr sz="2000">
              <a:latin typeface="微软雅黑" panose="020B0503020204020204" charset="-122"/>
              <a:cs typeface="微软雅黑" panose="020B0503020204020204" charset="-122"/>
            </a:endParaRPr>
          </a:p>
          <a:p>
            <a:pPr marL="298450" indent="-285750">
              <a:lnSpc>
                <a:spcPct val="100000"/>
              </a:lnSpc>
              <a:spcBef>
                <a:spcPts val="1200"/>
              </a:spcBef>
              <a:buFont typeface="Wingdings" panose="05000000000000000000"/>
              <a:buChar char=""/>
              <a:tabLst>
                <a:tab pos="298450" algn="l"/>
              </a:tabLst>
            </a:pPr>
            <a:r>
              <a:rPr sz="2000" b="1" dirty="0">
                <a:solidFill>
                  <a:srgbClr val="38805A"/>
                </a:solidFill>
                <a:latin typeface="微软雅黑" panose="020B0503020204020204" charset="-122"/>
                <a:cs typeface="微软雅黑" panose="020B0503020204020204" charset="-122"/>
              </a:rPr>
              <a:t>项目地块分</a:t>
            </a:r>
            <a:r>
              <a:rPr sz="2000" b="1" spc="5" dirty="0">
                <a:solidFill>
                  <a:srgbClr val="38805A"/>
                </a:solidFill>
                <a:latin typeface="微软雅黑" panose="020B0503020204020204" charset="-122"/>
                <a:cs typeface="微软雅黑" panose="020B0503020204020204" charset="-122"/>
              </a:rPr>
              <a:t>析</a:t>
            </a:r>
            <a:endParaRPr sz="2000">
              <a:latin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16585" y="711835"/>
            <a:ext cx="10527665" cy="506730"/>
          </a:xfrm>
          <a:prstGeom prst="rect">
            <a:avLst/>
          </a:prstGeom>
          <a:noFill/>
        </p:spPr>
        <p:txBody>
          <a:bodyPr wrap="square">
            <a:spAutoFit/>
          </a:bodyPr>
          <a:lstStyle/>
          <a:p>
            <a:pPr algn="just">
              <a:lnSpc>
                <a:spcPct val="150000"/>
              </a:lnSpc>
            </a:pPr>
            <a:endParaRPr lang="zh-CN" altLang="zh-CN" sz="1800" kern="100" dirty="0">
              <a:effectLst/>
              <a:latin typeface="等线" panose="02010600030101010101" pitchFamily="2" charset="-122"/>
              <a:ea typeface="等线" panose="02010600030101010101" pitchFamily="2" charset="-122"/>
              <a:cs typeface="Cordia New" panose="020B0304020202020204" pitchFamily="34" charset="-34"/>
            </a:endParaRPr>
          </a:p>
        </p:txBody>
      </p:sp>
      <p:sp>
        <p:nvSpPr>
          <p:cNvPr id="17" name="object 5"/>
          <p:cNvSpPr txBox="1">
            <a:spLocks noGrp="1"/>
          </p:cNvSpPr>
          <p:nvPr/>
        </p:nvSpPr>
        <p:spPr>
          <a:xfrm>
            <a:off x="0" y="53975"/>
            <a:ext cx="5274310" cy="657860"/>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a:lnSpc>
                <a:spcPts val="5130"/>
              </a:lnSpc>
              <a:buClrTx/>
              <a:buSzTx/>
              <a:buFontTx/>
            </a:pPr>
            <a:r>
              <a:rPr lang="en-US" sz="2400" b="1" spc="180" dirty="0">
                <a:solidFill>
                  <a:schemeClr val="bg1"/>
                </a:solidFill>
                <a:latin typeface="Times New Roman" panose="02020603050405020304"/>
                <a:cs typeface="Times New Roman" panose="02020603050405020304"/>
              </a:rPr>
              <a:t>1</a:t>
            </a:r>
            <a:r>
              <a:rPr sz="2400" b="1" spc="180" dirty="0">
                <a:solidFill>
                  <a:schemeClr val="bg1"/>
                </a:solidFill>
                <a:latin typeface="Times New Roman" panose="02020603050405020304"/>
                <a:cs typeface="Times New Roman" panose="02020603050405020304"/>
              </a:rPr>
              <a:t>.1</a:t>
            </a:r>
            <a:r>
              <a:rPr lang="zh-CN" sz="2400" b="1" spc="385" dirty="0">
                <a:solidFill>
                  <a:schemeClr val="bg1"/>
                </a:solidFill>
              </a:rPr>
              <a:t>项目解析</a:t>
            </a:r>
            <a:r>
              <a:rPr sz="2400" spc="340" dirty="0">
                <a:solidFill>
                  <a:schemeClr val="bg1"/>
                </a:solidFill>
              </a:rPr>
              <a:t>|</a:t>
            </a:r>
            <a:r>
              <a:rPr lang="zh-CN" sz="2400" spc="340" dirty="0">
                <a:solidFill>
                  <a:schemeClr val="bg1"/>
                </a:solidFill>
                <a:sym typeface="+mn-ea"/>
              </a:rPr>
              <a:t>城市概况</a:t>
            </a:r>
            <a:endParaRPr lang="zh-CN" sz="2400" spc="340" dirty="0">
              <a:solidFill>
                <a:schemeClr val="bg1"/>
              </a:solidFill>
              <a:sym typeface="+mn-ea"/>
            </a:endParaRPr>
          </a:p>
        </p:txBody>
      </p:sp>
      <p:pic>
        <p:nvPicPr>
          <p:cNvPr id="34" name="图片 33"/>
          <p:cNvPicPr>
            <a:picLocks noChangeAspect="1"/>
          </p:cNvPicPr>
          <p:nvPr/>
        </p:nvPicPr>
        <p:blipFill>
          <a:blip r:embed="rId1" cstate="print"/>
          <a:stretch>
            <a:fillRect/>
          </a:stretch>
        </p:blipFill>
        <p:spPr>
          <a:xfrm>
            <a:off x="0" y="711879"/>
            <a:ext cx="12192000" cy="6089390"/>
          </a:xfrm>
          <a:prstGeom prst="rect">
            <a:avLst/>
          </a:prstGeom>
        </p:spPr>
      </p:pic>
      <p:sp>
        <p:nvSpPr>
          <p:cNvPr id="5" name="矩形 4"/>
          <p:cNvSpPr/>
          <p:nvPr/>
        </p:nvSpPr>
        <p:spPr>
          <a:xfrm>
            <a:off x="847725" y="1126490"/>
            <a:ext cx="5383530" cy="2623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zh-CN" altLang="zh-CN" sz="1600" b="1" dirty="0" smtClean="0">
                <a:solidFill>
                  <a:schemeClr val="tx1"/>
                </a:solidFill>
                <a:latin typeface="微软雅黑" panose="020B0503020204020204" charset="-122"/>
                <a:ea typeface="微软雅黑" panose="020B0503020204020204" charset="-122"/>
                <a:sym typeface="+mn-ea"/>
              </a:rPr>
              <a:t>芜湖市湾沚区，</a:t>
            </a:r>
            <a:r>
              <a:rPr lang="zh-CN" altLang="zh-CN" sz="1600" dirty="0" smtClean="0">
                <a:solidFill>
                  <a:schemeClr val="tx1"/>
                </a:solidFill>
                <a:latin typeface="微软雅黑" panose="020B0503020204020204" charset="-122"/>
                <a:ea typeface="微软雅黑" panose="020B0503020204020204" charset="-122"/>
                <a:sym typeface="+mn-ea"/>
              </a:rPr>
              <a:t>隶属于安徽省芜湖市，位于安徽省东南部，长江下游南岸。东南邻宣城市，西南接南陵县，东北与当涂县交界，西北紧邻芜湖市区。现辖湾沚、六郎、陶辛、红杨、花桥、安徽新芜经济开发区，5个镇</a:t>
            </a:r>
            <a:r>
              <a:rPr lang="en-US" altLang="zh-CN" sz="1600" dirty="0" smtClean="0">
                <a:solidFill>
                  <a:schemeClr val="tx1"/>
                </a:solidFill>
                <a:latin typeface="微软雅黑" panose="020B0503020204020204" charset="-122"/>
                <a:ea typeface="微软雅黑" panose="020B0503020204020204" charset="-122"/>
                <a:sym typeface="+mn-ea"/>
              </a:rPr>
              <a:t>1</a:t>
            </a:r>
            <a:r>
              <a:rPr lang="zh-CN" altLang="zh-CN" sz="1600" dirty="0" smtClean="0">
                <a:solidFill>
                  <a:schemeClr val="tx1"/>
                </a:solidFill>
                <a:latin typeface="微软雅黑" panose="020B0503020204020204" charset="-122"/>
                <a:ea typeface="微软雅黑" panose="020B0503020204020204" charset="-122"/>
                <a:sym typeface="+mn-ea"/>
              </a:rPr>
              <a:t>区，总面积670平方公里，人口35万人。2022年，湾沚区实现地区生产总值（</a:t>
            </a:r>
            <a:r>
              <a:rPr lang="en-US" altLang="zh-CN" sz="1600" dirty="0" smtClean="0">
                <a:solidFill>
                  <a:schemeClr val="tx1"/>
                </a:solidFill>
                <a:latin typeface="微软雅黑" panose="020B0503020204020204" charset="-122"/>
                <a:ea typeface="微软雅黑" panose="020B0503020204020204" charset="-122"/>
                <a:sym typeface="+mn-ea"/>
              </a:rPr>
              <a:t>GDP)</a:t>
            </a:r>
            <a:r>
              <a:rPr lang="zh-CN" altLang="zh-CN" sz="1600" dirty="0" smtClean="0">
                <a:solidFill>
                  <a:schemeClr val="tx1"/>
                </a:solidFill>
                <a:latin typeface="微软雅黑" panose="020B0503020204020204" charset="-122"/>
                <a:ea typeface="微软雅黑" panose="020B0503020204020204" charset="-122"/>
                <a:sym typeface="+mn-ea"/>
              </a:rPr>
              <a:t>408.8亿元，按可比价计算，比上年增长6.0%。</a:t>
            </a:r>
            <a:endParaRPr lang="zh-CN" altLang="zh-CN" sz="1600" dirty="0">
              <a:solidFill>
                <a:schemeClr val="tx1"/>
              </a:solidFill>
              <a:latin typeface="微软雅黑" panose="020B0503020204020204" charset="-122"/>
              <a:ea typeface="微软雅黑" panose="020B0503020204020204" charset="-122"/>
              <a:sym typeface="+mn-ea"/>
            </a:endParaRPr>
          </a:p>
        </p:txBody>
      </p:sp>
      <p:sp>
        <p:nvSpPr>
          <p:cNvPr id="6" name="矩形 5"/>
          <p:cNvSpPr/>
          <p:nvPr/>
        </p:nvSpPr>
        <p:spPr>
          <a:xfrm>
            <a:off x="6339840" y="4448810"/>
            <a:ext cx="5012690" cy="1546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rPr>
              <a:t>本项目位于芜湖市湾沚区城南</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sym typeface="+mn-ea"/>
              </a:rPr>
              <a:t>核心</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rPr>
              <a:t>板块，距离区政府直线距离不到三公里，地块位于高铁站与机场连接线上，地块呈三角形，地势相对平坦占地</a:t>
            </a:r>
            <a:r>
              <a:rPr lang="en-US" altLang="zh-CN" sz="1600" dirty="0" smtClean="0">
                <a:solidFill>
                  <a:schemeClr val="tx1"/>
                </a:solidFill>
                <a:latin typeface="微软雅黑" panose="020B0503020204020204" charset="-122"/>
                <a:ea typeface="微软雅黑" panose="020B0503020204020204" charset="-122"/>
                <a:cs typeface="微软雅黑" panose="020B0503020204020204" charset="-122"/>
              </a:rPr>
              <a:t>67415</a:t>
            </a:r>
            <a:r>
              <a:rPr lang="zh-CN" altLang="en-US" sz="1600" dirty="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141605"/>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1</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2</a:t>
            </a:r>
            <a:r>
              <a:rPr lang="zh-CN" sz="2400" b="1" spc="385" dirty="0">
                <a:solidFill>
                  <a:schemeClr val="bg1"/>
                </a:solidFill>
              </a:rPr>
              <a:t>项目解析</a:t>
            </a:r>
            <a:r>
              <a:rPr sz="2400" spc="340" dirty="0">
                <a:solidFill>
                  <a:schemeClr val="bg1"/>
                </a:solidFill>
              </a:rPr>
              <a:t>|</a:t>
            </a:r>
            <a:r>
              <a:rPr lang="zh-CN" sz="2400" spc="340" dirty="0">
                <a:solidFill>
                  <a:schemeClr val="bg1"/>
                </a:solidFill>
                <a:sym typeface="+mn-ea"/>
              </a:rPr>
              <a:t>项目地块分析</a:t>
            </a:r>
            <a:endParaRPr lang="zh-CN" sz="2400" spc="340" dirty="0">
              <a:solidFill>
                <a:schemeClr val="bg1"/>
              </a:solidFill>
              <a:sym typeface="+mn-ea"/>
            </a:endParaRPr>
          </a:p>
        </p:txBody>
      </p:sp>
      <p:pic>
        <p:nvPicPr>
          <p:cNvPr id="2" name="图片 1"/>
          <p:cNvPicPr>
            <a:picLocks noChangeAspect="1"/>
          </p:cNvPicPr>
          <p:nvPr/>
        </p:nvPicPr>
        <p:blipFill>
          <a:blip r:embed="rId1" cstate="print"/>
          <a:stretch>
            <a:fillRect/>
          </a:stretch>
        </p:blipFill>
        <p:spPr>
          <a:xfrm>
            <a:off x="366395" y="770255"/>
            <a:ext cx="10832465" cy="61118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207010"/>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1</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2</a:t>
            </a:r>
            <a:r>
              <a:rPr lang="zh-CN" sz="2400" b="1" spc="385" dirty="0">
                <a:solidFill>
                  <a:schemeClr val="bg1"/>
                </a:solidFill>
              </a:rPr>
              <a:t>项目解析</a:t>
            </a:r>
            <a:r>
              <a:rPr sz="2400" spc="340" dirty="0">
                <a:solidFill>
                  <a:schemeClr val="bg1"/>
                </a:solidFill>
              </a:rPr>
              <a:t>|</a:t>
            </a:r>
            <a:r>
              <a:rPr lang="zh-CN" sz="2400" spc="340" dirty="0">
                <a:solidFill>
                  <a:schemeClr val="bg1"/>
                </a:solidFill>
                <a:sym typeface="+mn-ea"/>
              </a:rPr>
              <a:t>项目地块分析</a:t>
            </a:r>
            <a:endParaRPr lang="zh-CN" sz="2400" spc="340" dirty="0">
              <a:solidFill>
                <a:schemeClr val="bg1"/>
              </a:solidFill>
              <a:sym typeface="+mn-ea"/>
            </a:endParaRPr>
          </a:p>
        </p:txBody>
      </p:sp>
      <p:sp>
        <p:nvSpPr>
          <p:cNvPr id="5" name="文本框 4"/>
          <p:cNvSpPr txBox="1"/>
          <p:nvPr/>
        </p:nvSpPr>
        <p:spPr>
          <a:xfrm>
            <a:off x="776605" y="715645"/>
            <a:ext cx="10229850" cy="645160"/>
          </a:xfrm>
          <a:prstGeom prst="rect">
            <a:avLst/>
          </a:prstGeom>
          <a:noFill/>
        </p:spPr>
        <p:txBody>
          <a:bodyPr wrap="square" rtlCol="0" anchor="t">
            <a:spAutoFit/>
          </a:bodyPr>
          <a:lstStyle/>
          <a:p>
            <a:endParaRPr lang="zh-CN" altLang="en-US" b="0">
              <a:solidFill>
                <a:schemeClr val="bg1"/>
              </a:solidFill>
              <a:ea typeface="等线" panose="02010600030101010101" pitchFamily="2" charset="-122"/>
            </a:endParaRPr>
          </a:p>
          <a:p>
            <a:endParaRPr lang="zh-CN" altLang="zh-CN" kern="100" dirty="0">
              <a:effectLst/>
              <a:latin typeface="等线" panose="02010600030101010101" pitchFamily="2" charset="-122"/>
              <a:ea typeface="等线" panose="02010600030101010101" pitchFamily="2" charset="-122"/>
              <a:cs typeface="Cordia New" panose="020B0304020202020204" pitchFamily="34" charset="-34"/>
              <a:sym typeface="+mn-ea"/>
            </a:endParaRPr>
          </a:p>
        </p:txBody>
      </p:sp>
      <p:pic>
        <p:nvPicPr>
          <p:cNvPr id="23" name="图片 22"/>
          <p:cNvPicPr>
            <a:picLocks noChangeAspect="1"/>
          </p:cNvPicPr>
          <p:nvPr/>
        </p:nvPicPr>
        <p:blipFill>
          <a:blip r:embed="rId1" cstate="print"/>
          <a:stretch>
            <a:fillRect/>
          </a:stretch>
        </p:blipFill>
        <p:spPr>
          <a:xfrm>
            <a:off x="711836" y="785495"/>
            <a:ext cx="10615966" cy="5935345"/>
          </a:xfrm>
          <a:prstGeom prst="rect">
            <a:avLst/>
          </a:prstGeom>
        </p:spPr>
      </p:pic>
      <p:sp>
        <p:nvSpPr>
          <p:cNvPr id="6" name="矩形 5"/>
          <p:cNvSpPr/>
          <p:nvPr/>
        </p:nvSpPr>
        <p:spPr>
          <a:xfrm>
            <a:off x="7110806" y="2323651"/>
            <a:ext cx="2441986" cy="2259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smtClean="0">
                <a:solidFill>
                  <a:schemeClr val="tx1"/>
                </a:solidFill>
              </a:rPr>
              <a:t>项目位于芜湖市湾沚区中心东南侧</a:t>
            </a:r>
            <a:endParaRPr lang="zh-CN" altLang="en-US" sz="1000"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207010"/>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1</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2</a:t>
            </a:r>
            <a:r>
              <a:rPr lang="zh-CN" sz="2400" b="1" spc="385" dirty="0">
                <a:solidFill>
                  <a:schemeClr val="bg1"/>
                </a:solidFill>
              </a:rPr>
              <a:t>项目解析</a:t>
            </a:r>
            <a:r>
              <a:rPr sz="2400" spc="340" dirty="0">
                <a:solidFill>
                  <a:schemeClr val="bg1"/>
                </a:solidFill>
              </a:rPr>
              <a:t>|</a:t>
            </a:r>
            <a:r>
              <a:rPr lang="zh-CN" sz="2400" spc="340" dirty="0">
                <a:solidFill>
                  <a:schemeClr val="bg1"/>
                </a:solidFill>
                <a:sym typeface="+mn-ea"/>
              </a:rPr>
              <a:t>项目地块分析</a:t>
            </a:r>
            <a:endParaRPr lang="zh-CN" sz="2400" spc="340" dirty="0">
              <a:solidFill>
                <a:schemeClr val="bg1"/>
              </a:solidFill>
              <a:sym typeface="+mn-ea"/>
            </a:endParaRPr>
          </a:p>
        </p:txBody>
      </p:sp>
      <p:sp>
        <p:nvSpPr>
          <p:cNvPr id="5" name="文本框 4"/>
          <p:cNvSpPr txBox="1"/>
          <p:nvPr/>
        </p:nvSpPr>
        <p:spPr>
          <a:xfrm>
            <a:off x="776605" y="715645"/>
            <a:ext cx="10229850" cy="645160"/>
          </a:xfrm>
          <a:prstGeom prst="rect">
            <a:avLst/>
          </a:prstGeom>
          <a:noFill/>
        </p:spPr>
        <p:txBody>
          <a:bodyPr wrap="square" rtlCol="0" anchor="t">
            <a:spAutoFit/>
          </a:bodyPr>
          <a:lstStyle/>
          <a:p>
            <a:endParaRPr lang="zh-CN" altLang="en-US" b="0">
              <a:solidFill>
                <a:schemeClr val="bg1"/>
              </a:solidFill>
              <a:ea typeface="等线" panose="02010600030101010101" pitchFamily="2" charset="-122"/>
            </a:endParaRPr>
          </a:p>
          <a:p>
            <a:endParaRPr lang="zh-CN" altLang="zh-CN" kern="100" dirty="0">
              <a:effectLst/>
              <a:latin typeface="等线" panose="02010600030101010101" pitchFamily="2" charset="-122"/>
              <a:ea typeface="等线" panose="02010600030101010101" pitchFamily="2" charset="-122"/>
              <a:cs typeface="Cordia New" panose="020B0304020202020204" pitchFamily="34" charset="-34"/>
              <a:sym typeface="+mn-ea"/>
            </a:endParaRPr>
          </a:p>
        </p:txBody>
      </p:sp>
      <p:sp>
        <p:nvSpPr>
          <p:cNvPr id="6" name="object 2"/>
          <p:cNvSpPr/>
          <p:nvPr/>
        </p:nvSpPr>
        <p:spPr>
          <a:xfrm>
            <a:off x="1383664" y="819023"/>
            <a:ext cx="9622536" cy="598627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
          <p:cNvSpPr txBox="1">
            <a:spLocks noGrp="1"/>
          </p:cNvSpPr>
          <p:nvPr/>
        </p:nvSpPr>
        <p:spPr>
          <a:xfrm>
            <a:off x="0" y="207010"/>
            <a:ext cx="5274310" cy="368935"/>
          </a:xfrm>
          <a:prstGeom prst="rect">
            <a:avLst/>
          </a:prstGeom>
        </p:spPr>
        <p:txBody>
          <a:bodyPr vert="horz" wrap="square" lIns="0" tIns="0" rIns="0" bIns="0" rtlCol="0">
            <a:spAutoFit/>
          </a:bodyPr>
          <a:lstStyle>
            <a:lvl1pPr>
              <a:defRPr sz="2300" b="0" i="0">
                <a:solidFill>
                  <a:srgbClr val="FBFBFB"/>
                </a:solidFill>
                <a:latin typeface="宋体" panose="02010600030101010101" pitchFamily="2" charset="-122"/>
                <a:ea typeface="+mj-ea"/>
                <a:cs typeface="宋体" panose="02010600030101010101" pitchFamily="2" charset="-122"/>
              </a:defRPr>
            </a:lvl1pPr>
          </a:lstStyle>
          <a:p>
            <a:pPr marL="12700" algn="l" fontAlgn="auto">
              <a:lnSpc>
                <a:spcPct val="100000"/>
              </a:lnSpc>
              <a:buClrTx/>
              <a:buSzTx/>
              <a:buFontTx/>
            </a:pPr>
            <a:r>
              <a:rPr lang="en-US" sz="2400" b="1" spc="180" dirty="0">
                <a:solidFill>
                  <a:schemeClr val="bg1"/>
                </a:solidFill>
                <a:latin typeface="Times New Roman" panose="02020603050405020304"/>
                <a:cs typeface="Times New Roman" panose="02020603050405020304"/>
              </a:rPr>
              <a:t>1</a:t>
            </a:r>
            <a:r>
              <a:rPr sz="2400" b="1" spc="180" dirty="0">
                <a:solidFill>
                  <a:schemeClr val="bg1"/>
                </a:solidFill>
                <a:latin typeface="Times New Roman" panose="02020603050405020304"/>
                <a:cs typeface="Times New Roman" panose="02020603050405020304"/>
              </a:rPr>
              <a:t>.</a:t>
            </a:r>
            <a:r>
              <a:rPr lang="en-US" sz="2400" b="1" spc="180" dirty="0">
                <a:solidFill>
                  <a:schemeClr val="bg1"/>
                </a:solidFill>
                <a:latin typeface="Times New Roman" panose="02020603050405020304"/>
                <a:cs typeface="Times New Roman" panose="02020603050405020304"/>
              </a:rPr>
              <a:t>2</a:t>
            </a:r>
            <a:r>
              <a:rPr lang="zh-CN" sz="2400" b="1" spc="385" dirty="0">
                <a:solidFill>
                  <a:schemeClr val="bg1"/>
                </a:solidFill>
              </a:rPr>
              <a:t>项目解析</a:t>
            </a:r>
            <a:r>
              <a:rPr sz="2400" spc="340" dirty="0">
                <a:solidFill>
                  <a:schemeClr val="bg1"/>
                </a:solidFill>
              </a:rPr>
              <a:t>|</a:t>
            </a:r>
            <a:r>
              <a:rPr lang="zh-CN" sz="2400" spc="340" dirty="0">
                <a:solidFill>
                  <a:schemeClr val="bg1"/>
                </a:solidFill>
                <a:sym typeface="+mn-ea"/>
              </a:rPr>
              <a:t>项目地块分析</a:t>
            </a:r>
            <a:endParaRPr lang="zh-CN" sz="2400" spc="340" dirty="0">
              <a:solidFill>
                <a:schemeClr val="bg1"/>
              </a:solidFill>
              <a:sym typeface="+mn-ea"/>
            </a:endParaRPr>
          </a:p>
        </p:txBody>
      </p:sp>
      <p:sp>
        <p:nvSpPr>
          <p:cNvPr id="5" name="文本框 4"/>
          <p:cNvSpPr txBox="1"/>
          <p:nvPr/>
        </p:nvSpPr>
        <p:spPr>
          <a:xfrm>
            <a:off x="776605" y="706120"/>
            <a:ext cx="10229850" cy="645160"/>
          </a:xfrm>
          <a:prstGeom prst="rect">
            <a:avLst/>
          </a:prstGeom>
          <a:noFill/>
        </p:spPr>
        <p:txBody>
          <a:bodyPr wrap="square" rtlCol="0" anchor="t">
            <a:spAutoFit/>
          </a:bodyPr>
          <a:lstStyle/>
          <a:p>
            <a:endParaRPr lang="zh-CN" altLang="en-US" b="0">
              <a:solidFill>
                <a:schemeClr val="bg1"/>
              </a:solidFill>
              <a:ea typeface="等线" panose="02010600030101010101" pitchFamily="2" charset="-122"/>
            </a:endParaRPr>
          </a:p>
          <a:p>
            <a:endParaRPr lang="zh-CN" altLang="zh-CN" kern="100" dirty="0">
              <a:effectLst/>
              <a:latin typeface="等线" panose="02010600030101010101" pitchFamily="2" charset="-122"/>
              <a:ea typeface="等线" panose="02010600030101010101" pitchFamily="2" charset="-122"/>
              <a:cs typeface="Cordia New" panose="020B0304020202020204" pitchFamily="34" charset="-34"/>
              <a:sym typeface="+mn-ea"/>
            </a:endParaRPr>
          </a:p>
        </p:txBody>
      </p:sp>
      <p:sp>
        <p:nvSpPr>
          <p:cNvPr id="2" name="object 2"/>
          <p:cNvSpPr/>
          <p:nvPr/>
        </p:nvSpPr>
        <p:spPr>
          <a:xfrm>
            <a:off x="687705" y="781685"/>
            <a:ext cx="10816590" cy="5874385"/>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464820"/>
            <a:ext cx="2691765" cy="1903730"/>
          </a:xfrm>
          <a:prstGeom prst="rect">
            <a:avLst/>
          </a:prstGeom>
        </p:spPr>
        <p:txBody>
          <a:bodyPr anchor="ctr"/>
          <a:lstStyle/>
          <a:p>
            <a:pPr algn="ctr">
              <a:buFont typeface="Arial" panose="020B0604020202020204" pitchFamily="34" charset="0"/>
              <a:buNone/>
              <a:defRPr/>
            </a:pPr>
            <a:r>
              <a:rPr lang="zh-CN" altLang="en-US" sz="3200" b="1" dirty="0">
                <a:solidFill>
                  <a:schemeClr val="bg1"/>
                </a:solidFill>
                <a:latin typeface="华文中宋" panose="02010600040101010101" pitchFamily="2" charset="-122"/>
                <a:ea typeface="华文中宋" panose="02010600040101010101" pitchFamily="2" charset="-122"/>
              </a:rPr>
              <a:t>目录</a:t>
            </a:r>
            <a:endParaRPr lang="zh-CN" altLang="en-US" sz="3200" b="1" dirty="0">
              <a:solidFill>
                <a:schemeClr val="bg1"/>
              </a:solidFill>
              <a:latin typeface="华文中宋" panose="02010600040101010101" pitchFamily="2" charset="-122"/>
              <a:ea typeface="华文中宋" panose="02010600040101010101" pitchFamily="2" charset="-122"/>
            </a:endParaRPr>
          </a:p>
          <a:p>
            <a:pPr algn="ctr">
              <a:buFont typeface="Arial" panose="020B0604020202020204" pitchFamily="34" charset="0"/>
              <a:buNone/>
              <a:defRPr/>
            </a:pPr>
            <a:endParaRPr lang="en-US" altLang="zh-CN" sz="3200" b="1" dirty="0">
              <a:solidFill>
                <a:schemeClr val="bg1"/>
              </a:solidFill>
              <a:latin typeface="华文中宋" panose="02010600040101010101" pitchFamily="2" charset="-122"/>
              <a:ea typeface="华文中宋" panose="02010600040101010101" pitchFamily="2" charset="-122"/>
            </a:endParaRPr>
          </a:p>
          <a:p>
            <a:pPr algn="ctr">
              <a:buFont typeface="Arial" panose="020B0604020202020204" pitchFamily="34" charset="0"/>
              <a:buNone/>
              <a:defRPr/>
            </a:pPr>
            <a:r>
              <a:rPr lang="en-US" altLang="zh-CN" sz="2400" b="1" dirty="0">
                <a:solidFill>
                  <a:schemeClr val="bg1">
                    <a:lumMod val="50000"/>
                  </a:schemeClr>
                </a:solidFill>
                <a:latin typeface="微软雅黑" panose="020B0503020204020204" charset="-122"/>
                <a:ea typeface="华文中宋" panose="02010600040101010101" pitchFamily="2" charset="-122"/>
                <a:cs typeface="Arial" panose="020B0604020202020204" pitchFamily="34" charset="0"/>
              </a:rPr>
              <a:t>Contents</a:t>
            </a:r>
            <a:endParaRPr lang="zh-CN" altLang="en-US" sz="2400" b="1" dirty="0">
              <a:solidFill>
                <a:schemeClr val="bg1">
                  <a:lumMod val="50000"/>
                </a:schemeClr>
              </a:solidFill>
              <a:latin typeface="微软雅黑" panose="020B0503020204020204" charset="-122"/>
              <a:ea typeface="华文中宋" panose="02010600040101010101" pitchFamily="2" charset="-122"/>
              <a:cs typeface="Arial" panose="020B0604020202020204" pitchFamily="34" charset="0"/>
            </a:endParaRPr>
          </a:p>
        </p:txBody>
      </p:sp>
      <p:sp>
        <p:nvSpPr>
          <p:cNvPr id="8" name="object 8"/>
          <p:cNvSpPr txBox="1"/>
          <p:nvPr/>
        </p:nvSpPr>
        <p:spPr>
          <a:xfrm>
            <a:off x="614045" y="3552825"/>
            <a:ext cx="1464310" cy="1550670"/>
          </a:xfrm>
          <a:prstGeom prst="rect">
            <a:avLst/>
          </a:prstGeom>
        </p:spPr>
        <p:txBody>
          <a:bodyPr vert="horz" wrap="square" lIns="0" tIns="12065" rIns="0" bIns="0" rtlCol="0">
            <a:spAutoFit/>
          </a:bodyPr>
          <a:lstStyle/>
          <a:p>
            <a:pPr marL="12700">
              <a:lnSpc>
                <a:spcPct val="100000"/>
              </a:lnSpc>
              <a:spcBef>
                <a:spcPts val="95"/>
              </a:spcBef>
            </a:pPr>
            <a:r>
              <a:rPr sz="10000" spc="-405" dirty="0">
                <a:solidFill>
                  <a:srgbClr val="FFFFFF"/>
                </a:solidFill>
                <a:latin typeface="微软雅黑" panose="020B0503020204020204" charset="-122"/>
                <a:cs typeface="微软雅黑" panose="020B0503020204020204" charset="-122"/>
              </a:rPr>
              <a:t>0</a:t>
            </a:r>
            <a:r>
              <a:rPr lang="en-US" sz="10000" spc="-405" dirty="0">
                <a:solidFill>
                  <a:srgbClr val="FFFFFF"/>
                </a:solidFill>
                <a:latin typeface="微软雅黑" panose="020B0503020204020204" charset="-122"/>
                <a:cs typeface="微软雅黑" panose="020B0503020204020204" charset="-122"/>
              </a:rPr>
              <a:t>2</a:t>
            </a:r>
            <a:endParaRPr sz="10000">
              <a:latin typeface="微软雅黑" panose="020B0503020204020204" charset="-122"/>
              <a:cs typeface="微软雅黑" panose="020B0503020204020204" charset="-122"/>
            </a:endParaRPr>
          </a:p>
        </p:txBody>
      </p:sp>
      <p:sp>
        <p:nvSpPr>
          <p:cNvPr id="6" name="object 6"/>
          <p:cNvSpPr txBox="1"/>
          <p:nvPr/>
        </p:nvSpPr>
        <p:spPr>
          <a:xfrm>
            <a:off x="3772535" y="1177290"/>
            <a:ext cx="3153410" cy="381635"/>
          </a:xfrm>
          <a:prstGeom prst="rect">
            <a:avLst/>
          </a:prstGeom>
        </p:spPr>
        <p:txBody>
          <a:bodyPr vert="horz" wrap="square" lIns="0" tIns="12700" rIns="0" bIns="0" rtlCol="0">
            <a:spAutoFit/>
          </a:bodyPr>
          <a:lstStyle/>
          <a:p>
            <a:pPr marL="12700">
              <a:lnSpc>
                <a:spcPct val="100000"/>
              </a:lnSpc>
              <a:spcBef>
                <a:spcPts val="100"/>
              </a:spcBef>
            </a:pPr>
            <a:r>
              <a:rPr lang="en-US" sz="2400" b="1" spc="-5" dirty="0">
                <a:solidFill>
                  <a:srgbClr val="D9D9D9"/>
                </a:solidFill>
                <a:latin typeface="微软雅黑" panose="020B0503020204020204" charset="-122"/>
                <a:cs typeface="微软雅黑" panose="020B0503020204020204" charset="-122"/>
              </a:rPr>
              <a:t>M</a:t>
            </a:r>
            <a:r>
              <a:rPr sz="2400" b="1" spc="-5" dirty="0">
                <a:solidFill>
                  <a:srgbClr val="D9D9D9"/>
                </a:solidFill>
                <a:latin typeface="微软雅黑" panose="020B0503020204020204" charset="-122"/>
                <a:cs typeface="微软雅黑" panose="020B0503020204020204" charset="-122"/>
              </a:rPr>
              <a:t>arketAnalysis</a:t>
            </a:r>
            <a:endParaRPr sz="2400">
              <a:latin typeface="微软雅黑" panose="020B0503020204020204" charset="-122"/>
              <a:cs typeface="微软雅黑" panose="020B0503020204020204" charset="-122"/>
            </a:endParaRPr>
          </a:p>
        </p:txBody>
      </p:sp>
      <p:sp>
        <p:nvSpPr>
          <p:cNvPr id="7" name="object 7"/>
          <p:cNvSpPr txBox="1">
            <a:spLocks noGrp="1"/>
          </p:cNvSpPr>
          <p:nvPr/>
        </p:nvSpPr>
        <p:spPr>
          <a:xfrm>
            <a:off x="3772535" y="1861820"/>
            <a:ext cx="3028950" cy="843280"/>
          </a:xfrm>
          <a:prstGeom prst="rect">
            <a:avLst/>
          </a:prstGeom>
        </p:spPr>
        <p:txBody>
          <a:bodyPr vert="horz" wrap="square" lIns="0" tIns="12700" rIns="0" bIns="0" rtlCol="0">
            <a:spAutoFit/>
          </a:bodyPr>
          <a:lstStyle>
            <a:lvl1pPr>
              <a:defRPr sz="2400" b="1" i="0">
                <a:solidFill>
                  <a:schemeClr val="bg1"/>
                </a:solidFill>
                <a:latin typeface="微软雅黑" panose="020B0503020204020204" charset="-122"/>
                <a:ea typeface="+mj-ea"/>
                <a:cs typeface="微软雅黑" panose="020B0503020204020204" charset="-122"/>
              </a:defRPr>
            </a:lvl1pPr>
          </a:lstStyle>
          <a:p>
            <a:pPr marL="12700">
              <a:lnSpc>
                <a:spcPct val="100000"/>
              </a:lnSpc>
              <a:spcBef>
                <a:spcPts val="100"/>
              </a:spcBef>
            </a:pPr>
            <a:r>
              <a:rPr lang="zh-CN" sz="5400" dirty="0">
                <a:solidFill>
                  <a:srgbClr val="006837"/>
                </a:solidFill>
                <a:sym typeface="+mn-ea"/>
              </a:rPr>
              <a:t>市场分析</a:t>
            </a:r>
            <a:endParaRPr sz="5400"/>
          </a:p>
        </p:txBody>
      </p:sp>
      <p:sp>
        <p:nvSpPr>
          <p:cNvPr id="9" name="object 9"/>
          <p:cNvSpPr txBox="1"/>
          <p:nvPr/>
        </p:nvSpPr>
        <p:spPr>
          <a:xfrm>
            <a:off x="3772535" y="3013201"/>
            <a:ext cx="1835785" cy="1395730"/>
          </a:xfrm>
          <a:prstGeom prst="rect">
            <a:avLst/>
          </a:prstGeom>
        </p:spPr>
        <p:txBody>
          <a:bodyPr vert="horz" wrap="square" lIns="0" tIns="165100" rIns="0" bIns="0" rtlCol="0">
            <a:spAutoFit/>
          </a:bodyPr>
          <a:lstStyle/>
          <a:p>
            <a:pPr marL="298450" indent="-285750">
              <a:lnSpc>
                <a:spcPct val="100000"/>
              </a:lnSpc>
              <a:spcBef>
                <a:spcPts val="1300"/>
              </a:spcBef>
              <a:buFont typeface="Wingdings" panose="05000000000000000000"/>
              <a:buChar char=""/>
              <a:tabLst>
                <a:tab pos="298450" algn="l"/>
              </a:tabLst>
            </a:pPr>
            <a:r>
              <a:rPr sz="2000" b="1" dirty="0">
                <a:solidFill>
                  <a:srgbClr val="38805A"/>
                </a:solidFill>
                <a:latin typeface="微软雅黑" panose="020B0503020204020204" charset="-122"/>
                <a:cs typeface="微软雅黑" panose="020B0503020204020204" charset="-122"/>
                <a:sym typeface="+mn-ea"/>
              </a:rPr>
              <a:t>市场政</a:t>
            </a:r>
            <a:r>
              <a:rPr sz="2000" b="1" spc="5" dirty="0">
                <a:solidFill>
                  <a:srgbClr val="38805A"/>
                </a:solidFill>
                <a:latin typeface="微软雅黑" panose="020B0503020204020204" charset="-122"/>
                <a:cs typeface="微软雅黑" panose="020B0503020204020204" charset="-122"/>
                <a:sym typeface="+mn-ea"/>
              </a:rPr>
              <a:t>策</a:t>
            </a:r>
            <a:endParaRPr sz="2000">
              <a:latin typeface="微软雅黑" panose="020B0503020204020204" charset="-122"/>
              <a:cs typeface="微软雅黑" panose="020B0503020204020204" charset="-122"/>
            </a:endParaRPr>
          </a:p>
          <a:p>
            <a:pPr marL="298450" indent="-285750">
              <a:lnSpc>
                <a:spcPct val="100000"/>
              </a:lnSpc>
              <a:spcBef>
                <a:spcPts val="1200"/>
              </a:spcBef>
              <a:buFont typeface="Wingdings" panose="05000000000000000000"/>
              <a:buChar char=""/>
              <a:tabLst>
                <a:tab pos="298450" algn="l"/>
              </a:tabLst>
            </a:pPr>
            <a:r>
              <a:rPr sz="2000" b="1" dirty="0">
                <a:solidFill>
                  <a:srgbClr val="38805A"/>
                </a:solidFill>
                <a:latin typeface="微软雅黑" panose="020B0503020204020204" charset="-122"/>
                <a:cs typeface="微软雅黑" panose="020B0503020204020204" charset="-122"/>
                <a:sym typeface="+mn-ea"/>
              </a:rPr>
              <a:t>市场分</a:t>
            </a:r>
            <a:r>
              <a:rPr sz="2000" b="1" spc="5" dirty="0">
                <a:solidFill>
                  <a:srgbClr val="38805A"/>
                </a:solidFill>
                <a:latin typeface="微软雅黑" panose="020B0503020204020204" charset="-122"/>
                <a:cs typeface="微软雅黑" panose="020B0503020204020204" charset="-122"/>
                <a:sym typeface="+mn-ea"/>
              </a:rPr>
              <a:t>析</a:t>
            </a:r>
            <a:endParaRPr sz="2000">
              <a:latin typeface="微软雅黑" panose="020B0503020204020204" charset="-122"/>
              <a:cs typeface="微软雅黑" panose="020B0503020204020204" charset="-122"/>
            </a:endParaRPr>
          </a:p>
          <a:p>
            <a:pPr marL="298450" indent="-285750">
              <a:lnSpc>
                <a:spcPct val="100000"/>
              </a:lnSpc>
              <a:spcBef>
                <a:spcPts val="1200"/>
              </a:spcBef>
              <a:buFont typeface="Wingdings" panose="05000000000000000000"/>
              <a:buChar char=""/>
              <a:tabLst>
                <a:tab pos="298450" algn="l"/>
              </a:tabLst>
            </a:pPr>
            <a:r>
              <a:rPr sz="2000" b="1" dirty="0">
                <a:solidFill>
                  <a:srgbClr val="38805A"/>
                </a:solidFill>
                <a:latin typeface="微软雅黑" panose="020B0503020204020204" charset="-122"/>
                <a:cs typeface="微软雅黑" panose="020B0503020204020204" charset="-122"/>
                <a:sym typeface="+mn-ea"/>
              </a:rPr>
              <a:t>竞品分</a:t>
            </a:r>
            <a:r>
              <a:rPr sz="2000" b="1" spc="5" dirty="0">
                <a:solidFill>
                  <a:srgbClr val="38805A"/>
                </a:solidFill>
                <a:latin typeface="微软雅黑" panose="020B0503020204020204" charset="-122"/>
                <a:cs typeface="微软雅黑" panose="020B0503020204020204" charset="-122"/>
                <a:sym typeface="+mn-ea"/>
              </a:rPr>
              <a:t>析</a:t>
            </a:r>
            <a:endParaRPr sz="2000">
              <a:latin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UNIT_TABLE_BEAUTIFY" val="smartTable{00b9d958-7c6f-442e-9fa1-42b3b4b8bc09}"/>
</p:tagLst>
</file>

<file path=ppt/tags/tag4.xml><?xml version="1.0" encoding="utf-8"?>
<p:tagLst xmlns:p="http://schemas.openxmlformats.org/presentationml/2006/main">
  <p:tag name="THINKCELLSHAPEDONOTDELETE" val="phC8xFeMg_E6yR1a4vPeCgQ"/>
  <p:tag name="KSO_WM_UNIT_TABLE_BEAUTIFY" val="smartTable{9baa61a9-dbbf-43a7-a7db-b798b438ae46}"/>
</p:tagLst>
</file>

<file path=ppt/tags/tag5.xml><?xml version="1.0" encoding="utf-8"?>
<p:tagLst xmlns:p="http://schemas.openxmlformats.org/presentationml/2006/main">
  <p:tag name="THINKCELLSHAPEDONOTDELETE" val="phC8xFeMg_E6yR1a4vPeCgQ"/>
  <p:tag name="KSO_WM_UNIT_TABLE_BEAUTIFY" val="smartTable{9baa61a9-dbbf-43a7-a7db-b798b438ae46}"/>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TABLE_BEAUTIFY" val="smartTable{f7f4cbd3-9004-48b5-a4e0-e9823cf4b6cd}"/>
  <p:tag name="TABLE_ENDDRAG_ORIGIN_RECT" val="896*457"/>
  <p:tag name="TABLE_ENDDRAG_RECT" val="21*113*896*457"/>
  <p:tag name="KSO_WM_BEAUTIFY_FLAG" val=""/>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5578</Words>
  <Application>WPS 演示</Application>
  <PresentationFormat>自定义</PresentationFormat>
  <Paragraphs>1016</Paragraphs>
  <Slides>29</Slides>
  <Notes>3</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29</vt:i4>
      </vt:variant>
    </vt:vector>
  </HeadingPairs>
  <TitlesOfParts>
    <vt:vector size="50" baseType="lpstr">
      <vt:lpstr>Arial</vt:lpstr>
      <vt:lpstr>宋体</vt:lpstr>
      <vt:lpstr>Wingdings</vt:lpstr>
      <vt:lpstr>微软雅黑</vt:lpstr>
      <vt:lpstr>华文中宋</vt:lpstr>
      <vt:lpstr>AMGDT</vt:lpstr>
      <vt:lpstr>Wingdings</vt:lpstr>
      <vt:lpstr>等线</vt:lpstr>
      <vt:lpstr>Cordia New</vt:lpstr>
      <vt:lpstr>Times New Roman</vt:lpstr>
      <vt:lpstr>仿宋</vt:lpstr>
      <vt:lpstr>Calibri</vt:lpstr>
      <vt:lpstr>Arial Unicode MS</vt:lpstr>
      <vt:lpstr>Verdana</vt:lpstr>
      <vt:lpstr>Arial</vt:lpstr>
      <vt:lpstr>Microsoft Sans Serif</vt:lpstr>
      <vt:lpstr>华文仿宋</vt:lpstr>
      <vt:lpstr>华文琥珀</vt:lpstr>
      <vt:lpstr>黑体</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k_media</dc:creator>
  <cp:lastModifiedBy>huawei</cp:lastModifiedBy>
  <cp:revision>439</cp:revision>
  <dcterms:created xsi:type="dcterms:W3CDTF">2019-06-19T02:08:00Z</dcterms:created>
  <dcterms:modified xsi:type="dcterms:W3CDTF">2023-11-07T09:43:37Z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y fmtid="{D5CDD505-2E9C-101B-9397-08002B2CF9AE}" pid="3" name="ICV">
    <vt:lpwstr>D1C4FB130931413194F6A90699BF300F</vt:lpwstr>
  </property>
</Properties>
</file>