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06" r:id="rId3"/>
    <p:sldId id="305" r:id="rId4"/>
    <p:sldId id="307" r:id="rId5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8" userDrawn="1">
          <p15:clr>
            <a:srgbClr val="A4A3A4"/>
          </p15:clr>
        </p15:guide>
        <p15:guide id="2" pos="3777" userDrawn="1">
          <p15:clr>
            <a:srgbClr val="A4A3A4"/>
          </p15:clr>
        </p15:guide>
        <p15:guide id="3" pos="41" userDrawn="1">
          <p15:clr>
            <a:srgbClr val="A4A3A4"/>
          </p15:clr>
        </p15:guide>
        <p15:guide id="4" pos="706" userDrawn="1">
          <p15:clr>
            <a:srgbClr val="A4A3A4"/>
          </p15:clr>
        </p15:guide>
        <p15:guide id="5" pos="12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ang 烟霞" initials="w" lastIdx="14" clrIdx="3"/>
  <p:cmAuthor id="1" name="HI" initials="H" lastIdx="1" clrIdx="0"/>
  <p:cmAuthor id="8" name="木子茗香" initials="木" lastIdx="2" clrIdx="0"/>
  <p:cmAuthor id="2" name="user" initials="u" lastIdx="1" clrIdx="0"/>
  <p:cmAuthor id="3" name="叶琦馥,yeqifu" initials="叶" lastIdx="1" clrIdx="1"/>
  <p:cmAuthor id="4" name=" " initials=" " lastIdx="1" clrIdx="2"/>
  <p:cmAuthor id="5" name="wqw" initials="w" lastIdx="1" clrIdx="1"/>
  <p:cmAuthor id="6" name="未知用户2" initials="未" lastIdx="2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E9EF"/>
    <a:srgbClr val="235085"/>
    <a:srgbClr val="C1A387"/>
    <a:srgbClr val="1C3B72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4" y="312"/>
      </p:cViewPr>
      <p:guideLst>
        <p:guide orient="horz" pos="2118"/>
        <p:guide pos="3777"/>
        <p:guide pos="41"/>
        <p:guide pos="706"/>
        <p:guide pos="1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06" y="988814"/>
            <a:ext cx="5790240" cy="30234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8994" y="988814"/>
            <a:ext cx="4706007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深圳市</a:t>
            </a:r>
            <a:r>
              <a:rPr lang="en-US" altLang="zh-CN" b="1" dirty="0"/>
              <a:t>yt</a:t>
            </a:r>
            <a:r>
              <a:rPr lang="zh-CN" altLang="en-US" b="1" dirty="0"/>
              <a:t>包装科技股份有限公司成立于</a:t>
            </a:r>
            <a:r>
              <a:rPr lang="en-US" altLang="zh-CN" b="1" dirty="0"/>
              <a:t>2002</a:t>
            </a:r>
            <a:r>
              <a:rPr lang="zh-CN" altLang="en-US" b="1" dirty="0"/>
              <a:t>年，总部位于深圳，</a:t>
            </a:r>
            <a:r>
              <a:rPr lang="en-US" altLang="zh-CN" b="1" dirty="0"/>
              <a:t>2016</a:t>
            </a:r>
            <a:r>
              <a:rPr lang="zh-CN" altLang="en-US" b="1" dirty="0"/>
              <a:t>年在深交所上市（股票代码：</a:t>
            </a:r>
            <a:r>
              <a:rPr lang="en-US" altLang="zh-CN" b="1" dirty="0"/>
              <a:t>0028**</a:t>
            </a:r>
            <a:r>
              <a:rPr lang="zh-CN" altLang="en-US" b="1" dirty="0"/>
              <a:t>）。</a:t>
            </a:r>
            <a:endParaRPr lang="zh-CN" altLang="en-US" b="1" dirty="0"/>
          </a:p>
          <a:p>
            <a:endParaRPr lang="zh-CN" altLang="en-US" b="1" dirty="0"/>
          </a:p>
          <a:p>
            <a:r>
              <a:rPr lang="en-US" altLang="zh-CN" b="1" dirty="0"/>
              <a:t>yt</a:t>
            </a:r>
            <a:r>
              <a:rPr lang="zh-CN" altLang="en-US" b="1" dirty="0"/>
              <a:t>是国内领先的高端品牌包装整体解决方案提供商，服务于众多世界</a:t>
            </a:r>
            <a:r>
              <a:rPr lang="en-US" altLang="zh-CN" b="1" dirty="0"/>
              <a:t>500</a:t>
            </a:r>
            <a:r>
              <a:rPr lang="zh-CN" altLang="en-US" b="1" dirty="0"/>
              <a:t>强客户及高端品牌，为消费电子、化妆品、食品、大健康、烟酒等行业客户提供专业的、有竞争力的包装产品、解决方案和服务，并致力于持续为客户提升品牌价值。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>
                <a:sym typeface="+mn-ea"/>
              </a:rPr>
              <a:t>yt</a:t>
            </a:r>
            <a:r>
              <a:rPr lang="zh-CN" altLang="en-US" b="1" dirty="0"/>
              <a:t>实行集团化管理，截至</a:t>
            </a:r>
            <a:r>
              <a:rPr lang="en-US" altLang="zh-CN" b="1" dirty="0"/>
              <a:t>2021</a:t>
            </a:r>
            <a:r>
              <a:rPr lang="zh-CN" altLang="en-US" b="1" dirty="0"/>
              <a:t>年</a:t>
            </a:r>
            <a:r>
              <a:rPr lang="en-US" altLang="zh-CN" b="1" dirty="0"/>
              <a:t>10</a:t>
            </a:r>
            <a:r>
              <a:rPr lang="zh-CN" altLang="en-US" b="1" dirty="0"/>
              <a:t>月，已拥有</a:t>
            </a:r>
            <a:r>
              <a:rPr lang="en-US" altLang="zh-CN" b="1" dirty="0"/>
              <a:t>80</a:t>
            </a:r>
            <a:r>
              <a:rPr lang="zh-CN" altLang="en-US" b="1" dirty="0"/>
              <a:t>家子公司和</a:t>
            </a:r>
            <a:r>
              <a:rPr lang="en-US" altLang="zh-CN" b="1" dirty="0"/>
              <a:t>7</a:t>
            </a:r>
            <a:r>
              <a:rPr lang="zh-CN" altLang="en-US" b="1" dirty="0"/>
              <a:t>家分公司，在华东、华南、华北、华中、西南以及越南、印度、印尼、泰国等地设有生产基地，并在美国、澳大利亚、中国香港等地区设有服务中心，就近为全球客户提供服务。</a:t>
            </a:r>
            <a:endParaRPr lang="zh-CN" altLang="en-US" b="1" dirty="0"/>
          </a:p>
          <a:p>
            <a:endParaRPr lang="zh-CN" altLang="en-US" b="1" dirty="0"/>
          </a:p>
          <a:p>
            <a:endParaRPr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5785151" y="4209394"/>
            <a:ext cx="57902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近年来，</a:t>
            </a:r>
            <a:r>
              <a:rPr lang="en-US" altLang="zh-CN" b="1" dirty="0">
                <a:sym typeface="+mn-ea"/>
              </a:rPr>
              <a:t>yt</a:t>
            </a:r>
            <a:r>
              <a:rPr lang="zh-CN" altLang="en-US" b="1" dirty="0"/>
              <a:t>获得了</a:t>
            </a:r>
            <a:r>
              <a:rPr lang="en-US" altLang="zh-CN" b="1" dirty="0"/>
              <a:t>"</a:t>
            </a:r>
            <a:r>
              <a:rPr lang="zh-CN" altLang="en-US" b="1" dirty="0"/>
              <a:t>中国印刷包装企业</a:t>
            </a:r>
            <a:r>
              <a:rPr lang="en-US" altLang="zh-CN" b="1" dirty="0"/>
              <a:t>100</a:t>
            </a:r>
            <a:r>
              <a:rPr lang="zh-CN" altLang="en-US" b="1" dirty="0"/>
              <a:t>强第一名</a:t>
            </a:r>
            <a:r>
              <a:rPr lang="en-US" altLang="zh-CN" b="1" dirty="0"/>
              <a:t>"</a:t>
            </a:r>
            <a:r>
              <a:rPr lang="zh-CN" altLang="en-US" b="1" dirty="0"/>
              <a:t>、</a:t>
            </a:r>
            <a:r>
              <a:rPr lang="en-US" altLang="zh-CN" b="1" dirty="0"/>
              <a:t>"</a:t>
            </a:r>
            <a:r>
              <a:rPr lang="zh-CN" altLang="en-US" b="1" dirty="0"/>
              <a:t>中国优秀包装品牌</a:t>
            </a:r>
            <a:r>
              <a:rPr lang="en-US" altLang="zh-CN" b="1" dirty="0"/>
              <a:t>"</a:t>
            </a:r>
            <a:r>
              <a:rPr lang="zh-CN" altLang="en-US" b="1" dirty="0"/>
              <a:t>、 </a:t>
            </a:r>
            <a:r>
              <a:rPr lang="en-US" altLang="zh-CN" b="1" dirty="0"/>
              <a:t>"</a:t>
            </a:r>
            <a:r>
              <a:rPr lang="zh-CN" altLang="en-US" b="1" dirty="0"/>
              <a:t>国家印刷示范企业</a:t>
            </a:r>
            <a:r>
              <a:rPr lang="en-US" altLang="zh-CN" b="1" dirty="0"/>
              <a:t>"</a:t>
            </a:r>
            <a:r>
              <a:rPr lang="zh-CN" altLang="en-US" b="1" dirty="0"/>
              <a:t>、</a:t>
            </a:r>
            <a:r>
              <a:rPr lang="en-US" altLang="zh-CN" b="1" dirty="0"/>
              <a:t>"</a:t>
            </a:r>
            <a:r>
              <a:rPr lang="zh-CN" altLang="en-US" b="1" dirty="0"/>
              <a:t>国家文化出口重点企业</a:t>
            </a:r>
            <a:r>
              <a:rPr lang="en-US" altLang="zh-CN" b="1" dirty="0"/>
              <a:t>"</a:t>
            </a:r>
            <a:r>
              <a:rPr lang="zh-CN" altLang="en-US" b="1" dirty="0"/>
              <a:t>、</a:t>
            </a:r>
            <a:r>
              <a:rPr lang="en-US" altLang="zh-CN" b="1" dirty="0"/>
              <a:t>"</a:t>
            </a:r>
            <a:r>
              <a:rPr lang="zh-CN" altLang="en-US" b="1" dirty="0"/>
              <a:t>广东省著名商标</a:t>
            </a:r>
            <a:r>
              <a:rPr lang="en-US" altLang="zh-CN" b="1" dirty="0"/>
              <a:t>"</a:t>
            </a:r>
            <a:r>
              <a:rPr lang="zh-CN" altLang="en-US" b="1" dirty="0"/>
              <a:t>、</a:t>
            </a:r>
            <a:r>
              <a:rPr lang="en-US" altLang="zh-CN" b="1" dirty="0"/>
              <a:t>"</a:t>
            </a:r>
            <a:r>
              <a:rPr lang="zh-CN" altLang="en-US" b="1" dirty="0"/>
              <a:t>深圳市百强企业</a:t>
            </a:r>
            <a:r>
              <a:rPr lang="en-US" altLang="zh-CN" b="1" dirty="0"/>
              <a:t>"</a:t>
            </a:r>
            <a:r>
              <a:rPr lang="zh-CN" altLang="en-US" b="1" dirty="0"/>
              <a:t>、</a:t>
            </a:r>
            <a:r>
              <a:rPr lang="en-US" altLang="zh-CN" b="1" dirty="0"/>
              <a:t>"</a:t>
            </a:r>
            <a:r>
              <a:rPr lang="zh-CN" altLang="en-US" b="1" dirty="0"/>
              <a:t>深圳市文化创意产业百强企业</a:t>
            </a:r>
            <a:r>
              <a:rPr lang="en-US" altLang="zh-CN" b="1" dirty="0"/>
              <a:t>"</a:t>
            </a:r>
            <a:r>
              <a:rPr lang="zh-CN" altLang="en-US" b="1" dirty="0"/>
              <a:t>、</a:t>
            </a:r>
            <a:r>
              <a:rPr lang="en-US" altLang="zh-CN" b="1" dirty="0"/>
              <a:t>"</a:t>
            </a:r>
            <a:r>
              <a:rPr lang="zh-CN" altLang="en-US" b="1" dirty="0"/>
              <a:t>宝安区科学技术奖区长奖</a:t>
            </a:r>
            <a:r>
              <a:rPr lang="en-US" altLang="zh-CN" b="1" dirty="0"/>
              <a:t>"</a:t>
            </a:r>
            <a:r>
              <a:rPr lang="zh-CN" altLang="en-US" b="1" dirty="0"/>
              <a:t>等荣誉。</a:t>
            </a:r>
            <a:endParaRPr lang="zh-CN" altLang="en-US" b="1" dirty="0"/>
          </a:p>
        </p:txBody>
      </p:sp>
      <p:sp>
        <p:nvSpPr>
          <p:cNvPr id="7" name="文本框 22"/>
          <p:cNvSpPr txBox="1"/>
          <p:nvPr/>
        </p:nvSpPr>
        <p:spPr>
          <a:xfrm>
            <a:off x="1067008" y="329208"/>
            <a:ext cx="553750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yt科技介绍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0119" y="425669"/>
            <a:ext cx="125812" cy="332738"/>
          </a:xfrm>
          <a:prstGeom prst="rect">
            <a:avLst/>
          </a:prstGeom>
          <a:solidFill>
            <a:srgbClr val="23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 flipH="1">
            <a:off x="591206" y="425668"/>
            <a:ext cx="134007" cy="369461"/>
          </a:xfrm>
          <a:prstGeom prst="rect">
            <a:avLst/>
          </a:prstGeom>
          <a:solidFill>
            <a:srgbClr val="23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8851" y="5469338"/>
            <a:ext cx="1103429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b="1" dirty="0"/>
              <a:t>项目权属：项目权利人苏州</a:t>
            </a:r>
            <a:r>
              <a:rPr lang="en-US" altLang="zh-CN" b="1" dirty="0"/>
              <a:t>yy</a:t>
            </a:r>
            <a:r>
              <a:rPr lang="zh-CN" altLang="en-US" b="1" dirty="0"/>
              <a:t>，属于</a:t>
            </a:r>
            <a:r>
              <a:rPr lang="en-US" altLang="zh-CN" b="1" dirty="0">
                <a:sym typeface="+mn-ea"/>
              </a:rPr>
              <a:t>yt</a:t>
            </a:r>
            <a:r>
              <a:rPr lang="zh-CN" altLang="en-US" b="1" dirty="0"/>
              <a:t>全资子公司</a:t>
            </a:r>
            <a:endParaRPr lang="en-US" altLang="zh-CN" b="1" dirty="0">
              <a:latin typeface="等线" panose="02010600030101010101" charset="-122"/>
              <a:ea typeface="等线" panose="02010600030101010101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等线" panose="02010600030101010101" charset="-122"/>
                <a:ea typeface="等线" panose="02010600030101010101" charset="-122"/>
              </a:rPr>
              <a:t>项目位置：项目位于苏州市吴中区，距离苏州火车站车行距离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</a:rPr>
              <a:t>17km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</a:rPr>
              <a:t>，驾驶时间约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</a:rPr>
              <a:t>30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</a:rPr>
              <a:t>分钟</a:t>
            </a:r>
            <a:endParaRPr lang="en-US" altLang="zh-CN" b="1" dirty="0">
              <a:latin typeface="等线" panose="02010600030101010101" charset="-122"/>
              <a:ea typeface="等线" panose="02010600030101010101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b="1" dirty="0"/>
              <a:t>项目情况：项目土地面积</a:t>
            </a:r>
            <a:r>
              <a:rPr lang="en-US" altLang="zh-CN" b="1" dirty="0"/>
              <a:t>18509㎡</a:t>
            </a:r>
            <a:r>
              <a:rPr lang="zh-CN" altLang="en-US" b="1" dirty="0"/>
              <a:t>，土地使用期限至</a:t>
            </a:r>
            <a:r>
              <a:rPr lang="en-US" altLang="zh-CN" b="1" dirty="0"/>
              <a:t>2051</a:t>
            </a:r>
            <a:r>
              <a:rPr lang="zh-CN" altLang="en-US" b="1" dirty="0"/>
              <a:t>年（剩余</a:t>
            </a:r>
            <a:r>
              <a:rPr lang="en-US" altLang="zh-CN" b="1" dirty="0"/>
              <a:t>28</a:t>
            </a:r>
            <a:r>
              <a:rPr lang="zh-CN" altLang="en-US" b="1" dirty="0"/>
              <a:t>年），共</a:t>
            </a:r>
            <a:r>
              <a:rPr lang="en-US" altLang="zh-CN" b="1" dirty="0"/>
              <a:t>8</a:t>
            </a:r>
            <a:r>
              <a:rPr lang="zh-CN" altLang="en-US" b="1" dirty="0"/>
              <a:t>幢楼，建筑面积</a:t>
            </a:r>
            <a:r>
              <a:rPr lang="en-US" altLang="zh-CN" b="1" dirty="0"/>
              <a:t>5385㎡</a:t>
            </a:r>
            <a:r>
              <a:rPr lang="zh-CN" altLang="en-US" b="1" dirty="0"/>
              <a:t>。</a:t>
            </a:r>
            <a:endParaRPr lang="en-US" altLang="zh-CN" b="1" dirty="0"/>
          </a:p>
        </p:txBody>
      </p:sp>
      <p:sp>
        <p:nvSpPr>
          <p:cNvPr id="11" name="文本框 22"/>
          <p:cNvSpPr txBox="1"/>
          <p:nvPr/>
        </p:nvSpPr>
        <p:spPr>
          <a:xfrm>
            <a:off x="798994" y="354120"/>
            <a:ext cx="553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项目基本情况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994" y="1016031"/>
            <a:ext cx="5137430" cy="41780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922" y="905934"/>
            <a:ext cx="5384065" cy="4403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41196" y="1189994"/>
            <a:ext cx="5904772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/>
              <a:t>项目权利人苏州</a:t>
            </a:r>
            <a:r>
              <a:rPr lang="en-US" altLang="zh-CN" b="1" dirty="0"/>
              <a:t>yy</a:t>
            </a:r>
            <a:r>
              <a:rPr lang="zh-CN" altLang="en-US" b="1" dirty="0"/>
              <a:t>成立于</a:t>
            </a:r>
            <a:r>
              <a:rPr lang="en-US" altLang="zh-CN" b="1" dirty="0"/>
              <a:t>2001</a:t>
            </a:r>
            <a:r>
              <a:rPr lang="zh-CN" altLang="en-US" b="1" dirty="0"/>
              <a:t>年</a:t>
            </a:r>
            <a:r>
              <a:rPr lang="en-US" altLang="zh-CN" b="1" dirty="0"/>
              <a:t>5</a:t>
            </a:r>
            <a:r>
              <a:rPr lang="zh-CN" altLang="en-US" b="1" dirty="0"/>
              <a:t>月</a:t>
            </a:r>
            <a:r>
              <a:rPr lang="en-US" altLang="zh-CN" b="1" dirty="0"/>
              <a:t>28</a:t>
            </a:r>
            <a:r>
              <a:rPr lang="zh-CN" altLang="en-US" b="1" dirty="0"/>
              <a:t>日，</a:t>
            </a:r>
            <a:r>
              <a:rPr lang="en-US" altLang="zh-CN" b="1" dirty="0">
                <a:sym typeface="+mn-ea"/>
              </a:rPr>
              <a:t>yt</a:t>
            </a:r>
            <a:r>
              <a:rPr lang="zh-CN" altLang="en-US" b="1" dirty="0"/>
              <a:t>于</a:t>
            </a:r>
            <a:r>
              <a:rPr lang="en-US" altLang="zh-CN" b="1" dirty="0"/>
              <a:t>2007</a:t>
            </a:r>
            <a:r>
              <a:rPr lang="zh-CN" altLang="en-US" b="1" dirty="0"/>
              <a:t>年</a:t>
            </a:r>
            <a:r>
              <a:rPr lang="en-US" altLang="zh-CN" b="1" dirty="0"/>
              <a:t>8</a:t>
            </a:r>
            <a:r>
              <a:rPr lang="zh-CN" altLang="en-US" b="1" dirty="0"/>
              <a:t>月</a:t>
            </a:r>
            <a:r>
              <a:rPr lang="en-US" altLang="zh-CN" b="1" dirty="0"/>
              <a:t>16</a:t>
            </a:r>
            <a:r>
              <a:rPr lang="zh-CN" altLang="en-US" b="1" dirty="0"/>
              <a:t>日通过苏州永承收购公司</a:t>
            </a:r>
            <a:r>
              <a:rPr lang="en-US" altLang="zh-CN" b="1" dirty="0"/>
              <a:t>90%</a:t>
            </a:r>
            <a:r>
              <a:rPr lang="zh-CN" altLang="en-US" b="1" dirty="0"/>
              <a:t>股权，于</a:t>
            </a:r>
            <a:r>
              <a:rPr lang="en-US" altLang="zh-CN" b="1" dirty="0"/>
              <a:t>2009</a:t>
            </a:r>
            <a:r>
              <a:rPr lang="zh-CN" altLang="en-US" b="1" dirty="0"/>
              <a:t>年</a:t>
            </a:r>
            <a:r>
              <a:rPr lang="en-US" altLang="zh-CN" b="1" dirty="0"/>
              <a:t>12</a:t>
            </a:r>
            <a:r>
              <a:rPr lang="zh-CN" altLang="en-US" b="1" dirty="0"/>
              <a:t>月</a:t>
            </a:r>
            <a:r>
              <a:rPr lang="en-US" altLang="zh-CN" b="1" dirty="0"/>
              <a:t>15</a:t>
            </a:r>
            <a:r>
              <a:rPr lang="zh-CN" altLang="en-US" b="1" dirty="0"/>
              <a:t>日通过苏州</a:t>
            </a:r>
            <a:r>
              <a:rPr lang="en-US" altLang="zh-CN" b="1" dirty="0">
                <a:sym typeface="+mn-ea"/>
              </a:rPr>
              <a:t>yt</a:t>
            </a:r>
            <a:r>
              <a:rPr lang="zh-CN" altLang="en-US" b="1" dirty="0"/>
              <a:t>收购公司</a:t>
            </a:r>
            <a:r>
              <a:rPr lang="en-US" altLang="zh-CN" b="1" dirty="0"/>
              <a:t>10%</a:t>
            </a:r>
            <a:r>
              <a:rPr lang="zh-CN" altLang="en-US" b="1" dirty="0"/>
              <a:t>股权，并于</a:t>
            </a:r>
            <a:r>
              <a:rPr lang="en-US" altLang="zh-CN" b="1" dirty="0"/>
              <a:t>2009</a:t>
            </a:r>
            <a:r>
              <a:rPr lang="zh-CN" altLang="en-US" b="1" dirty="0"/>
              <a:t>年</a:t>
            </a:r>
            <a:r>
              <a:rPr lang="en-US" altLang="zh-CN" b="1" dirty="0"/>
              <a:t>12</a:t>
            </a:r>
            <a:r>
              <a:rPr lang="zh-CN" altLang="en-US" b="1" dirty="0"/>
              <a:t>月</a:t>
            </a:r>
            <a:r>
              <a:rPr lang="en-US" altLang="zh-CN" b="1" dirty="0"/>
              <a:t>25</a:t>
            </a:r>
            <a:r>
              <a:rPr lang="zh-CN" altLang="en-US" b="1" dirty="0"/>
              <a:t>日进行股权结构调整，苏州永承将其持有苏州yy</a:t>
            </a:r>
            <a:r>
              <a:rPr lang="en-US" altLang="zh-CN" b="1" dirty="0"/>
              <a:t>90%</a:t>
            </a:r>
            <a:r>
              <a:rPr lang="zh-CN" altLang="en-US" b="1" dirty="0"/>
              <a:t>股权转让给苏州yt，苏州yy成为苏州yt的全资子公司，注册资本</a:t>
            </a:r>
            <a:r>
              <a:rPr lang="en-US" altLang="zh-CN" b="1" dirty="0"/>
              <a:t>650</a:t>
            </a:r>
            <a:r>
              <a:rPr lang="zh-CN" altLang="en-US" b="1"/>
              <a:t>万元（实缴）</a:t>
            </a:r>
            <a:endParaRPr lang="en-US" altLang="zh-CN" b="1" dirty="0"/>
          </a:p>
          <a:p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/>
              <a:t>2001</a:t>
            </a:r>
            <a:r>
              <a:rPr lang="zh-CN" altLang="en-US" b="1" dirty="0"/>
              <a:t>年，苏州yy与吴中区木渎镇建设管理委员会签订</a:t>
            </a:r>
            <a:r>
              <a:rPr lang="en-US" altLang="zh-CN" b="1" dirty="0"/>
              <a:t>《</a:t>
            </a:r>
            <a:r>
              <a:rPr lang="zh-CN" altLang="en-US" b="1" dirty="0"/>
              <a:t>项目投资及土地出让合同</a:t>
            </a:r>
            <a:r>
              <a:rPr lang="en-US" altLang="zh-CN" b="1" dirty="0"/>
              <a:t>》</a:t>
            </a:r>
            <a:r>
              <a:rPr lang="zh-CN" altLang="en-US" b="1" dirty="0"/>
              <a:t>，取得位于金枫路以西、山庄路以北约</a:t>
            </a:r>
            <a:r>
              <a:rPr lang="en-US" altLang="zh-CN" b="1" dirty="0"/>
              <a:t>27</a:t>
            </a:r>
            <a:r>
              <a:rPr lang="zh-CN" altLang="en-US" b="1" dirty="0"/>
              <a:t>亩土地（</a:t>
            </a:r>
            <a:r>
              <a:rPr lang="en-US" altLang="zh-CN" b="1" dirty="0"/>
              <a:t>18509㎡</a:t>
            </a:r>
            <a:r>
              <a:rPr lang="zh-CN" altLang="en-US" b="1" dirty="0"/>
              <a:t>），土地使用年限</a:t>
            </a:r>
            <a:r>
              <a:rPr lang="en-US" altLang="zh-CN" b="1" dirty="0"/>
              <a:t>50</a:t>
            </a:r>
            <a:r>
              <a:rPr lang="zh-CN" altLang="en-US" b="1" dirty="0"/>
              <a:t>年，至</a:t>
            </a:r>
            <a:r>
              <a:rPr lang="en-US" altLang="zh-CN" b="1" dirty="0"/>
              <a:t>2051</a:t>
            </a:r>
            <a:r>
              <a:rPr lang="zh-CN" altLang="en-US" b="1" dirty="0"/>
              <a:t>年</a:t>
            </a:r>
            <a:r>
              <a:rPr lang="en-US" altLang="zh-CN" b="1" dirty="0"/>
              <a:t>9</a:t>
            </a:r>
            <a:r>
              <a:rPr lang="zh-CN" altLang="en-US" b="1" dirty="0"/>
              <a:t>月</a:t>
            </a:r>
            <a:r>
              <a:rPr lang="en-US" altLang="zh-CN" b="1" dirty="0"/>
              <a:t>27</a:t>
            </a:r>
            <a:r>
              <a:rPr lang="zh-CN" altLang="en-US" b="1" dirty="0"/>
              <a:t>日</a:t>
            </a:r>
            <a:endParaRPr lang="en-US" altLang="zh-CN" b="1" dirty="0"/>
          </a:p>
          <a:p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/>
              <a:t>项目共建设</a:t>
            </a:r>
            <a:r>
              <a:rPr lang="en-US" altLang="zh-CN" b="1" dirty="0"/>
              <a:t>8</a:t>
            </a:r>
            <a:r>
              <a:rPr lang="zh-CN" altLang="en-US" b="1" dirty="0"/>
              <a:t>幢楼，目前拥有国有土地使用权证</a:t>
            </a:r>
            <a:r>
              <a:rPr lang="en-US" altLang="zh-CN" b="1" dirty="0"/>
              <a:t>1</a:t>
            </a:r>
            <a:r>
              <a:rPr lang="zh-CN" altLang="en-US" b="1" dirty="0"/>
              <a:t>份，房地产权证</a:t>
            </a:r>
            <a:r>
              <a:rPr lang="en-US" altLang="zh-CN" b="1" dirty="0"/>
              <a:t>8</a:t>
            </a:r>
            <a:r>
              <a:rPr lang="zh-CN" altLang="en-US" b="1" dirty="0"/>
              <a:t>份，无抵押查封，公司无对外负债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b="1" dirty="0"/>
          </a:p>
        </p:txBody>
      </p:sp>
      <p:sp>
        <p:nvSpPr>
          <p:cNvPr id="2" name="文本框 22"/>
          <p:cNvSpPr txBox="1"/>
          <p:nvPr/>
        </p:nvSpPr>
        <p:spPr>
          <a:xfrm>
            <a:off x="1148288" y="329207"/>
            <a:ext cx="553750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苏州yy沿革及土地来源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1196" y="393671"/>
            <a:ext cx="125812" cy="332738"/>
          </a:xfrm>
          <a:prstGeom prst="rect">
            <a:avLst/>
          </a:prstGeom>
          <a:solidFill>
            <a:srgbClr val="23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12922" y="1295005"/>
            <a:ext cx="3389586" cy="6542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356235"/>
            <a:r>
              <a:rPr lang="zh-CN" altLang="en-US" sz="1600" b="1" kern="0" dirty="0">
                <a:cs typeface="+mn-ea"/>
                <a:sym typeface="+mn-lt"/>
              </a:rPr>
              <a:t>深圳市yt包装科技股份有限公司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9126308" y="1949274"/>
            <a:ext cx="7532" cy="1175744"/>
          </a:xfrm>
          <a:prstGeom prst="straightConnector1">
            <a:avLst/>
          </a:prstGeom>
          <a:ln w="50800"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312922" y="3125018"/>
            <a:ext cx="3389586" cy="6542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356235"/>
            <a:r>
              <a:rPr lang="zh-CN" altLang="en-US" sz="1600" b="1" kern="0" dirty="0">
                <a:cs typeface="+mn-ea"/>
                <a:sym typeface="+mn-lt"/>
              </a:rPr>
              <a:t>苏州yt印刷有限公司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28433" y="2211551"/>
            <a:ext cx="1026156" cy="47752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356235"/>
            <a:r>
              <a:rPr lang="en-US" altLang="zh-CN" b="1" kern="0" dirty="0">
                <a:cs typeface="+mn-ea"/>
                <a:sym typeface="+mn-lt"/>
              </a:rPr>
              <a:t>100%</a:t>
            </a:r>
            <a:endParaRPr lang="zh-CN" altLang="en-US" b="1" kern="0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39047" y="4846087"/>
            <a:ext cx="3389586" cy="6542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356235"/>
            <a:r>
              <a:rPr lang="zh-CN" altLang="en-US" sz="1600" b="1" kern="0" dirty="0">
                <a:cs typeface="+mn-ea"/>
                <a:sym typeface="+mn-lt"/>
              </a:rPr>
              <a:t>苏州yy包装印刷有限公司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96598" y="4011304"/>
            <a:ext cx="1026156" cy="47752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356235"/>
            <a:r>
              <a:rPr lang="en-US" altLang="zh-CN" b="1" kern="0" dirty="0">
                <a:cs typeface="+mn-ea"/>
                <a:sym typeface="+mn-lt"/>
              </a:rPr>
              <a:t>100%</a:t>
            </a:r>
            <a:endParaRPr lang="zh-CN" altLang="en-US" b="1" kern="0" dirty="0">
              <a:cs typeface="+mn-ea"/>
              <a:sym typeface="+mn-lt"/>
            </a:endParaRPr>
          </a:p>
        </p:txBody>
      </p:sp>
      <p:cxnSp>
        <p:nvCxnSpPr>
          <p:cNvPr id="13" name="直接箭头连接符 12"/>
          <p:cNvCxnSpPr>
            <a:endCxn id="8" idx="0"/>
          </p:cNvCxnSpPr>
          <p:nvPr/>
        </p:nvCxnSpPr>
        <p:spPr>
          <a:xfrm>
            <a:off x="9126308" y="3751522"/>
            <a:ext cx="7532" cy="1094565"/>
          </a:xfrm>
          <a:prstGeom prst="straightConnector1">
            <a:avLst/>
          </a:prstGeom>
          <a:ln w="50800"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>
            <a:lumMod val="95000"/>
          </a:sysClr>
        </a:solidFill>
        <a:ln w="12700" cap="flat" cmpd="sng" algn="ctr">
          <a:solidFill>
            <a:sysClr val="window" lastClr="FFFFFF">
              <a:lumMod val="65000"/>
            </a:sysClr>
          </a:solidFill>
          <a:prstDash val="sysDot"/>
          <a:miter lim="800000"/>
        </a:ln>
      </a:spPr>
      <a:bodyPr rtlCol="0" anchor="ctr"/>
      <a:lstStyle>
        <a:defPPr algn="ctr" defTabSz="356235">
          <a:defRPr sz="700" kern="0" dirty="0" smtClean="0">
            <a:solidFill>
              <a:prstClr val="white"/>
            </a:solidFill>
            <a:cs typeface="+mn-ea"/>
            <a:sym typeface="+mn-lt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WPS 演示</Application>
  <PresentationFormat>宽屏</PresentationFormat>
  <Paragraphs>39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等线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指南者</dc:creator>
  <cp:lastModifiedBy>lenovo</cp:lastModifiedBy>
  <cp:revision>668</cp:revision>
  <dcterms:created xsi:type="dcterms:W3CDTF">2020-12-25T09:53:00Z</dcterms:created>
  <dcterms:modified xsi:type="dcterms:W3CDTF">2024-03-19T15:47:18Z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2052-12.1.0.16412</vt:lpwstr>
  </property>
  <property fmtid="{D5CDD505-2E9C-101B-9397-08002B2CF9AE}" pid="3" name="ICV">
    <vt:lpwstr>FD23CDFFCF0341358167590B62CEA608</vt:lpwstr>
  </property>
</Properties>
</file>