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4"/>
  </p:notesMasterIdLst>
  <p:handoutMasterIdLst>
    <p:handoutMasterId r:id="rId24"/>
  </p:handoutMasterIdLst>
  <p:sldIdLst>
    <p:sldId id="256" r:id="rId3"/>
    <p:sldId id="268" r:id="rId5"/>
    <p:sldId id="259" r:id="rId6"/>
    <p:sldId id="278" r:id="rId7"/>
    <p:sldId id="280" r:id="rId8"/>
    <p:sldId id="326" r:id="rId9"/>
    <p:sldId id="282" r:id="rId10"/>
    <p:sldId id="286" r:id="rId11"/>
    <p:sldId id="279" r:id="rId12"/>
    <p:sldId id="287" r:id="rId13"/>
    <p:sldId id="306" r:id="rId14"/>
    <p:sldId id="317" r:id="rId15"/>
    <p:sldId id="318" r:id="rId16"/>
    <p:sldId id="285" r:id="rId17"/>
    <p:sldId id="281" r:id="rId18"/>
    <p:sldId id="290" r:id="rId19"/>
    <p:sldId id="298" r:id="rId20"/>
    <p:sldId id="293" r:id="rId21"/>
    <p:sldId id="304" r:id="rId22"/>
    <p:sldId id="264" r:id="rId23"/>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1"/>
    <a:srgbClr val="00B050"/>
    <a:srgbClr val="3F3F3F"/>
    <a:srgbClr val="F2F2F2"/>
    <a:srgbClr val="014067"/>
    <a:srgbClr val="014E7D"/>
    <a:srgbClr val="013657"/>
    <a:srgbClr val="01456F"/>
    <a:srgbClr val="014B79"/>
    <a:srgbClr val="0937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74" autoAdjust="0"/>
  </p:normalViewPr>
  <p:slideViewPr>
    <p:cSldViewPr snapToGrid="0" showGuides="1">
      <p:cViewPr varScale="1">
        <p:scale>
          <a:sx n="96" d="100"/>
          <a:sy n="96" d="100"/>
        </p:scale>
        <p:origin x="86" y="163"/>
      </p:cViewPr>
      <p:guideLst>
        <p:guide pos="3866"/>
        <p:guide pos="634"/>
        <p:guide orient="horz" pos="2159"/>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24037;&#20316;&#31807;1"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Administrator\Desktop\&#25104;&#26412;&#27979;&#31639;.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cap="all" baseline="0">
                <a:solidFill>
                  <a:schemeClr val="tx1">
                    <a:lumMod val="65000"/>
                    <a:lumOff val="35000"/>
                  </a:schemeClr>
                </a:solidFill>
                <a:latin typeface="+mn-lt"/>
                <a:ea typeface="+mn-ea"/>
                <a:cs typeface="+mn-cs"/>
              </a:defRPr>
            </a:pPr>
            <a:r>
              <a:t>股东：怡丰发展控股有限公司</a:t>
            </a:r>
          </a:p>
        </c:rich>
      </c:tx>
      <c:layout/>
      <c:overlay val="0"/>
      <c:spPr>
        <a:noFill/>
        <a:ln>
          <a:noFill/>
        </a:ln>
        <a:effectLst/>
      </c:spPr>
    </c:title>
    <c:autoTitleDeleted val="0"/>
    <c:view3D>
      <c:rotX val="30"/>
      <c:rotY val="0"/>
      <c:depthPercent val="100"/>
      <c:rAngAx val="0"/>
    </c:view3D>
    <c:floor>
      <c:thickness val="0"/>
      <c:spPr>
        <a:noFill/>
        <a:effectLst/>
      </c:spPr>
    </c:floor>
    <c:sideWall>
      <c:thickness val="0"/>
      <c:spPr>
        <a:noFill/>
        <a:effectLst/>
      </c:spPr>
    </c:sideWall>
    <c:backWall>
      <c:thickness val="0"/>
      <c:spPr>
        <a:noFill/>
        <a:effectLst/>
      </c:spPr>
    </c:backWall>
    <c:plotArea>
      <c:layout/>
      <c:pie3DChart>
        <c:varyColors val="1"/>
        <c:dLbls>
          <c:showLegendKey val="0"/>
          <c:showVal val="0"/>
          <c:showCatName val="1"/>
          <c:showSerName val="0"/>
          <c:showPercent val="0"/>
          <c:showBubbleSize val="0"/>
        </c:dLbls>
      </c:pie3D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t>唯一股东：怡丰发展控股有限公司</a:t>
            </a:r>
          </a:p>
        </c:rich>
      </c:tx>
      <c:layout>
        <c:manualLayout>
          <c:xMode val="edge"/>
          <c:yMode val="edge"/>
          <c:x val="0.222052420067126"/>
          <c:y val="0.034702157231227"/>
        </c:manualLayout>
      </c:layout>
      <c:overlay val="0"/>
      <c:spPr>
        <a:noFill/>
        <a:ln>
          <a:noFill/>
        </a:ln>
        <a:effectLst/>
      </c:spPr>
    </c:title>
    <c:autoTitleDeleted val="0"/>
    <c:view3D>
      <c:rotX val="30"/>
      <c:rotY val="0"/>
      <c:depthPercent val="100"/>
      <c:rAngAx val="0"/>
    </c:view3D>
    <c:floor>
      <c:thickness val="0"/>
      <c:spPr>
        <a:noFill/>
        <a:effectLst/>
      </c:spPr>
    </c:floor>
    <c:sideWall>
      <c:thickness val="0"/>
      <c:spPr>
        <a:noFill/>
        <a:effectLst/>
      </c:spPr>
    </c:sideWall>
    <c:backWall>
      <c:thickness val="0"/>
      <c:spPr>
        <a:noFill/>
        <a:effectLst/>
      </c:spPr>
    </c:backWall>
    <c:plotArea>
      <c:layout>
        <c:manualLayout>
          <c:layoutTarget val="inner"/>
          <c:xMode val="edge"/>
          <c:yMode val="edge"/>
          <c:x val="0.285972222222222"/>
          <c:y val="0.00694444444444444"/>
          <c:w val="0.709861111111111"/>
          <c:h val="0.72337962962963"/>
        </c:manualLayout>
      </c:layout>
      <c:pie3DChart>
        <c:varyColors val="1"/>
        <c:ser>
          <c:idx val="0"/>
          <c:order val="0"/>
          <c:tx>
            <c:strRef>
              <c:f>[工作簿1]Sheet1!$A$2</c:f>
              <c:strCache>
                <c:ptCount val="1"/>
                <c:pt idx="0">
                  <c:v>怡丰发展控股有限公司</c:v>
                </c:pt>
              </c:strCache>
            </c:strRef>
          </c:tx>
          <c:spPr>
            <a:scene3d>
              <a:camera prst="orthographicFront"/>
              <a:lightRig rig="threePt" dir="t"/>
            </a:scene3d>
            <a:sp3d contourW="25400"/>
          </c:spPr>
          <c:explosion val="0"/>
          <c:dPt>
            <c:idx val="0"/>
            <c:bubble3D val="0"/>
            <c:explosion val="16"/>
            <c:spPr>
              <a:solidFill>
                <a:schemeClr val="accent1"/>
              </a:solidFill>
              <a:ln w="2540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[工作簿1]Sheet1!$B$1</c:f>
              <c:strCache>
                <c:ptCount val="1"/>
                <c:pt idx="0">
                  <c:v>注册资本(万港元)</c:v>
                </c:pt>
              </c:strCache>
            </c:strRef>
          </c:cat>
          <c:val>
            <c:numRef>
              <c:f>[工作簿1]Sheet1!$B$2</c:f>
              <c:numCache>
                <c:formatCode>#,##0.00</c:formatCode>
                <c:ptCount val="1"/>
                <c:pt idx="0">
                  <c:v>11850</c:v>
                </c:pt>
              </c:numCache>
            </c:numRef>
          </c:val>
        </c:ser>
        <c:dLbls>
          <c:showLegendKey val="0"/>
          <c:showVal val="0"/>
          <c:showCatName val="0"/>
          <c:showSerName val="0"/>
          <c:showPercent val="1"/>
          <c:showBubbleSize val="0"/>
        </c:dLbls>
      </c:pie3DChart>
      <c:spPr>
        <a:noFill/>
        <a:ln>
          <a:noFill/>
        </a:ln>
        <a:effectLst/>
      </c:spPr>
    </c:plotArea>
    <c:legend>
      <c:legendPos val="b"/>
      <c:layout>
        <c:manualLayout>
          <c:xMode val="edge"/>
          <c:yMode val="edge"/>
          <c:x val="0.550277777777778"/>
          <c:y val="0.752777777777778"/>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600" b="1" i="0" u="none" strike="noStrike" kern="1200" baseline="0">
                <a:solidFill>
                  <a:schemeClr val="tx1">
                    <a:lumMod val="65000"/>
                    <a:lumOff val="35000"/>
                  </a:schemeClr>
                </a:solidFill>
                <a:latin typeface="+mn-lt"/>
                <a:ea typeface="+mn-ea"/>
                <a:cs typeface="+mn-cs"/>
              </a:defRPr>
            </a:pPr>
            <a:r>
              <a:t>资产与负债</a:t>
            </a:r>
          </a:p>
        </c:rich>
      </c:tx>
      <c:layout>
        <c:manualLayout>
          <c:xMode val="edge"/>
          <c:yMode val="edge"/>
          <c:x val="0.41585233441911"/>
          <c:y val="0.0155038759689922"/>
        </c:manualLayout>
      </c:layout>
      <c:overlay val="0"/>
      <c:spPr>
        <a:noFill/>
        <a:ln>
          <a:noFill/>
        </a:ln>
        <a:effectLst/>
      </c:spPr>
    </c:title>
    <c:autoTitleDeleted val="0"/>
    <c:plotArea>
      <c:layout>
        <c:manualLayout>
          <c:layoutTarget val="inner"/>
          <c:xMode val="edge"/>
          <c:yMode val="edge"/>
          <c:x val="0.0781216069489685"/>
          <c:y val="0.0792307692307692"/>
          <c:w val="0.866232356134636"/>
          <c:h val="0.840564102564103"/>
        </c:manualLayout>
      </c:layout>
      <c:barChart>
        <c:barDir val="col"/>
        <c:grouping val="stacked"/>
        <c:varyColors val="0"/>
        <c:ser>
          <c:idx val="0"/>
          <c:order val="0"/>
          <c:spPr>
            <a:gradFill rotWithShape="1">
              <a:gsLst>
                <a:gs pos="0">
                  <a:srgbClr val="FBFB11"/>
                </a:gs>
                <a:gs pos="100000">
                  <a:srgbClr val="838309"/>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multiLvlStrRef>
              <c:extLst>
                <c:ext xmlns:c15="http://schemas.microsoft.com/office/drawing/2012/chart" uri="{02D57815-91ED-43cb-92C2-25804820EDAC}">
                  <c15:fullRef>
                    <c15:sqref>[成本测算.xlsx]Sheet2!$A$2:$B$10</c15:sqref>
                  </c15:fullRef>
                </c:ext>
              </c:extLst>
              <c:f>([成本测算.xlsx]Sheet2!$A$5:$B$5,[成本测算.xlsx]Sheet2!$A$10:$B$10)</c:f>
              <c:multiLvlStrCache>
                <c:ptCount val="2"/>
                <c:lvl/>
                <c:lvl>
                  <c:pt idx="0">
                    <c:v>资产合计</c:v>
                  </c:pt>
                  <c:pt idx="1">
                    <c:v>负债合计</c:v>
                  </c:pt>
                </c:lvl>
              </c:multiLvlStrCache>
            </c:multiLvlStrRef>
          </c:cat>
          <c:val>
            <c:numRef>
              <c:extLst>
                <c:ext xmlns:c15="http://schemas.microsoft.com/office/drawing/2012/chart" uri="{02D57815-91ED-43cb-92C2-25804820EDAC}">
                  <c15:fullRef>
                    <c15:sqref>Sheet2!$C$2:$C$10</c15:sqref>
                  </c15:fullRef>
                </c:ext>
              </c:extLst>
              <c:f>([成本测算.xlsx]Sheet2!$C$5,[成本测算.xlsx]Sheet2!$C$10)</c:f>
              <c:numCache>
                <c:formatCode>#,##0_ </c:formatCode>
                <c:ptCount val="2"/>
                <c:pt idx="0">
                  <c:v>51918</c:v>
                </c:pt>
                <c:pt idx="1">
                  <c:v>30570</c:v>
                </c:pt>
              </c:numCache>
            </c:numRef>
          </c:val>
        </c:ser>
        <c:dLbls>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514431106"/>
        <c:axId val="931627724"/>
      </c:barChart>
      <c:catAx>
        <c:axId val="514431106"/>
        <c:scaling>
          <c:orientation val="minMax"/>
        </c:scaling>
        <c:delete val="0"/>
        <c:axPos val="b"/>
        <c:majorTickMark val="out"/>
        <c:minorTickMark val="none"/>
        <c:tickLblPos val="nextTo"/>
        <c:spPr>
          <a:noFill/>
          <a:ln w="12700"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1627724"/>
        <c:crosses val="autoZero"/>
        <c:auto val="1"/>
        <c:lblAlgn val="ctr"/>
        <c:lblOffset val="100"/>
        <c:noMultiLvlLbl val="0"/>
      </c:catAx>
      <c:valAx>
        <c:axId val="93162772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1443110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0654159212685479"/>
          <c:y val="0.172731637840696"/>
          <c:w val="0.9"/>
          <c:h val="0.754557451151939"/>
        </c:manualLayout>
      </c:layout>
      <c:pie3DChart>
        <c:varyColors val="1"/>
        <c:ser>
          <c:idx val="0"/>
          <c:order val="0"/>
          <c:spPr>
            <a:solidFill>
              <a:schemeClr val="accent2">
                <a:lumMod val="75000"/>
              </a:schemeClr>
            </a:solidFill>
            <a:ln w="25400">
              <a:solidFill>
                <a:schemeClr val="tx2">
                  <a:lumMod val="75000"/>
                </a:schemeClr>
              </a:solidFill>
            </a:ln>
          </c:spPr>
          <c:explosion val="0"/>
          <c:dPt>
            <c:idx val="0"/>
            <c:bubble3D val="0"/>
            <c:spPr>
              <a:solidFill>
                <a:schemeClr val="accent5">
                  <a:lumMod val="60000"/>
                  <a:lumOff val="40000"/>
                </a:schemeClr>
              </a:solidFill>
              <a:ln w="25400">
                <a:solidFill>
                  <a:schemeClr val="tx2">
                    <a:lumMod val="75000"/>
                  </a:schemeClr>
                </a:solidFill>
              </a:ln>
              <a:effectLst/>
              <a:scene3d>
                <a:camera prst="orthographicFront"/>
                <a:lightRig rig="threePt" dir="t"/>
              </a:scene3d>
              <a:sp3d contourW="25400">
                <a:contourClr>
                  <a:schemeClr val="tx2">
                    <a:lumMod val="75000"/>
                  </a:schemeClr>
                </a:contourClr>
              </a:sp3d>
            </c:spPr>
          </c:dPt>
          <c:dPt>
            <c:idx val="1"/>
            <c:bubble3D val="0"/>
            <c:spPr>
              <a:solidFill>
                <a:schemeClr val="bg2">
                  <a:lumMod val="75000"/>
                </a:schemeClr>
              </a:solidFill>
              <a:ln w="25400">
                <a:solidFill>
                  <a:schemeClr val="tx2">
                    <a:lumMod val="75000"/>
                  </a:schemeClr>
                </a:solidFill>
              </a:ln>
              <a:effectLst/>
              <a:scene3d>
                <a:camera prst="orthographicFront"/>
                <a:lightRig rig="threePt" dir="t"/>
              </a:scene3d>
              <a:sp3d contourW="25400">
                <a:contourClr>
                  <a:schemeClr val="tx2">
                    <a:lumMod val="75000"/>
                  </a:schemeClr>
                </a:contourClr>
              </a:sp3d>
            </c:spPr>
          </c:dPt>
          <c:dPt>
            <c:idx val="2"/>
            <c:bubble3D val="0"/>
            <c:explosion val="0"/>
            <c:spPr>
              <a:solidFill>
                <a:schemeClr val="accent2">
                  <a:lumMod val="75000"/>
                </a:schemeClr>
              </a:solidFill>
              <a:ln w="25400">
                <a:solidFill>
                  <a:schemeClr val="tx2">
                    <a:lumMod val="75000"/>
                  </a:schemeClr>
                </a:solidFill>
              </a:ln>
              <a:effectLst/>
              <a:scene3d>
                <a:camera prst="orthographicFront"/>
                <a:lightRig rig="threePt" dir="t"/>
              </a:scene3d>
              <a:sp3d contourW="25400">
                <a:contourClr>
                  <a:schemeClr val="tx2">
                    <a:lumMod val="75000"/>
                  </a:schemeClr>
                </a:contourClr>
              </a:sp3d>
            </c:spPr>
          </c:dPt>
          <c:dLbls>
            <c:dLbl>
              <c:idx val="0"/>
              <c:layout>
                <c:manualLayout>
                  <c:x val="0.0276395798783857"/>
                  <c:y val="-0.0164812525751957"/>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lang="zh-CN" sz="900" b="0" i="0" u="none" strike="noStrike" kern="1200" baseline="0">
                    <a:solidFill>
                      <a:schemeClr val="dk1">
                        <a:lumMod val="65000"/>
                        <a:lumOff val="35000"/>
                      </a:schemeClr>
                    </a:solidFill>
                    <a:latin typeface="+mn-lt"/>
                    <a:ea typeface="+mn-ea"/>
                    <a:cs typeface="+mn-cs"/>
                  </a:defRPr>
                </a:pP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15:leaderLines>
                  <c:spPr>
                    <a:ln w="9525" cap="flat" cmpd="sng" algn="ctr">
                      <a:solidFill>
                        <a:schemeClr val="tx1">
                          <a:lumMod val="35000"/>
                          <a:lumOff val="65000"/>
                        </a:schemeClr>
                      </a:solidFill>
                      <a:round/>
                    </a:ln>
                    <a:effectLst/>
                  </c:spPr>
                </c15:leaderLines>
              </c:ext>
            </c:extLst>
          </c:dLbls>
          <c:cat>
            <c:strRef>
              <c:f>[工作簿1]Sheet1!$G$13:$G$15</c:f>
              <c:strCache>
                <c:ptCount val="3"/>
                <c:pt idx="0">
                  <c:v>幼儿园用地未开发</c:v>
                </c:pt>
                <c:pt idx="1">
                  <c:v>已开发土地面积</c:v>
                </c:pt>
                <c:pt idx="2">
                  <c:v>未开发土地面积</c:v>
                </c:pt>
              </c:strCache>
            </c:strRef>
          </c:cat>
          <c:val>
            <c:numRef>
              <c:f>[工作簿1]Sheet1!$H$13:$H$15</c:f>
              <c:numCache>
                <c:formatCode>General</c:formatCode>
                <c:ptCount val="3"/>
                <c:pt idx="0">
                  <c:v>2706.38</c:v>
                </c:pt>
                <c:pt idx="1">
                  <c:v>176859.7</c:v>
                </c:pt>
                <c:pt idx="2">
                  <c:v>96813.3</c:v>
                </c:pt>
              </c:numCache>
            </c:numRef>
          </c:val>
        </c:ser>
        <c:dLbls>
          <c:showLegendKey val="0"/>
          <c:showVal val="0"/>
          <c:showCatName val="0"/>
          <c:showSerName val="0"/>
          <c:showPercent val="0"/>
          <c:showBubbleSize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87AF170-9D4A-48B6-8261-66CB466FDE66}" type="datetime1">
              <a:rPr lang="zh-CN" altLang="en-US"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1072A3-100F-40A9-915F-8D2D9E6962D8}"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618BD126-2398-4DF0-A403-FB004BD0A038}"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dirty="0"/>
              <a:t>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79230CFA-805A-4FD3-B3A0-DAAA5993DA17}" type="slidenum">
              <a:rPr lang="en-US" altLang="zh-CN" smtClean="0"/>
            </a:fld>
            <a:endParaRPr lang="zh-CN" altLang="en-US" dirty="0"/>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79230CFA-805A-4FD3-B3A0-DAAA5993DA17}" type="slidenum">
              <a:rPr lang="en-US" altLang="zh-CN" smtClean="0"/>
            </a:fld>
            <a:endParaRPr lang="zh-CN" altLang="en-US" dirty="0"/>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79230CFA-805A-4FD3-B3A0-DAAA5993DA17}" type="slidenum">
              <a:rPr lang="en-US" altLang="zh-CN" smtClean="0"/>
            </a:fld>
            <a:endParaRPr lang="zh-CN" altLang="en-US" dirty="0"/>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79230CFA-805A-4FD3-B3A0-DAAA5993DA17}" type="slidenum">
              <a:rPr lang="en-US" altLang="zh-CN" smtClean="0"/>
            </a:fld>
            <a:endParaRPr lang="zh-CN" altLang="en-US" dirty="0"/>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79230CFA-805A-4FD3-B3A0-DAAA5993DA17}" type="slidenum">
              <a:rPr lang="en-US" altLang="zh-CN" smtClean="0"/>
            </a:fld>
            <a:endParaRPr lang="zh-CN" altLang="en-US" dirty="0"/>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79230CFA-805A-4FD3-B3A0-DAAA5993DA17}" type="slidenum">
              <a:rPr lang="en-US" altLang="zh-CN" smtClean="0"/>
            </a:fld>
            <a:endParaRPr lang="zh-CN" altLang="en-US" dirty="0"/>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79230CFA-805A-4FD3-B3A0-DAAA5993DA17}" type="slidenum">
              <a:rPr lang="en-US" altLang="zh-CN" smtClean="0"/>
            </a:fld>
            <a:endParaRPr lang="zh-CN" altLang="en-US" dirty="0"/>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4"/>
          </p:nvPr>
        </p:nvSpPr>
        <p:spPr/>
        <p:txBody>
          <a:bodyPr/>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包含图像的标题幻灯片">
    <p:spTree>
      <p:nvGrpSpPr>
        <p:cNvPr id="1" name=""/>
        <p:cNvGrpSpPr/>
        <p:nvPr/>
      </p:nvGrpSpPr>
      <p:grpSpPr>
        <a:xfrm>
          <a:off x="0" y="0"/>
          <a:ext cx="0" cy="0"/>
          <a:chOff x="0" y="0"/>
          <a:chExt cx="0" cy="0"/>
        </a:xfrm>
      </p:grpSpPr>
      <p:sp>
        <p:nvSpPr>
          <p:cNvPr id="11" name="直角三角形 10"/>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6" name="直接连接符​​(S) 15"/>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图片占位符 24"/>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smtClean="0"/>
              <a:t>单击图标添加图片</a:t>
            </a:r>
            <a:endParaRPr lang="zh-CN" altLang="en-US" noProof="0" dirty="0"/>
          </a:p>
        </p:txBody>
      </p:sp>
      <p:cxnSp>
        <p:nvCxnSpPr>
          <p:cNvPr id="18" name="直接连接符​​(S) 17"/>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title="标题"/>
          <p:cNvSpPr>
            <a:spLocks noGrp="1"/>
          </p:cNvSpPr>
          <p:nvPr>
            <p:ph type="ctrTitle"/>
          </p:nvPr>
        </p:nvSpPr>
        <p:spPr>
          <a:xfrm>
            <a:off x="6375721" y="2006084"/>
            <a:ext cx="4853573" cy="1616252"/>
          </a:xfrm>
          <a:prstGeom prst="rect">
            <a:avLst/>
          </a:prstGeom>
        </p:spPr>
        <p:txBody>
          <a:bodyPr rtlCol="0" anchor="b">
            <a:normAutofit/>
          </a:bodyPr>
          <a:lstStyle>
            <a:lvl1pPr algn="l">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endParaRPr lang="zh-CN" altLang="en-US" noProof="0" dirty="0"/>
          </a:p>
        </p:txBody>
      </p:sp>
      <p:sp>
        <p:nvSpPr>
          <p:cNvPr id="3" name="副标题 2" title="副标题"/>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dirty="0"/>
              <a:t>单击此处编辑母版</a:t>
            </a:r>
            <a:endParaRPr lang="zh-CN" altLang="en-US" noProof="0" dirty="0"/>
          </a:p>
        </p:txBody>
      </p:sp>
      <p:cxnSp>
        <p:nvCxnSpPr>
          <p:cNvPr id="9" name="直接连接符​​(S) 8"/>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直角三角形 10"/>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6" name="直接连接符​​(S) 15"/>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S) 17"/>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title="标题"/>
          <p:cNvSpPr>
            <a:spLocks noGrp="1"/>
          </p:cNvSpPr>
          <p:nvPr>
            <p:ph type="ctrTitle"/>
          </p:nvPr>
        </p:nvSpPr>
        <p:spPr>
          <a:xfrm>
            <a:off x="6375721" y="2006084"/>
            <a:ext cx="4853573" cy="1616252"/>
          </a:xfrm>
          <a:prstGeom prst="rect">
            <a:avLst/>
          </a:prstGeom>
        </p:spPr>
        <p:txBody>
          <a:bodyPr rtlCol="0" anchor="b">
            <a:normAutofit/>
          </a:bodyPr>
          <a:lstStyle>
            <a:lvl1pPr algn="l">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endParaRPr lang="zh-CN" altLang="en-US" noProof="0" dirty="0"/>
          </a:p>
        </p:txBody>
      </p:sp>
      <p:sp>
        <p:nvSpPr>
          <p:cNvPr id="3" name="副标题 2" title="副标题"/>
          <p:cNvSpPr>
            <a:spLocks noGrp="1"/>
          </p:cNvSpPr>
          <p:nvPr>
            <p:ph type="subTitle" idx="1"/>
          </p:nvPr>
        </p:nvSpPr>
        <p:spPr>
          <a:xfrm>
            <a:off x="6375214" y="3640998"/>
            <a:ext cx="4854339" cy="1257574"/>
          </a:xfrm>
          <a:prstGeom prst="rect">
            <a:avLst/>
          </a:prstGeom>
        </p:spPr>
        <p:txBody>
          <a:bodyPr rtlCol="0"/>
          <a:lstStyle>
            <a:lvl1pPr marL="0" indent="0" algn="l">
              <a:buNone/>
              <a:defRPr sz="2400" b="0" i="0" spc="30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dirty="0"/>
              <a:t>单击此处编辑母版副标题样式</a:t>
            </a:r>
            <a:endParaRPr lang="zh-CN" altLang="en-US" noProof="0" dirty="0"/>
          </a:p>
        </p:txBody>
      </p:sp>
      <p:cxnSp>
        <p:nvCxnSpPr>
          <p:cNvPr id="9" name="直接连接符​​(S) 8"/>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9" name="直角三角形 18"/>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7" name="平行四边形 16"/>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8" name="直接连接符​​(S) 17"/>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标题 1" title="标题"/>
          <p:cNvSpPr>
            <a:spLocks noGrp="1"/>
          </p:cNvSpPr>
          <p:nvPr>
            <p:ph type="title"/>
          </p:nvPr>
        </p:nvSpPr>
        <p:spPr>
          <a:xfrm>
            <a:off x="6283842" y="1987420"/>
            <a:ext cx="4911633" cy="1789855"/>
          </a:xfrm>
          <a:prstGeom prst="rect">
            <a:avLst/>
          </a:prstGeom>
        </p:spPr>
        <p:txBody>
          <a:bodyPr rtlCol="0" anchor="b">
            <a:normAutofit/>
          </a:bodyPr>
          <a:lstStyle>
            <a:lvl1pPr>
              <a:defRPr sz="4000" b="1">
                <a:solidFill>
                  <a:schemeClr val="accent1"/>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单击此处编辑母版标题样式</a:t>
            </a:r>
            <a:endParaRPr lang="zh-CN" altLang="en-US" noProof="0" dirty="0"/>
          </a:p>
        </p:txBody>
      </p:sp>
      <p:sp>
        <p:nvSpPr>
          <p:cNvPr id="101" name="文本占位符 2" title="副标题"/>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dirty="0"/>
              <a:t>编辑母版文本样式</a:t>
            </a:r>
            <a:endParaRPr lang="zh-CN" altLang="en-US" noProof="0" dirty="0"/>
          </a:p>
        </p:txBody>
      </p:sp>
      <p:cxnSp>
        <p:nvCxnSpPr>
          <p:cNvPr id="21" name="直接连接符​​(S) 20"/>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平行四边形 24"/>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6" name="直接连接符​​(S) 25"/>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S) 15"/>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平行四边形 23"/>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22" name="直接连接符​​(S) 21"/>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组 22"/>
          <p:cNvGrpSpPr/>
          <p:nvPr userDrawn="1"/>
        </p:nvGrpSpPr>
        <p:grpSpPr>
          <a:xfrm flipH="1">
            <a:off x="7561328" y="0"/>
            <a:ext cx="4831840" cy="3541007"/>
            <a:chOff x="-192127" y="-2"/>
            <a:chExt cx="4831840" cy="3367272"/>
          </a:xfrm>
        </p:grpSpPr>
        <p:sp>
          <p:nvSpPr>
            <p:cNvPr id="26" name="斜纹 25"/>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5" name="文本框 24"/>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6"/>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6"/>
              </a:solidFill>
              <a:latin typeface="Microsoft YaHei UI" panose="020B0503020204020204" pitchFamily="34" charset="-122"/>
              <a:ea typeface="Microsoft YaHei UI" panose="020B0503020204020204" pitchFamily="34" charset="-122"/>
            </a:endParaRPr>
          </a:p>
        </p:txBody>
      </p:sp>
      <p:sp>
        <p:nvSpPr>
          <p:cNvPr id="36" name="平行四边形 35"/>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p:cNvSpPr>
            <a:spLocks noGrp="1"/>
          </p:cNvSpPr>
          <p:nvPr>
            <p:ph type="ftr" sz="quarter" idx="17"/>
          </p:nvPr>
        </p:nvSpPr>
        <p:spPr/>
        <p:txBody>
          <a:bodyPr rtlCol="0"/>
          <a:lstStyle>
            <a:lvl1pPr algn="l">
              <a:defRPr>
                <a:latin typeface="Microsoft YaHei UI" panose="020B0503020204020204" pitchFamily="34" charset="-122"/>
                <a:ea typeface="Microsoft YaHei UI" panose="020B0503020204020204" pitchFamily="34" charset="-122"/>
              </a:defRPr>
            </a:lvl1pPr>
          </a:lstStyle>
          <a:p>
            <a:r>
              <a:rPr lang="zh-CN" altLang="en-US"/>
              <a:t>1</a:t>
            </a:r>
            <a:endParaRPr lang="zh-CN" altLang="en-US" dirty="0"/>
          </a:p>
        </p:txBody>
      </p:sp>
      <p:sp>
        <p:nvSpPr>
          <p:cNvPr id="3" name="灯片编号占位符 2"/>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27" name="标题 1" title="标题 "/>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
        <p:nvSpPr>
          <p:cNvPr id="29" name="内容占位符 2"/>
          <p:cNvSpPr>
            <a:spLocks noGrp="1"/>
          </p:cNvSpPr>
          <p:nvPr>
            <p:ph idx="1"/>
          </p:nvPr>
        </p:nvSpPr>
        <p:spPr>
          <a:xfrm>
            <a:off x="518678" y="1671924"/>
            <a:ext cx="10835122" cy="4505039"/>
          </a:xfrm>
          <a:prstGeom prst="rect">
            <a:avLst/>
          </a:prstGeom>
        </p:spPr>
        <p:txBody>
          <a:bodyPr rtlCol="0"/>
          <a:lstStyle>
            <a:lvl1pPr>
              <a:buClr>
                <a:schemeClr val="accent2"/>
              </a:buClr>
              <a:defRPr>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单击此处编辑母版文本样式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cxnSp>
        <p:nvCxnSpPr>
          <p:cNvPr id="22" name="直接连接符​​(S) 21"/>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组 22"/>
          <p:cNvGrpSpPr/>
          <p:nvPr userDrawn="1"/>
        </p:nvGrpSpPr>
        <p:grpSpPr>
          <a:xfrm flipH="1">
            <a:off x="7561328" y="0"/>
            <a:ext cx="4831840" cy="3541007"/>
            <a:chOff x="-192127" y="-2"/>
            <a:chExt cx="4831840" cy="3367272"/>
          </a:xfrm>
        </p:grpSpPr>
        <p:sp>
          <p:nvSpPr>
            <p:cNvPr id="26" name="斜纹 25"/>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5" name="文本框 24"/>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6"/>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6"/>
              </a:solidFill>
              <a:latin typeface="Microsoft YaHei UI" panose="020B0503020204020204" pitchFamily="34" charset="-122"/>
              <a:ea typeface="Microsoft YaHei UI" panose="020B0503020204020204" pitchFamily="34" charset="-122"/>
            </a:endParaRPr>
          </a:p>
        </p:txBody>
      </p:sp>
      <p:sp>
        <p:nvSpPr>
          <p:cNvPr id="36" name="平行四边形 35"/>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p:cNvSpPr>
            <a:spLocks noGrp="1"/>
          </p:cNvSpPr>
          <p:nvPr>
            <p:ph type="ftr" sz="quarter" idx="17"/>
          </p:nvPr>
        </p:nvSpPr>
        <p:spPr/>
        <p:txBody>
          <a:bodyPr rtlCol="0"/>
          <a:lstStyle>
            <a:lvl1pPr algn="l">
              <a:defRPr>
                <a:latin typeface="Microsoft YaHei UI" panose="020B0503020204020204" pitchFamily="34" charset="-122"/>
                <a:ea typeface="Microsoft YaHei UI" panose="020B0503020204020204" pitchFamily="34" charset="-122"/>
              </a:defRPr>
            </a:lvl1pPr>
          </a:lstStyle>
          <a:p>
            <a:r>
              <a:rPr lang="zh-CN" altLang="en-US"/>
              <a:t>1</a:t>
            </a:r>
            <a:endParaRPr lang="zh-CN" altLang="en-US" dirty="0"/>
          </a:p>
        </p:txBody>
      </p:sp>
      <p:sp>
        <p:nvSpPr>
          <p:cNvPr id="3" name="灯片编号占位符 2"/>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27" name="标题 1" title="标题 "/>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
        <p:nvSpPr>
          <p:cNvPr id="14" name="内容占位符 2"/>
          <p:cNvSpPr>
            <a:spLocks noGrp="1"/>
          </p:cNvSpPr>
          <p:nvPr>
            <p:ph sz="half" idx="1"/>
          </p:nvPr>
        </p:nvSpPr>
        <p:spPr>
          <a:xfrm>
            <a:off x="529687" y="1651044"/>
            <a:ext cx="5181600" cy="4525919"/>
          </a:xfrm>
          <a:prstGeom prst="rect">
            <a:avLst/>
          </a:prstGeom>
        </p:spPr>
        <p:txBody>
          <a:bodyPr rtlCol="0"/>
          <a:lstStyle>
            <a:lvl1pPr>
              <a:buClr>
                <a:schemeClr val="accent2"/>
              </a:buClr>
              <a:defRPr>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单击此处编辑母版文本样式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
        <p:nvSpPr>
          <p:cNvPr id="15" name="内容占位符 3"/>
          <p:cNvSpPr>
            <a:spLocks noGrp="1"/>
          </p:cNvSpPr>
          <p:nvPr>
            <p:ph sz="half" idx="2"/>
          </p:nvPr>
        </p:nvSpPr>
        <p:spPr>
          <a:xfrm>
            <a:off x="6172200" y="1651044"/>
            <a:ext cx="5181600" cy="4525919"/>
          </a:xfrm>
          <a:prstGeom prst="rect">
            <a:avLst/>
          </a:prstGeom>
        </p:spPr>
        <p:txBody>
          <a:bodyPr rtlCol="0"/>
          <a:lstStyle>
            <a:lvl1pPr>
              <a:buClr>
                <a:schemeClr val="accent2"/>
              </a:buClr>
              <a:defRPr>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单击此处编辑母版文本样式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cxnSp>
        <p:nvCxnSpPr>
          <p:cNvPr id="22" name="直接连接符​​(S) 21"/>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组 22"/>
          <p:cNvGrpSpPr/>
          <p:nvPr userDrawn="1"/>
        </p:nvGrpSpPr>
        <p:grpSpPr>
          <a:xfrm flipH="1">
            <a:off x="7561328" y="0"/>
            <a:ext cx="4831840" cy="3541007"/>
            <a:chOff x="-192127" y="-2"/>
            <a:chExt cx="4831840" cy="3367272"/>
          </a:xfrm>
        </p:grpSpPr>
        <p:sp>
          <p:nvSpPr>
            <p:cNvPr id="26" name="斜纹 25"/>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5" name="文本框 24"/>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6"/>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6"/>
              </a:solidFill>
              <a:latin typeface="Microsoft YaHei UI" panose="020B0503020204020204" pitchFamily="34" charset="-122"/>
              <a:ea typeface="Microsoft YaHei UI" panose="020B0503020204020204" pitchFamily="34" charset="-122"/>
            </a:endParaRPr>
          </a:p>
        </p:txBody>
      </p:sp>
      <p:sp>
        <p:nvSpPr>
          <p:cNvPr id="36" name="平行四边形 35"/>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p:cNvSpPr>
            <a:spLocks noGrp="1"/>
          </p:cNvSpPr>
          <p:nvPr>
            <p:ph type="ftr" sz="quarter" idx="17"/>
          </p:nvPr>
        </p:nvSpPr>
        <p:spPr/>
        <p:txBody>
          <a:bodyPr rtlCol="0"/>
          <a:lstStyle>
            <a:lvl1pPr algn="l">
              <a:defRPr>
                <a:latin typeface="Microsoft YaHei UI" panose="020B0503020204020204" pitchFamily="34" charset="-122"/>
                <a:ea typeface="Microsoft YaHei UI" panose="020B0503020204020204" pitchFamily="34" charset="-122"/>
              </a:defRPr>
            </a:lvl1pPr>
          </a:lstStyle>
          <a:p>
            <a:r>
              <a:rPr lang="zh-CN" altLang="en-US"/>
              <a:t>1</a:t>
            </a:r>
            <a:endParaRPr lang="zh-CN" altLang="en-US" dirty="0"/>
          </a:p>
        </p:txBody>
      </p:sp>
      <p:sp>
        <p:nvSpPr>
          <p:cNvPr id="3" name="灯片编号占位符 2"/>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27" name="标题 1" title="标题 "/>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
        <p:nvSpPr>
          <p:cNvPr id="18" name="文本占位符 2"/>
          <p:cNvSpPr>
            <a:spLocks noGrp="1"/>
          </p:cNvSpPr>
          <p:nvPr>
            <p:ph type="body" idx="1"/>
          </p:nvPr>
        </p:nvSpPr>
        <p:spPr>
          <a:xfrm>
            <a:off x="518678" y="1681163"/>
            <a:ext cx="5382501" cy="823912"/>
          </a:xfrm>
          <a:prstGeom prst="rect">
            <a:avLst/>
          </a:prstGeom>
        </p:spPr>
        <p:txBody>
          <a:bodyPr rtlCol="0" anchor="b"/>
          <a:lstStyle>
            <a:lvl1pPr marL="0" indent="0">
              <a:buNone/>
              <a:defRPr lang="en-US" b="1" dirty="0">
                <a:solidFill>
                  <a:schemeClr val="accent6"/>
                </a:solidFill>
                <a:latin typeface="Microsoft YaHei UI" panose="020B0503020204020204" pitchFamily="34" charset="-122"/>
                <a:ea typeface="Microsoft YaHei UI" panose="020B0503020204020204" pitchFamily="34" charset="-122"/>
              </a:defRPr>
            </a:lvl1pPr>
          </a:lstStyle>
          <a:p>
            <a:pPr marL="228600" lvl="0" indent="-228600" rtl="0"/>
            <a:r>
              <a:rPr lang="zh-CN" altLang="en-US" noProof="0" smtClean="0"/>
              <a:t>单击此处编辑母版文本样式</a:t>
            </a:r>
            <a:endParaRPr lang="zh-CN" altLang="en-US" noProof="0" smtClean="0"/>
          </a:p>
        </p:txBody>
      </p:sp>
      <p:sp>
        <p:nvSpPr>
          <p:cNvPr id="20" name="文本占位符 4"/>
          <p:cNvSpPr>
            <a:spLocks noGrp="1"/>
          </p:cNvSpPr>
          <p:nvPr>
            <p:ph type="body" sz="quarter" idx="3"/>
          </p:nvPr>
        </p:nvSpPr>
        <p:spPr>
          <a:xfrm>
            <a:off x="6172200" y="1681163"/>
            <a:ext cx="5183188" cy="823912"/>
          </a:xfrm>
          <a:prstGeom prst="rect">
            <a:avLst/>
          </a:prstGeom>
        </p:spPr>
        <p:txBody>
          <a:bodyPr rtlCol="0" anchor="b"/>
          <a:lstStyle>
            <a:lvl1pPr marL="0" indent="0">
              <a:buNone/>
              <a:defRPr sz="2400" b="1">
                <a:solidFill>
                  <a:schemeClr val="accent6"/>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smtClean="0"/>
              <a:t>单击此处编辑母版文本样式</a:t>
            </a:r>
            <a:endParaRPr lang="zh-CN" altLang="en-US" noProof="0" smtClean="0"/>
          </a:p>
        </p:txBody>
      </p:sp>
      <p:sp>
        <p:nvSpPr>
          <p:cNvPr id="21" name="内容占位符 5"/>
          <p:cNvSpPr>
            <a:spLocks noGrp="1"/>
          </p:cNvSpPr>
          <p:nvPr>
            <p:ph sz="quarter" idx="4"/>
          </p:nvPr>
        </p:nvSpPr>
        <p:spPr>
          <a:xfrm>
            <a:off x="6172200" y="2505075"/>
            <a:ext cx="5183188" cy="3684588"/>
          </a:xfrm>
          <a:prstGeom prst="rect">
            <a:avLst/>
          </a:prstGeom>
        </p:spPr>
        <p:txBody>
          <a:bodyPr rtlCol="0"/>
          <a:lstStyle>
            <a:lvl1pPr>
              <a:buClr>
                <a:schemeClr val="accent2"/>
              </a:buClr>
              <a:defRPr>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单击此处编辑母版文本样式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
        <p:nvSpPr>
          <p:cNvPr id="24" name="内容占位符 3"/>
          <p:cNvSpPr>
            <a:spLocks noGrp="1"/>
          </p:cNvSpPr>
          <p:nvPr>
            <p:ph sz="half" idx="2"/>
          </p:nvPr>
        </p:nvSpPr>
        <p:spPr>
          <a:xfrm>
            <a:off x="518678" y="2505075"/>
            <a:ext cx="5391749" cy="3684588"/>
          </a:xfrm>
          <a:prstGeom prst="rect">
            <a:avLst/>
          </a:prstGeom>
        </p:spPr>
        <p:txBody>
          <a:bodyPr rtlCol="0"/>
          <a:lstStyle>
            <a:lvl1pPr>
              <a:buClr>
                <a:schemeClr val="accent2"/>
              </a:buClr>
              <a:defRPr>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单击此处编辑母版文本样式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带标题的内容">
    <p:spTree>
      <p:nvGrpSpPr>
        <p:cNvPr id="1" name=""/>
        <p:cNvGrpSpPr/>
        <p:nvPr/>
      </p:nvGrpSpPr>
      <p:grpSpPr>
        <a:xfrm>
          <a:off x="0" y="0"/>
          <a:ext cx="0" cy="0"/>
          <a:chOff x="0" y="0"/>
          <a:chExt cx="0" cy="0"/>
        </a:xfrm>
      </p:grpSpPr>
      <p:sp>
        <p:nvSpPr>
          <p:cNvPr id="11" name="直角三角形 10"/>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6" name="直接连接符​​(S) 15"/>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S) 17"/>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title="标题"/>
          <p:cNvSpPr>
            <a:spLocks noGrp="1"/>
          </p:cNvSpPr>
          <p:nvPr>
            <p:ph type="ctrTitle"/>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endParaRPr lang="zh-CN" altLang="en-US" noProof="0" dirty="0"/>
          </a:p>
        </p:txBody>
      </p:sp>
      <p:cxnSp>
        <p:nvCxnSpPr>
          <p:cNvPr id="9" name="直接连接符​​(S) 8"/>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文本占位符 3"/>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solidFill>
                  <a:schemeClr val="accent6"/>
                </a:solidFill>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smtClean="0"/>
              <a:t>单击此处编辑母版文本样式</a:t>
            </a:r>
            <a:endParaRPr lang="zh-CN" altLang="en-US" noProof="0" smtClean="0"/>
          </a:p>
        </p:txBody>
      </p:sp>
      <p:sp>
        <p:nvSpPr>
          <p:cNvPr id="14" name="内容占位符 2"/>
          <p:cNvSpPr>
            <a:spLocks noGrp="1"/>
          </p:cNvSpPr>
          <p:nvPr>
            <p:ph idx="1"/>
          </p:nvPr>
        </p:nvSpPr>
        <p:spPr>
          <a:xfrm>
            <a:off x="6161316" y="2290713"/>
            <a:ext cx="5803672" cy="4341862"/>
          </a:xfrm>
          <a:prstGeom prst="rect">
            <a:avLst/>
          </a:prstGeom>
        </p:spPr>
        <p:txBody>
          <a:bodyPr rtlCol="0"/>
          <a:lstStyle>
            <a:lvl1pPr>
              <a:buClr>
                <a:schemeClr val="accent2"/>
              </a:buClr>
              <a:defRPr sz="2400">
                <a:latin typeface="Microsoft YaHei UI" panose="020B0503020204020204" pitchFamily="34" charset="-122"/>
                <a:ea typeface="Microsoft YaHei UI" panose="020B0503020204020204" pitchFamily="34" charset="-122"/>
              </a:defRPr>
            </a:lvl1pPr>
            <a:lvl2pPr>
              <a:buClr>
                <a:schemeClr val="accent2"/>
              </a:buClr>
              <a:defRPr sz="2000">
                <a:latin typeface="Microsoft YaHei UI" panose="020B0503020204020204" pitchFamily="34" charset="-122"/>
                <a:ea typeface="Microsoft YaHei UI" panose="020B0503020204020204" pitchFamily="34" charset="-122"/>
              </a:defRPr>
            </a:lvl2pPr>
            <a:lvl3pPr>
              <a:buClr>
                <a:schemeClr val="accent2"/>
              </a:buClr>
              <a:defRPr sz="1800">
                <a:latin typeface="Microsoft YaHei UI" panose="020B0503020204020204" pitchFamily="34" charset="-122"/>
                <a:ea typeface="Microsoft YaHei UI" panose="020B0503020204020204" pitchFamily="34" charset="-122"/>
              </a:defRPr>
            </a:lvl3pPr>
            <a:lvl4pPr>
              <a:buClr>
                <a:schemeClr val="accent2"/>
              </a:buClr>
              <a:defRPr sz="1600">
                <a:latin typeface="Microsoft YaHei UI" panose="020B0503020204020204" pitchFamily="34" charset="-122"/>
                <a:ea typeface="Microsoft YaHei UI" panose="020B0503020204020204" pitchFamily="34" charset="-122"/>
              </a:defRPr>
            </a:lvl4pPr>
            <a:lvl5pPr>
              <a:buClr>
                <a:schemeClr val="accent2"/>
              </a:buClr>
              <a:defRPr sz="1600">
                <a:latin typeface="Microsoft YaHei UI" panose="020B0503020204020204" pitchFamily="34" charset="-122"/>
                <a:ea typeface="Microsoft YaHei UI" panose="020B0503020204020204" pitchFamily="34" charset="-122"/>
              </a:defRPr>
            </a:lvl5pPr>
            <a:lvl6pPr>
              <a:defRPr sz="2000"/>
            </a:lvl6pPr>
            <a:lvl7pPr>
              <a:defRPr sz="2000"/>
            </a:lvl7pPr>
            <a:lvl8pPr>
              <a:defRPr sz="2000"/>
            </a:lvl8pPr>
            <a:lvl9pPr>
              <a:defRPr sz="2000"/>
            </a:lvl9pPr>
          </a:lstStyle>
          <a:p>
            <a:pPr lvl="0" rtl="0"/>
            <a:r>
              <a:rPr lang="zh-CN" altLang="en-US" noProof="0" smtClean="0"/>
              <a:t>单击此处编辑母版文本样式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带标题的图片">
    <p:spTree>
      <p:nvGrpSpPr>
        <p:cNvPr id="1" name=""/>
        <p:cNvGrpSpPr/>
        <p:nvPr/>
      </p:nvGrpSpPr>
      <p:grpSpPr>
        <a:xfrm>
          <a:off x="0" y="0"/>
          <a:ext cx="0" cy="0"/>
          <a:chOff x="0" y="0"/>
          <a:chExt cx="0" cy="0"/>
        </a:xfrm>
      </p:grpSpPr>
      <p:sp>
        <p:nvSpPr>
          <p:cNvPr id="11" name="直角三角形 10"/>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6" name="直接连接符​​(S) 15"/>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S) 17"/>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title="标题"/>
          <p:cNvSpPr>
            <a:spLocks noGrp="1"/>
          </p:cNvSpPr>
          <p:nvPr>
            <p:ph type="ctrTitle"/>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endParaRPr lang="zh-CN" altLang="en-US" noProof="0" dirty="0"/>
          </a:p>
        </p:txBody>
      </p:sp>
      <p:cxnSp>
        <p:nvCxnSpPr>
          <p:cNvPr id="9" name="直接连接符​​(S) 8"/>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文本占位符 3"/>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solidFill>
                  <a:schemeClr val="accent6"/>
                </a:solidFill>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smtClean="0"/>
              <a:t>单击此处编辑母版文本样式</a:t>
            </a:r>
            <a:endParaRPr lang="zh-CN" altLang="en-US" noProof="0" smtClean="0"/>
          </a:p>
        </p:txBody>
      </p:sp>
      <p:sp>
        <p:nvSpPr>
          <p:cNvPr id="12" name="图片占位符 2"/>
          <p:cNvSpPr>
            <a:spLocks noGrp="1"/>
          </p:cNvSpPr>
          <p:nvPr>
            <p:ph type="pic" idx="1"/>
          </p:nvPr>
        </p:nvSpPr>
        <p:spPr>
          <a:xfrm>
            <a:off x="6249970" y="2271860"/>
            <a:ext cx="5715017" cy="4360714"/>
          </a:xfrm>
          <a:prstGeom prst="rect">
            <a:avLst/>
          </a:prstGeom>
        </p:spPr>
        <p:txBody>
          <a:bodyPr rtlCol="0"/>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smtClean="0"/>
              <a:t>单击图标添加图片</a:t>
            </a:r>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8" name="文本框 17"/>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1"/>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1"/>
              </a:solidFill>
              <a:latin typeface="Microsoft YaHei UI" panose="020B0503020204020204" pitchFamily="34" charset="-122"/>
              <a:ea typeface="Microsoft YaHei UI" panose="020B0503020204020204" pitchFamily="34" charset="-122"/>
            </a:endParaRPr>
          </a:p>
        </p:txBody>
      </p:sp>
      <p:grpSp>
        <p:nvGrpSpPr>
          <p:cNvPr id="26" name="组 25"/>
          <p:cNvGrpSpPr/>
          <p:nvPr userDrawn="1"/>
        </p:nvGrpSpPr>
        <p:grpSpPr>
          <a:xfrm flipH="1">
            <a:off x="7561328" y="0"/>
            <a:ext cx="4831840" cy="3541007"/>
            <a:chOff x="-192127" y="-2"/>
            <a:chExt cx="4831840" cy="3367272"/>
          </a:xfrm>
        </p:grpSpPr>
        <p:sp>
          <p:nvSpPr>
            <p:cNvPr id="27" name="斜纹 26"/>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平行四边形 28"/>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0" name="平行四边形 29"/>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p:cNvSpPr>
            <a:spLocks noGrp="1"/>
          </p:cNvSpPr>
          <p:nvPr>
            <p:ph type="ftr" sz="quarter"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1</a:t>
            </a:r>
            <a:endParaRPr lang="zh-CN" altLang="en-US" dirty="0"/>
          </a:p>
        </p:txBody>
      </p:sp>
      <p:sp>
        <p:nvSpPr>
          <p:cNvPr id="3" name="灯片编号占位符 2"/>
          <p:cNvSpPr>
            <a:spLocks noGrp="1"/>
          </p:cNvSpPr>
          <p:nvPr>
            <p:ph type="sldNum"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1" name="文本框 20"/>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1"/>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1"/>
              </a:solidFill>
              <a:latin typeface="Microsoft YaHei UI" panose="020B0503020204020204" pitchFamily="34" charset="-122"/>
              <a:ea typeface="Microsoft YaHei UI" panose="020B0503020204020204" pitchFamily="34" charset="-122"/>
            </a:endParaRPr>
          </a:p>
        </p:txBody>
      </p:sp>
      <p:grpSp>
        <p:nvGrpSpPr>
          <p:cNvPr id="27" name="组 26"/>
          <p:cNvGrpSpPr/>
          <p:nvPr userDrawn="1"/>
        </p:nvGrpSpPr>
        <p:grpSpPr>
          <a:xfrm flipH="1">
            <a:off x="7561328" y="0"/>
            <a:ext cx="4831840" cy="3541007"/>
            <a:chOff x="-192127" y="-2"/>
            <a:chExt cx="4831840" cy="3367272"/>
          </a:xfrm>
        </p:grpSpPr>
        <p:sp>
          <p:nvSpPr>
            <p:cNvPr id="28" name="斜纹 27"/>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9" name="直接连接符​​(S) 28"/>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1" name="平行四边形 30"/>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3" name="标题 1" title="标题 "/>
          <p:cNvSpPr>
            <a:spLocks noGrp="1"/>
          </p:cNvSpPr>
          <p:nvPr>
            <p:ph type="title" hasCustomPrompt="1"/>
          </p:nvPr>
        </p:nvSpPr>
        <p:spPr>
          <a:xfrm>
            <a:off x="518678" y="209028"/>
            <a:ext cx="8333222" cy="1215566"/>
          </a:xfrm>
          <a:prstGeom prst="rect">
            <a:avLst/>
          </a:prstGeom>
        </p:spPr>
        <p:txBody>
          <a:bodyPr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
        <p:nvSpPr>
          <p:cNvPr id="2" name="页脚占位符 1"/>
          <p:cNvSpPr>
            <a:spLocks noGrp="1"/>
          </p:cNvSpPr>
          <p:nvPr>
            <p:ph type="ftr" sz="quarter"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1</a:t>
            </a:r>
            <a:endParaRPr lang="zh-CN" altLang="en-US" dirty="0"/>
          </a:p>
        </p:txBody>
      </p:sp>
      <p:sp>
        <p:nvSpPr>
          <p:cNvPr id="3" name="灯片编号占位符 2"/>
          <p:cNvSpPr>
            <a:spLocks noGrp="1"/>
          </p:cNvSpPr>
          <p:nvPr>
            <p:ph type="sldNum"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布局">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smtClean="0"/>
              <a:t>单击此处编辑母版标题样式</a:t>
            </a:r>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包含图像的节标题">
    <p:spTree>
      <p:nvGrpSpPr>
        <p:cNvPr id="1" name=""/>
        <p:cNvGrpSpPr/>
        <p:nvPr/>
      </p:nvGrpSpPr>
      <p:grpSpPr>
        <a:xfrm>
          <a:off x="0" y="0"/>
          <a:ext cx="0" cy="0"/>
          <a:chOff x="0" y="0"/>
          <a:chExt cx="0" cy="0"/>
        </a:xfrm>
      </p:grpSpPr>
      <p:sp>
        <p:nvSpPr>
          <p:cNvPr id="19" name="直角三角形 18"/>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7" name="平行四边形 16"/>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8" name="直接连接符​​(S) 17"/>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标题 1" title="标题"/>
          <p:cNvSpPr>
            <a:spLocks noGrp="1"/>
          </p:cNvSpPr>
          <p:nvPr>
            <p:ph type="title"/>
          </p:nvPr>
        </p:nvSpPr>
        <p:spPr>
          <a:xfrm>
            <a:off x="6283842" y="1987420"/>
            <a:ext cx="4911633" cy="1789855"/>
          </a:xfrm>
          <a:prstGeom prst="rect">
            <a:avLst/>
          </a:prstGeom>
        </p:spPr>
        <p:txBody>
          <a:bodyPr rtlCol="0" anchor="b">
            <a:normAutofit/>
          </a:bodyPr>
          <a:lstStyle>
            <a:lvl1pPr>
              <a:defRPr sz="4000" b="1">
                <a:solidFill>
                  <a:schemeClr val="accent1"/>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单击此处编辑母版标题样式</a:t>
            </a:r>
            <a:endParaRPr lang="zh-CN" altLang="en-US" noProof="0" dirty="0"/>
          </a:p>
        </p:txBody>
      </p:sp>
      <p:sp>
        <p:nvSpPr>
          <p:cNvPr id="101" name="文本占位符 2" title="副标题"/>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dirty="0"/>
              <a:t>编辑母版文本样式</a:t>
            </a:r>
            <a:endParaRPr lang="zh-CN" altLang="en-US" noProof="0" dirty="0"/>
          </a:p>
        </p:txBody>
      </p:sp>
      <p:cxnSp>
        <p:nvCxnSpPr>
          <p:cNvPr id="21" name="直接连接符​​(S) 20"/>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平行四边形 24"/>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6" name="直接连接符​​(S) 25"/>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图片占位符 26"/>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smtClean="0"/>
              <a:t>单击图标添加图片</a:t>
            </a:r>
            <a:endParaRPr lang="zh-CN" altLang="en-US" noProof="0" dirty="0"/>
          </a:p>
        </p:txBody>
      </p:sp>
      <p:cxnSp>
        <p:nvCxnSpPr>
          <p:cNvPr id="16" name="直接连接符​​(S) 15"/>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平行四边形 23"/>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文本版式 01">
    <p:spTree>
      <p:nvGrpSpPr>
        <p:cNvPr id="1" name=""/>
        <p:cNvGrpSpPr/>
        <p:nvPr/>
      </p:nvGrpSpPr>
      <p:grpSpPr>
        <a:xfrm>
          <a:off x="0" y="0"/>
          <a:ext cx="0" cy="0"/>
          <a:chOff x="0" y="0"/>
          <a:chExt cx="0" cy="0"/>
        </a:xfrm>
      </p:grpSpPr>
      <p:sp>
        <p:nvSpPr>
          <p:cNvPr id="3" name="内容占位符 2" title="项目符号"/>
          <p:cNvSpPr>
            <a:spLocks noGrp="1"/>
          </p:cNvSpPr>
          <p:nvPr>
            <p:ph idx="1"/>
          </p:nvPr>
        </p:nvSpPr>
        <p:spPr>
          <a:xfrm>
            <a:off x="531378" y="3196915"/>
            <a:ext cx="4942829" cy="2958275"/>
          </a:xfrm>
          <a:prstGeom prst="rect">
            <a:avLst/>
          </a:prstGeom>
        </p:spPr>
        <p:txBody>
          <a:bodyPr rtlCol="0">
            <a:normAutofit/>
          </a:bodyPr>
          <a:lstStyle>
            <a:lvl1pPr>
              <a:buClr>
                <a:schemeClr val="accent2"/>
              </a:buClr>
              <a:defRPr sz="2400">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sz="2000">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sz="1800">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sz="1600">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sz="1600">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单击此处编辑母版文本样式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
        <p:nvSpPr>
          <p:cNvPr id="24" name="直角三角形 23"/>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5" name="平行四边形 24"/>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34" name="直接连接符​​(S) 33"/>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文本占位符 4" title="副标题"/>
          <p:cNvSpPr>
            <a:spLocks noGrp="1"/>
          </p:cNvSpPr>
          <p:nvPr userDrawn="1">
            <p:ph type="body" sz="quarter" idx="13" hasCustomPrompt="1"/>
          </p:nvPr>
        </p:nvSpPr>
        <p:spPr>
          <a:xfrm>
            <a:off x="531379" y="2563477"/>
            <a:ext cx="7342631" cy="608895"/>
          </a:xfrm>
          <a:prstGeom prst="rect">
            <a:avLst/>
          </a:prstGeom>
        </p:spPr>
        <p:txBody>
          <a:bodyPr rtlCol="0"/>
          <a:lstStyle>
            <a:lvl1pPr marL="0" indent="0">
              <a:buNone/>
              <a:defRPr sz="2000" spc="300">
                <a:solidFill>
                  <a:schemeClr val="accent6"/>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endParaRPr lang="zh-CN" altLang="en-US" noProof="0" dirty="0"/>
          </a:p>
        </p:txBody>
      </p:sp>
      <p:sp>
        <p:nvSpPr>
          <p:cNvPr id="2" name="标题 1" title="标题 "/>
          <p:cNvSpPr>
            <a:spLocks noGrp="1"/>
          </p:cNvSpPr>
          <p:nvPr userDrawn="1">
            <p:ph type="title" hasCustomPrompt="1"/>
          </p:nvPr>
        </p:nvSpPr>
        <p:spPr>
          <a:xfrm>
            <a:off x="531378" y="1308484"/>
            <a:ext cx="7342622" cy="1215566"/>
          </a:xfrm>
          <a:prstGeom prst="rect">
            <a:avLst/>
          </a:prstGeom>
        </p:spPr>
        <p:txBody>
          <a:bodyPr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 </a:t>
            </a:r>
            <a:br>
              <a:rPr lang="zh-CN" altLang="en-US" noProof="0" dirty="0"/>
            </a:br>
            <a:r>
              <a:rPr lang="zh-CN" altLang="en-US" noProof="0" dirty="0"/>
              <a:t>母版标题样式 </a:t>
            </a:r>
            <a:endParaRPr lang="zh-CN" altLang="en-US" noProof="0" dirty="0"/>
          </a:p>
        </p:txBody>
      </p:sp>
      <p:sp>
        <p:nvSpPr>
          <p:cNvPr id="15" name="图片占位符 14"/>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rtlCol="0" anchor="ctr">
            <a:noAutofit/>
          </a:bodyPr>
          <a:lstStyle>
            <a:lvl1pPr marL="0" indent="0" algn="ctr">
              <a:buNone/>
              <a:defRPr>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smtClean="0"/>
              <a:t>单击图标添加图片</a:t>
            </a:r>
            <a:endParaRPr lang="zh-CN" altLang="en-US" noProof="0" dirty="0"/>
          </a:p>
        </p:txBody>
      </p:sp>
      <p:sp>
        <p:nvSpPr>
          <p:cNvPr id="4" name="页脚占位符 3"/>
          <p:cNvSpPr>
            <a:spLocks noGrp="1"/>
          </p:cNvSpPr>
          <p:nvPr>
            <p:ph type="ftr" sz="quarter" idx="14"/>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1</a:t>
            </a:r>
            <a:endParaRPr lang="zh-CN" altLang="en-US" dirty="0"/>
          </a:p>
        </p:txBody>
      </p:sp>
      <p:sp>
        <p:nvSpPr>
          <p:cNvPr id="6" name="灯片编号占位符 5"/>
          <p:cNvSpPr>
            <a:spLocks noGrp="1"/>
          </p:cNvSpPr>
          <p:nvPr>
            <p:ph type="sldNum" sz="quarter" idx="15"/>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文本版式 02">
    <p:spTree>
      <p:nvGrpSpPr>
        <p:cNvPr id="1" name=""/>
        <p:cNvGrpSpPr/>
        <p:nvPr/>
      </p:nvGrpSpPr>
      <p:grpSpPr>
        <a:xfrm>
          <a:off x="0" y="0"/>
          <a:ext cx="0" cy="0"/>
          <a:chOff x="0" y="0"/>
          <a:chExt cx="0" cy="0"/>
        </a:xfrm>
      </p:grpSpPr>
      <p:sp>
        <p:nvSpPr>
          <p:cNvPr id="35" name="直角三角形 34"/>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8" name="图片占位符 17"/>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rtlCol="0" anchor="ctr">
            <a:noAutofit/>
          </a:bodyPr>
          <a:lstStyle>
            <a:lvl1pPr marL="0" indent="0" algn="r">
              <a:buNone/>
              <a:defRPr>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smtClean="0"/>
              <a:t>单击图标添加图片</a:t>
            </a:r>
            <a:endParaRPr lang="zh-CN" altLang="en-US" noProof="0" dirty="0"/>
          </a:p>
        </p:txBody>
      </p:sp>
      <p:sp>
        <p:nvSpPr>
          <p:cNvPr id="3" name="内容占位符 2" title="项目符号"/>
          <p:cNvSpPr>
            <a:spLocks noGrp="1"/>
          </p:cNvSpPr>
          <p:nvPr>
            <p:ph idx="1"/>
          </p:nvPr>
        </p:nvSpPr>
        <p:spPr>
          <a:xfrm>
            <a:off x="531378" y="3196915"/>
            <a:ext cx="4942829" cy="2958275"/>
          </a:xfrm>
          <a:prstGeom prst="rect">
            <a:avLst/>
          </a:prstGeom>
        </p:spPr>
        <p:txBody>
          <a:bodyPr rtlCol="0">
            <a:normAutofit/>
          </a:bodyPr>
          <a:lstStyle>
            <a:lvl1pPr>
              <a:buClr>
                <a:schemeClr val="accent2"/>
              </a:buClr>
              <a:defRPr sz="2400">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sz="2000">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sz="1800">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sz="1600">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sz="1600">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单击此处编辑母版文本样式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
        <p:nvSpPr>
          <p:cNvPr id="25" name="平行四边形 24"/>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34" name="直接连接符​​(S) 33"/>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文本占位符 4" title="副标题"/>
          <p:cNvSpPr>
            <a:spLocks noGrp="1"/>
          </p:cNvSpPr>
          <p:nvPr userDrawn="1">
            <p:ph type="body" sz="quarter" idx="13" hasCustomPrompt="1"/>
          </p:nvPr>
        </p:nvSpPr>
        <p:spPr>
          <a:xfrm>
            <a:off x="531379" y="2563477"/>
            <a:ext cx="7342621" cy="608895"/>
          </a:xfrm>
          <a:prstGeom prst="rect">
            <a:avLst/>
          </a:prstGeom>
        </p:spPr>
        <p:txBody>
          <a:bodyPr rtlCol="0"/>
          <a:lstStyle>
            <a:lvl1pPr marL="0" indent="0">
              <a:buNone/>
              <a:defRPr sz="2000" spc="300">
                <a:solidFill>
                  <a:schemeClr val="accent6"/>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endParaRPr lang="zh-CN" altLang="en-US" noProof="0" dirty="0"/>
          </a:p>
        </p:txBody>
      </p:sp>
      <p:sp>
        <p:nvSpPr>
          <p:cNvPr id="17" name="文本框 16"/>
          <p:cNvSpPr txBox="1"/>
          <p:nvPr userDrawn="1"/>
        </p:nvSpPr>
        <p:spPr>
          <a:xfrm>
            <a:off x="11073384" y="237744"/>
            <a:ext cx="732893" cy="615553"/>
          </a:xfrm>
          <a:prstGeom prst="rect">
            <a:avLst/>
          </a:prstGeom>
          <a:noFill/>
        </p:spPr>
        <p:txBody>
          <a:bodyPr wrap="none" rtlCol="0">
            <a:spAutoFit/>
          </a:bodyPr>
          <a:lstStyle/>
          <a:p>
            <a:pPr rtl="0"/>
            <a:r>
              <a:rPr lang="en-US" altLang="zh-CN" sz="3400" b="1" noProof="0" dirty="0">
                <a:solidFill>
                  <a:schemeClr val="accent1"/>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1"/>
              </a:solidFill>
              <a:latin typeface="Microsoft YaHei UI" panose="020B0503020204020204" pitchFamily="34" charset="-122"/>
              <a:ea typeface="Microsoft YaHei UI" panose="020B0503020204020204" pitchFamily="34" charset="-122"/>
            </a:endParaRPr>
          </a:p>
        </p:txBody>
      </p:sp>
      <p:sp>
        <p:nvSpPr>
          <p:cNvPr id="19" name="标题 1" title="标题 "/>
          <p:cNvSpPr>
            <a:spLocks noGrp="1"/>
          </p:cNvSpPr>
          <p:nvPr>
            <p:ph type="title" hasCustomPrompt="1"/>
          </p:nvPr>
        </p:nvSpPr>
        <p:spPr>
          <a:xfrm>
            <a:off x="531378" y="1308484"/>
            <a:ext cx="7342622" cy="1215566"/>
          </a:xfrm>
          <a:prstGeom prst="rect">
            <a:avLst/>
          </a:prstGeom>
        </p:spPr>
        <p:txBody>
          <a:bodyPr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 </a:t>
            </a:r>
            <a:br>
              <a:rPr lang="zh-CN" altLang="en-US" noProof="0" dirty="0"/>
            </a:br>
            <a:r>
              <a:rPr lang="zh-CN" altLang="en-US" noProof="0" dirty="0"/>
              <a:t>母版标题样式 </a:t>
            </a:r>
            <a:endParaRPr lang="zh-CN" altLang="en-US" noProof="0" dirty="0"/>
          </a:p>
        </p:txBody>
      </p:sp>
      <p:sp>
        <p:nvSpPr>
          <p:cNvPr id="2" name="页脚占位符 1"/>
          <p:cNvSpPr>
            <a:spLocks noGrp="1"/>
          </p:cNvSpPr>
          <p:nvPr>
            <p:ph type="ftr" sz="quarter" idx="15"/>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1</a:t>
            </a:r>
            <a:endParaRPr lang="zh-CN" altLang="en-US" dirty="0"/>
          </a:p>
        </p:txBody>
      </p:sp>
      <p:sp>
        <p:nvSpPr>
          <p:cNvPr id="4" name="灯片编号占位符 3"/>
          <p:cNvSpPr>
            <a:spLocks noGrp="1"/>
          </p:cNvSpPr>
          <p:nvPr>
            <p:ph type="sldNum" sz="quarter" idx="16"/>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带副标题的比较">
    <p:spTree>
      <p:nvGrpSpPr>
        <p:cNvPr id="1" name=""/>
        <p:cNvGrpSpPr/>
        <p:nvPr/>
      </p:nvGrpSpPr>
      <p:grpSpPr>
        <a:xfrm>
          <a:off x="0" y="0"/>
          <a:ext cx="0" cy="0"/>
          <a:chOff x="0" y="0"/>
          <a:chExt cx="0" cy="0"/>
        </a:xfrm>
      </p:grpSpPr>
      <p:cxnSp>
        <p:nvCxnSpPr>
          <p:cNvPr id="22" name="直接连接符​​(S) 21"/>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组 22"/>
          <p:cNvGrpSpPr/>
          <p:nvPr userDrawn="1"/>
        </p:nvGrpSpPr>
        <p:grpSpPr>
          <a:xfrm flipH="1">
            <a:off x="7561328" y="0"/>
            <a:ext cx="4831840" cy="3541007"/>
            <a:chOff x="-192127" y="-2"/>
            <a:chExt cx="4831840" cy="3367272"/>
          </a:xfrm>
        </p:grpSpPr>
        <p:sp>
          <p:nvSpPr>
            <p:cNvPr id="26" name="斜纹 25"/>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17" name="文本占位符 2"/>
          <p:cNvSpPr>
            <a:spLocks noGrp="1"/>
          </p:cNvSpPr>
          <p:nvPr userDrawn="1">
            <p:ph type="body" idx="1"/>
          </p:nvPr>
        </p:nvSpPr>
        <p:spPr>
          <a:xfrm>
            <a:off x="520698" y="2104888"/>
            <a:ext cx="5475290" cy="781188"/>
          </a:xfrm>
          <a:prstGeom prst="rect">
            <a:avLst/>
          </a:prstGeom>
        </p:spPr>
        <p:txBody>
          <a:bodyPr rtlCol="0" anchor="b">
            <a:normAutofit/>
          </a:bodyPr>
          <a:lstStyle>
            <a:lvl1pPr marL="0" indent="0">
              <a:lnSpc>
                <a:spcPct val="100000"/>
              </a:lnSpc>
              <a:spcBef>
                <a:spcPts val="0"/>
              </a:spcBef>
              <a:buNone/>
              <a:defRPr sz="2800" b="1">
                <a:solidFill>
                  <a:schemeClr val="tx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smtClean="0"/>
              <a:t>单击此处编辑母版文本样式</a:t>
            </a:r>
            <a:endParaRPr lang="zh-CN" altLang="en-US" noProof="0" smtClean="0"/>
          </a:p>
        </p:txBody>
      </p:sp>
      <p:sp>
        <p:nvSpPr>
          <p:cNvPr id="18" name="内容占位符 3" title="项目符号"/>
          <p:cNvSpPr>
            <a:spLocks noGrp="1"/>
          </p:cNvSpPr>
          <p:nvPr userDrawn="1">
            <p:ph sz="half" idx="13"/>
          </p:nvPr>
        </p:nvSpPr>
        <p:spPr>
          <a:xfrm>
            <a:off x="520698" y="2886076"/>
            <a:ext cx="5475290" cy="3232149"/>
          </a:xfrm>
          <a:prstGeom prst="rect">
            <a:avLst/>
          </a:prstGeom>
        </p:spPr>
        <p:txBody>
          <a:bodyPr rtlCol="0">
            <a:normAutofit/>
          </a:bodyPr>
          <a:lstStyle>
            <a:lvl1pPr>
              <a:defRPr lang="en-US" dirty="0">
                <a:solidFill>
                  <a:schemeClr val="tx1"/>
                </a:solidFill>
                <a:latin typeface="Microsoft YaHei UI" panose="020B0503020204020204" pitchFamily="34" charset="-122"/>
                <a:ea typeface="Microsoft YaHei UI" panose="020B0503020204020204" pitchFamily="34" charset="-122"/>
              </a:defRPr>
            </a:lvl1pPr>
            <a:lvl2pPr>
              <a:defRPr lang="en-US" dirty="0">
                <a:solidFill>
                  <a:schemeClr val="tx1"/>
                </a:solidFill>
                <a:latin typeface="Microsoft YaHei UI" panose="020B0503020204020204" pitchFamily="34" charset="-122"/>
                <a:ea typeface="Microsoft YaHei UI" panose="020B0503020204020204" pitchFamily="34" charset="-122"/>
              </a:defRPr>
            </a:lvl2pPr>
            <a:lvl3pPr>
              <a:defRPr lang="en-US" dirty="0">
                <a:solidFill>
                  <a:schemeClr val="tx1"/>
                </a:solidFill>
                <a:latin typeface="Microsoft YaHei UI" panose="020B0503020204020204" pitchFamily="34" charset="-122"/>
                <a:ea typeface="Microsoft YaHei UI" panose="020B0503020204020204" pitchFamily="34" charset="-122"/>
              </a:defRPr>
            </a:lvl3pPr>
            <a:lvl4pPr>
              <a:defRPr lang="en-US" dirty="0">
                <a:solidFill>
                  <a:schemeClr val="tx1"/>
                </a:solidFill>
                <a:latin typeface="Microsoft YaHei UI" panose="020B0503020204020204" pitchFamily="34" charset="-122"/>
                <a:ea typeface="Microsoft YaHei UI" panose="020B0503020204020204" pitchFamily="34" charset="-122"/>
              </a:defRPr>
            </a:lvl4pPr>
            <a:lvl5pPr>
              <a:defRPr lang="en-IN" dirty="0">
                <a:solidFill>
                  <a:schemeClr val="tx1"/>
                </a:solidFill>
                <a:latin typeface="Microsoft YaHei UI" panose="020B0503020204020204" pitchFamily="34" charset="-122"/>
                <a:ea typeface="Microsoft YaHei UI" panose="020B0503020204020204" pitchFamily="34" charset="-122"/>
              </a:defRPr>
            </a:lvl5pPr>
          </a:lstStyle>
          <a:p>
            <a:pPr lvl="0" rtl="0">
              <a:buClr>
                <a:schemeClr val="accent2"/>
              </a:buClr>
            </a:pPr>
            <a:r>
              <a:rPr lang="zh-CN" altLang="en-US" noProof="0" smtClean="0"/>
              <a:t>单击此处编辑母版文本样式</a:t>
            </a:r>
            <a:endParaRPr lang="zh-CN" altLang="en-US" noProof="0" smtClean="0"/>
          </a:p>
          <a:p>
            <a:pPr lvl="1" rtl="0">
              <a:buClr>
                <a:schemeClr val="accent2"/>
              </a:buClr>
            </a:pPr>
            <a:r>
              <a:rPr lang="zh-CN" altLang="en-US" noProof="0" smtClean="0"/>
              <a:t>第二级</a:t>
            </a:r>
            <a:endParaRPr lang="zh-CN" altLang="en-US" noProof="0" smtClean="0"/>
          </a:p>
          <a:p>
            <a:pPr lvl="2" rtl="0">
              <a:buClr>
                <a:schemeClr val="accent2"/>
              </a:buClr>
            </a:pPr>
            <a:r>
              <a:rPr lang="zh-CN" altLang="en-US" noProof="0" smtClean="0"/>
              <a:t>第三级</a:t>
            </a:r>
            <a:endParaRPr lang="zh-CN" altLang="en-US" noProof="0" smtClean="0"/>
          </a:p>
          <a:p>
            <a:pPr lvl="3" rtl="0">
              <a:buClr>
                <a:schemeClr val="accent2"/>
              </a:buClr>
            </a:pPr>
            <a:r>
              <a:rPr lang="zh-CN" altLang="en-US" noProof="0" smtClean="0"/>
              <a:t>第四级</a:t>
            </a:r>
            <a:endParaRPr lang="zh-CN" altLang="en-US" noProof="0" smtClean="0"/>
          </a:p>
          <a:p>
            <a:pPr lvl="4" rtl="0">
              <a:buClr>
                <a:schemeClr val="accent2"/>
              </a:buClr>
            </a:pPr>
            <a:r>
              <a:rPr lang="zh-CN" altLang="en-US" noProof="0" smtClean="0"/>
              <a:t>第五级</a:t>
            </a:r>
            <a:endParaRPr lang="zh-CN" altLang="en-US" noProof="0" dirty="0"/>
          </a:p>
        </p:txBody>
      </p:sp>
      <p:sp>
        <p:nvSpPr>
          <p:cNvPr id="19" name="文本占位符 4"/>
          <p:cNvSpPr>
            <a:spLocks noGrp="1"/>
          </p:cNvSpPr>
          <p:nvPr userDrawn="1">
            <p:ph type="body" sz="quarter" idx="14"/>
          </p:nvPr>
        </p:nvSpPr>
        <p:spPr>
          <a:xfrm>
            <a:off x="6186713" y="2104888"/>
            <a:ext cx="5475600" cy="781188"/>
          </a:xfrm>
          <a:prstGeom prst="rect">
            <a:avLst/>
          </a:prstGeom>
        </p:spPr>
        <p:txBody>
          <a:bodyPr rtlCol="0" anchor="b">
            <a:normAutofit/>
          </a:bodyPr>
          <a:lstStyle>
            <a:lvl1pPr marL="0" indent="0">
              <a:lnSpc>
                <a:spcPct val="100000"/>
              </a:lnSpc>
              <a:buNone/>
              <a:defRPr sz="2800" b="1">
                <a:solidFill>
                  <a:schemeClr val="tx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smtClean="0"/>
              <a:t>单击此处编辑母版文本样式</a:t>
            </a:r>
            <a:endParaRPr lang="zh-CN" altLang="en-US" noProof="0" smtClean="0"/>
          </a:p>
        </p:txBody>
      </p:sp>
      <p:sp>
        <p:nvSpPr>
          <p:cNvPr id="20" name="内容占位符 5" title="项目符号"/>
          <p:cNvSpPr>
            <a:spLocks noGrp="1"/>
          </p:cNvSpPr>
          <p:nvPr userDrawn="1">
            <p:ph sz="quarter" idx="15"/>
          </p:nvPr>
        </p:nvSpPr>
        <p:spPr>
          <a:xfrm>
            <a:off x="6186713" y="2886076"/>
            <a:ext cx="5475600" cy="3232149"/>
          </a:xfrm>
          <a:prstGeom prst="rect">
            <a:avLst/>
          </a:prstGeom>
        </p:spPr>
        <p:txBody>
          <a:bodyPr rtlCol="0">
            <a:normAutofit/>
          </a:bodyPr>
          <a:lstStyle>
            <a:lvl1pPr>
              <a:defRPr lang="en-US" dirty="0">
                <a:solidFill>
                  <a:schemeClr val="tx1"/>
                </a:solidFill>
                <a:latin typeface="Microsoft YaHei UI" panose="020B0503020204020204" pitchFamily="34" charset="-122"/>
                <a:ea typeface="Microsoft YaHei UI" panose="020B0503020204020204" pitchFamily="34" charset="-122"/>
              </a:defRPr>
            </a:lvl1pPr>
            <a:lvl2pPr>
              <a:defRPr lang="en-US" dirty="0">
                <a:solidFill>
                  <a:schemeClr val="tx1"/>
                </a:solidFill>
                <a:latin typeface="Microsoft YaHei UI" panose="020B0503020204020204" pitchFamily="34" charset="-122"/>
                <a:ea typeface="Microsoft YaHei UI" panose="020B0503020204020204" pitchFamily="34" charset="-122"/>
              </a:defRPr>
            </a:lvl2pPr>
            <a:lvl3pPr>
              <a:defRPr lang="en-US" dirty="0">
                <a:solidFill>
                  <a:schemeClr val="tx1"/>
                </a:solidFill>
                <a:latin typeface="Microsoft YaHei UI" panose="020B0503020204020204" pitchFamily="34" charset="-122"/>
                <a:ea typeface="Microsoft YaHei UI" panose="020B0503020204020204" pitchFamily="34" charset="-122"/>
              </a:defRPr>
            </a:lvl3pPr>
            <a:lvl4pPr>
              <a:defRPr lang="en-US" dirty="0">
                <a:solidFill>
                  <a:schemeClr val="tx1"/>
                </a:solidFill>
                <a:latin typeface="Microsoft YaHei UI" panose="020B0503020204020204" pitchFamily="34" charset="-122"/>
                <a:ea typeface="Microsoft YaHei UI" panose="020B0503020204020204" pitchFamily="34" charset="-122"/>
              </a:defRPr>
            </a:lvl4pPr>
            <a:lvl5pPr>
              <a:defRPr lang="en-IN" dirty="0">
                <a:solidFill>
                  <a:schemeClr val="tx1"/>
                </a:solidFill>
                <a:latin typeface="Microsoft YaHei UI" panose="020B0503020204020204" pitchFamily="34" charset="-122"/>
                <a:ea typeface="Microsoft YaHei UI" panose="020B0503020204020204" pitchFamily="34" charset="-122"/>
              </a:defRPr>
            </a:lvl5pPr>
          </a:lstStyle>
          <a:p>
            <a:pPr lvl="0" rtl="0">
              <a:buClr>
                <a:schemeClr val="accent2"/>
              </a:buClr>
            </a:pPr>
            <a:r>
              <a:rPr lang="zh-CN" altLang="en-US" noProof="0" smtClean="0"/>
              <a:t>单击此处编辑母版文本样式</a:t>
            </a:r>
            <a:endParaRPr lang="zh-CN" altLang="en-US" noProof="0" smtClean="0"/>
          </a:p>
          <a:p>
            <a:pPr lvl="1" rtl="0">
              <a:buClr>
                <a:schemeClr val="accent2"/>
              </a:buClr>
            </a:pPr>
            <a:r>
              <a:rPr lang="zh-CN" altLang="en-US" noProof="0" smtClean="0"/>
              <a:t>第二级</a:t>
            </a:r>
            <a:endParaRPr lang="zh-CN" altLang="en-US" noProof="0" smtClean="0"/>
          </a:p>
          <a:p>
            <a:pPr lvl="2" rtl="0">
              <a:buClr>
                <a:schemeClr val="accent2"/>
              </a:buClr>
            </a:pPr>
            <a:r>
              <a:rPr lang="zh-CN" altLang="en-US" noProof="0" smtClean="0"/>
              <a:t>第三级</a:t>
            </a:r>
            <a:endParaRPr lang="zh-CN" altLang="en-US" noProof="0" smtClean="0"/>
          </a:p>
          <a:p>
            <a:pPr lvl="3" rtl="0">
              <a:buClr>
                <a:schemeClr val="accent2"/>
              </a:buClr>
            </a:pPr>
            <a:r>
              <a:rPr lang="zh-CN" altLang="en-US" noProof="0" smtClean="0"/>
              <a:t>第四级</a:t>
            </a:r>
            <a:endParaRPr lang="zh-CN" altLang="en-US" noProof="0" smtClean="0"/>
          </a:p>
          <a:p>
            <a:pPr lvl="4" rtl="0">
              <a:buClr>
                <a:schemeClr val="accent2"/>
              </a:buClr>
            </a:pPr>
            <a:r>
              <a:rPr lang="zh-CN" altLang="en-US" noProof="0" smtClean="0"/>
              <a:t>第五级</a:t>
            </a:r>
            <a:endParaRPr lang="zh-CN" altLang="en-US" noProof="0" dirty="0"/>
          </a:p>
        </p:txBody>
      </p:sp>
      <p:sp>
        <p:nvSpPr>
          <p:cNvPr id="24" name="文本占位符 4" title="副标题"/>
          <p:cNvSpPr>
            <a:spLocks noGrp="1"/>
          </p:cNvSpPr>
          <p:nvPr userDrawn="1">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endParaRPr lang="zh-CN" altLang="en-US" noProof="0" dirty="0"/>
          </a:p>
        </p:txBody>
      </p:sp>
      <p:sp>
        <p:nvSpPr>
          <p:cNvPr id="25" name="文本框 24"/>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1"/>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1"/>
              </a:solidFill>
              <a:latin typeface="Microsoft YaHei UI" panose="020B0503020204020204" pitchFamily="34" charset="-122"/>
              <a:ea typeface="Microsoft YaHei UI" panose="020B0503020204020204" pitchFamily="34" charset="-122"/>
            </a:endParaRPr>
          </a:p>
        </p:txBody>
      </p:sp>
      <p:sp>
        <p:nvSpPr>
          <p:cNvPr id="36" name="平行四边形 35"/>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p:cNvSpPr>
            <a:spLocks noGrp="1"/>
          </p:cNvSpPr>
          <p:nvPr>
            <p:ph type="ftr" sz="quarter" idx="17"/>
          </p:nvPr>
        </p:nvSpPr>
        <p:spPr/>
        <p:txBody>
          <a:bodyPr rtlCol="0"/>
          <a:lstStyle>
            <a:lvl1pPr algn="l">
              <a:defRPr>
                <a:latin typeface="Microsoft YaHei UI" panose="020B0503020204020204" pitchFamily="34" charset="-122"/>
                <a:ea typeface="Microsoft YaHei UI" panose="020B0503020204020204" pitchFamily="34" charset="-122"/>
              </a:defRPr>
            </a:lvl1pPr>
          </a:lstStyle>
          <a:p>
            <a:r>
              <a:rPr lang="zh-CN" altLang="en-US"/>
              <a:t>1</a:t>
            </a:r>
            <a:endParaRPr lang="zh-CN" altLang="en-US" dirty="0"/>
          </a:p>
        </p:txBody>
      </p:sp>
      <p:sp>
        <p:nvSpPr>
          <p:cNvPr id="3" name="灯片编号占位符 2"/>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27" name="标题 1" title="标题 "/>
          <p:cNvSpPr>
            <a:spLocks noGrp="1"/>
          </p:cNvSpPr>
          <p:nvPr userDrawn="1">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表">
    <p:spTree>
      <p:nvGrpSpPr>
        <p:cNvPr id="1" name=""/>
        <p:cNvGrpSpPr/>
        <p:nvPr/>
      </p:nvGrpSpPr>
      <p:grpSpPr>
        <a:xfrm>
          <a:off x="0" y="0"/>
          <a:ext cx="0" cy="0"/>
          <a:chOff x="0" y="0"/>
          <a:chExt cx="0" cy="0"/>
        </a:xfrm>
      </p:grpSpPr>
      <p:sp>
        <p:nvSpPr>
          <p:cNvPr id="16" name="文本框 15"/>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1"/>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1"/>
              </a:solidFill>
              <a:latin typeface="Microsoft YaHei UI" panose="020B0503020204020204" pitchFamily="34" charset="-122"/>
              <a:ea typeface="Microsoft YaHei UI" panose="020B0503020204020204" pitchFamily="34" charset="-122"/>
            </a:endParaRPr>
          </a:p>
        </p:txBody>
      </p:sp>
      <p:grpSp>
        <p:nvGrpSpPr>
          <p:cNvPr id="28" name="组 27"/>
          <p:cNvGrpSpPr/>
          <p:nvPr userDrawn="1"/>
        </p:nvGrpSpPr>
        <p:grpSpPr>
          <a:xfrm flipH="1">
            <a:off x="7561328" y="0"/>
            <a:ext cx="4831840" cy="3541007"/>
            <a:chOff x="-192127" y="-2"/>
            <a:chExt cx="4831840" cy="3367272"/>
          </a:xfrm>
        </p:grpSpPr>
        <p:sp>
          <p:nvSpPr>
            <p:cNvPr id="29" name="斜纹 28"/>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30" name="直接连接符​​(S) 29"/>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平行四边形 30"/>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3" name="平行四边形 32"/>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4" name="文本占位符 4" title="副标题"/>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endParaRPr lang="zh-CN" altLang="en-US" noProof="0" dirty="0"/>
          </a:p>
        </p:txBody>
      </p:sp>
      <p:sp>
        <p:nvSpPr>
          <p:cNvPr id="2" name="页脚占位符 1"/>
          <p:cNvSpPr>
            <a:spLocks noGrp="1"/>
          </p:cNvSpPr>
          <p:nvPr>
            <p:ph type="ftr" sz="quarter" idx="17"/>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1</a:t>
            </a:r>
            <a:endParaRPr lang="zh-CN" altLang="en-US" dirty="0"/>
          </a:p>
        </p:txBody>
      </p:sp>
      <p:sp>
        <p:nvSpPr>
          <p:cNvPr id="3" name="灯片编号占位符 2"/>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17" name="标题 1" title="标题 "/>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
        <p:nvSpPr>
          <p:cNvPr id="5" name="文本占位符 4"/>
          <p:cNvSpPr>
            <a:spLocks noGrp="1"/>
          </p:cNvSpPr>
          <p:nvPr>
            <p:ph type="body" sz="quarter" idx="19" hasCustomPrompt="1"/>
          </p:nvPr>
        </p:nvSpPr>
        <p:spPr>
          <a:xfrm>
            <a:off x="531814" y="2005762"/>
            <a:ext cx="5225764" cy="4083888"/>
          </a:xfrm>
          <a:prstGeom prst="rect">
            <a:avLst/>
          </a:prstGeom>
        </p:spPr>
        <p:txBody>
          <a:bodyPr rtlCol="0"/>
          <a:lstStyle>
            <a:lvl1pPr marL="0" indent="0">
              <a:buNone/>
              <a:defRPr sz="2400">
                <a:solidFill>
                  <a:schemeClr val="tx1"/>
                </a:solidFill>
                <a:latin typeface="Microsoft YaHei UI" panose="020B0503020204020204" pitchFamily="34" charset="-122"/>
                <a:ea typeface="Microsoft YaHei UI" panose="020B0503020204020204" pitchFamily="34" charset="-122"/>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rtl="0"/>
            <a:r>
              <a:rPr lang="zh-CN" altLang="en-US" noProof="0" dirty="0"/>
              <a:t>在此处键入文本</a:t>
            </a:r>
            <a:endParaRPr lang="zh-CN" altLang="en-US" noProof="0" dirty="0"/>
          </a:p>
        </p:txBody>
      </p:sp>
      <p:sp>
        <p:nvSpPr>
          <p:cNvPr id="20" name="图表占位符 2" title="图表"/>
          <p:cNvSpPr>
            <a:spLocks noGrp="1"/>
          </p:cNvSpPr>
          <p:nvPr>
            <p:ph type="chart" sz="quarter" idx="10" hasCustomPrompt="1"/>
          </p:nvPr>
        </p:nvSpPr>
        <p:spPr>
          <a:xfrm>
            <a:off x="5796114" y="2005762"/>
            <a:ext cx="5719397" cy="4084470"/>
          </a:xfrm>
          <a:prstGeom prst="rect">
            <a:avLst/>
          </a:prstGeom>
        </p:spPr>
        <p:txBody>
          <a:bodyPr vert="horz" lIns="91420" tIns="45710" rIns="91420" bIns="45710" rtlCol="0">
            <a:noAutofit/>
          </a:bodyPr>
          <a:lstStyle>
            <a:lvl1pPr marL="0" indent="0" algn="ctr">
              <a:buNone/>
              <a:defRPr sz="2000" b="0" i="0">
                <a:solidFill>
                  <a:schemeClr val="tx1"/>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lvl="0" rtl="0"/>
            <a:r>
              <a:rPr lang="zh-CN" altLang="en-US" noProof="0" smtClean="0"/>
              <a:t>单击图标添加图表</a:t>
            </a:r>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格">
    <p:spTree>
      <p:nvGrpSpPr>
        <p:cNvPr id="1" name=""/>
        <p:cNvGrpSpPr/>
        <p:nvPr/>
      </p:nvGrpSpPr>
      <p:grpSpPr>
        <a:xfrm>
          <a:off x="0" y="0"/>
          <a:ext cx="0" cy="0"/>
          <a:chOff x="0" y="0"/>
          <a:chExt cx="0" cy="0"/>
        </a:xfrm>
      </p:grpSpPr>
      <p:sp>
        <p:nvSpPr>
          <p:cNvPr id="15" name="表格占位符 11" title="表格"/>
          <p:cNvSpPr>
            <a:spLocks noGrp="1"/>
          </p:cNvSpPr>
          <p:nvPr>
            <p:ph type="tbl" sz="quarter" idx="12" hasCustomPrompt="1"/>
          </p:nvPr>
        </p:nvSpPr>
        <p:spPr>
          <a:xfrm>
            <a:off x="531378" y="2664803"/>
            <a:ext cx="10993375" cy="3433180"/>
          </a:xfrm>
          <a:prstGeom prst="rect">
            <a:avLst/>
          </a:prstGeom>
        </p:spPr>
        <p:txBody>
          <a:bodyPr lIns="91420" tIns="45710" rIns="91420" bIns="45710" rtlCol="0">
            <a:noAutofit/>
          </a:bodyPr>
          <a:lstStyle>
            <a:lvl1pPr marL="0" indent="0" algn="ctr">
              <a:buNone/>
              <a:defRPr sz="2000" baseline="0">
                <a:solidFill>
                  <a:schemeClr val="tx1"/>
                </a:solidFill>
                <a:latin typeface="Microsoft YaHei UI" panose="020B0503020204020204" pitchFamily="34" charset="-122"/>
                <a:ea typeface="Microsoft YaHei UI" panose="020B0503020204020204" pitchFamily="34" charset="-122"/>
              </a:defRPr>
            </a:lvl1pPr>
          </a:lstStyle>
          <a:p>
            <a:pPr lvl="0" rtl="0"/>
            <a:r>
              <a:rPr lang="zh-CN" altLang="en-US" noProof="0" smtClean="0"/>
              <a:t>单击图标添加表格</a:t>
            </a:r>
            <a:endParaRPr lang="zh-CN" altLang="en-US" noProof="0" dirty="0"/>
          </a:p>
        </p:txBody>
      </p:sp>
      <p:sp>
        <p:nvSpPr>
          <p:cNvPr id="16" name="文本框 15"/>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1"/>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1"/>
              </a:solidFill>
              <a:latin typeface="Microsoft YaHei UI" panose="020B0503020204020204" pitchFamily="34" charset="-122"/>
              <a:ea typeface="Microsoft YaHei UI" panose="020B0503020204020204" pitchFamily="34" charset="-122"/>
            </a:endParaRPr>
          </a:p>
        </p:txBody>
      </p:sp>
      <p:grpSp>
        <p:nvGrpSpPr>
          <p:cNvPr id="26" name="组 25"/>
          <p:cNvGrpSpPr/>
          <p:nvPr userDrawn="1"/>
        </p:nvGrpSpPr>
        <p:grpSpPr>
          <a:xfrm flipH="1">
            <a:off x="7561328" y="0"/>
            <a:ext cx="4831840" cy="3541007"/>
            <a:chOff x="-192127" y="-2"/>
            <a:chExt cx="4831840" cy="3367272"/>
          </a:xfrm>
        </p:grpSpPr>
        <p:sp>
          <p:nvSpPr>
            <p:cNvPr id="27" name="斜纹 26"/>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平行四边形 32"/>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6" name="平行四边形 35"/>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7" name="文本占位符 4" title="副标题"/>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endParaRPr lang="zh-CN" altLang="en-US" noProof="0" dirty="0"/>
          </a:p>
        </p:txBody>
      </p:sp>
      <p:sp>
        <p:nvSpPr>
          <p:cNvPr id="2" name="页脚占位符 1"/>
          <p:cNvSpPr>
            <a:spLocks noGrp="1"/>
          </p:cNvSpPr>
          <p:nvPr>
            <p:ph type="ftr" sz="quarter" idx="17"/>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1</a:t>
            </a:r>
            <a:endParaRPr lang="zh-CN" altLang="en-US" dirty="0"/>
          </a:p>
        </p:txBody>
      </p:sp>
      <p:sp>
        <p:nvSpPr>
          <p:cNvPr id="3" name="灯片编号占位符 2"/>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17" name="标题 1" title="标题 "/>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大照片">
    <p:spTree>
      <p:nvGrpSpPr>
        <p:cNvPr id="1" name=""/>
        <p:cNvGrpSpPr/>
        <p:nvPr/>
      </p:nvGrpSpPr>
      <p:grpSpPr>
        <a:xfrm>
          <a:off x="0" y="0"/>
          <a:ext cx="0" cy="0"/>
          <a:chOff x="0" y="0"/>
          <a:chExt cx="0" cy="0"/>
        </a:xfrm>
      </p:grpSpPr>
      <p:sp>
        <p:nvSpPr>
          <p:cNvPr id="4" name="直角三角形 3"/>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5" name="图片占位符 31" title="图像"/>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rtlCol="0" anchor="ctr"/>
          <a:lstStyle>
            <a:lvl1pPr marL="0" indent="0" algn="ctr">
              <a:buNone/>
              <a:defRPr sz="1100" i="1">
                <a:latin typeface="Microsoft YaHei UI" panose="020B0503020204020204" pitchFamily="34" charset="-122"/>
                <a:ea typeface="Microsoft YaHei UI" panose="020B0503020204020204" pitchFamily="34" charset="-122"/>
                <a:cs typeface="Times New Roman" panose="02020603050405020304" pitchFamily="18" charset="0"/>
              </a:defRPr>
            </a:lvl1pPr>
          </a:lstStyle>
          <a:p>
            <a:pPr rtl="0"/>
            <a:r>
              <a:rPr lang="zh-CN" altLang="en-US" noProof="0" dirty="0"/>
              <a:t>将图像插入或拖放到此处</a:t>
            </a:r>
            <a:endParaRPr lang="zh-CN" altLang="en-US" noProof="0" dirty="0"/>
          </a:p>
        </p:txBody>
      </p:sp>
      <p:cxnSp>
        <p:nvCxnSpPr>
          <p:cNvPr id="6" name="直接连接符​​(S) 5"/>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标题 1" title="标题 "/>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rtlCol="0" anchor="ctr">
            <a:normAutofit/>
          </a:bodyPr>
          <a:lstStyle>
            <a:lvl1pPr>
              <a:defRPr sz="3600" b="1">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dirty="0"/>
              <a:t>在此处添加描述</a:t>
            </a:r>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谢谢">
    <p:spTree>
      <p:nvGrpSpPr>
        <p:cNvPr id="1" name=""/>
        <p:cNvGrpSpPr/>
        <p:nvPr/>
      </p:nvGrpSpPr>
      <p:grpSpPr>
        <a:xfrm>
          <a:off x="0" y="0"/>
          <a:ext cx="0" cy="0"/>
          <a:chOff x="0" y="0"/>
          <a:chExt cx="0" cy="0"/>
        </a:xfrm>
      </p:grpSpPr>
      <p:sp>
        <p:nvSpPr>
          <p:cNvPr id="9" name="文本占位符 3"/>
          <p:cNvSpPr>
            <a:spLocks noGrp="1"/>
          </p:cNvSpPr>
          <p:nvPr>
            <p:ph type="body" sz="quarter" idx="15" hasCustomPrompt="1"/>
          </p:nvPr>
        </p:nvSpPr>
        <p:spPr>
          <a:xfrm>
            <a:off x="6822929" y="3461163"/>
            <a:ext cx="3445782" cy="288000"/>
          </a:xfrm>
          <a:prstGeom prst="rect">
            <a:avLst/>
          </a:prstGeom>
        </p:spPr>
        <p:txBody>
          <a:bodyPr rtlCol="0"/>
          <a:lstStyle>
            <a:lvl1pPr marL="0" indent="0">
              <a:buNone/>
              <a:defRPr sz="1800">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姓名</a:t>
            </a:r>
            <a:endParaRPr lang="zh-CN" altLang="en-US" noProof="0" dirty="0"/>
          </a:p>
        </p:txBody>
      </p:sp>
      <p:sp>
        <p:nvSpPr>
          <p:cNvPr id="10" name="文本占位符 4"/>
          <p:cNvSpPr>
            <a:spLocks noGrp="1"/>
          </p:cNvSpPr>
          <p:nvPr>
            <p:ph type="body" sz="quarter" idx="16" hasCustomPrompt="1"/>
          </p:nvPr>
        </p:nvSpPr>
        <p:spPr>
          <a:xfrm>
            <a:off x="6822929" y="3839451"/>
            <a:ext cx="3445782" cy="288000"/>
          </a:xfrm>
          <a:prstGeom prst="rect">
            <a:avLst/>
          </a:prstGeom>
        </p:spPr>
        <p:txBody>
          <a:bodyPr rtlCol="0"/>
          <a:lstStyle>
            <a:lvl1pPr marL="0" indent="0">
              <a:buNone/>
              <a:defRPr sz="1800">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电话号码</a:t>
            </a:r>
            <a:endParaRPr lang="zh-CN" altLang="en-US" noProof="0" dirty="0"/>
          </a:p>
        </p:txBody>
      </p:sp>
      <p:sp>
        <p:nvSpPr>
          <p:cNvPr id="11" name="文本占位符 5"/>
          <p:cNvSpPr>
            <a:spLocks noGrp="1"/>
          </p:cNvSpPr>
          <p:nvPr>
            <p:ph type="body" sz="quarter" idx="17" hasCustomPrompt="1"/>
          </p:nvPr>
        </p:nvSpPr>
        <p:spPr>
          <a:xfrm>
            <a:off x="6822928" y="4216669"/>
            <a:ext cx="3445783" cy="289070"/>
          </a:xfrm>
          <a:prstGeom prst="rect">
            <a:avLst/>
          </a:prstGeom>
        </p:spPr>
        <p:txBody>
          <a:bodyPr rtlCol="0"/>
          <a:lstStyle>
            <a:lvl1pPr marL="0" indent="0">
              <a:buNone/>
              <a:defRPr sz="1800">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电子邮件 </a:t>
            </a:r>
            <a:endParaRPr lang="zh-CN" altLang="en-US" noProof="0" dirty="0"/>
          </a:p>
        </p:txBody>
      </p:sp>
      <p:sp>
        <p:nvSpPr>
          <p:cNvPr id="13" name="文本占位符 21"/>
          <p:cNvSpPr>
            <a:spLocks noGrp="1"/>
          </p:cNvSpPr>
          <p:nvPr>
            <p:ph type="body" sz="quarter" idx="18" hasCustomPrompt="1"/>
          </p:nvPr>
        </p:nvSpPr>
        <p:spPr>
          <a:xfrm>
            <a:off x="6822929" y="4594957"/>
            <a:ext cx="3445782" cy="288000"/>
          </a:xfrm>
          <a:prstGeom prst="rect">
            <a:avLst/>
          </a:prstGeom>
        </p:spPr>
        <p:txBody>
          <a:bodyPr rtlCol="0"/>
          <a:lstStyle>
            <a:lvl1pPr marL="0" indent="0">
              <a:buNone/>
              <a:defRPr sz="1800">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公司网站</a:t>
            </a:r>
            <a:endParaRPr lang="zh-CN" altLang="en-US" noProof="0" dirty="0"/>
          </a:p>
        </p:txBody>
      </p:sp>
      <p:sp>
        <p:nvSpPr>
          <p:cNvPr id="14" name="形状 4157"/>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zh-CN" altLang="en-US" noProof="0" dirty="0">
              <a:latin typeface="Microsoft YaHei UI" panose="020B0503020204020204" pitchFamily="34" charset="-122"/>
              <a:ea typeface="Microsoft YaHei UI" panose="020B0503020204020204" pitchFamily="34" charset="-122"/>
            </a:endParaRPr>
          </a:p>
        </p:txBody>
      </p:sp>
      <p:sp>
        <p:nvSpPr>
          <p:cNvPr id="15" name="形状 4186"/>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zh-CN" altLang="en-US" noProof="0" dirty="0">
              <a:latin typeface="Microsoft YaHei UI" panose="020B0503020204020204" pitchFamily="34" charset="-122"/>
              <a:ea typeface="Microsoft YaHei UI" panose="020B0503020204020204" pitchFamily="34" charset="-122"/>
            </a:endParaRPr>
          </a:p>
        </p:txBody>
      </p:sp>
      <p:sp>
        <p:nvSpPr>
          <p:cNvPr id="19" name="形状 4379"/>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zh-CN" altLang="en-US" noProof="0" dirty="0">
              <a:latin typeface="Microsoft YaHei UI" panose="020B0503020204020204" pitchFamily="34" charset="-122"/>
              <a:ea typeface="Microsoft YaHei UI" panose="020B0503020204020204" pitchFamily="34" charset="-122"/>
            </a:endParaRPr>
          </a:p>
        </p:txBody>
      </p:sp>
      <p:sp>
        <p:nvSpPr>
          <p:cNvPr id="20" name="形状 4487"/>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zh-CN" altLang="en-US" noProof="0" dirty="0">
              <a:latin typeface="Microsoft YaHei UI" panose="020B0503020204020204" pitchFamily="34" charset="-122"/>
              <a:ea typeface="Microsoft YaHei UI" panose="020B0503020204020204" pitchFamily="34" charset="-122"/>
            </a:endParaRPr>
          </a:p>
        </p:txBody>
      </p:sp>
      <p:sp>
        <p:nvSpPr>
          <p:cNvPr id="21" name="直角三角形 20"/>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2" name="直接连接符​​(S) 21"/>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接连接符​​(S) 23"/>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图片占位符 24"/>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smtClean="0"/>
              <a:t>单击图标添加图片</a:t>
            </a:r>
            <a:endParaRPr lang="zh-CN" altLang="en-US" noProof="0" dirty="0"/>
          </a:p>
        </p:txBody>
      </p:sp>
      <p:sp>
        <p:nvSpPr>
          <p:cNvPr id="2" name="标题 1" title="标题"/>
          <p:cNvSpPr>
            <a:spLocks noGrp="1"/>
          </p:cNvSpPr>
          <p:nvPr>
            <p:ph type="ctrTitle"/>
          </p:nvPr>
        </p:nvSpPr>
        <p:spPr>
          <a:xfrm>
            <a:off x="6375721" y="1821022"/>
            <a:ext cx="4853573" cy="1616252"/>
          </a:xfrm>
          <a:prstGeom prst="rect">
            <a:avLst/>
          </a:prstGeom>
        </p:spPr>
        <p:txBody>
          <a:bodyPr rtlCol="0" anchor="b">
            <a:normAutofit/>
          </a:bodyPr>
          <a:lstStyle>
            <a:lvl1pPr algn="l">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页脚占位符 4"/>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latin typeface="Microsoft YaHei UI" panose="020B0503020204020204" pitchFamily="34" charset="-122"/>
                <a:ea typeface="Microsoft YaHei UI" panose="020B0503020204020204" pitchFamily="34" charset="-122"/>
              </a:defRPr>
            </a:lvl1pPr>
          </a:lstStyle>
          <a:p>
            <a:r>
              <a:rPr lang="zh-CN" altLang="en-US"/>
              <a:t>1</a:t>
            </a:r>
            <a:endParaRPr lang="zh-CN" altLang="en-US" dirty="0"/>
          </a:p>
        </p:txBody>
      </p:sp>
      <p:sp>
        <p:nvSpPr>
          <p:cNvPr id="6" name="灯片编号占位符 5"/>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9" name="标题占位符 8"/>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pPr rtl="0"/>
            <a:r>
              <a:rPr lang="zh-CN" altLang="en-US" noProof="0" dirty="0"/>
              <a:t>单击此处编辑母版标题样式</a:t>
            </a:r>
            <a:endParaRPr lang="zh-CN" altLang="en-US"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hf sldNum="0" hdr="0" dt="0"/>
  <p:txStyles>
    <p:titleStyle>
      <a:lvl1pPr algn="l" defTabSz="914400" rtl="0" eaLnBrk="1" latinLnBrk="0" hangingPunct="1">
        <a:lnSpc>
          <a:spcPct val="90000"/>
        </a:lnSpc>
        <a:spcBef>
          <a:spcPct val="0"/>
        </a:spcBef>
        <a:buNone/>
        <a:defRPr lang="en-IN" sz="4400" b="1" kern="1200">
          <a:solidFill>
            <a:schemeClr val="accent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4" Type="http://schemas.openxmlformats.org/officeDocument/2006/relationships/notesSlide" Target="../notesSlides/notesSlide14.xml"/><Relationship Id="rId13" Type="http://schemas.openxmlformats.org/officeDocument/2006/relationships/slideLayout" Target="../slideLayouts/slideLayout1.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2.jpeg"/><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占位符 16" title="建筑物图像"/>
          <p:cNvPicPr>
            <a:picLocks noGrp="1" noChangeAspect="1"/>
          </p:cNvPicPr>
          <p:nvPr>
            <p:ph type="pic" sz="quarter" idx="13"/>
          </p:nvPr>
        </p:nvPicPr>
        <p:blipFill>
          <a:blip r:embed="rId1"/>
          <a:srcRect l="20784" r="20784"/>
          <a:stretch>
            <a:fillRect/>
          </a:stretch>
        </p:blipFill>
        <p:spPr>
          <a:xfrm>
            <a:off x="86995" y="1663700"/>
            <a:ext cx="4090035" cy="4744085"/>
          </a:xfrm>
        </p:spPr>
      </p:pic>
      <p:sp>
        <p:nvSpPr>
          <p:cNvPr id="2" name="标题 1"/>
          <p:cNvSpPr>
            <a:spLocks noGrp="1"/>
          </p:cNvSpPr>
          <p:nvPr>
            <p:ph type="ctrTitle"/>
          </p:nvPr>
        </p:nvSpPr>
        <p:spPr>
          <a:xfrm>
            <a:off x="4709795" y="1508125"/>
            <a:ext cx="5321935" cy="1375410"/>
          </a:xfrm>
        </p:spPr>
        <p:txBody>
          <a:bodyPr rtlCol="0"/>
          <a:lstStyle/>
          <a:p>
            <a:pPr rtl="0"/>
            <a:r>
              <a:rPr lang="en-US" altLang="zh-CN" sz="8000" dirty="0">
                <a:latin typeface="Microsoft YaHei UI" panose="020B0503020204020204" pitchFamily="34" charset="-122"/>
                <a:ea typeface="Microsoft YaHei UI" panose="020B0503020204020204" pitchFamily="34" charset="-122"/>
              </a:rPr>
              <a:t> </a:t>
            </a:r>
            <a:r>
              <a:rPr lang="zh-CN" altLang="en-US" sz="8000" dirty="0">
                <a:latin typeface="Microsoft YaHei UI" panose="020B0503020204020204" pitchFamily="34" charset="-122"/>
                <a:ea typeface="Microsoft YaHei UI" panose="020B0503020204020204" pitchFamily="34" charset="-122"/>
              </a:rPr>
              <a:t>丰怡豪庭</a:t>
            </a:r>
            <a:endParaRPr lang="zh-CN" altLang="en-US" sz="8000" dirty="0">
              <a:latin typeface="Microsoft YaHei UI" panose="020B0503020204020204" pitchFamily="34" charset="-122"/>
              <a:ea typeface="Microsoft YaHei UI" panose="020B0503020204020204" pitchFamily="34" charset="-122"/>
            </a:endParaRPr>
          </a:p>
        </p:txBody>
      </p:sp>
      <p:sp>
        <p:nvSpPr>
          <p:cNvPr id="3" name="副标题 2"/>
          <p:cNvSpPr>
            <a:spLocks noGrp="1"/>
          </p:cNvSpPr>
          <p:nvPr>
            <p:ph type="subTitle" idx="1"/>
          </p:nvPr>
        </p:nvSpPr>
        <p:spPr>
          <a:xfrm>
            <a:off x="4779010" y="3201670"/>
            <a:ext cx="6279515" cy="878840"/>
          </a:xfrm>
        </p:spPr>
        <p:txBody>
          <a:bodyPr rtlCol="0"/>
          <a:lstStyle/>
          <a:p>
            <a:pPr rtl="0"/>
            <a:r>
              <a:rPr lang="zh-CN" altLang="en-US" sz="5000" dirty="0">
                <a:latin typeface="Microsoft YaHei UI" panose="020B0503020204020204" pitchFamily="34" charset="-122"/>
                <a:ea typeface="Microsoft YaHei UI" panose="020B0503020204020204" pitchFamily="34" charset="-122"/>
              </a:rPr>
              <a:t>项目开发计划报告</a:t>
            </a:r>
            <a:endParaRPr lang="zh-CN" altLang="en-US" sz="5000" dirty="0">
              <a:latin typeface="Microsoft YaHei UI" panose="020B0503020204020204" pitchFamily="34" charset="-122"/>
              <a:ea typeface="Microsoft YaHei UI" panose="020B0503020204020204" pitchFamily="34" charset="-122"/>
            </a:endParaRPr>
          </a:p>
        </p:txBody>
      </p:sp>
      <p:sp>
        <p:nvSpPr>
          <p:cNvPr id="4" name="副标题 2"/>
          <p:cNvSpPr>
            <a:spLocks noGrp="1"/>
          </p:cNvSpPr>
          <p:nvPr/>
        </p:nvSpPr>
        <p:spPr>
          <a:xfrm>
            <a:off x="2270760" y="645795"/>
            <a:ext cx="9811385" cy="782320"/>
          </a:xfrm>
          <a:prstGeom prst="rect">
            <a:avLst/>
          </a:prstGeom>
        </p:spPr>
        <p:txBody>
          <a:bodyPr rtlCol="0"/>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b="0" i="0" kern="1200" spc="300" dirty="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lgn="ctr" defTabSz="914400" rtl="0" eaLnBrk="1" latinLnBrk="0" hangingPunct="1">
              <a:lnSpc>
                <a:spcPct val="90000"/>
              </a:lnSpc>
              <a:spcBef>
                <a:spcPts val="500"/>
              </a:spcBef>
              <a:buClr>
                <a:srgbClr val="2E7A40"/>
              </a:buClr>
              <a:buFont typeface="Arial" panose="020B0604020202020204" pitchFamily="34" charset="0"/>
              <a:buNone/>
              <a:defRPr lang="en-US" sz="2000" kern="1200" dirty="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2E7A40"/>
              </a:buClr>
              <a:buFont typeface="Arial" panose="020B0604020202020204" pitchFamily="34" charset="0"/>
              <a:buNone/>
              <a:defRPr lang="en-US" sz="1800" kern="1200" dirty="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2E7A40"/>
              </a:buClr>
              <a:buFont typeface="Arial" panose="020B0604020202020204" pitchFamily="34" charset="0"/>
              <a:buNone/>
              <a:defRPr lang="en-US" sz="1600" kern="1200" dirty="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2E7A40"/>
              </a:buClr>
              <a:buFont typeface="Arial" panose="020B0604020202020204" pitchFamily="34" charset="0"/>
              <a:buNone/>
              <a:defRPr lang="en-IN" sz="1600" kern="1200" dirty="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altLang="zh-CN" sz="5000" dirty="0">
                <a:latin typeface="Microsoft YaHei UI" panose="020B0503020204020204" pitchFamily="34" charset="-122"/>
                <a:ea typeface="Microsoft YaHei UI" panose="020B0503020204020204" pitchFamily="34" charset="-122"/>
              </a:rPr>
              <a:t> </a:t>
            </a:r>
            <a:endParaRPr lang="zh-CN" altLang="en-US" sz="5000" dirty="0">
              <a:latin typeface="Microsoft YaHei UI" panose="020B0503020204020204" pitchFamily="34" charset="-122"/>
              <a:ea typeface="Microsoft YaHei UI" panose="020B0503020204020204" pitchFamily="34" charset="-122"/>
            </a:endParaRPr>
          </a:p>
        </p:txBody>
      </p:sp>
      <p:sp>
        <p:nvSpPr>
          <p:cNvPr id="5" name="副标题 2"/>
          <p:cNvSpPr>
            <a:spLocks noGrp="1"/>
          </p:cNvSpPr>
          <p:nvPr/>
        </p:nvSpPr>
        <p:spPr>
          <a:xfrm>
            <a:off x="5235575" y="5753735"/>
            <a:ext cx="6978015" cy="527685"/>
          </a:xfrm>
          <a:prstGeom prst="rect">
            <a:avLst/>
          </a:prstGeom>
        </p:spPr>
        <p:txBody>
          <a:bodyPr rtlCol="0"/>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b="0" i="0" kern="1200" spc="300" dirty="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lgn="ctr" defTabSz="914400" rtl="0" eaLnBrk="1" latinLnBrk="0" hangingPunct="1">
              <a:lnSpc>
                <a:spcPct val="90000"/>
              </a:lnSpc>
              <a:spcBef>
                <a:spcPts val="500"/>
              </a:spcBef>
              <a:buClr>
                <a:srgbClr val="2E7A40"/>
              </a:buClr>
              <a:buFont typeface="Arial" panose="020B0604020202020204" pitchFamily="34" charset="0"/>
              <a:buNone/>
              <a:defRPr lang="en-US" sz="2000" kern="1200" dirty="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2E7A40"/>
              </a:buClr>
              <a:buFont typeface="Arial" panose="020B0604020202020204" pitchFamily="34" charset="0"/>
              <a:buNone/>
              <a:defRPr lang="en-US" sz="1800" kern="1200" dirty="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2E7A40"/>
              </a:buClr>
              <a:buFont typeface="Arial" panose="020B0604020202020204" pitchFamily="34" charset="0"/>
              <a:buNone/>
              <a:defRPr lang="en-US" sz="1600" kern="1200" dirty="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2E7A40"/>
              </a:buClr>
              <a:buFont typeface="Arial" panose="020B0604020202020204" pitchFamily="34" charset="0"/>
              <a:buNone/>
              <a:defRPr lang="en-IN" sz="1600" kern="1200" dirty="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zh-CN" altLang="en-US" sz="2600" dirty="0">
                <a:latin typeface="Microsoft YaHei UI" panose="020B0503020204020204" pitchFamily="34" charset="-122"/>
                <a:ea typeface="Microsoft YaHei UI" panose="020B0503020204020204" pitchFamily="34" charset="-122"/>
              </a:rPr>
              <a:t>编制单位：阳江丰怡房地产发展有限公司</a:t>
            </a:r>
            <a:endParaRPr lang="zh-CN" altLang="en-US" sz="2600" dirty="0">
              <a:latin typeface="Microsoft YaHei UI" panose="020B0503020204020204" pitchFamily="34" charset="-122"/>
              <a:ea typeface="Microsoft YaHei UI" panose="020B0503020204020204" pitchFamily="34" charset="-122"/>
            </a:endParaRPr>
          </a:p>
        </p:txBody>
      </p:sp>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第1页</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nvSpPr>
        <p:spPr>
          <a:xfrm>
            <a:off x="521335" y="715010"/>
            <a:ext cx="5267325" cy="524510"/>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lang="en-IN" sz="4400" b="1" kern="1200">
                <a:solidFill>
                  <a:schemeClr val="accent1"/>
                </a:solidFill>
                <a:latin typeface="Microsoft YaHei UI" panose="020B0503020204020204" pitchFamily="34" charset="-122"/>
                <a:ea typeface="Microsoft YaHei UI" panose="020B0503020204020204" pitchFamily="34" charset="-122"/>
                <a:cs typeface="+mj-cs"/>
              </a:defRPr>
            </a:lvl1pPr>
          </a:lstStyle>
          <a:p>
            <a:pPr rtl="0"/>
            <a:r>
              <a:rPr lang="en-US" altLang="zh-CN" sz="2800" b="0" dirty="0">
                <a:latin typeface="宋体" panose="02010600030101010101" pitchFamily="2" charset="-122"/>
                <a:ea typeface="宋体" panose="02010600030101010101" pitchFamily="2" charset="-122"/>
                <a:cs typeface="宋体" panose="02010600030101010101" pitchFamily="2" charset="-122"/>
              </a:rPr>
              <a:t>4</a:t>
            </a:r>
            <a:r>
              <a:rPr lang="zh-CN" altLang="en-US" sz="2800" b="0" dirty="0">
                <a:latin typeface="宋体" panose="02010600030101010101" pitchFamily="2" charset="-122"/>
                <a:ea typeface="宋体" panose="02010600030101010101" pitchFamily="2" charset="-122"/>
                <a:cs typeface="宋体" panose="02010600030101010101" pitchFamily="2" charset="-122"/>
              </a:rPr>
              <a:t>、物业及其他资产</a:t>
            </a:r>
            <a:endParaRPr lang="zh-CN" altLang="en-US" sz="2800" b="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5" name="表格 4"/>
          <p:cNvGraphicFramePr/>
          <p:nvPr/>
        </p:nvGraphicFramePr>
        <p:xfrm>
          <a:off x="2670175" y="1754505"/>
          <a:ext cx="7041515" cy="3570605"/>
        </p:xfrm>
        <a:graphic>
          <a:graphicData uri="http://schemas.openxmlformats.org/drawingml/2006/table">
            <a:tbl>
              <a:tblPr firstRow="1" bandRow="1">
                <a:tableStyleId>{5C22544A-7EE6-4342-B048-85BDC9FD1C3A}</a:tableStyleId>
              </a:tblPr>
              <a:tblGrid>
                <a:gridCol w="3136900"/>
                <a:gridCol w="1248410"/>
                <a:gridCol w="2656205"/>
              </a:tblGrid>
              <a:tr h="355600">
                <a:tc gridSpan="3">
                  <a:txBody>
                    <a:bodyPr/>
                    <a:p>
                      <a:pPr indent="0">
                        <a:buNone/>
                      </a:pPr>
                      <a:r>
                        <a:rPr lang="zh-CN" sz="1800" b="1">
                          <a:solidFill>
                            <a:srgbClr val="000000"/>
                          </a:solidFill>
                          <a:latin typeface="Arial" panose="020B0604020202020204" pitchFamily="34" charset="0"/>
                          <a:ea typeface="宋体" panose="02010600030101010101" pitchFamily="2" charset="-122"/>
                        </a:rPr>
                        <a:t>会所</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08940">
                <a:tc>
                  <a:txBody>
                    <a:bodyPr/>
                    <a:p>
                      <a:pPr indent="0">
                        <a:buNone/>
                      </a:pPr>
                      <a:r>
                        <a:rPr lang="zh-CN" sz="1800" b="0">
                          <a:solidFill>
                            <a:srgbClr val="000000"/>
                          </a:solidFill>
                          <a:latin typeface="Arial" panose="020B0604020202020204" pitchFamily="34" charset="0"/>
                          <a:ea typeface="宋体" panose="02010600030101010101" pitchFamily="2" charset="-122"/>
                        </a:rPr>
                        <a:t>丰怡豪庭会所</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latin typeface="Arial" panose="020B0604020202020204" pitchFamily="34" charset="0"/>
                          <a:ea typeface="宋体" panose="02010600030101010101" pitchFamily="2" charset="-122"/>
                        </a:rPr>
                        <a:t>会所面积</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latin typeface="Arial" panose="020B0604020202020204" pitchFamily="34" charset="0"/>
                          <a:ea typeface="宋体" panose="02010600030101010101" pitchFamily="2" charset="-122"/>
                        </a:rPr>
                        <a:t>价值（拍卖价格）</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08940">
                <a:tc>
                  <a:txBody>
                    <a:bodyPr/>
                    <a:p>
                      <a:pPr indent="0">
                        <a:buNone/>
                      </a:pPr>
                      <a:r>
                        <a:rPr lang="zh-CN" sz="1800" b="0">
                          <a:solidFill>
                            <a:srgbClr val="000000"/>
                          </a:solidFill>
                          <a:latin typeface="Arial" panose="020B0604020202020204" pitchFamily="34" charset="0"/>
                          <a:ea typeface="宋体" panose="02010600030101010101" pitchFamily="2" charset="-122"/>
                        </a:rPr>
                        <a:t>共三层</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rPr>
                        <a:t>5,662.62</a:t>
                      </a:r>
                      <a:endParaRPr lang="en-US" altLang="en-US" sz="1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rPr>
                        <a:t> 20,442,100.00 </a:t>
                      </a:r>
                      <a:endParaRPr lang="en-US" altLang="en-US" sz="18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9575">
                <a:tc gridSpan="3">
                  <a:txBody>
                    <a:bodyPr/>
                    <a:p>
                      <a:pPr indent="0">
                        <a:buNone/>
                      </a:pPr>
                      <a:r>
                        <a:rPr lang="zh-CN" sz="1800" b="1">
                          <a:solidFill>
                            <a:srgbClr val="000000"/>
                          </a:solidFill>
                          <a:latin typeface="Arial" panose="020B0604020202020204" pitchFamily="34" charset="0"/>
                          <a:ea typeface="宋体" panose="02010600030101010101" pitchFamily="2" charset="-122"/>
                        </a:rPr>
                        <a:t>未售人防车位</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08940">
                <a:tc>
                  <a:txBody>
                    <a:bodyPr/>
                    <a:p>
                      <a:pPr indent="0">
                        <a:buNone/>
                      </a:pPr>
                      <a:r>
                        <a:rPr lang="zh-CN" sz="1800" b="0">
                          <a:solidFill>
                            <a:srgbClr val="000000"/>
                          </a:solidFill>
                          <a:latin typeface="Arial" panose="020B0604020202020204" pitchFamily="34" charset="0"/>
                          <a:ea typeface="宋体" panose="02010600030101010101" pitchFamily="2" charset="-122"/>
                        </a:rPr>
                        <a:t>未售人防车位个数</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latin typeface="Arial" panose="020B0604020202020204" pitchFamily="34" charset="0"/>
                          <a:ea typeface="宋体" panose="02010600030101010101" pitchFamily="2" charset="-122"/>
                        </a:rPr>
                        <a:t>单价</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latin typeface="Arial" panose="020B0604020202020204" pitchFamily="34" charset="0"/>
                          <a:ea typeface="宋体" panose="02010600030101010101" pitchFamily="2" charset="-122"/>
                        </a:rPr>
                        <a:t>金额</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08940">
                <a:tc>
                  <a:txBody>
                    <a:bodyPr/>
                    <a:p>
                      <a:pPr indent="0" algn="ctr">
                        <a:buNone/>
                      </a:pPr>
                      <a:r>
                        <a:rPr lang="en-US" sz="1800" b="0">
                          <a:solidFill>
                            <a:srgbClr val="000000"/>
                          </a:solidFill>
                          <a:latin typeface="宋体" panose="02010600030101010101" pitchFamily="2" charset="-122"/>
                        </a:rPr>
                        <a:t>512</a:t>
                      </a:r>
                      <a:endParaRPr lang="en-US" altLang="en-US" sz="1800" b="0">
                        <a:solidFill>
                          <a:srgbClr val="000000"/>
                        </a:solidFill>
                        <a:latin typeface="宋体" panose="02010600030101010101" pitchFamily="2"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rPr>
                        <a:t> 80,000.00 </a:t>
                      </a:r>
                      <a:endParaRPr lang="en-US" altLang="en-US" sz="18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rPr>
                        <a:t> 40,960,000.00 </a:t>
                      </a:r>
                      <a:endParaRPr lang="en-US" altLang="en-US" sz="18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8940">
                <a:tc gridSpan="3">
                  <a:txBody>
                    <a:bodyPr/>
                    <a:p>
                      <a:pPr indent="0">
                        <a:buNone/>
                      </a:pPr>
                      <a:r>
                        <a:rPr lang="zh-CN" sz="1800" b="1">
                          <a:solidFill>
                            <a:srgbClr val="000000"/>
                          </a:solidFill>
                          <a:latin typeface="Arial" panose="020B0604020202020204" pitchFamily="34" charset="0"/>
                          <a:ea typeface="宋体" panose="02010600030101010101" pitchFamily="2" charset="-122"/>
                        </a:rPr>
                        <a:t>物业公司</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760730">
                <a:tc gridSpan="2">
                  <a:txBody>
                    <a:bodyPr/>
                    <a:p>
                      <a:pPr indent="0">
                        <a:buNone/>
                      </a:pPr>
                      <a:r>
                        <a:rPr lang="zh-CN" sz="1800" b="0">
                          <a:solidFill>
                            <a:srgbClr val="000000"/>
                          </a:solidFill>
                          <a:latin typeface="Arial" panose="020B0604020202020204" pitchFamily="34" charset="0"/>
                          <a:ea typeface="宋体" panose="02010600030101010101" pitchFamily="2" charset="-122"/>
                        </a:rPr>
                        <a:t>股权投资：阳江市丰怡物业管理有限公司</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buNone/>
                      </a:pPr>
                      <a:endParaRPr lang="en-US" altLang="en-US" sz="18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10</a:t>
            </a:r>
            <a:r>
              <a:rPr lang="zh-CN" altLang="en-US"/>
              <a:t>页</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p:blinds/>
      </p:transition>
    </mc:Choice>
    <mc:Fallback>
      <p:transition spd="slow">
        <p:blind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内容占位符 15"/>
          <p:cNvSpPr>
            <a:spLocks noGrp="1"/>
          </p:cNvSpPr>
          <p:nvPr/>
        </p:nvSpPr>
        <p:spPr>
          <a:xfrm>
            <a:off x="5668010" y="1885315"/>
            <a:ext cx="6172835" cy="3577590"/>
          </a:xfrm>
          <a:prstGeom prst="rect">
            <a:avLst/>
          </a:prstGeom>
        </p:spPr>
        <p:txBody>
          <a:bodyPr rtlCol="0">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buClr>
                <a:schemeClr val="accent2"/>
              </a:buClr>
            </a:pPr>
            <a:endParaRPr lang="en-US" altLang="zh-CN" dirty="0">
              <a:latin typeface="Microsoft YaHei UI" panose="020B0503020204020204" pitchFamily="34" charset="-122"/>
              <a:ea typeface="Microsoft YaHei UI" panose="020B0503020204020204" pitchFamily="34" charset="-122"/>
            </a:endParaRPr>
          </a:p>
        </p:txBody>
      </p:sp>
      <p:sp>
        <p:nvSpPr>
          <p:cNvPr id="7" name="标题 3"/>
          <p:cNvSpPr>
            <a:spLocks noGrp="1"/>
          </p:cNvSpPr>
          <p:nvPr/>
        </p:nvSpPr>
        <p:spPr>
          <a:xfrm>
            <a:off x="520700" y="840105"/>
            <a:ext cx="4808220" cy="504190"/>
          </a:xfrm>
          <a:prstGeom prst="rect">
            <a:avLst/>
          </a:prstGeom>
        </p:spPr>
        <p:txBody>
          <a:bodyPr vert="horz" lIns="91440" tIns="45720" rIns="91440" bIns="0" rtlCol="0" anchor="b"/>
          <a:lstStyle>
            <a:lvl1pPr algn="l" defTabSz="914400" rtl="0" eaLnBrk="1" latinLnBrk="0" hangingPunct="1">
              <a:lnSpc>
                <a:spcPct val="90000"/>
              </a:lnSpc>
              <a:spcBef>
                <a:spcPct val="0"/>
              </a:spcBef>
              <a:buNone/>
              <a:defRPr lang="en-IN" sz="4400" b="1" kern="1200">
                <a:solidFill>
                  <a:schemeClr val="accent1"/>
                </a:solidFill>
                <a:latin typeface="Microsoft YaHei UI" panose="020B0503020204020204" pitchFamily="34" charset="-122"/>
                <a:ea typeface="Microsoft YaHei UI" panose="020B0503020204020204" pitchFamily="34" charset="-122"/>
                <a:cs typeface="+mj-cs"/>
              </a:defRPr>
            </a:lvl1pPr>
          </a:lstStyle>
          <a:p>
            <a:pPr rtl="0"/>
            <a:r>
              <a:rPr lang="en-US" altLang="zh-CN" sz="2800" b="0" dirty="0">
                <a:latin typeface="Microsoft YaHei UI" panose="020B0503020204020204" pitchFamily="34" charset="-122"/>
                <a:ea typeface="Microsoft YaHei UI" panose="020B0503020204020204" pitchFamily="34" charset="-122"/>
              </a:rPr>
              <a:t>1</a:t>
            </a:r>
            <a:r>
              <a:rPr lang="zh-CN" altLang="en-US" sz="2800" b="0" dirty="0">
                <a:latin typeface="Microsoft YaHei UI" panose="020B0503020204020204" pitchFamily="34" charset="-122"/>
                <a:ea typeface="Microsoft YaHei UI" panose="020B0503020204020204" pitchFamily="34" charset="-122"/>
              </a:rPr>
              <a:t>、未开发土地面积</a:t>
            </a:r>
            <a:endParaRPr lang="zh-CN" altLang="en-US" sz="2800" b="0" dirty="0">
              <a:latin typeface="Microsoft YaHei UI" panose="020B0503020204020204" pitchFamily="34" charset="-122"/>
              <a:ea typeface="Microsoft YaHei UI" panose="020B0503020204020204" pitchFamily="34" charset="-122"/>
            </a:endParaRPr>
          </a:p>
        </p:txBody>
      </p:sp>
      <p:graphicFrame>
        <p:nvGraphicFramePr>
          <p:cNvPr id="11" name="表格 10"/>
          <p:cNvGraphicFramePr/>
          <p:nvPr/>
        </p:nvGraphicFramePr>
        <p:xfrm>
          <a:off x="2609215" y="1659255"/>
          <a:ext cx="7143115" cy="3868420"/>
        </p:xfrm>
        <a:graphic>
          <a:graphicData uri="http://schemas.openxmlformats.org/drawingml/2006/table">
            <a:tbl>
              <a:tblPr firstRow="1" bandRow="1">
                <a:tableStyleId>{5C22544A-7EE6-4342-B048-85BDC9FD1C3A}</a:tableStyleId>
              </a:tblPr>
              <a:tblGrid>
                <a:gridCol w="3184525"/>
                <a:gridCol w="1265555"/>
                <a:gridCol w="2693035"/>
              </a:tblGrid>
              <a:tr h="463550">
                <a:tc>
                  <a:txBody>
                    <a:bodyPr/>
                    <a:p>
                      <a:pPr indent="0" algn="ctr">
                        <a:buNone/>
                      </a:pPr>
                      <a:r>
                        <a:rPr lang="zh-CN" sz="1800" b="0">
                          <a:solidFill>
                            <a:srgbClr val="000000"/>
                          </a:solidFill>
                          <a:latin typeface="Arial" panose="020B0604020202020204" pitchFamily="34" charset="0"/>
                          <a:ea typeface="黑体" panose="02010609060101010101" charset="-122"/>
                        </a:rPr>
                        <a:t>权属证书</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a:txBody>
                    <a:bodyPr/>
                    <a:p>
                      <a:pPr indent="0">
                        <a:buNone/>
                      </a:pPr>
                      <a:r>
                        <a:rPr lang="zh-CN" sz="1800" b="0">
                          <a:solidFill>
                            <a:srgbClr val="000000"/>
                          </a:solidFill>
                          <a:latin typeface="Arial" panose="020B0604020202020204" pitchFamily="34" charset="0"/>
                          <a:ea typeface="宋体" panose="02010600030101010101" pitchFamily="2" charset="-122"/>
                        </a:rPr>
                        <a:t>面积</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a:txBody>
                    <a:bodyPr/>
                    <a:p>
                      <a:pPr indent="0">
                        <a:buNone/>
                      </a:pPr>
                      <a:r>
                        <a:rPr lang="zh-CN" sz="1800" b="0">
                          <a:solidFill>
                            <a:srgbClr val="000000"/>
                          </a:solidFill>
                          <a:latin typeface="Arial" panose="020B0604020202020204" pitchFamily="34" charset="0"/>
                          <a:ea typeface="宋体" panose="02010600030101010101" pitchFamily="2" charset="-122"/>
                        </a:rPr>
                        <a:t>地块号码</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r>
              <a:tr h="464820">
                <a:tc>
                  <a:txBody>
                    <a:bodyPr/>
                    <a:p>
                      <a:pPr indent="0" algn="ctr">
                        <a:buNone/>
                      </a:pPr>
                      <a:r>
                        <a:rPr lang="zh-CN" sz="1800" b="0">
                          <a:solidFill>
                            <a:srgbClr val="000000"/>
                          </a:solidFill>
                          <a:latin typeface="Arial" panose="020B0604020202020204" pitchFamily="34" charset="0"/>
                          <a:ea typeface="黑体" panose="02010609060101010101" charset="-122"/>
                        </a:rPr>
                        <a:t>阳府国用（2013）第10665号</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黑体" panose="02010609060101010101" charset="-122"/>
                        </a:rPr>
                        <a:t>31370.11</a:t>
                      </a: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黑体" panose="02010609060101010101" charset="-122"/>
                        </a:rPr>
                        <a:t>5号地A</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4185">
                <a:tc>
                  <a:txBody>
                    <a:bodyPr/>
                    <a:p>
                      <a:pPr indent="0" algn="ctr">
                        <a:buNone/>
                      </a:pPr>
                      <a:r>
                        <a:rPr lang="zh-CN" sz="1800" b="0">
                          <a:solidFill>
                            <a:srgbClr val="000000"/>
                          </a:solidFill>
                          <a:latin typeface="Arial" panose="020B0604020202020204" pitchFamily="34" charset="0"/>
                          <a:ea typeface="黑体" panose="02010609060101010101" charset="-122"/>
                        </a:rPr>
                        <a:t>阳府国用（2013）第10666号</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黑体" panose="02010609060101010101" charset="-122"/>
                        </a:rPr>
                        <a:t>22317.18</a:t>
                      </a: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黑体" panose="02010609060101010101" charset="-122"/>
                        </a:rPr>
                        <a:t>5号地B</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4185">
                <a:tc>
                  <a:txBody>
                    <a:bodyPr/>
                    <a:p>
                      <a:pPr indent="0" algn="ctr">
                        <a:buNone/>
                      </a:pPr>
                      <a:r>
                        <a:rPr lang="zh-CN" sz="1800" b="0">
                          <a:solidFill>
                            <a:srgbClr val="000000"/>
                          </a:solidFill>
                          <a:latin typeface="Arial" panose="020B0604020202020204" pitchFamily="34" charset="0"/>
                          <a:ea typeface="黑体" panose="02010609060101010101" charset="-122"/>
                        </a:rPr>
                        <a:t>阳府国用（2014）第10037号</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黑体" panose="02010609060101010101" charset="-122"/>
                        </a:rPr>
                        <a:t>13676.05</a:t>
                      </a: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黑体" panose="02010609060101010101" charset="-122"/>
                        </a:rPr>
                        <a:t>6号地A</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4185">
                <a:tc>
                  <a:txBody>
                    <a:bodyPr/>
                    <a:p>
                      <a:pPr indent="0" algn="ctr">
                        <a:buNone/>
                      </a:pPr>
                      <a:r>
                        <a:rPr lang="zh-CN" sz="1800" b="0">
                          <a:solidFill>
                            <a:srgbClr val="000000"/>
                          </a:solidFill>
                          <a:latin typeface="Arial" panose="020B0604020202020204" pitchFamily="34" charset="0"/>
                          <a:ea typeface="黑体" panose="02010609060101010101" charset="-122"/>
                        </a:rPr>
                        <a:t>阳府国用（2014）第10038号</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黑体" panose="02010609060101010101" charset="-122"/>
                        </a:rPr>
                        <a:t>7230.56</a:t>
                      </a: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黑体" panose="02010609060101010101" charset="-122"/>
                        </a:rPr>
                        <a:t>6号地B</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19125">
                <a:tc>
                  <a:txBody>
                    <a:bodyPr/>
                    <a:p>
                      <a:pPr indent="0" algn="ctr">
                        <a:buNone/>
                      </a:pPr>
                      <a:r>
                        <a:rPr lang="zh-CN" sz="1800" b="0">
                          <a:solidFill>
                            <a:srgbClr val="000000"/>
                          </a:solidFill>
                          <a:latin typeface="Arial" panose="020B0604020202020204" pitchFamily="34" charset="0"/>
                          <a:ea typeface="黑体" panose="02010609060101010101" charset="-122"/>
                        </a:rPr>
                        <a:t>粤（2016）阳江市不动产权第0009945</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黑体" panose="02010609060101010101" charset="-122"/>
                        </a:rPr>
                        <a:t>22219.4</a:t>
                      </a: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黑体" panose="02010609060101010101" charset="-122"/>
                        </a:rPr>
                        <a:t>7号地C</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4820">
                <a:tc>
                  <a:txBody>
                    <a:bodyPr/>
                    <a:p>
                      <a:pPr indent="0" algn="ctr">
                        <a:buNone/>
                      </a:pPr>
                      <a:r>
                        <a:rPr lang="zh-CN" sz="1800" b="0">
                          <a:solidFill>
                            <a:srgbClr val="000000"/>
                          </a:solidFill>
                          <a:latin typeface="Arial" panose="020B0604020202020204" pitchFamily="34" charset="0"/>
                          <a:ea typeface="黑体" panose="02010609060101010101" charset="-122"/>
                        </a:rPr>
                        <a:t>阳府国用（2009）第10413号</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黑体" panose="02010609060101010101" charset="-122"/>
                        </a:rPr>
                        <a:t>2706.38</a:t>
                      </a: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黑体" panose="02010609060101010101" charset="-122"/>
                        </a:rPr>
                        <a:t>幼儿园用地</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3550">
                <a:tc>
                  <a:txBody>
                    <a:bodyPr/>
                    <a:p>
                      <a:pPr indent="0" algn="ctr">
                        <a:buNone/>
                      </a:pPr>
                      <a:r>
                        <a:rPr lang="zh-CN" sz="1800" b="1">
                          <a:solidFill>
                            <a:srgbClr val="000000"/>
                          </a:solidFill>
                          <a:latin typeface="Arial" panose="020B0604020202020204" pitchFamily="34" charset="0"/>
                          <a:ea typeface="黑体" panose="02010609060101010101" charset="-122"/>
                        </a:rPr>
                        <a:t>小计</a:t>
                      </a:r>
                      <a:endParaRPr lang="zh-CN" altLang="en-US" sz="1800" b="1">
                        <a:solidFill>
                          <a:srgbClr val="000000"/>
                        </a:solidFill>
                        <a:latin typeface="Arial" panose="020B0604020202020204" pitchFamily="34" charset="0"/>
                        <a:ea typeface="黑体" panose="02010609060101010101"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000000"/>
                          </a:solidFill>
                          <a:latin typeface="黑体" panose="02010609060101010101" charset="-122"/>
                        </a:rPr>
                        <a:t>99519.68</a:t>
                      </a:r>
                      <a:endParaRPr lang="en-US" altLang="en-US" sz="1800" b="1">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175895" y="260350"/>
            <a:ext cx="4064000" cy="469265"/>
          </a:xfrm>
          <a:prstGeom prst="rect">
            <a:avLst/>
          </a:prstGeom>
          <a:noFill/>
        </p:spPr>
        <p:txBody>
          <a:bodyPr wrap="square" rtlCol="0">
            <a:noAutofit/>
            <a:scene3d>
              <a:camera prst="orthographicFront"/>
              <a:lightRig rig="threePt" dir="t"/>
            </a:scene3d>
          </a:bodyPr>
          <a:p>
            <a:r>
              <a:rPr lang="zh-CN" altLang="en-US" sz="36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四、项目情况</a:t>
            </a:r>
            <a:endParaRPr lang="zh-CN" altLang="en-US" sz="36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endParaRPr lang="zh-CN" altLang="en-US" sz="36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p:txBody>
      </p:sp>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11</a:t>
            </a:r>
            <a:r>
              <a:rPr lang="zh-CN" altLang="en-US"/>
              <a:t>页</a:t>
            </a:r>
            <a:endParaRPr lang="zh-CN" altLang="en-US"/>
          </a:p>
        </p:txBody>
      </p:sp>
    </p:spTree>
  </p:cSld>
  <p:clrMapOvr>
    <a:masterClrMapping/>
  </p:clrMapOvr>
  <p:transition spd="slow">
    <p:blind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387985" y="324485"/>
            <a:ext cx="6494145" cy="902335"/>
          </a:xfrm>
        </p:spPr>
        <p:txBody>
          <a:bodyPr>
            <a:normAutofit/>
          </a:bodyPr>
          <a:p>
            <a:r>
              <a:rPr lang="zh-CN" altLang="en-US"/>
              <a:t>五、开发计划及</a:t>
            </a:r>
            <a:r>
              <a:rPr lang="zh-CN" altLang="en-US" dirty="0">
                <a:effectLst>
                  <a:outerShdw blurRad="38100" dist="25400" dir="5400000" algn="ctr" rotWithShape="0">
                    <a:srgbClr val="6E747A">
                      <a:alpha val="43000"/>
                    </a:srgbClr>
                  </a:outerShdw>
                </a:effectLst>
                <a:sym typeface="+mn-ea"/>
              </a:rPr>
              <a:t>实施方案</a:t>
            </a:r>
            <a:endParaRPr lang="zh-CN" altLang="en-US"/>
          </a:p>
        </p:txBody>
      </p:sp>
      <p:sp>
        <p:nvSpPr>
          <p:cNvPr id="7" name="文本框 6"/>
          <p:cNvSpPr txBox="1"/>
          <p:nvPr/>
        </p:nvSpPr>
        <p:spPr>
          <a:xfrm>
            <a:off x="1466215" y="1156970"/>
            <a:ext cx="2546985" cy="521970"/>
          </a:xfrm>
          <a:prstGeom prst="rect">
            <a:avLst/>
          </a:prstGeom>
          <a:solidFill>
            <a:srgbClr val="FFC000"/>
          </a:solidFill>
        </p:spPr>
        <p:txBody>
          <a:bodyPr wrap="square" rtlCol="0">
            <a:spAutoFit/>
          </a:bodyPr>
          <a:p>
            <a:r>
              <a:rPr lang="zh-CN" altLang="en-US" sz="2800">
                <a:latin typeface="宋体" panose="02010600030101010101" pitchFamily="2" charset="-122"/>
                <a:ea typeface="宋体" panose="02010600030101010101" pitchFamily="2" charset="-122"/>
                <a:cs typeface="宋体" panose="02010600030101010101" pitchFamily="2" charset="-122"/>
              </a:rPr>
              <a:t>开发计划</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2" name="表格 1"/>
          <p:cNvGraphicFramePr/>
          <p:nvPr>
            <p:custDataLst>
              <p:tags r:id="rId1"/>
            </p:custDataLst>
          </p:nvPr>
        </p:nvGraphicFramePr>
        <p:xfrm>
          <a:off x="1466215" y="1678940"/>
          <a:ext cx="6082214" cy="4152900"/>
        </p:xfrm>
        <a:graphic>
          <a:graphicData uri="http://schemas.openxmlformats.org/drawingml/2006/table">
            <a:tbl>
              <a:tblPr firstRow="1" bandRow="1">
                <a:tableStyleId>{5C22544A-7EE6-4342-B048-85BDC9FD1C3A}</a:tableStyleId>
              </a:tblPr>
              <a:tblGrid>
                <a:gridCol w="1042214"/>
                <a:gridCol w="1548000"/>
                <a:gridCol w="1440000"/>
                <a:gridCol w="2052000"/>
              </a:tblGrid>
              <a:tr h="463550">
                <a:tc>
                  <a:txBody>
                    <a:bodyPr/>
                    <a:p>
                      <a:pPr indent="0" algn="ctr">
                        <a:buNone/>
                      </a:pPr>
                      <a:r>
                        <a:rPr lang="zh-CN" altLang="en-US" sz="1800" b="0">
                          <a:solidFill>
                            <a:srgbClr val="000000"/>
                          </a:solidFill>
                          <a:latin typeface="Arial" panose="020B0604020202020204" pitchFamily="34" charset="0"/>
                          <a:ea typeface="宋体" panose="02010600030101010101" pitchFamily="2" charset="-122"/>
                        </a:rPr>
                        <a:t>期号</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a:txBody>
                    <a:bodyPr/>
                    <a:p>
                      <a:pPr indent="0" algn="ctr">
                        <a:buNone/>
                      </a:pPr>
                      <a:r>
                        <a:rPr lang="zh-CN" sz="1800" b="0">
                          <a:solidFill>
                            <a:srgbClr val="000000"/>
                          </a:solidFill>
                          <a:latin typeface="Arial" panose="020B0604020202020204" pitchFamily="34" charset="0"/>
                          <a:ea typeface="宋体" panose="02010600030101010101" pitchFamily="2" charset="-122"/>
                        </a:rPr>
                        <a:t>地块号码</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a:txBody>
                    <a:bodyPr/>
                    <a:p>
                      <a:pPr indent="0" algn="ctr">
                        <a:buNone/>
                      </a:pPr>
                      <a:r>
                        <a:rPr lang="zh-CN" sz="1800" b="0">
                          <a:solidFill>
                            <a:srgbClr val="000000"/>
                          </a:solidFill>
                          <a:latin typeface="Arial" panose="020B0604020202020204" pitchFamily="34" charset="0"/>
                          <a:ea typeface="宋体" panose="02010600030101010101" pitchFamily="2" charset="-122"/>
                        </a:rPr>
                        <a:t>面积</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a:txBody>
                    <a:bodyPr/>
                    <a:p>
                      <a:pPr indent="0" algn="ctr">
                        <a:buNone/>
                      </a:pPr>
                      <a:r>
                        <a:rPr lang="zh-CN" altLang="en-US" sz="1800" b="0">
                          <a:solidFill>
                            <a:srgbClr val="000000"/>
                          </a:solidFill>
                          <a:latin typeface="Arial" panose="020B0604020202020204" pitchFamily="34" charset="0"/>
                          <a:ea typeface="宋体" panose="02010600030101010101" pitchFamily="2" charset="-122"/>
                        </a:rPr>
                        <a:t>开发计划时间</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r>
              <a:tr h="535940">
                <a:tc>
                  <a:txBody>
                    <a:bodyPr/>
                    <a:p>
                      <a:pPr indent="0" algn="ctr">
                        <a:buNone/>
                      </a:pPr>
                      <a:r>
                        <a:rPr lang="en-US" altLang="zh-CN" sz="1800" b="0">
                          <a:solidFill>
                            <a:srgbClr val="000000"/>
                          </a:solidFill>
                          <a:latin typeface="Arial" panose="020B0604020202020204" pitchFamily="34" charset="0"/>
                          <a:ea typeface="黑体" panose="02010609060101010101" charset="-122"/>
                        </a:rPr>
                        <a:t>3</a:t>
                      </a:r>
                      <a:r>
                        <a:rPr lang="zh-CN" altLang="en-US" sz="1800" b="0">
                          <a:solidFill>
                            <a:srgbClr val="000000"/>
                          </a:solidFill>
                          <a:latin typeface="Arial" panose="020B0604020202020204" pitchFamily="34" charset="0"/>
                          <a:ea typeface="黑体" panose="02010609060101010101" charset="-122"/>
                        </a:rPr>
                        <a:t>期</a:t>
                      </a:r>
                      <a:r>
                        <a:rPr lang="en-US" altLang="zh-CN" sz="1800" b="0">
                          <a:solidFill>
                            <a:srgbClr val="000000"/>
                          </a:solidFill>
                          <a:latin typeface="Arial" panose="020B0604020202020204" pitchFamily="34" charset="0"/>
                          <a:ea typeface="黑体" panose="02010609060101010101" charset="-122"/>
                        </a:rPr>
                        <a:t>C</a:t>
                      </a:r>
                      <a:endParaRPr lang="en-US" altLang="zh-CN"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黑体" panose="02010609060101010101" charset="-122"/>
                        </a:rPr>
                        <a:t>5号地A</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黑体" panose="02010609060101010101" charset="-122"/>
                        </a:rPr>
                        <a:t>31370.11</a:t>
                      </a: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800" b="0">
                          <a:solidFill>
                            <a:srgbClr val="000000"/>
                          </a:solidFill>
                          <a:latin typeface="Arial" panose="020B0604020202020204" pitchFamily="34" charset="0"/>
                          <a:ea typeface="黑体" panose="02010609060101010101" charset="-122"/>
                        </a:rPr>
                        <a:t>2024</a:t>
                      </a:r>
                      <a:r>
                        <a:rPr lang="zh-CN" altLang="en-US" sz="1800" b="0">
                          <a:solidFill>
                            <a:srgbClr val="000000"/>
                          </a:solidFill>
                          <a:latin typeface="Arial" panose="020B0604020202020204" pitchFamily="34" charset="0"/>
                          <a:ea typeface="黑体" panose="02010609060101010101" charset="-122"/>
                        </a:rPr>
                        <a:t>年</a:t>
                      </a:r>
                      <a:r>
                        <a:rPr lang="en-US" altLang="zh-CN" sz="1800" b="0">
                          <a:solidFill>
                            <a:srgbClr val="000000"/>
                          </a:solidFill>
                          <a:latin typeface="Arial" panose="020B0604020202020204" pitchFamily="34" charset="0"/>
                          <a:ea typeface="黑体" panose="02010609060101010101" charset="-122"/>
                        </a:rPr>
                        <a:t>-2026</a:t>
                      </a:r>
                      <a:r>
                        <a:rPr lang="zh-CN" altLang="en-US" sz="1800">
                          <a:solidFill>
                            <a:srgbClr val="000000"/>
                          </a:solidFill>
                          <a:latin typeface="Arial" panose="020B0604020202020204" pitchFamily="34" charset="0"/>
                          <a:ea typeface="黑体" panose="02010609060101010101" charset="-122"/>
                          <a:sym typeface="+mn-ea"/>
                        </a:rPr>
                        <a:t>年</a:t>
                      </a:r>
                      <a:endParaRPr lang="en-US" altLang="zh-CN"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35305">
                <a:tc rowSpan="2">
                  <a:txBody>
                    <a:bodyPr/>
                    <a:p>
                      <a:pPr indent="0" algn="ctr">
                        <a:buNone/>
                      </a:pPr>
                      <a:r>
                        <a:rPr lang="en-US" altLang="zh-CN">
                          <a:solidFill>
                            <a:srgbClr val="000000"/>
                          </a:solidFill>
                          <a:latin typeface="Arial" panose="020B0604020202020204" pitchFamily="34" charset="0"/>
                          <a:ea typeface="黑体" panose="02010609060101010101" charset="-122"/>
                        </a:rPr>
                        <a:t>4</a:t>
                      </a:r>
                      <a:r>
                        <a:rPr lang="zh-CN" altLang="en-US">
                          <a:solidFill>
                            <a:srgbClr val="000000"/>
                          </a:solidFill>
                          <a:latin typeface="Arial" panose="020B0604020202020204" pitchFamily="34" charset="0"/>
                          <a:ea typeface="黑体" panose="02010609060101010101" charset="-122"/>
                        </a:rPr>
                        <a:t>期</a:t>
                      </a:r>
                      <a:r>
                        <a:rPr lang="en-US" altLang="zh-CN">
                          <a:solidFill>
                            <a:srgbClr val="000000"/>
                          </a:solidFill>
                          <a:latin typeface="Arial" panose="020B0604020202020204" pitchFamily="34" charset="0"/>
                          <a:ea typeface="黑体" panose="02010609060101010101" charset="-122"/>
                        </a:rPr>
                        <a:t>A</a:t>
                      </a:r>
                      <a:endParaRPr lang="en-US" altLang="zh-CN"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黑体" panose="02010609060101010101" charset="-122"/>
                        </a:rPr>
                        <a:t>5号地B</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黑体" panose="02010609060101010101" charset="-122"/>
                        </a:rPr>
                        <a:t>22317.18</a:t>
                      </a: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altLang="zh-CN" sz="1800" b="0">
                          <a:solidFill>
                            <a:srgbClr val="000000"/>
                          </a:solidFill>
                          <a:latin typeface="Arial" panose="020B0604020202020204" pitchFamily="34" charset="0"/>
                          <a:ea typeface="黑体" panose="02010609060101010101" charset="-122"/>
                        </a:rPr>
                        <a:t>2026</a:t>
                      </a:r>
                      <a:r>
                        <a:rPr lang="zh-CN" altLang="en-US" sz="1800">
                          <a:solidFill>
                            <a:srgbClr val="000000"/>
                          </a:solidFill>
                          <a:latin typeface="Arial" panose="020B0604020202020204" pitchFamily="34" charset="0"/>
                          <a:ea typeface="黑体" panose="02010609060101010101" charset="-122"/>
                          <a:sym typeface="+mn-ea"/>
                        </a:rPr>
                        <a:t>年</a:t>
                      </a:r>
                      <a:r>
                        <a:rPr lang="en-US" altLang="zh-CN" sz="1800" b="0">
                          <a:solidFill>
                            <a:srgbClr val="000000"/>
                          </a:solidFill>
                          <a:latin typeface="Arial" panose="020B0604020202020204" pitchFamily="34" charset="0"/>
                          <a:ea typeface="黑体" panose="02010609060101010101" charset="-122"/>
                        </a:rPr>
                        <a:t>-2028</a:t>
                      </a:r>
                      <a:r>
                        <a:rPr lang="zh-CN" altLang="en-US" sz="1800">
                          <a:solidFill>
                            <a:srgbClr val="000000"/>
                          </a:solidFill>
                          <a:latin typeface="Arial" panose="020B0604020202020204" pitchFamily="34" charset="0"/>
                          <a:ea typeface="黑体" panose="02010609060101010101" charset="-122"/>
                          <a:sym typeface="+mn-ea"/>
                        </a:rPr>
                        <a:t>年</a:t>
                      </a:r>
                      <a:endParaRPr lang="en-US" altLang="zh-CN"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4185">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黑体" panose="02010609060101010101" charset="-122"/>
                        </a:rPr>
                        <a:t>6号地A</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黑体" panose="02010609060101010101" charset="-122"/>
                        </a:rPr>
                        <a:t>13676.05</a:t>
                      </a: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4185">
                <a:tc rowSpan="3">
                  <a:txBody>
                    <a:bodyPr/>
                    <a:p>
                      <a:pPr indent="0" algn="ctr">
                        <a:buNone/>
                      </a:pPr>
                      <a:r>
                        <a:rPr lang="en-US" altLang="zh-CN">
                          <a:solidFill>
                            <a:srgbClr val="000000"/>
                          </a:solidFill>
                          <a:latin typeface="Arial" panose="020B0604020202020204" pitchFamily="34" charset="0"/>
                          <a:ea typeface="黑体" panose="02010609060101010101" charset="-122"/>
                        </a:rPr>
                        <a:t>4</a:t>
                      </a:r>
                      <a:r>
                        <a:rPr lang="zh-CN" altLang="en-US">
                          <a:solidFill>
                            <a:srgbClr val="000000"/>
                          </a:solidFill>
                          <a:latin typeface="Arial" panose="020B0604020202020204" pitchFamily="34" charset="0"/>
                          <a:ea typeface="黑体" panose="02010609060101010101" charset="-122"/>
                        </a:rPr>
                        <a:t>期</a:t>
                      </a:r>
                      <a:r>
                        <a:rPr lang="en-US" altLang="zh-CN">
                          <a:solidFill>
                            <a:srgbClr val="000000"/>
                          </a:solidFill>
                          <a:latin typeface="Arial" panose="020B0604020202020204" pitchFamily="34" charset="0"/>
                          <a:ea typeface="黑体" panose="02010609060101010101" charset="-122"/>
                        </a:rPr>
                        <a:t>B</a:t>
                      </a:r>
                      <a:endParaRPr lang="en-US" altLang="zh-CN"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黑体" panose="02010609060101010101" charset="-122"/>
                        </a:rPr>
                        <a:t>6号地B</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黑体" panose="02010609060101010101" charset="-122"/>
                        </a:rPr>
                        <a:t>7230.56</a:t>
                      </a: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altLang="zh-CN" sz="1800" b="0">
                          <a:solidFill>
                            <a:srgbClr val="000000"/>
                          </a:solidFill>
                          <a:latin typeface="Arial" panose="020B0604020202020204" pitchFamily="34" charset="0"/>
                          <a:ea typeface="黑体" panose="02010609060101010101" charset="-122"/>
                        </a:rPr>
                        <a:t>2028</a:t>
                      </a:r>
                      <a:r>
                        <a:rPr lang="zh-CN" altLang="en-US" sz="1800">
                          <a:solidFill>
                            <a:srgbClr val="000000"/>
                          </a:solidFill>
                          <a:latin typeface="Arial" panose="020B0604020202020204" pitchFamily="34" charset="0"/>
                          <a:ea typeface="黑体" panose="02010609060101010101" charset="-122"/>
                          <a:sym typeface="+mn-ea"/>
                        </a:rPr>
                        <a:t>年</a:t>
                      </a:r>
                      <a:r>
                        <a:rPr lang="en-US" altLang="zh-CN" sz="1800" b="0">
                          <a:solidFill>
                            <a:srgbClr val="000000"/>
                          </a:solidFill>
                          <a:latin typeface="Arial" panose="020B0604020202020204" pitchFamily="34" charset="0"/>
                          <a:ea typeface="黑体" panose="02010609060101010101" charset="-122"/>
                        </a:rPr>
                        <a:t>-2030</a:t>
                      </a:r>
                      <a:r>
                        <a:rPr lang="zh-CN" altLang="en-US" sz="1800">
                          <a:solidFill>
                            <a:srgbClr val="000000"/>
                          </a:solidFill>
                          <a:latin typeface="Arial" panose="020B0604020202020204" pitchFamily="34" charset="0"/>
                          <a:ea typeface="黑体" panose="02010609060101010101" charset="-122"/>
                          <a:sym typeface="+mn-ea"/>
                        </a:rPr>
                        <a:t>年</a:t>
                      </a:r>
                      <a:endParaRPr lang="en-US" altLang="zh-CN"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19125">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黑体" panose="02010609060101010101" charset="-122"/>
                        </a:rPr>
                        <a:t>7号地C</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黑体" panose="02010609060101010101" charset="-122"/>
                        </a:rPr>
                        <a:t>22219.4</a:t>
                      </a: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07060">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黑体" panose="02010609060101010101" charset="-122"/>
                        </a:rPr>
                        <a:t>幼儿园用地</a:t>
                      </a:r>
                      <a:endParaRPr lang="zh-CN" altLang="en-US" sz="1800" b="0">
                        <a:solidFill>
                          <a:srgbClr val="000000"/>
                        </a:solidFill>
                        <a:latin typeface="Arial" panose="020B0604020202020204" pitchFamily="34" charset="0"/>
                        <a:ea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黑体" panose="02010609060101010101" charset="-122"/>
                        </a:rPr>
                        <a:t>2706.38</a:t>
                      </a: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3550">
                <a:tc>
                  <a:txBody>
                    <a:bodyPr/>
                    <a:p>
                      <a:pPr indent="0" algn="ctr">
                        <a:buNone/>
                      </a:pP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rgbClr val="000000"/>
                          </a:solidFill>
                          <a:latin typeface="黑体" panose="02010609060101010101" charset="-122"/>
                        </a:rPr>
                        <a:t>99519.68</a:t>
                      </a:r>
                      <a:endParaRPr lang="en-US" altLang="en-US" sz="1800" b="1">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800" b="0">
                        <a:solidFill>
                          <a:srgbClr val="000000"/>
                        </a:solidFill>
                        <a:latin typeface="黑体"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12</a:t>
            </a:r>
            <a:r>
              <a:rPr lang="zh-CN" altLang="en-US"/>
              <a:t>页</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42620" y="492760"/>
            <a:ext cx="4064000" cy="521970"/>
          </a:xfrm>
          <a:prstGeom prst="rect">
            <a:avLst/>
          </a:prstGeom>
          <a:noFill/>
        </p:spPr>
        <p:txBody>
          <a:bodyPr wrap="square" rtlCol="0">
            <a:spAutoFit/>
          </a:bodyPr>
          <a:p>
            <a:r>
              <a:rPr lang="en-US" altLang="zh-CN" sz="2800" b="1" dirty="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dirty="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、实施方案</a:t>
            </a:r>
            <a:endParaRPr lang="zh-CN" altLang="en-US" sz="2800" b="1" dirty="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1064260" y="1392555"/>
            <a:ext cx="7736840" cy="3262630"/>
          </a:xfrm>
          <a:prstGeom prst="rect">
            <a:avLst/>
          </a:prstGeom>
          <a:noFill/>
        </p:spPr>
        <p:txBody>
          <a:bodyPr wrap="square" rtlCol="0">
            <a:noAutofit/>
          </a:bodyPr>
          <a:p>
            <a:r>
              <a:rPr lang="en-US" altLang="zh-CN" sz="2800" dirty="0">
                <a:latin typeface="Microsoft YaHei UI" panose="020B0503020204020204" pitchFamily="34" charset="-122"/>
                <a:ea typeface="Microsoft YaHei UI" panose="020B0503020204020204" pitchFamily="34" charset="-122"/>
                <a:sym typeface="+mn-ea"/>
              </a:rPr>
              <a:t>1.</a:t>
            </a:r>
            <a:r>
              <a:rPr lang="zh-CN" altLang="en-US" sz="2800" dirty="0">
                <a:latin typeface="宋体" panose="02010600030101010101" pitchFamily="2" charset="-122"/>
                <a:ea typeface="宋体" panose="02010600030101010101" pitchFamily="2" charset="-122"/>
                <a:sym typeface="+mn-ea"/>
              </a:rPr>
              <a:t>运用</a:t>
            </a:r>
            <a:r>
              <a:rPr lang="zh-CN" altLang="en-US" sz="2800" dirty="0">
                <a:sym typeface="+mn-ea"/>
              </a:rPr>
              <a:t>债权转项目开发权，最小投资盘活该项目。</a:t>
            </a:r>
            <a:endParaRPr lang="zh-CN" altLang="en-US" sz="2800" dirty="0">
              <a:sym typeface="+mn-ea"/>
            </a:endParaRPr>
          </a:p>
          <a:p>
            <a:r>
              <a:rPr lang="en-US" altLang="zh-CN" sz="2800" dirty="0">
                <a:sym typeface="+mn-ea"/>
              </a:rPr>
              <a:t>2.</a:t>
            </a:r>
            <a:r>
              <a:rPr lang="zh-CN" altLang="en-US" sz="2800" dirty="0">
                <a:sym typeface="+mn-ea"/>
              </a:rPr>
              <a:t>以丰怡公司项目未开发土地作为抵押向银行融资。</a:t>
            </a:r>
            <a:endParaRPr lang="zh-CN" altLang="en-US" sz="2800" dirty="0">
              <a:sym typeface="+mn-ea"/>
            </a:endParaRPr>
          </a:p>
          <a:p>
            <a:r>
              <a:rPr lang="en-US" altLang="zh-CN" sz="2800" dirty="0">
                <a:sym typeface="+mn-ea"/>
              </a:rPr>
              <a:t>3.</a:t>
            </a:r>
            <a:r>
              <a:rPr lang="zh-CN" altLang="en-US" sz="2800" dirty="0">
                <a:sym typeface="+mn-ea"/>
              </a:rPr>
              <a:t>争取政策支持，一次性处理历史遗留问题，让开发项目过程顺利进行，以达最佳的社会效果。</a:t>
            </a:r>
            <a:endParaRPr lang="en-US" altLang="zh-CN" sz="2800" dirty="0">
              <a:solidFill>
                <a:schemeClr val="tx1"/>
              </a:solidFill>
              <a:latin typeface="Microsoft YaHei UI" panose="020B0503020204020204" pitchFamily="34" charset="-122"/>
              <a:ea typeface="Microsoft YaHei UI" panose="020B0503020204020204" pitchFamily="34" charset="-122"/>
            </a:endParaRPr>
          </a:p>
          <a:p>
            <a:endParaRPr lang="en-US" altLang="zh-CN" sz="2800" dirty="0">
              <a:solidFill>
                <a:schemeClr val="tx1"/>
              </a:solidFill>
              <a:latin typeface="Microsoft YaHei UI" panose="020B0503020204020204" pitchFamily="34" charset="-122"/>
              <a:ea typeface="Microsoft YaHei UI" panose="020B0503020204020204" pitchFamily="34" charset="-122"/>
            </a:endParaRPr>
          </a:p>
        </p:txBody>
      </p:sp>
      <p:pic>
        <p:nvPicPr>
          <p:cNvPr id="2" name="图片占位符 11" title="地平线"/>
          <p:cNvPicPr>
            <a:picLocks noGrp="1" noChangeAspect="1"/>
          </p:cNvPicPr>
          <p:nvPr/>
        </p:nvPicPr>
        <p:blipFill>
          <a:blip r:embed="rId1"/>
          <a:srcRect t="9408" b="9408"/>
          <a:stretch>
            <a:fillRect/>
          </a:stretch>
        </p:blipFill>
        <p:spPr>
          <a:xfrm>
            <a:off x="25400" y="43815"/>
            <a:ext cx="12141200" cy="6771005"/>
          </a:xfrm>
          <a:prstGeom prst="rect">
            <a:avLst/>
          </a:prstGeom>
          <a:solidFill>
            <a:schemeClr val="bg1">
              <a:lumMod val="85000"/>
            </a:schemeClr>
          </a:solidFill>
        </p:spPr>
      </p:pic>
      <p:sp>
        <p:nvSpPr>
          <p:cNvPr id="4" name="文本框 3"/>
          <p:cNvSpPr txBox="1"/>
          <p:nvPr/>
        </p:nvSpPr>
        <p:spPr>
          <a:xfrm>
            <a:off x="632460" y="1392555"/>
            <a:ext cx="6447790" cy="4427855"/>
          </a:xfrm>
          <a:prstGeom prst="rect">
            <a:avLst/>
          </a:prstGeom>
          <a:solidFill>
            <a:srgbClr val="FFC000"/>
          </a:solidFill>
        </p:spPr>
        <p:txBody>
          <a:bodyPr wrap="square" rtlCol="0">
            <a:noAutofit/>
          </a:bodyPr>
          <a:p>
            <a:r>
              <a:rPr lang="en-US" altLang="zh-CN" sz="28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sym typeface="+mn-ea"/>
              </a:rPr>
              <a:t>1.</a:t>
            </a:r>
            <a:r>
              <a:rPr lang="zh-CN" altLang="en-US" sz="2800" dirty="0">
                <a:solidFill>
                  <a:schemeClr val="accent1"/>
                </a:solidFill>
                <a:effectLst>
                  <a:outerShdw blurRad="38100" dist="25400" dir="5400000" algn="ctr" rotWithShape="0">
                    <a:srgbClr val="6E747A">
                      <a:alpha val="43000"/>
                    </a:srgbClr>
                  </a:outerShdw>
                </a:effectLst>
                <a:sym typeface="+mn-ea"/>
              </a:rPr>
              <a:t>实行债务债权重组，争取获得大多数债权人的同意，通过债务减免、延期等多种方式实现债务减负。</a:t>
            </a:r>
            <a:endParaRPr lang="zh-CN" altLang="en-US" sz="2800" dirty="0">
              <a:solidFill>
                <a:schemeClr val="accent1"/>
              </a:solidFill>
              <a:effectLst>
                <a:outerShdw blurRad="38100" dist="25400" dir="5400000" algn="ctr" rotWithShape="0">
                  <a:srgbClr val="6E747A">
                    <a:alpha val="43000"/>
                  </a:srgbClr>
                </a:outerShdw>
              </a:effectLst>
              <a:sym typeface="+mn-ea"/>
            </a:endParaRPr>
          </a:p>
          <a:p>
            <a:r>
              <a:rPr lang="en-US" altLang="zh-CN" sz="2800" dirty="0">
                <a:solidFill>
                  <a:schemeClr val="accent1"/>
                </a:solidFill>
                <a:effectLst>
                  <a:outerShdw blurRad="38100" dist="25400" dir="5400000" algn="ctr" rotWithShape="0">
                    <a:srgbClr val="6E747A">
                      <a:alpha val="43000"/>
                    </a:srgbClr>
                  </a:outerShdw>
                </a:effectLst>
                <a:sym typeface="+mn-ea"/>
              </a:rPr>
              <a:t>2.</a:t>
            </a:r>
            <a:r>
              <a:rPr lang="zh-CN" altLang="en-US" sz="2800" dirty="0">
                <a:solidFill>
                  <a:schemeClr val="accent1"/>
                </a:solidFill>
                <a:effectLst>
                  <a:outerShdw blurRad="38100" dist="25400" dir="5400000" algn="ctr" rotWithShape="0">
                    <a:srgbClr val="6E747A">
                      <a:alpha val="43000"/>
                    </a:srgbClr>
                  </a:outerShdw>
                </a:effectLst>
                <a:sym typeface="+mn-ea"/>
              </a:rPr>
              <a:t>实现部分债转股方案，让投资成本最小化，利润最大化。</a:t>
            </a:r>
            <a:endParaRPr lang="zh-CN" altLang="en-US" sz="2800" dirty="0">
              <a:solidFill>
                <a:schemeClr val="accent1"/>
              </a:solidFill>
              <a:effectLst>
                <a:outerShdw blurRad="38100" dist="25400" dir="5400000" algn="ctr" rotWithShape="0">
                  <a:srgbClr val="6E747A">
                    <a:alpha val="43000"/>
                  </a:srgbClr>
                </a:outerShdw>
              </a:effectLst>
              <a:sym typeface="+mn-ea"/>
            </a:endParaRPr>
          </a:p>
          <a:p>
            <a:r>
              <a:rPr lang="en-US" altLang="zh-CN" sz="2800" dirty="0">
                <a:solidFill>
                  <a:schemeClr val="accent1"/>
                </a:solidFill>
                <a:effectLst>
                  <a:outerShdw blurRad="38100" dist="25400" dir="5400000" algn="ctr" rotWithShape="0">
                    <a:srgbClr val="6E747A">
                      <a:alpha val="43000"/>
                    </a:srgbClr>
                  </a:outerShdw>
                </a:effectLst>
                <a:sym typeface="+mn-ea"/>
              </a:rPr>
              <a:t>3.</a:t>
            </a:r>
            <a:r>
              <a:rPr lang="zh-CN" altLang="en-US" sz="2800" dirty="0">
                <a:solidFill>
                  <a:schemeClr val="accent1"/>
                </a:solidFill>
                <a:effectLst>
                  <a:outerShdw blurRad="38100" dist="25400" dir="5400000" algn="ctr" rotWithShape="0">
                    <a:srgbClr val="6E747A">
                      <a:alpha val="43000"/>
                    </a:srgbClr>
                  </a:outerShdw>
                </a:effectLst>
                <a:sym typeface="+mn-ea"/>
              </a:rPr>
              <a:t>以丰怡公司项目未开发土地及部分债权作为抵押向银行融资</a:t>
            </a:r>
            <a:r>
              <a:rPr lang="en-US" altLang="zh-CN" sz="2800" dirty="0">
                <a:solidFill>
                  <a:schemeClr val="accent1"/>
                </a:solidFill>
                <a:effectLst>
                  <a:outerShdw blurRad="38100" dist="25400" dir="5400000" algn="ctr" rotWithShape="0">
                    <a:srgbClr val="6E747A">
                      <a:alpha val="43000"/>
                    </a:srgbClr>
                  </a:outerShdw>
                </a:effectLst>
                <a:sym typeface="+mn-ea"/>
              </a:rPr>
              <a:t>1.5</a:t>
            </a:r>
            <a:r>
              <a:rPr lang="zh-CN" altLang="en-US" sz="2800" dirty="0">
                <a:solidFill>
                  <a:schemeClr val="accent1"/>
                </a:solidFill>
                <a:effectLst>
                  <a:outerShdw blurRad="38100" dist="25400" dir="5400000" algn="ctr" rotWithShape="0">
                    <a:srgbClr val="6E747A">
                      <a:alpha val="43000"/>
                    </a:srgbClr>
                  </a:outerShdw>
                </a:effectLst>
                <a:sym typeface="+mn-ea"/>
              </a:rPr>
              <a:t>亿。</a:t>
            </a:r>
            <a:endParaRPr lang="zh-CN" altLang="en-US" sz="2800" dirty="0">
              <a:solidFill>
                <a:schemeClr val="accent1"/>
              </a:solidFill>
              <a:effectLst>
                <a:outerShdw blurRad="38100" dist="25400" dir="5400000" algn="ctr" rotWithShape="0">
                  <a:srgbClr val="6E747A">
                    <a:alpha val="43000"/>
                  </a:srgbClr>
                </a:outerShdw>
              </a:effectLst>
              <a:sym typeface="+mn-ea"/>
            </a:endParaRPr>
          </a:p>
          <a:p>
            <a:r>
              <a:rPr lang="en-US" altLang="zh-CN" sz="2800" dirty="0">
                <a:solidFill>
                  <a:schemeClr val="accent1"/>
                </a:solidFill>
                <a:effectLst>
                  <a:outerShdw blurRad="38100" dist="25400" dir="5400000" algn="ctr" rotWithShape="0">
                    <a:srgbClr val="6E747A">
                      <a:alpha val="43000"/>
                    </a:srgbClr>
                  </a:outerShdw>
                </a:effectLst>
                <a:sym typeface="+mn-ea"/>
              </a:rPr>
              <a:t>4.</a:t>
            </a:r>
            <a:r>
              <a:rPr lang="zh-CN" altLang="en-US" sz="2800" dirty="0">
                <a:solidFill>
                  <a:schemeClr val="accent1"/>
                </a:solidFill>
                <a:effectLst>
                  <a:outerShdw blurRad="38100" dist="25400" dir="5400000" algn="ctr" rotWithShape="0">
                    <a:srgbClr val="6E747A">
                      <a:alpha val="43000"/>
                    </a:srgbClr>
                  </a:outerShdw>
                </a:effectLst>
                <a:sym typeface="+mn-ea"/>
              </a:rPr>
              <a:t>争取政策支持，一次性处理历史遗留问题，让开发项目过程顺利进行，以达最佳的社会效果。</a:t>
            </a:r>
            <a:endParaRPr lang="en-US" altLang="zh-CN" sz="28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endParaRPr>
          </a:p>
          <a:p>
            <a:endParaRPr lang="en-US" altLang="zh-CN" sz="28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endParaRPr>
          </a:p>
        </p:txBody>
      </p:sp>
      <p:sp>
        <p:nvSpPr>
          <p:cNvPr id="7" name="文本框 6"/>
          <p:cNvSpPr txBox="1"/>
          <p:nvPr/>
        </p:nvSpPr>
        <p:spPr>
          <a:xfrm>
            <a:off x="632460" y="502920"/>
            <a:ext cx="4064000" cy="521970"/>
          </a:xfrm>
          <a:prstGeom prst="rect">
            <a:avLst/>
          </a:prstGeom>
          <a:solidFill>
            <a:srgbClr val="FFC000"/>
          </a:solidFill>
        </p:spPr>
        <p:txBody>
          <a:bodyPr wrap="square" rtlCol="0">
            <a:spAutoFit/>
          </a:bodyPr>
          <a:p>
            <a:r>
              <a:rPr lang="zh-CN" altLang="en-US" sz="2800" b="1" dirty="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实施方案</a:t>
            </a:r>
            <a:endParaRPr lang="zh-CN" altLang="en-US" sz="2800" b="1" dirty="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4709795" y="6477635"/>
            <a:ext cx="2540000" cy="368300"/>
          </a:xfrm>
          <a:prstGeom prst="rect">
            <a:avLst/>
          </a:prstGeom>
          <a:solidFill>
            <a:srgbClr val="FFFF00"/>
          </a:solidFill>
        </p:spPr>
        <p:txBody>
          <a:bodyPr wrap="square" rtlCol="0" anchor="t">
            <a:spAutoFit/>
          </a:bodyPr>
          <a:p>
            <a:r>
              <a:rPr lang="en-US" altLang="zh-CN"/>
              <a:t>                  </a:t>
            </a:r>
            <a:r>
              <a:rPr lang="zh-CN" altLang="en-US"/>
              <a:t>第</a:t>
            </a:r>
            <a:r>
              <a:rPr lang="en-US" altLang="zh-CN"/>
              <a:t>13</a:t>
            </a:r>
            <a:r>
              <a:rPr lang="zh-CN" altLang="en-US"/>
              <a:t>页</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532130" y="289560"/>
            <a:ext cx="1866265" cy="738505"/>
          </a:xfrm>
          <a:solidFill>
            <a:schemeClr val="accent2">
              <a:lumMod val="20000"/>
              <a:lumOff val="80000"/>
            </a:schemeClr>
          </a:solidFill>
          <a:effectLst>
            <a:glow rad="63500">
              <a:srgbClr val="FFC000">
                <a:alpha val="40000"/>
              </a:srgbClr>
            </a:glow>
          </a:effectLst>
        </p:spPr>
        <p:txBody>
          <a:bodyPr>
            <a:normAutofit/>
          </a:bodyPr>
          <a:p>
            <a:r>
              <a:rPr lang="zh-CN" altLang="en-US">
                <a:ln>
                  <a:noFill/>
                </a:ln>
              </a:rPr>
              <a:t>问题</a:t>
            </a:r>
            <a:endParaRPr lang="zh-CN" altLang="en-US">
              <a:ln>
                <a:noFill/>
              </a:ln>
            </a:endParaRPr>
          </a:p>
        </p:txBody>
      </p:sp>
      <p:sp>
        <p:nvSpPr>
          <p:cNvPr id="33" name="文本占位符 32"/>
          <p:cNvSpPr>
            <a:spLocks noGrp="1"/>
          </p:cNvSpPr>
          <p:nvPr/>
        </p:nvSpPr>
        <p:spPr>
          <a:xfrm>
            <a:off x="532130" y="3073400"/>
            <a:ext cx="4448175" cy="3016250"/>
          </a:xfrm>
          <a:prstGeom prst="rect">
            <a:avLst/>
          </a:prstGeom>
        </p:spPr>
        <p:txBody>
          <a:bodyPr rtlCol="0"/>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dirty="0">
                <a:solidFill>
                  <a:schemeClr val="tx1"/>
                </a:solidFill>
                <a:latin typeface="Microsoft YaHei UI" panose="020B0503020204020204" pitchFamily="34" charset="-122"/>
                <a:ea typeface="Microsoft YaHei UI" panose="020B0503020204020204" pitchFamily="34" charset="-122"/>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dirty="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dirty="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dirty="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buClr>
                <a:schemeClr val="accent2"/>
              </a:buClr>
            </a:pPr>
            <a:endParaRPr lang="en-US" altLang="zh-CN" dirty="0">
              <a:latin typeface="Microsoft YaHei UI" panose="020B0503020204020204" pitchFamily="34" charset="-122"/>
              <a:ea typeface="Microsoft YaHei UI" panose="020B0503020204020204" pitchFamily="34" charset="-122"/>
            </a:endParaRPr>
          </a:p>
        </p:txBody>
      </p:sp>
      <p:sp>
        <p:nvSpPr>
          <p:cNvPr id="12" name="标题 2"/>
          <p:cNvSpPr>
            <a:spLocks noGrp="1"/>
          </p:cNvSpPr>
          <p:nvPr/>
        </p:nvSpPr>
        <p:spPr>
          <a:xfrm>
            <a:off x="2399030" y="289560"/>
            <a:ext cx="2459990" cy="739140"/>
          </a:xfrm>
          <a:prstGeom prst="rect">
            <a:avLst/>
          </a:prstGeom>
          <a:solidFill>
            <a:srgbClr val="00B050"/>
          </a:solidFill>
        </p:spPr>
        <p:txBody>
          <a:bodyPr vert="horz" lIns="91440" tIns="45720" rIns="91440" bIns="0" rtlCol="0" anchor="b">
            <a:normAutofit/>
          </a:bodyPr>
          <a:lstStyle>
            <a:lvl1pPr algn="l" defTabSz="914400" rtl="0" eaLnBrk="1" latinLnBrk="0" hangingPunct="1">
              <a:lnSpc>
                <a:spcPct val="90000"/>
              </a:lnSpc>
              <a:spcBef>
                <a:spcPct val="0"/>
              </a:spcBef>
              <a:buNone/>
              <a:defRPr lang="en-IN" sz="4300" b="1" kern="1200">
                <a:solidFill>
                  <a:schemeClr val="accent1"/>
                </a:solidFill>
                <a:latin typeface="Microsoft YaHei UI" panose="020B0503020204020204" pitchFamily="34" charset="-122"/>
                <a:ea typeface="Microsoft YaHei UI" panose="020B0503020204020204" pitchFamily="34" charset="-122"/>
                <a:cs typeface="+mj-cs"/>
              </a:defRPr>
            </a:lvl1pPr>
          </a:lstStyle>
          <a:p>
            <a:r>
              <a:rPr lang="zh-CN" altLang="en-US"/>
              <a:t>解决方案</a:t>
            </a:r>
            <a:endParaRPr lang="zh-CN" altLang="en-US"/>
          </a:p>
        </p:txBody>
      </p:sp>
      <p:grpSp>
        <p:nvGrpSpPr>
          <p:cNvPr id="5" name="组合 4"/>
          <p:cNvGrpSpPr/>
          <p:nvPr/>
        </p:nvGrpSpPr>
        <p:grpSpPr>
          <a:xfrm>
            <a:off x="204470" y="1445895"/>
            <a:ext cx="3698240" cy="2385695"/>
            <a:chOff x="964" y="3049"/>
            <a:chExt cx="5824" cy="3757"/>
          </a:xfrm>
        </p:grpSpPr>
        <p:sp>
          <p:nvSpPr>
            <p:cNvPr id="16" name="文本框 15"/>
            <p:cNvSpPr txBox="1"/>
            <p:nvPr>
              <p:custDataLst>
                <p:tags r:id="rId1"/>
              </p:custDataLst>
            </p:nvPr>
          </p:nvSpPr>
          <p:spPr>
            <a:xfrm>
              <a:off x="964" y="3049"/>
              <a:ext cx="5824" cy="1231"/>
            </a:xfrm>
            <a:prstGeom prst="rect">
              <a:avLst/>
            </a:prstGeom>
            <a:solidFill>
              <a:schemeClr val="accent2">
                <a:lumMod val="20000"/>
                <a:lumOff val="80000"/>
              </a:schemeClr>
            </a:solidFill>
          </p:spPr>
          <p:txBody>
            <a:bodyPr wrap="square" rtlCol="0"/>
            <a:p>
              <a:pPr algn="l"/>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一、</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已起诉工程欠款</a:t>
              </a:r>
              <a:r>
                <a:rPr altLang="zh-CN" sz="1600" dirty="0">
                  <a:latin typeface="宋体" panose="02010600030101010101" pitchFamily="2" charset="-122"/>
                  <a:ea typeface="宋体" panose="02010600030101010101" pitchFamily="2" charset="-122"/>
                  <a:cs typeface="宋体" panose="02010600030101010101" pitchFamily="2" charset="-122"/>
                  <a:sym typeface="+mn-ea"/>
                </a:rPr>
                <a:t>2.2</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亿</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（广东吴川建筑安装工程有限公司）</a:t>
              </a:r>
              <a:endParaRPr lang="zh-CN" altLang="en-US" sz="1600" b="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7" name="文本框 16"/>
            <p:cNvSpPr txBox="1"/>
            <p:nvPr>
              <p:custDataLst>
                <p:tags r:id="rId2"/>
              </p:custDataLst>
            </p:nvPr>
          </p:nvSpPr>
          <p:spPr>
            <a:xfrm>
              <a:off x="964" y="4280"/>
              <a:ext cx="5824" cy="2526"/>
            </a:xfrm>
            <a:prstGeom prst="rect">
              <a:avLst/>
            </a:prstGeom>
            <a:solidFill>
              <a:srgbClr val="00B050"/>
            </a:solidFill>
          </p:spPr>
          <p:txBody>
            <a:bodyPr wrap="square" rtlCol="0"/>
            <a:p>
              <a:pPr fontAlgn="auto">
                <a:lnSpc>
                  <a:spcPct val="130000"/>
                </a:lnSpc>
                <a:spcAft>
                  <a:spcPts val="0"/>
                </a:spcAft>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解决方案、</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30000"/>
                </a:lnSpc>
                <a:spcAft>
                  <a:spcPts val="0"/>
                </a:spcAft>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已同吴川建筑方达成初步债转股协议，吴川建筑方同意先解封土地，在后期共同开发的销售收入中按每平方建筑面积偿还</a:t>
              </a:r>
              <a:r>
                <a:rPr altLang="zh-CN" sz="1600" dirty="0">
                  <a:latin typeface="宋体" panose="02010600030101010101" pitchFamily="2" charset="-122"/>
                  <a:ea typeface="宋体" panose="02010600030101010101" pitchFamily="2" charset="-122"/>
                  <a:cs typeface="宋体" panose="02010600030101010101" pitchFamily="2" charset="-122"/>
                  <a:sym typeface="+mn-ea"/>
                </a:rPr>
                <a:t>1000</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元欠款。</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a:p>
              <a:pPr fontAlgn="auto">
                <a:lnSpc>
                  <a:spcPct val="130000"/>
                </a:lnSpc>
                <a:spcAft>
                  <a:spcPts val="0"/>
                </a:spcAft>
              </a:pPr>
              <a:endParaRPr lang="zh-CN" altLang="en-US" sz="1600"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grpSp>
      <p:sp>
        <p:nvSpPr>
          <p:cNvPr id="19" name="文本框 18"/>
          <p:cNvSpPr txBox="1"/>
          <p:nvPr>
            <p:custDataLst>
              <p:tags r:id="rId3"/>
            </p:custDataLst>
          </p:nvPr>
        </p:nvSpPr>
        <p:spPr>
          <a:xfrm>
            <a:off x="8289290" y="1445895"/>
            <a:ext cx="3698240" cy="782320"/>
          </a:xfrm>
          <a:prstGeom prst="rect">
            <a:avLst/>
          </a:prstGeom>
          <a:solidFill>
            <a:schemeClr val="accent2">
              <a:lumMod val="20000"/>
              <a:lumOff val="80000"/>
            </a:schemeClr>
          </a:solidFill>
        </p:spPr>
        <p:txBody>
          <a:bodyPr wrap="square" rtlCol="0"/>
          <a:p>
            <a:pPr algn="l"/>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三、</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未起诉工程欠款约</a:t>
            </a:r>
            <a:r>
              <a:rPr altLang="zh-CN" sz="1600" dirty="0">
                <a:latin typeface="宋体" panose="02010600030101010101" pitchFamily="2" charset="-122"/>
                <a:ea typeface="宋体" panose="02010600030101010101" pitchFamily="2" charset="-122"/>
                <a:cs typeface="宋体" panose="02010600030101010101" pitchFamily="2" charset="-122"/>
                <a:sym typeface="+mn-ea"/>
              </a:rPr>
              <a:t>150</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万</a:t>
            </a:r>
            <a:endParaRPr lang="en-US" altLang="zh-CN" sz="1600" b="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20" name="文本框 19"/>
          <p:cNvSpPr txBox="1"/>
          <p:nvPr>
            <p:custDataLst>
              <p:tags r:id="rId4"/>
            </p:custDataLst>
          </p:nvPr>
        </p:nvSpPr>
        <p:spPr>
          <a:xfrm>
            <a:off x="8288655" y="2226945"/>
            <a:ext cx="3698875" cy="1604645"/>
          </a:xfrm>
          <a:prstGeom prst="rect">
            <a:avLst/>
          </a:prstGeom>
          <a:solidFill>
            <a:srgbClr val="00B050"/>
          </a:solidFill>
        </p:spPr>
        <p:txBody>
          <a:bodyPr wrap="square" rtlCol="0">
            <a:normAutofit/>
          </a:bodyPr>
          <a:p>
            <a:pPr fontAlgn="auto">
              <a:lnSpc>
                <a:spcPct val="130000"/>
              </a:lnSpc>
              <a:spcAft>
                <a:spcPts val="0"/>
              </a:spcAft>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解决方案、</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30000"/>
              </a:lnSpc>
              <a:spcAft>
                <a:spcPts val="0"/>
              </a:spcAft>
            </a:pPr>
            <a:r>
              <a:rPr lang="zh-CN" altLang="en-US" sz="1600" dirty="0">
                <a:latin typeface="宋体" panose="02010600030101010101" pitchFamily="2" charset="-122"/>
                <a:ea typeface="宋体" panose="02010600030101010101" pitchFamily="2" charset="-122"/>
                <a:sym typeface="+mn-ea"/>
              </a:rPr>
              <a:t>需同债权人协商</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债转股协议</a:t>
            </a:r>
            <a:r>
              <a:rPr lang="zh-CN" altLang="en-US" sz="1600" dirty="0">
                <a:latin typeface="宋体" panose="02010600030101010101" pitchFamily="2" charset="-122"/>
                <a:ea typeface="宋体" panose="02010600030101010101" pitchFamily="2" charset="-122"/>
                <a:sym typeface="+mn-ea"/>
              </a:rPr>
              <a:t>，利用后期开发的工程施工，并在后期销售利润中偿还债务。</a:t>
            </a:r>
            <a:endParaRPr lang="en-US" altLang="zh-CN" sz="1600" dirty="0">
              <a:latin typeface="宋体" panose="02010600030101010101" pitchFamily="2" charset="-122"/>
              <a:ea typeface="宋体" panose="02010600030101010101" pitchFamily="2" charset="-122"/>
            </a:endParaRPr>
          </a:p>
          <a:p>
            <a:pPr fontAlgn="auto">
              <a:lnSpc>
                <a:spcPct val="130000"/>
              </a:lnSpc>
              <a:spcAft>
                <a:spcPts val="0"/>
              </a:spcAft>
            </a:pPr>
            <a:endParaRPr lang="zh-CN" altLang="en-US" sz="1600"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grpSp>
        <p:nvGrpSpPr>
          <p:cNvPr id="21" name="组合 20"/>
          <p:cNvGrpSpPr/>
          <p:nvPr/>
        </p:nvGrpSpPr>
        <p:grpSpPr>
          <a:xfrm>
            <a:off x="4246880" y="1414780"/>
            <a:ext cx="3698240" cy="2416175"/>
            <a:chOff x="964" y="3049"/>
            <a:chExt cx="5824" cy="3805"/>
          </a:xfrm>
        </p:grpSpPr>
        <p:sp>
          <p:nvSpPr>
            <p:cNvPr id="22" name="文本框 21"/>
            <p:cNvSpPr txBox="1"/>
            <p:nvPr>
              <p:custDataLst>
                <p:tags r:id="rId5"/>
              </p:custDataLst>
            </p:nvPr>
          </p:nvSpPr>
          <p:spPr>
            <a:xfrm>
              <a:off x="964" y="3049"/>
              <a:ext cx="5824" cy="1279"/>
            </a:xfrm>
            <a:prstGeom prst="rect">
              <a:avLst/>
            </a:prstGeom>
            <a:solidFill>
              <a:schemeClr val="accent2">
                <a:lumMod val="20000"/>
                <a:lumOff val="80000"/>
              </a:schemeClr>
            </a:solidFill>
          </p:spPr>
          <p:txBody>
            <a:bodyPr wrap="square" rtlCol="0"/>
            <a:p>
              <a:pPr algn="l"/>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二、</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已起诉工程欠款</a:t>
              </a:r>
              <a:r>
                <a:rPr altLang="zh-CN" sz="1600" dirty="0">
                  <a:latin typeface="宋体" panose="02010600030101010101" pitchFamily="2" charset="-122"/>
                  <a:ea typeface="宋体" panose="02010600030101010101" pitchFamily="2" charset="-122"/>
                  <a:cs typeface="宋体" panose="02010600030101010101" pitchFamily="2" charset="-122"/>
                  <a:sym typeface="+mn-ea"/>
                </a:rPr>
                <a:t>850</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万</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（其他公司）</a:t>
              </a:r>
              <a:endParaRPr lang="zh-CN" altLang="en-US" sz="1600" b="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3" name="文本框 22"/>
            <p:cNvSpPr txBox="1"/>
            <p:nvPr>
              <p:custDataLst>
                <p:tags r:id="rId6"/>
              </p:custDataLst>
            </p:nvPr>
          </p:nvSpPr>
          <p:spPr>
            <a:xfrm>
              <a:off x="964" y="4329"/>
              <a:ext cx="5824" cy="2525"/>
            </a:xfrm>
            <a:prstGeom prst="rect">
              <a:avLst/>
            </a:prstGeom>
            <a:solidFill>
              <a:srgbClr val="00B050"/>
            </a:solidFill>
          </p:spPr>
          <p:txBody>
            <a:bodyPr wrap="square" rtlCol="0">
              <a:normAutofit/>
            </a:bodyPr>
            <a:p>
              <a:pPr fontAlgn="auto">
                <a:lnSpc>
                  <a:spcPct val="130000"/>
                </a:lnSpc>
                <a:spcAft>
                  <a:spcPts val="0"/>
                </a:spcAft>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解决方案、</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30000"/>
                </a:lnSpc>
                <a:spcAft>
                  <a:spcPts val="0"/>
                </a:spcAft>
              </a:pPr>
              <a:r>
                <a:rPr lang="zh-CN" altLang="en-US" sz="1600" dirty="0">
                  <a:latin typeface="宋体" panose="02010600030101010101" pitchFamily="2" charset="-122"/>
                  <a:ea typeface="宋体" panose="02010600030101010101" pitchFamily="2" charset="-122"/>
                  <a:sym typeface="+mn-ea"/>
                </a:rPr>
                <a:t>需同债权人协商</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债转股协议</a:t>
              </a:r>
              <a:r>
                <a:rPr lang="zh-CN" altLang="en-US" sz="1600" dirty="0">
                  <a:latin typeface="宋体" panose="02010600030101010101" pitchFamily="2" charset="-122"/>
                  <a:ea typeface="宋体" panose="02010600030101010101" pitchFamily="2" charset="-122"/>
                  <a:sym typeface="+mn-ea"/>
                </a:rPr>
                <a:t>，利用后期开发的工程施工，并在后期销售利润中偿还债务。</a:t>
              </a:r>
              <a:endParaRPr lang="en-US" altLang="zh-CN" sz="1600" dirty="0">
                <a:latin typeface="宋体" panose="02010600030101010101" pitchFamily="2" charset="-122"/>
                <a:ea typeface="宋体" panose="02010600030101010101" pitchFamily="2" charset="-122"/>
              </a:endParaRPr>
            </a:p>
            <a:p>
              <a:pPr fontAlgn="auto">
                <a:lnSpc>
                  <a:spcPct val="130000"/>
                </a:lnSpc>
                <a:spcAft>
                  <a:spcPts val="0"/>
                </a:spcAft>
              </a:pPr>
              <a:endParaRPr lang="zh-CN" altLang="en-US" sz="1600"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grpSp>
      <p:sp>
        <p:nvSpPr>
          <p:cNvPr id="24" name="文本框 23"/>
          <p:cNvSpPr txBox="1"/>
          <p:nvPr>
            <p:custDataLst>
              <p:tags r:id="rId7"/>
            </p:custDataLst>
          </p:nvPr>
        </p:nvSpPr>
        <p:spPr>
          <a:xfrm>
            <a:off x="4246880" y="3897630"/>
            <a:ext cx="3698240" cy="708660"/>
          </a:xfrm>
          <a:prstGeom prst="rect">
            <a:avLst/>
          </a:prstGeom>
          <a:solidFill>
            <a:schemeClr val="accent2">
              <a:lumMod val="20000"/>
              <a:lumOff val="80000"/>
            </a:schemeClr>
          </a:solidFill>
        </p:spPr>
        <p:txBody>
          <a:bodyPr wrap="square" rtlCol="0"/>
          <a:p>
            <a:pPr algn="l"/>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五、</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欠税</a:t>
            </a:r>
            <a:r>
              <a:rPr altLang="zh-CN" sz="1600" dirty="0">
                <a:latin typeface="宋体" panose="02010600030101010101" pitchFamily="2" charset="-122"/>
                <a:ea typeface="宋体" panose="02010600030101010101" pitchFamily="2" charset="-122"/>
                <a:cs typeface="宋体" panose="02010600030101010101" pitchFamily="2" charset="-122"/>
                <a:sym typeface="+mn-ea"/>
              </a:rPr>
              <a:t>2400</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万及滞纳金</a:t>
            </a:r>
            <a:r>
              <a:rPr altLang="zh-CN" sz="1600" dirty="0">
                <a:latin typeface="宋体" panose="02010600030101010101" pitchFamily="2" charset="-122"/>
                <a:ea typeface="宋体" panose="02010600030101010101" pitchFamily="2" charset="-122"/>
                <a:cs typeface="宋体" panose="02010600030101010101" pitchFamily="2" charset="-122"/>
                <a:sym typeface="+mn-ea"/>
              </a:rPr>
              <a:t>1600</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万</a:t>
            </a:r>
            <a:endParaRPr lang="zh-CN" altLang="en-US" sz="1600" b="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5" name="文本框 24"/>
          <p:cNvSpPr txBox="1"/>
          <p:nvPr>
            <p:custDataLst>
              <p:tags r:id="rId8"/>
            </p:custDataLst>
          </p:nvPr>
        </p:nvSpPr>
        <p:spPr>
          <a:xfrm>
            <a:off x="4246880" y="4606925"/>
            <a:ext cx="3698240" cy="2049780"/>
          </a:xfrm>
          <a:prstGeom prst="rect">
            <a:avLst/>
          </a:prstGeom>
          <a:solidFill>
            <a:srgbClr val="00B050"/>
          </a:solidFill>
        </p:spPr>
        <p:txBody>
          <a:bodyPr wrap="square" rtlCol="0">
            <a:normAutofit/>
          </a:bodyPr>
          <a:p>
            <a:pPr fontAlgn="auto">
              <a:lnSpc>
                <a:spcPct val="130000"/>
              </a:lnSpc>
              <a:spcAft>
                <a:spcPts val="0"/>
              </a:spcAft>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解决方案、</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30000"/>
              </a:lnSpc>
              <a:spcAft>
                <a:spcPts val="0"/>
              </a:spcAft>
            </a:pPr>
            <a:r>
              <a:rPr lang="zh-CN" altLang="en-US" sz="1600" dirty="0">
                <a:latin typeface="宋体" panose="02010600030101010101" pitchFamily="2" charset="-122"/>
                <a:ea typeface="宋体" panose="02010600030101010101" pitchFamily="2" charset="-122"/>
                <a:sym typeface="+mn-ea"/>
              </a:rPr>
              <a:t>向税务部门提交清缴税款计划表，先缴纳部分欠税，在后续开发中逐步缴纳前期欠税并不得产生新的欠税。</a:t>
            </a:r>
            <a:endParaRPr lang="en-US" altLang="zh-CN" sz="1600" dirty="0">
              <a:latin typeface="宋体" panose="02010600030101010101" pitchFamily="2" charset="-122"/>
              <a:ea typeface="宋体" panose="02010600030101010101" pitchFamily="2" charset="-122"/>
            </a:endParaRPr>
          </a:p>
          <a:p>
            <a:pPr fontAlgn="auto">
              <a:lnSpc>
                <a:spcPct val="130000"/>
              </a:lnSpc>
              <a:spcAft>
                <a:spcPts val="0"/>
              </a:spcAft>
            </a:pPr>
            <a:endParaRPr lang="en-US" altLang="zh-CN" sz="1600" dirty="0">
              <a:solidFill>
                <a:schemeClr val="tx1">
                  <a:lumMod val="75000"/>
                  <a:lumOff val="25000"/>
                </a:schemeClr>
              </a:solidFill>
              <a:latin typeface="宋体" panose="02010600030101010101" pitchFamily="2" charset="-122"/>
              <a:ea typeface="宋体" panose="02010600030101010101" pitchFamily="2" charset="-122"/>
              <a:sym typeface="Arial" panose="020B0604020202020204" pitchFamily="34" charset="0"/>
            </a:endParaRPr>
          </a:p>
          <a:p>
            <a:pPr fontAlgn="auto">
              <a:lnSpc>
                <a:spcPct val="130000"/>
              </a:lnSpc>
              <a:spcAft>
                <a:spcPts val="0"/>
              </a:spcAft>
            </a:pPr>
            <a:endParaRPr lang="zh-CN" altLang="en-US" sz="1600"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grpSp>
        <p:nvGrpSpPr>
          <p:cNvPr id="26" name="组合 25"/>
          <p:cNvGrpSpPr/>
          <p:nvPr/>
        </p:nvGrpSpPr>
        <p:grpSpPr>
          <a:xfrm>
            <a:off x="204470" y="3898265"/>
            <a:ext cx="3698240" cy="2758985"/>
            <a:chOff x="-11768" y="6959"/>
            <a:chExt cx="5824" cy="4346"/>
          </a:xfrm>
        </p:grpSpPr>
        <p:sp>
          <p:nvSpPr>
            <p:cNvPr id="27" name="文本框 26"/>
            <p:cNvSpPr txBox="1"/>
            <p:nvPr>
              <p:custDataLst>
                <p:tags r:id="rId9"/>
              </p:custDataLst>
            </p:nvPr>
          </p:nvSpPr>
          <p:spPr>
            <a:xfrm>
              <a:off x="-11768" y="6959"/>
              <a:ext cx="5824" cy="1279"/>
            </a:xfrm>
            <a:prstGeom prst="rect">
              <a:avLst/>
            </a:prstGeom>
            <a:solidFill>
              <a:schemeClr val="accent2">
                <a:lumMod val="20000"/>
                <a:lumOff val="80000"/>
              </a:schemeClr>
            </a:solidFill>
          </p:spPr>
          <p:txBody>
            <a:bodyPr wrap="square" rtlCol="0"/>
            <a:p>
              <a:pPr algn="l"/>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四、</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已起诉个人借款</a:t>
              </a:r>
              <a:r>
                <a:rPr altLang="zh-CN" sz="1600" dirty="0">
                  <a:latin typeface="宋体" panose="02010600030101010101" pitchFamily="2" charset="-122"/>
                  <a:ea typeface="宋体" panose="02010600030101010101" pitchFamily="2" charset="-122"/>
                  <a:cs typeface="宋体" panose="02010600030101010101" pitchFamily="2" charset="-122"/>
                  <a:sym typeface="+mn-ea"/>
                </a:rPr>
                <a:t>570</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万</a:t>
              </a:r>
              <a:endParaRPr lang="zh-CN" altLang="en-US" sz="1600" b="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8" name="文本框 27"/>
            <p:cNvSpPr txBox="1"/>
            <p:nvPr>
              <p:custDataLst>
                <p:tags r:id="rId10"/>
              </p:custDataLst>
            </p:nvPr>
          </p:nvSpPr>
          <p:spPr>
            <a:xfrm>
              <a:off x="-11768" y="8074"/>
              <a:ext cx="5824" cy="3231"/>
            </a:xfrm>
            <a:prstGeom prst="rect">
              <a:avLst/>
            </a:prstGeom>
            <a:solidFill>
              <a:srgbClr val="00B050"/>
            </a:solidFill>
          </p:spPr>
          <p:txBody>
            <a:bodyPr wrap="square" rtlCol="0">
              <a:normAutofit/>
            </a:bodyPr>
            <a:p>
              <a:pPr fontAlgn="auto">
                <a:lnSpc>
                  <a:spcPct val="130000"/>
                </a:lnSpc>
                <a:spcAft>
                  <a:spcPts val="0"/>
                </a:spcAft>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解决方案、</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30000"/>
                </a:lnSpc>
                <a:spcAft>
                  <a:spcPts val="0"/>
                </a:spcAft>
              </a:pPr>
              <a:r>
                <a:rPr lang="zh-CN" altLang="en-US" sz="1600" dirty="0">
                  <a:latin typeface="宋体" panose="02010600030101010101" pitchFamily="2" charset="-122"/>
                  <a:ea typeface="宋体" panose="02010600030101010101" pitchFamily="2" charset="-122"/>
                  <a:sym typeface="+mn-ea"/>
                </a:rPr>
                <a:t>以幼儿园用地作为抵押，利用后期开发的工程施工，并在后期销售利润中偿还债务。</a:t>
              </a:r>
              <a:endParaRPr lang="en-US" altLang="zh-CN" sz="1600" dirty="0">
                <a:latin typeface="宋体" panose="02010600030101010101" pitchFamily="2" charset="-122"/>
                <a:ea typeface="宋体" panose="02010600030101010101" pitchFamily="2" charset="-122"/>
              </a:endParaRPr>
            </a:p>
            <a:p>
              <a:pPr fontAlgn="auto">
                <a:lnSpc>
                  <a:spcPct val="130000"/>
                </a:lnSpc>
                <a:spcAft>
                  <a:spcPts val="0"/>
                </a:spcAft>
              </a:pPr>
              <a:endParaRPr lang="zh-CN" altLang="en-US" sz="1600" dirty="0">
                <a:solidFill>
                  <a:schemeClr val="tx1">
                    <a:lumMod val="75000"/>
                    <a:lumOff val="25000"/>
                  </a:schemeClr>
                </a:solidFill>
                <a:latin typeface="宋体" panose="02010600030101010101" pitchFamily="2" charset="-122"/>
                <a:ea typeface="宋体" panose="02010600030101010101" pitchFamily="2" charset="-122"/>
                <a:sym typeface="Arial" panose="020B0604020202020204" pitchFamily="34" charset="0"/>
              </a:endParaRPr>
            </a:p>
            <a:p>
              <a:pPr fontAlgn="auto">
                <a:lnSpc>
                  <a:spcPct val="130000"/>
                </a:lnSpc>
                <a:spcAft>
                  <a:spcPts val="0"/>
                </a:spcAft>
              </a:pPr>
              <a:endParaRPr lang="zh-CN" altLang="en-US" sz="1600"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grpSp>
      <p:sp>
        <p:nvSpPr>
          <p:cNvPr id="29" name="文本框 28"/>
          <p:cNvSpPr txBox="1"/>
          <p:nvPr>
            <p:custDataLst>
              <p:tags r:id="rId11"/>
            </p:custDataLst>
          </p:nvPr>
        </p:nvSpPr>
        <p:spPr>
          <a:xfrm>
            <a:off x="8289290" y="3897630"/>
            <a:ext cx="3698240" cy="741045"/>
          </a:xfrm>
          <a:prstGeom prst="rect">
            <a:avLst/>
          </a:prstGeom>
          <a:solidFill>
            <a:schemeClr val="accent2">
              <a:lumMod val="20000"/>
              <a:lumOff val="80000"/>
            </a:schemeClr>
          </a:solidFill>
        </p:spPr>
        <p:txBody>
          <a:bodyPr wrap="square" rtlCol="0"/>
          <a:p>
            <a:pPr algn="l"/>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六、</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应退业主办证费约</a:t>
            </a:r>
            <a:r>
              <a:rPr altLang="zh-CN" sz="1600" dirty="0">
                <a:latin typeface="宋体" panose="02010600030101010101" pitchFamily="2" charset="-122"/>
                <a:ea typeface="宋体" panose="02010600030101010101" pitchFamily="2" charset="-122"/>
                <a:cs typeface="宋体" panose="02010600030101010101" pitchFamily="2" charset="-122"/>
                <a:sym typeface="+mn-ea"/>
              </a:rPr>
              <a:t>3000</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万</a:t>
            </a:r>
            <a:endParaRPr lang="zh-CN" altLang="en-US" sz="1600" b="1">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algn="l"/>
            <a:endParaRPr lang="zh-CN" altLang="en-US" sz="1600" b="1"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30" name="文本框 29"/>
          <p:cNvSpPr txBox="1"/>
          <p:nvPr>
            <p:custDataLst>
              <p:tags r:id="rId12"/>
            </p:custDataLst>
          </p:nvPr>
        </p:nvSpPr>
        <p:spPr>
          <a:xfrm>
            <a:off x="8289290" y="4606925"/>
            <a:ext cx="3698240" cy="2050415"/>
          </a:xfrm>
          <a:prstGeom prst="rect">
            <a:avLst/>
          </a:prstGeom>
          <a:solidFill>
            <a:srgbClr val="00B050"/>
          </a:solidFill>
        </p:spPr>
        <p:txBody>
          <a:bodyPr wrap="square" rtlCol="0">
            <a:noAutofit/>
          </a:bodyPr>
          <a:p>
            <a:pPr fontAlgn="auto">
              <a:lnSpc>
                <a:spcPct val="130000"/>
              </a:lnSpc>
              <a:spcAft>
                <a:spcPts val="0"/>
              </a:spcAft>
            </a:pPr>
            <a:r>
              <a:rPr lang="zh-CN" altLang="en-US" sz="1600">
                <a:latin typeface="宋体" panose="02010600030101010101" pitchFamily="2" charset="-122"/>
                <a:ea typeface="宋体" panose="02010600030101010101" pitchFamily="2" charset="-122"/>
              </a:rPr>
              <a:t>解决方案、</a:t>
            </a:r>
            <a:endParaRPr lang="zh-CN" altLang="en-US" sz="1600">
              <a:latin typeface="宋体" panose="02010600030101010101" pitchFamily="2" charset="-122"/>
              <a:ea typeface="宋体" panose="02010600030101010101" pitchFamily="2" charset="-122"/>
            </a:endParaRPr>
          </a:p>
          <a:p>
            <a:pPr fontAlgn="auto">
              <a:lnSpc>
                <a:spcPct val="130000"/>
              </a:lnSpc>
              <a:spcAft>
                <a:spcPts val="0"/>
              </a:spcAft>
            </a:pPr>
            <a:r>
              <a:rPr lang="zh-CN" altLang="en-US" sz="1600">
                <a:latin typeface="宋体" panose="02010600030101010101" pitchFamily="2" charset="-122"/>
                <a:ea typeface="宋体" panose="02010600030101010101" pitchFamily="2" charset="-122"/>
              </a:rPr>
              <a:t>应退业主办证费涉及的业主人数较多金额分散，为向广大业主释放项目再建的积极信号及树立丰怡豪庭项目的良好声誉，该部分欠款在筹措资金后应及时退还业主</a:t>
            </a:r>
            <a:endParaRPr lang="en-US" altLang="zh-CN" sz="1600"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14</a:t>
            </a:r>
            <a:r>
              <a:rPr lang="zh-CN" altLang="en-US"/>
              <a:t>页</a:t>
            </a:r>
            <a:endParaRPr lang="zh-CN" altLang="en-US"/>
          </a:p>
        </p:txBody>
      </p:sp>
    </p:spTree>
  </p:cSld>
  <p:clrMapOvr>
    <a:masterClrMapping/>
  </p:clrMapOvr>
  <p:transition spd="slow">
    <p:blind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100330" y="80645"/>
            <a:ext cx="6642100" cy="876935"/>
          </a:xfrm>
        </p:spPr>
        <p:txBody>
          <a:bodyPr>
            <a:normAutofit/>
          </a:bodyPr>
          <a:p>
            <a:r>
              <a:rPr lang="zh-CN" altLang="en-US"/>
              <a:t>六、未开发土地盈利预测</a:t>
            </a:r>
            <a:endParaRPr lang="zh-CN" altLang="en-US"/>
          </a:p>
        </p:txBody>
      </p:sp>
      <p:sp>
        <p:nvSpPr>
          <p:cNvPr id="4" name="副标题 3"/>
          <p:cNvSpPr>
            <a:spLocks noGrp="1"/>
          </p:cNvSpPr>
          <p:nvPr>
            <p:ph type="subTitle" idx="1"/>
          </p:nvPr>
        </p:nvSpPr>
        <p:spPr>
          <a:xfrm>
            <a:off x="249555" y="957580"/>
            <a:ext cx="4018280" cy="468630"/>
          </a:xfrm>
        </p:spPr>
        <p:txBody>
          <a:bodyPr/>
          <a:p>
            <a:r>
              <a:rPr altLang="zh-CN"/>
              <a:t>1</a:t>
            </a:r>
            <a:r>
              <a:rPr lang="zh-CN" altLang="en-US"/>
              <a:t>、销售收入预测</a:t>
            </a:r>
            <a:endParaRPr lang="zh-CN" altLang="en-US"/>
          </a:p>
        </p:txBody>
      </p:sp>
      <p:graphicFrame>
        <p:nvGraphicFramePr>
          <p:cNvPr id="19" name="表格​​占位符 10"/>
          <p:cNvGraphicFramePr>
            <a:graphicFrameLocks noGrp="1"/>
          </p:cNvGraphicFramePr>
          <p:nvPr/>
        </p:nvGraphicFramePr>
        <p:xfrm>
          <a:off x="249555" y="1343660"/>
          <a:ext cx="11093450" cy="4733290"/>
        </p:xfrm>
        <a:graphic>
          <a:graphicData uri="http://schemas.openxmlformats.org/drawingml/2006/table">
            <a:tbl>
              <a:tblPr firstRow="1" bandRow="1">
                <a:tableStyleId>{5C22544A-7EE6-4342-B048-85BDC9FD1C3A}</a:tableStyleId>
              </a:tblPr>
              <a:tblGrid>
                <a:gridCol w="2218690"/>
                <a:gridCol w="2218690"/>
                <a:gridCol w="2218690"/>
                <a:gridCol w="2218690"/>
                <a:gridCol w="2218690"/>
              </a:tblGrid>
              <a:tr h="466090">
                <a:tc>
                  <a:txBody>
                    <a:bodyPr/>
                    <a:p>
                      <a:pPr algn="ctr" rtl="0"/>
                      <a:r>
                        <a:rPr lang="zh-CN" altLang="en-US" sz="1600" b="1" i="0" u="none" strike="noStrike" kern="1200" noProof="0" dirty="0">
                          <a:solidFill>
                            <a:srgbClr val="3F3F3F"/>
                          </a:solidFill>
                          <a:effectLst/>
                          <a:latin typeface="Microsoft YaHei UI" panose="020B0503020204020204" pitchFamily="34" charset="-122"/>
                          <a:ea typeface="Microsoft YaHei UI" panose="020B0503020204020204" pitchFamily="34" charset="-122"/>
                          <a:cs typeface="+mn-cs"/>
                        </a:rPr>
                        <a:t>房产项目</a:t>
                      </a:r>
                      <a:endParaRPr lang="zh-CN" altLang="en-US" sz="1600" b="1" i="0" u="none" strike="noStrike" kern="1200" noProof="0" dirty="0">
                        <a:solidFill>
                          <a:srgbClr val="3F3F3F"/>
                        </a:solidFill>
                        <a:effectLst/>
                        <a:latin typeface="Microsoft YaHei UI" panose="020B0503020204020204" pitchFamily="34" charset="-122"/>
                        <a:ea typeface="Microsoft YaHei UI" panose="020B0503020204020204" pitchFamily="34" charset="-122"/>
                        <a:cs typeface="+mn-cs"/>
                      </a:endParaRPr>
                    </a:p>
                  </a:txBody>
                  <a:tcPr marL="94257" marR="94257" anchor="ctr">
                    <a:solidFill>
                      <a:schemeClr val="accent2"/>
                    </a:solidFill>
                  </a:tcPr>
                </a:tc>
                <a:tc>
                  <a:txBody>
                    <a:bodyPr/>
                    <a:p>
                      <a:pPr algn="ctr" rtl="0"/>
                      <a:r>
                        <a:rPr lang="zh-CN" altLang="en-US" sz="1600" b="1" i="0" u="none" strike="noStrike" kern="1200" noProof="0" dirty="0">
                          <a:solidFill>
                            <a:srgbClr val="3F3F3F"/>
                          </a:solidFill>
                          <a:effectLst/>
                          <a:latin typeface="Microsoft YaHei UI" panose="020B0503020204020204" pitchFamily="34" charset="-122"/>
                          <a:ea typeface="Microsoft YaHei UI" panose="020B0503020204020204" pitchFamily="34" charset="-122"/>
                          <a:cs typeface="+mn-cs"/>
                        </a:rPr>
                        <a:t>可售建筑面积</a:t>
                      </a:r>
                      <a:r>
                        <a:rPr lang="zh-CN" altLang="en-US" sz="1600" b="0" i="0" u="none" strike="noStrike" kern="1200" noProof="0" dirty="0">
                          <a:solidFill>
                            <a:srgbClr val="3F3F3F"/>
                          </a:solidFill>
                          <a:effectLst/>
                          <a:latin typeface="Microsoft YaHei UI" panose="020B0503020204020204" pitchFamily="34" charset="-122"/>
                          <a:ea typeface="Microsoft YaHei UI" panose="020B0503020204020204" pitchFamily="34" charset="-122"/>
                          <a:cs typeface="+mn-cs"/>
                        </a:rPr>
                        <a:t> </a:t>
                      </a:r>
                      <a:endParaRPr lang="zh-CN" altLang="en-US" sz="1600" noProof="0" dirty="0">
                        <a:solidFill>
                          <a:srgbClr val="3F3F3F"/>
                        </a:solidFill>
                        <a:latin typeface="Microsoft YaHei UI" panose="020B0503020204020204" pitchFamily="34" charset="-122"/>
                        <a:ea typeface="Microsoft YaHei UI" panose="020B0503020204020204" pitchFamily="34" charset="-122"/>
                      </a:endParaRPr>
                    </a:p>
                  </a:txBody>
                  <a:tcPr marL="94257" marR="94257" anchor="ctr">
                    <a:solidFill>
                      <a:schemeClr val="accent2"/>
                    </a:solidFill>
                  </a:tcPr>
                </a:tc>
                <a:tc>
                  <a:txBody>
                    <a:bodyPr/>
                    <a:p>
                      <a:pPr algn="ctr" rtl="0"/>
                      <a:r>
                        <a:rPr lang="zh-CN" altLang="en-US" sz="1600" b="1" i="0" u="none" strike="noStrike" kern="1200" noProof="0" dirty="0">
                          <a:solidFill>
                            <a:srgbClr val="3F3F3F"/>
                          </a:solidFill>
                          <a:effectLst/>
                          <a:latin typeface="Microsoft YaHei UI" panose="020B0503020204020204" pitchFamily="34" charset="-122"/>
                          <a:ea typeface="Microsoft YaHei UI" panose="020B0503020204020204" pitchFamily="34" charset="-122"/>
                          <a:cs typeface="+mn-cs"/>
                        </a:rPr>
                        <a:t>预计销售均价</a:t>
                      </a:r>
                      <a:endParaRPr lang="zh-CN" altLang="en-US" sz="1600" b="1" i="0" u="none" strike="noStrike" kern="1200" noProof="0" dirty="0">
                        <a:solidFill>
                          <a:srgbClr val="3F3F3F"/>
                        </a:solidFill>
                        <a:effectLst/>
                        <a:latin typeface="Microsoft YaHei UI" panose="020B0503020204020204" pitchFamily="34" charset="-122"/>
                        <a:ea typeface="Microsoft YaHei UI" panose="020B0503020204020204" pitchFamily="34" charset="-122"/>
                        <a:cs typeface="+mn-cs"/>
                      </a:endParaRPr>
                    </a:p>
                  </a:txBody>
                  <a:tcPr marL="94257" marR="94257" anchor="ctr">
                    <a:solidFill>
                      <a:schemeClr val="accent2"/>
                    </a:solidFill>
                  </a:tcPr>
                </a:tc>
                <a:tc>
                  <a:txBody>
                    <a:bodyPr/>
                    <a:p>
                      <a:pPr algn="ctr" rtl="0"/>
                      <a:r>
                        <a:rPr lang="zh-CN" altLang="en-US" sz="1600" b="1" i="0" u="none" strike="noStrike" kern="1200" noProof="0" dirty="0">
                          <a:solidFill>
                            <a:srgbClr val="3F3F3F"/>
                          </a:solidFill>
                          <a:effectLst/>
                          <a:latin typeface="Microsoft YaHei UI" panose="020B0503020204020204" pitchFamily="34" charset="-122"/>
                          <a:ea typeface="Microsoft YaHei UI" panose="020B0503020204020204" pitchFamily="34" charset="-122"/>
                          <a:cs typeface="+mn-cs"/>
                        </a:rPr>
                        <a:t>预计销售金额</a:t>
                      </a:r>
                      <a:endParaRPr lang="zh-CN" altLang="en-US" sz="1600" b="1" i="0" u="none" strike="noStrike" kern="1200" noProof="0" dirty="0">
                        <a:solidFill>
                          <a:srgbClr val="3F3F3F"/>
                        </a:solidFill>
                        <a:effectLst/>
                        <a:latin typeface="Microsoft YaHei UI" panose="020B0503020204020204" pitchFamily="34" charset="-122"/>
                        <a:ea typeface="Microsoft YaHei UI" panose="020B0503020204020204" pitchFamily="34" charset="-122"/>
                        <a:cs typeface="+mn-cs"/>
                      </a:endParaRPr>
                    </a:p>
                  </a:txBody>
                  <a:tcPr marL="94257" marR="94257" anchor="ctr">
                    <a:solidFill>
                      <a:schemeClr val="accent2"/>
                    </a:solidFill>
                  </a:tcPr>
                </a:tc>
                <a:tc>
                  <a:txBody>
                    <a:bodyPr/>
                    <a:p>
                      <a:pPr algn="ctr" rtl="0"/>
                      <a:r>
                        <a:rPr lang="zh-CN" altLang="en-US" sz="1600" b="1" i="0" u="none" strike="noStrike" kern="1200" noProof="0" dirty="0">
                          <a:solidFill>
                            <a:srgbClr val="3F3F3F"/>
                          </a:solidFill>
                          <a:effectLst/>
                          <a:latin typeface="Microsoft YaHei UI" panose="020B0503020204020204" pitchFamily="34" charset="-122"/>
                          <a:ea typeface="Microsoft YaHei UI" panose="020B0503020204020204" pitchFamily="34" charset="-122"/>
                          <a:cs typeface="+mn-cs"/>
                        </a:rPr>
                        <a:t>预计不含税销售金额</a:t>
                      </a:r>
                      <a:endParaRPr lang="zh-CN" altLang="en-US" sz="1600" b="1" i="0" u="none" strike="noStrike" kern="1200" noProof="0" dirty="0">
                        <a:solidFill>
                          <a:srgbClr val="3F3F3F"/>
                        </a:solidFill>
                        <a:effectLst/>
                        <a:latin typeface="Microsoft YaHei UI" panose="020B0503020204020204" pitchFamily="34" charset="-122"/>
                        <a:ea typeface="Microsoft YaHei UI" panose="020B0503020204020204" pitchFamily="34" charset="-122"/>
                        <a:cs typeface="+mn-cs"/>
                      </a:endParaRPr>
                    </a:p>
                  </a:txBody>
                  <a:tcPr marL="94257" marR="94257" anchor="ctr">
                    <a:solidFill>
                      <a:schemeClr val="accent2"/>
                    </a:solidFill>
                  </a:tcPr>
                </a:tc>
              </a:tr>
              <a:tr h="335280">
                <a:tc>
                  <a:txBody>
                    <a:bodyPr/>
                    <a:p>
                      <a:pPr rtl="0"/>
                      <a:r>
                        <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rPr>
                        <a:t>住宅</a:t>
                      </a:r>
                      <a:endPar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endParaRPr>
                    </a:p>
                  </a:txBody>
                  <a:tcPr marL="182880" marR="94257" anchor="ctr">
                    <a:solidFill>
                      <a:schemeClr val="bg2">
                        <a:lumMod val="40000"/>
                        <a:lumOff val="60000"/>
                      </a:schemeClr>
                    </a:solidFill>
                  </a:tcPr>
                </a:tc>
                <a:tc>
                  <a:txBody>
                    <a:bodyPr/>
                    <a:p>
                      <a:pPr algn="ctr" rtl="0"/>
                      <a:r>
                        <a:rPr lang="en-US" altLang="zh-CN" sz="1600" b="0"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rPr>
                        <a:t>219,591.08</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r>
                        <a:rPr lang="en-US" altLang="zh-CN" sz="1600" b="0"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rPr>
                        <a:t>6,000</a:t>
                      </a:r>
                      <a:endParaRPr lang="en-US" altLang="zh-CN" sz="1600" b="0"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endParaRPr>
                    </a:p>
                  </a:txBody>
                  <a:tcPr marL="94257" marR="94257" anchor="ctr">
                    <a:solidFill>
                      <a:schemeClr val="bg2">
                        <a:lumMod val="40000"/>
                        <a:lumOff val="60000"/>
                      </a:schemeClr>
                    </a:solidFill>
                  </a:tcPr>
                </a:tc>
                <a:tc>
                  <a:txBody>
                    <a:bodyPr/>
                    <a:p>
                      <a:pPr algn="ctr" rtl="0"/>
                      <a:r>
                        <a:rPr lang="en-US" altLang="zh-CN" sz="1600" b="0"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rPr>
                        <a:t>1,317,546,480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r>
                        <a:rPr lang="en-US" altLang="zh-CN" sz="1600" b="0"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rPr>
                        <a:t>1,208,758,238.53</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r>
              <a:tr h="335280">
                <a:tc>
                  <a:txBody>
                    <a:bodyPr/>
                    <a:p>
                      <a:pPr rtl="0"/>
                      <a:r>
                        <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rPr>
                        <a:t>普通车位</a:t>
                      </a:r>
                      <a:endPar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endParaRPr>
                    </a:p>
                  </a:txBody>
                  <a:tcPr marL="182880" marR="94257" anchor="ctr">
                    <a:solidFill>
                      <a:schemeClr val="bg2">
                        <a:lumMod val="40000"/>
                        <a:lumOff val="60000"/>
                      </a:schemeClr>
                    </a:solidFill>
                  </a:tcPr>
                </a:tc>
                <a:tc>
                  <a:txBody>
                    <a:bodyPr/>
                    <a:p>
                      <a:pPr algn="ctr" rtl="0"/>
                      <a:r>
                        <a:rPr lang="en-US" altLang="zh-CN" sz="1600" b="0" i="0" u="none" strike="noStrike" noProof="0" dirty="0">
                          <a:solidFill>
                            <a:schemeClr val="tx1"/>
                          </a:solidFill>
                          <a:effectLst/>
                          <a:latin typeface="Microsoft YaHei UI" panose="020B0503020204020204" pitchFamily="34" charset="-122"/>
                          <a:ea typeface="Microsoft YaHei UI" panose="020B0503020204020204" pitchFamily="34" charset="-122"/>
                        </a:rPr>
                        <a:t>2052</a:t>
                      </a:r>
                      <a:r>
                        <a:rPr lang="zh-CN" altLang="en-US" sz="1600" b="0" i="0" u="none" strike="noStrike" noProof="0" dirty="0">
                          <a:solidFill>
                            <a:schemeClr val="tx1"/>
                          </a:solidFill>
                          <a:effectLst/>
                          <a:latin typeface="Microsoft YaHei UI" panose="020B0503020204020204" pitchFamily="34" charset="-122"/>
                          <a:ea typeface="Microsoft YaHei UI" panose="020B0503020204020204" pitchFamily="34" charset="-122"/>
                        </a:rPr>
                        <a:t>个</a:t>
                      </a:r>
                      <a:endParaRPr lang="zh-CN" altLang="en-US" sz="1600" b="0" i="0" u="none" strike="noStrike" noProof="0" dirty="0">
                        <a:solidFill>
                          <a:schemeClr val="tx1"/>
                        </a:solidFill>
                        <a:effectLst/>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r>
                        <a:rPr lang="en-US" altLang="zh-CN" sz="1600" b="0" i="0" u="none" strike="noStrike" noProof="0" dirty="0">
                          <a:solidFill>
                            <a:schemeClr val="tx1"/>
                          </a:solidFill>
                          <a:effectLst/>
                          <a:latin typeface="Microsoft YaHei UI" panose="020B0503020204020204" pitchFamily="34" charset="-122"/>
                          <a:ea typeface="Microsoft YaHei UI" panose="020B0503020204020204" pitchFamily="34" charset="-122"/>
                        </a:rPr>
                        <a:t>110,000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r>
                        <a:rPr lang="en-US" altLang="zh-CN" sz="1600" noProof="0" dirty="0">
                          <a:solidFill>
                            <a:schemeClr val="tx1"/>
                          </a:solidFill>
                          <a:latin typeface="Microsoft YaHei UI" panose="020B0503020204020204" pitchFamily="34" charset="-122"/>
                          <a:ea typeface="Microsoft YaHei UI" panose="020B0503020204020204" pitchFamily="34" charset="-122"/>
                        </a:rPr>
                        <a:t>225,720,000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r>
                        <a:rPr lang="en-US" altLang="zh-CN" sz="1600" noProof="0" dirty="0">
                          <a:solidFill>
                            <a:schemeClr val="tx1"/>
                          </a:solidFill>
                          <a:latin typeface="Microsoft YaHei UI" panose="020B0503020204020204" pitchFamily="34" charset="-122"/>
                          <a:ea typeface="Microsoft YaHei UI" panose="020B0503020204020204" pitchFamily="34" charset="-122"/>
                        </a:rPr>
                        <a:t>207,082,568.81</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r>
              <a:tr h="346710">
                <a:tc>
                  <a:txBody>
                    <a:bodyPr/>
                    <a:p>
                      <a:pPr rtl="0"/>
                      <a:r>
                        <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rPr>
                        <a:t>子母车位</a:t>
                      </a:r>
                      <a:endPar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endParaRPr>
                    </a:p>
                  </a:txBody>
                  <a:tcPr marL="182880" marR="94257" anchor="ctr">
                    <a:solidFill>
                      <a:schemeClr val="bg2">
                        <a:lumMod val="40000"/>
                        <a:lumOff val="60000"/>
                      </a:schemeClr>
                    </a:solidFill>
                  </a:tcPr>
                </a:tc>
                <a:tc>
                  <a:txBody>
                    <a:bodyPr/>
                    <a:p>
                      <a:pPr algn="ctr" rtl="0"/>
                      <a:r>
                        <a:rPr lang="en-US" altLang="zh-CN" sz="1600" b="0" i="0" u="none" strike="noStrike" noProof="0" dirty="0">
                          <a:solidFill>
                            <a:schemeClr val="tx1"/>
                          </a:solidFill>
                          <a:effectLst/>
                          <a:latin typeface="Microsoft YaHei UI" panose="020B0503020204020204" pitchFamily="34" charset="-122"/>
                          <a:ea typeface="Microsoft YaHei UI" panose="020B0503020204020204" pitchFamily="34" charset="-122"/>
                        </a:rPr>
                        <a:t>151</a:t>
                      </a:r>
                      <a:r>
                        <a:rPr lang="zh-CN" altLang="en-US" sz="1600" b="0" i="0" u="none" strike="noStrike" noProof="0" dirty="0">
                          <a:solidFill>
                            <a:schemeClr val="tx1"/>
                          </a:solidFill>
                          <a:effectLst/>
                          <a:latin typeface="Microsoft YaHei UI" panose="020B0503020204020204" pitchFamily="34" charset="-122"/>
                          <a:ea typeface="Microsoft YaHei UI" panose="020B0503020204020204" pitchFamily="34" charset="-122"/>
                        </a:rPr>
                        <a:t>个</a:t>
                      </a:r>
                      <a:endParaRPr lang="zh-CN" altLang="en-US" sz="1600" b="0" i="0" u="none" strike="noStrike" noProof="0" dirty="0">
                        <a:solidFill>
                          <a:schemeClr val="tx1"/>
                        </a:solidFill>
                        <a:effectLst/>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r>
                        <a:rPr lang="en-US" altLang="zh-CN" sz="1600" noProof="0" dirty="0">
                          <a:solidFill>
                            <a:schemeClr val="tx1"/>
                          </a:solidFill>
                          <a:latin typeface="Microsoft YaHei UI" panose="020B0503020204020204" pitchFamily="34" charset="-122"/>
                          <a:ea typeface="Microsoft YaHei UI" panose="020B0503020204020204" pitchFamily="34" charset="-122"/>
                        </a:rPr>
                        <a:t>140,000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r>
                        <a:rPr lang="en-US" altLang="zh-CN" sz="1600" noProof="0" dirty="0">
                          <a:solidFill>
                            <a:schemeClr val="tx1"/>
                          </a:solidFill>
                          <a:latin typeface="Microsoft YaHei UI" panose="020B0503020204020204" pitchFamily="34" charset="-122"/>
                          <a:ea typeface="Microsoft YaHei UI" panose="020B0503020204020204" pitchFamily="34" charset="-122"/>
                        </a:rPr>
                        <a:t>21,140,000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r>
                        <a:rPr lang="en-US" altLang="zh-CN" sz="1600" noProof="0" dirty="0">
                          <a:solidFill>
                            <a:schemeClr val="tx1"/>
                          </a:solidFill>
                          <a:latin typeface="Microsoft YaHei UI" panose="020B0503020204020204" pitchFamily="34" charset="-122"/>
                          <a:ea typeface="Microsoft YaHei UI" panose="020B0503020204020204" pitchFamily="34" charset="-122"/>
                        </a:rPr>
                        <a:t>19,394,495.41</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r>
              <a:tr h="335915">
                <a:tc>
                  <a:txBody>
                    <a:bodyPr/>
                    <a:p>
                      <a:pPr rtl="0">
                        <a:buNone/>
                      </a:pPr>
                      <a:r>
                        <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rPr>
                        <a:t>可销售合计</a:t>
                      </a:r>
                      <a:endPar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endParaRPr>
                    </a:p>
                  </a:txBody>
                  <a:tcPr marL="182880"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248,613.58</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endParaRPr lang="zh-CN" altLang="en-US"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1,564,406,480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1,435,235,302.75</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r>
              <a:tr h="579120">
                <a:tc>
                  <a:txBody>
                    <a:bodyPr/>
                    <a:p>
                      <a:pPr rtl="0">
                        <a:buNone/>
                      </a:pPr>
                      <a:endPar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endParaRPr>
                    </a:p>
                  </a:txBody>
                  <a:tcPr marL="182880" marR="94257" anchor="ctr">
                    <a:solidFill>
                      <a:schemeClr val="bg2">
                        <a:lumMod val="40000"/>
                        <a:lumOff val="60000"/>
                      </a:schemeClr>
                    </a:solidFill>
                  </a:tcPr>
                </a:tc>
                <a:tc>
                  <a:txBody>
                    <a:bodyPr/>
                    <a:p>
                      <a:pPr algn="ctr" rtl="0">
                        <a:buNone/>
                      </a:pPr>
                      <a:r>
                        <a:rPr lang="zh-CN" altLang="en-US" sz="1600" noProof="0" dirty="0">
                          <a:solidFill>
                            <a:schemeClr val="tx1"/>
                          </a:solidFill>
                          <a:latin typeface="Microsoft YaHei UI" panose="020B0503020204020204" pitchFamily="34" charset="-122"/>
                          <a:ea typeface="Microsoft YaHei UI" panose="020B0503020204020204" pitchFamily="34" charset="-122"/>
                        </a:rPr>
                        <a:t>面积</a:t>
                      </a:r>
                      <a:endParaRPr lang="zh-CN" altLang="en-US"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zh-CN" altLang="en-US" sz="1600" noProof="0" dirty="0">
                          <a:solidFill>
                            <a:schemeClr val="tx1"/>
                          </a:solidFill>
                          <a:latin typeface="Microsoft YaHei UI" panose="020B0503020204020204" pitchFamily="34" charset="-122"/>
                          <a:ea typeface="Microsoft YaHei UI" panose="020B0503020204020204" pitchFamily="34" charset="-122"/>
                        </a:rPr>
                        <a:t>预计可融资贷款金额按评估价格4成</a:t>
                      </a:r>
                      <a:endParaRPr lang="zh-CN" altLang="en-US"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zh-CN" altLang="en-US" sz="1600" noProof="0" dirty="0">
                          <a:solidFill>
                            <a:schemeClr val="tx1"/>
                          </a:solidFill>
                          <a:latin typeface="Microsoft YaHei UI" panose="020B0503020204020204" pitchFamily="34" charset="-122"/>
                          <a:ea typeface="Microsoft YaHei UI" panose="020B0503020204020204" pitchFamily="34" charset="-122"/>
                        </a:rPr>
                        <a:t>预计每月租金收入（每平方30-40元）</a:t>
                      </a:r>
                      <a:endParaRPr lang="zh-CN" altLang="en-US"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r>
              <a:tr h="419735">
                <a:tc>
                  <a:txBody>
                    <a:bodyPr/>
                    <a:p>
                      <a:pPr rtl="0">
                        <a:buNone/>
                      </a:pPr>
                      <a:r>
                        <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rPr>
                        <a:t>幼儿园</a:t>
                      </a:r>
                      <a:endPar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endParaRPr>
                    </a:p>
                  </a:txBody>
                  <a:tcPr marL="182880"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2,250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15,000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zh-CN" altLang="en-US" sz="1600" noProof="0" dirty="0">
                          <a:solidFill>
                            <a:schemeClr val="tx1"/>
                          </a:solidFill>
                          <a:latin typeface="Microsoft YaHei UI" panose="020B0503020204020204" pitchFamily="34" charset="-122"/>
                          <a:ea typeface="Microsoft YaHei UI" panose="020B0503020204020204" pitchFamily="34" charset="-122"/>
                        </a:rPr>
                        <a:t>可做专项信用贷款</a:t>
                      </a:r>
                      <a:endParaRPr lang="zh-CN" altLang="en-US"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67,500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r>
              <a:tr h="354330">
                <a:tc>
                  <a:txBody>
                    <a:bodyPr/>
                    <a:p>
                      <a:pPr rtl="0">
                        <a:buNone/>
                      </a:pPr>
                      <a:r>
                        <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rPr>
                        <a:t>银行</a:t>
                      </a:r>
                      <a:endPar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endParaRPr>
                    </a:p>
                  </a:txBody>
                  <a:tcPr marL="182880"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285</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23,000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2,622,000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8,550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r>
              <a:tr h="373380">
                <a:tc>
                  <a:txBody>
                    <a:bodyPr/>
                    <a:p>
                      <a:pPr rtl="0">
                        <a:buNone/>
                      </a:pPr>
                      <a:r>
                        <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rPr>
                        <a:t>会所</a:t>
                      </a:r>
                      <a:endPar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endParaRPr>
                    </a:p>
                  </a:txBody>
                  <a:tcPr marL="182880"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2,627.03</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23,000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24,168,676</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78,810.9</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r>
              <a:tr h="410845">
                <a:tc>
                  <a:txBody>
                    <a:bodyPr/>
                    <a:p>
                      <a:pPr rtl="0">
                        <a:buNone/>
                      </a:pPr>
                      <a:r>
                        <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rPr>
                        <a:t>菜肉市场</a:t>
                      </a:r>
                      <a:endPar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endParaRPr>
                    </a:p>
                  </a:txBody>
                  <a:tcPr marL="182880"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565</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23,000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5,198,000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buNone/>
                      </a:pPr>
                      <a:r>
                        <a:rPr lang="en-US" altLang="zh-CN" sz="1600" noProof="0" dirty="0">
                          <a:solidFill>
                            <a:schemeClr val="tx1"/>
                          </a:solidFill>
                          <a:latin typeface="Microsoft YaHei UI" panose="020B0503020204020204" pitchFamily="34" charset="-122"/>
                          <a:ea typeface="Microsoft YaHei UI" panose="020B0503020204020204" pitchFamily="34" charset="-122"/>
                        </a:rPr>
                        <a:t>16,950</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r>
              <a:tr h="776605">
                <a:tc>
                  <a:txBody>
                    <a:bodyPr/>
                    <a:p>
                      <a:pPr rtl="0"/>
                      <a:r>
                        <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rPr>
                        <a:t>可租赁合计</a:t>
                      </a:r>
                      <a:endParaRPr lang="zh-CN" altLang="en-US" sz="1600" b="1" i="0" u="none" strike="noStrike" kern="1200" noProof="0" dirty="0">
                        <a:solidFill>
                          <a:schemeClr val="tx1"/>
                        </a:solidFill>
                        <a:effectLst/>
                        <a:latin typeface="Microsoft YaHei UI" panose="020B0503020204020204" pitchFamily="34" charset="-122"/>
                        <a:ea typeface="Microsoft YaHei UI" panose="020B0503020204020204" pitchFamily="34" charset="-122"/>
                        <a:cs typeface="+mn-cs"/>
                      </a:endParaRPr>
                    </a:p>
                  </a:txBody>
                  <a:tcPr marL="182880" marR="94257" anchor="ctr">
                    <a:solidFill>
                      <a:schemeClr val="bg2">
                        <a:lumMod val="40000"/>
                        <a:lumOff val="60000"/>
                      </a:schemeClr>
                    </a:solidFill>
                  </a:tcPr>
                </a:tc>
                <a:tc>
                  <a:txBody>
                    <a:bodyPr/>
                    <a:p>
                      <a:pPr algn="ctr" rtl="0"/>
                      <a:r>
                        <a:rPr lang="en-US" altLang="zh-CN" sz="1600" noProof="0" dirty="0">
                          <a:solidFill>
                            <a:schemeClr val="tx1"/>
                          </a:solidFill>
                          <a:latin typeface="Microsoft YaHei UI" panose="020B0503020204020204" pitchFamily="34" charset="-122"/>
                          <a:ea typeface="Microsoft YaHei UI" panose="020B0503020204020204" pitchFamily="34" charset="-122"/>
                        </a:rPr>
                        <a:t>5,727.03</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endParaRPr lang="en-US" altLang="zh-CN" sz="1600" b="0" i="0" u="none" strike="noStrike" noProof="0" dirty="0">
                        <a:solidFill>
                          <a:schemeClr val="tx1"/>
                        </a:solidFill>
                        <a:effectLst/>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r>
                        <a:rPr lang="en-US" altLang="zh-CN" sz="1600" noProof="0" dirty="0">
                          <a:solidFill>
                            <a:schemeClr val="tx1"/>
                          </a:solidFill>
                          <a:latin typeface="Microsoft YaHei UI" panose="020B0503020204020204" pitchFamily="34" charset="-122"/>
                          <a:ea typeface="Microsoft YaHei UI" panose="020B0503020204020204" pitchFamily="34" charset="-122"/>
                        </a:rPr>
                        <a:t>31,988,676</a:t>
                      </a:r>
                      <a:endParaRPr lang="en-US" altLang="zh-CN" sz="1600" noProof="0" dirty="0">
                        <a:solidFill>
                          <a:schemeClr val="tx1"/>
                        </a:solidFill>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c>
                  <a:txBody>
                    <a:bodyPr/>
                    <a:p>
                      <a:pPr algn="ctr" rtl="0"/>
                      <a:r>
                        <a:rPr lang="en-US" altLang="zh-CN" sz="1600" b="0" i="0" u="none" strike="noStrike" noProof="0" dirty="0">
                          <a:solidFill>
                            <a:schemeClr val="tx1"/>
                          </a:solidFill>
                          <a:effectLst/>
                          <a:latin typeface="Microsoft YaHei UI" panose="020B0503020204020204" pitchFamily="34" charset="-122"/>
                          <a:ea typeface="Microsoft YaHei UI" panose="020B0503020204020204" pitchFamily="34" charset="-122"/>
                        </a:rPr>
                        <a:t>171,810.9</a:t>
                      </a:r>
                      <a:endParaRPr lang="en-US" altLang="zh-CN" sz="1600" b="0" i="0" u="none" strike="noStrike" noProof="0" dirty="0">
                        <a:solidFill>
                          <a:schemeClr val="tx1"/>
                        </a:solidFill>
                        <a:effectLst/>
                        <a:latin typeface="Microsoft YaHei UI" panose="020B0503020204020204" pitchFamily="34" charset="-122"/>
                        <a:ea typeface="Microsoft YaHei UI" panose="020B0503020204020204" pitchFamily="34" charset="-122"/>
                      </a:endParaRPr>
                    </a:p>
                  </a:txBody>
                  <a:tcPr marL="94257" marR="94257" anchor="ctr">
                    <a:solidFill>
                      <a:schemeClr val="bg2">
                        <a:lumMod val="40000"/>
                        <a:lumOff val="60000"/>
                      </a:schemeClr>
                    </a:solidFill>
                  </a:tcPr>
                </a:tc>
              </a:tr>
            </a:tbl>
          </a:graphicData>
        </a:graphic>
      </p:graphicFrame>
      <p:sp>
        <p:nvSpPr>
          <p:cNvPr id="9" name="副标题 3"/>
          <p:cNvSpPr>
            <a:spLocks noGrp="1"/>
          </p:cNvSpPr>
          <p:nvPr/>
        </p:nvSpPr>
        <p:spPr>
          <a:xfrm>
            <a:off x="249555" y="6076950"/>
            <a:ext cx="10801350" cy="467360"/>
          </a:xfrm>
          <a:prstGeom prst="rect">
            <a:avLst/>
          </a:prstGeom>
        </p:spPr>
        <p:txBody>
          <a:bodyPr rtlCol="0"/>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b="0" i="0" kern="1200" spc="300" dirty="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lgn="ctr" defTabSz="914400" rtl="0" eaLnBrk="1" latinLnBrk="0" hangingPunct="1">
              <a:lnSpc>
                <a:spcPct val="90000"/>
              </a:lnSpc>
              <a:spcBef>
                <a:spcPts val="500"/>
              </a:spcBef>
              <a:buClr>
                <a:srgbClr val="2E7A40"/>
              </a:buClr>
              <a:buFont typeface="Arial" panose="020B0604020202020204" pitchFamily="34" charset="0"/>
              <a:buNone/>
              <a:defRPr lang="en-US" sz="2000" kern="1200" dirty="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2E7A40"/>
              </a:buClr>
              <a:buFont typeface="Arial" panose="020B0604020202020204" pitchFamily="34" charset="0"/>
              <a:buNone/>
              <a:defRPr lang="en-US" sz="1800" kern="1200" dirty="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2E7A40"/>
              </a:buClr>
              <a:buFont typeface="Arial" panose="020B0604020202020204" pitchFamily="34" charset="0"/>
              <a:buNone/>
              <a:defRPr lang="en-US" sz="1600" kern="1200" dirty="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2E7A40"/>
              </a:buClr>
              <a:buFont typeface="Arial" panose="020B0604020202020204" pitchFamily="34" charset="0"/>
              <a:buNone/>
              <a:defRPr lang="en-IN" sz="1600" kern="1200" dirty="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备注：销售单价参考阳江同地区同地段楼盘价位，取中上段位值</a:t>
            </a:r>
            <a:endParaRPr lang="zh-CN" altLang="en-US"/>
          </a:p>
        </p:txBody>
      </p:sp>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15</a:t>
            </a:r>
            <a:r>
              <a:rPr lang="zh-CN" altLang="en-US"/>
              <a:t>页</a:t>
            </a:r>
            <a:endParaRPr lang="zh-CN" altLang="en-US"/>
          </a:p>
        </p:txBody>
      </p:sp>
    </p:spTree>
  </p:cSld>
  <p:clrMapOvr>
    <a:masterClrMapping/>
  </p:clrMapOvr>
  <p:transition spd="slow">
    <p:blind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3"/>
          <p:cNvSpPr>
            <a:spLocks noGrp="1"/>
          </p:cNvSpPr>
          <p:nvPr>
            <p:ph type="subTitle" idx="1"/>
          </p:nvPr>
        </p:nvSpPr>
        <p:spPr>
          <a:xfrm>
            <a:off x="99695" y="59690"/>
            <a:ext cx="5624195" cy="399415"/>
          </a:xfrm>
        </p:spPr>
        <p:txBody>
          <a:bodyPr/>
          <a:p>
            <a:r>
              <a:rPr altLang="zh-CN"/>
              <a:t>2</a:t>
            </a:r>
            <a:r>
              <a:rPr lang="zh-CN" altLang="en-US"/>
              <a:t>、项目成本及期间费用测算</a:t>
            </a:r>
            <a:endParaRPr lang="zh-CN" altLang="en-US"/>
          </a:p>
        </p:txBody>
      </p:sp>
      <p:graphicFrame>
        <p:nvGraphicFramePr>
          <p:cNvPr id="19" name="表格​​占位符 10"/>
          <p:cNvGraphicFramePr>
            <a:graphicFrameLocks noGrp="1"/>
          </p:cNvGraphicFramePr>
          <p:nvPr/>
        </p:nvGraphicFramePr>
        <p:xfrm>
          <a:off x="373380" y="459105"/>
          <a:ext cx="11681460" cy="5363210"/>
        </p:xfrm>
        <a:graphic>
          <a:graphicData uri="http://schemas.openxmlformats.org/drawingml/2006/table">
            <a:tbl>
              <a:tblPr firstRow="1" bandRow="1">
                <a:tableStyleId>{5C22544A-7EE6-4342-B048-85BDC9FD1C3A}</a:tableStyleId>
              </a:tblPr>
              <a:tblGrid>
                <a:gridCol w="1042670"/>
                <a:gridCol w="2620010"/>
                <a:gridCol w="3321050"/>
                <a:gridCol w="1254760"/>
                <a:gridCol w="3442970"/>
              </a:tblGrid>
              <a:tr h="352425">
                <a:tc>
                  <a:txBody>
                    <a:bodyPr/>
                    <a:p>
                      <a:pPr indent="0" algn="ctr">
                        <a:buNone/>
                      </a:pPr>
                      <a:r>
                        <a:rPr lang="zh-CN" sz="1600" b="1">
                          <a:solidFill>
                            <a:srgbClr val="000000"/>
                          </a:solidFill>
                          <a:latin typeface="Arial" panose="020B0604020202020204" pitchFamily="34" charset="0"/>
                          <a:ea typeface="宋体" panose="02010600030101010101" pitchFamily="2" charset="-122"/>
                        </a:rPr>
                        <a:t>指标参数</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solidFill>
                      <a:srgbClr val="FFC000"/>
                    </a:solidFill>
                  </a:tcPr>
                </a:tc>
                <a:tc>
                  <a:txBody>
                    <a:bodyPr/>
                    <a:p>
                      <a:pPr indent="0">
                        <a:buNone/>
                      </a:pPr>
                      <a:r>
                        <a:rPr lang="zh-CN" sz="1600" b="1">
                          <a:solidFill>
                            <a:schemeClr val="tx1"/>
                          </a:solidFill>
                          <a:latin typeface="+mj-ea"/>
                          <a:ea typeface="+mj-ea"/>
                        </a:rPr>
                        <a:t>土地面积</a:t>
                      </a:r>
                      <a:r>
                        <a:rPr lang="en-US" altLang="zh-CN" sz="1600" b="1">
                          <a:solidFill>
                            <a:schemeClr val="tx1"/>
                          </a:solidFill>
                          <a:latin typeface="+mj-ea"/>
                          <a:ea typeface="+mj-ea"/>
                        </a:rPr>
                        <a:t>(</a:t>
                      </a:r>
                      <a:r>
                        <a:rPr lang="zh-CN" altLang="en-US" sz="1600" b="1">
                          <a:solidFill>
                            <a:schemeClr val="tx1"/>
                          </a:solidFill>
                          <a:latin typeface="+mj-ea"/>
                          <a:ea typeface="+mj-ea"/>
                        </a:rPr>
                        <a:t>平方米）</a:t>
                      </a:r>
                      <a:endParaRPr lang="zh-CN" altLang="en-US" sz="1600" b="1">
                        <a:solidFill>
                          <a:schemeClr val="tx1"/>
                        </a:solidFill>
                        <a:latin typeface="+mj-ea"/>
                        <a:ea typeface="+mj-ea"/>
                      </a:endParaRPr>
                    </a:p>
                  </a:txBody>
                  <a:tcPr marL="12700" marR="12700" marT="12700" vert="horz" anchor="b" anchorCtr="0">
                    <a:solidFill>
                      <a:srgbClr val="FFC000"/>
                    </a:solidFill>
                  </a:tcPr>
                </a:tc>
                <a:tc>
                  <a:txBody>
                    <a:bodyPr/>
                    <a:p>
                      <a:pPr indent="0">
                        <a:buNone/>
                      </a:pPr>
                      <a:r>
                        <a:rPr lang="en-US" sz="1600" b="1">
                          <a:solidFill>
                            <a:schemeClr val="tx1"/>
                          </a:solidFill>
                          <a:latin typeface="+mj-ea"/>
                          <a:ea typeface="+mj-ea"/>
                        </a:rPr>
                        <a:t>96,813.3</a:t>
                      </a:r>
                      <a:endParaRPr lang="en-US" altLang="en-US" sz="1600" b="1">
                        <a:solidFill>
                          <a:schemeClr val="tx1"/>
                        </a:solidFill>
                        <a:latin typeface="+mj-ea"/>
                        <a:ea typeface="+mj-ea"/>
                      </a:endParaRPr>
                    </a:p>
                  </a:txBody>
                  <a:tcPr marL="12700" marR="12700" marT="12700" vert="horz" anchor="b" anchorCtr="0">
                    <a:solidFill>
                      <a:srgbClr val="FFC000"/>
                    </a:solidFill>
                  </a:tcPr>
                </a:tc>
                <a:tc>
                  <a:txBody>
                    <a:bodyPr/>
                    <a:p>
                      <a:pPr algn="ctr" rtl="0"/>
                      <a:endParaRPr lang="zh-CN" altLang="en-US" sz="1600" b="1" i="0" u="none" strike="noStrike" kern="1200" noProof="0" dirty="0">
                        <a:solidFill>
                          <a:schemeClr val="tx1"/>
                        </a:solidFill>
                        <a:effectLst/>
                        <a:latin typeface="+mj-ea"/>
                        <a:ea typeface="+mj-ea"/>
                        <a:cs typeface="+mn-cs"/>
                      </a:endParaRPr>
                    </a:p>
                  </a:txBody>
                  <a:tcPr marL="94257" marR="94257" anchor="ctr">
                    <a:solidFill>
                      <a:srgbClr val="FFC000"/>
                    </a:solidFill>
                  </a:tcPr>
                </a:tc>
                <a:tc>
                  <a:txBody>
                    <a:bodyPr/>
                    <a:p>
                      <a:pPr algn="ctr" rtl="0"/>
                      <a:endParaRPr lang="zh-CN" altLang="en-US" sz="1600" b="1" i="0" u="none" strike="noStrike" kern="1200" noProof="0" dirty="0">
                        <a:solidFill>
                          <a:schemeClr val="tx1"/>
                        </a:solidFill>
                        <a:effectLst/>
                        <a:latin typeface="+mj-ea"/>
                        <a:ea typeface="+mj-ea"/>
                        <a:cs typeface="+mn-cs"/>
                      </a:endParaRPr>
                    </a:p>
                  </a:txBody>
                  <a:tcPr marL="94257" marR="94257" anchor="ctr">
                    <a:solidFill>
                      <a:srgbClr val="FFC000"/>
                    </a:solidFill>
                  </a:tcPr>
                </a:tc>
              </a:tr>
              <a:tr h="351790">
                <a:tc>
                  <a:txBody>
                    <a:bodyPr/>
                    <a:p>
                      <a:pPr rtl="0"/>
                      <a:endParaRPr lang="zh-CN" altLang="en-US" sz="1600" b="1" i="0" u="none" strike="noStrike" kern="1200" noProof="0" dirty="0">
                        <a:solidFill>
                          <a:schemeClr val="tx1"/>
                        </a:solidFill>
                        <a:effectLst/>
                        <a:latin typeface="+mj-ea"/>
                        <a:ea typeface="+mj-ea"/>
                        <a:cs typeface="+mn-cs"/>
                      </a:endParaRPr>
                    </a:p>
                  </a:txBody>
                  <a:tcPr marL="182880" marR="94257" anchor="ctr">
                    <a:solidFill>
                      <a:srgbClr val="FFC000"/>
                    </a:solidFill>
                  </a:tcPr>
                </a:tc>
                <a:tc>
                  <a:txBody>
                    <a:bodyPr/>
                    <a:p>
                      <a:pPr indent="0">
                        <a:buNone/>
                      </a:pPr>
                      <a:r>
                        <a:rPr lang="zh-CN" sz="1600" b="1">
                          <a:solidFill>
                            <a:schemeClr val="tx1"/>
                          </a:solidFill>
                          <a:latin typeface="+mj-ea"/>
                          <a:ea typeface="+mj-ea"/>
                          <a:cs typeface="+mj-ea"/>
                        </a:rPr>
                        <a:t>建筑面积-住宅</a:t>
                      </a:r>
                      <a:r>
                        <a:rPr lang="en-US" altLang="zh-CN" sz="1600" b="1">
                          <a:solidFill>
                            <a:schemeClr val="tx1"/>
                          </a:solidFill>
                          <a:latin typeface="+mj-ea"/>
                          <a:ea typeface="+mj-ea"/>
                          <a:sym typeface="+mn-ea"/>
                        </a:rPr>
                        <a:t>(</a:t>
                      </a:r>
                      <a:r>
                        <a:rPr lang="zh-CN" altLang="en-US" sz="1600" b="1">
                          <a:solidFill>
                            <a:schemeClr val="tx1"/>
                          </a:solidFill>
                          <a:latin typeface="+mj-ea"/>
                          <a:ea typeface="+mj-ea"/>
                          <a:sym typeface="+mn-ea"/>
                        </a:rPr>
                        <a:t>平方米）</a:t>
                      </a:r>
                      <a:endParaRPr lang="zh-CN" altLang="en-US" sz="1600" b="1">
                        <a:solidFill>
                          <a:schemeClr val="tx1"/>
                        </a:solidFill>
                        <a:latin typeface="+mj-ea"/>
                        <a:ea typeface="+mj-ea"/>
                        <a:cs typeface="+mj-ea"/>
                      </a:endParaRPr>
                    </a:p>
                  </a:txBody>
                  <a:tcPr marL="12700" marR="12700" marT="12700" vert="horz" anchor="b" anchorCtr="0">
                    <a:solidFill>
                      <a:srgbClr val="FFC000"/>
                    </a:solidFill>
                  </a:tcPr>
                </a:tc>
                <a:tc>
                  <a:txBody>
                    <a:bodyPr/>
                    <a:p>
                      <a:pPr indent="0">
                        <a:buNone/>
                      </a:pPr>
                      <a:r>
                        <a:rPr lang="en-US" sz="1600" b="1">
                          <a:solidFill>
                            <a:schemeClr val="tx1"/>
                          </a:solidFill>
                          <a:latin typeface="+mj-ea"/>
                          <a:ea typeface="+mj-ea"/>
                        </a:rPr>
                        <a:t>219,591.08</a:t>
                      </a:r>
                      <a:endParaRPr lang="en-US" altLang="en-US" sz="1600" b="1">
                        <a:solidFill>
                          <a:schemeClr val="tx1"/>
                        </a:solidFill>
                        <a:latin typeface="+mj-ea"/>
                        <a:ea typeface="+mj-ea"/>
                      </a:endParaRPr>
                    </a:p>
                  </a:txBody>
                  <a:tcPr marL="12700" marR="12700" marT="12700" vert="horz" anchor="b" anchorCtr="0">
                    <a:solidFill>
                      <a:srgbClr val="FFC000"/>
                    </a:solidFill>
                  </a:tcPr>
                </a:tc>
                <a:tc>
                  <a:txBody>
                    <a:bodyPr/>
                    <a:p>
                      <a:pPr indent="0">
                        <a:buNone/>
                      </a:pPr>
                      <a:endParaRPr lang="en-US" altLang="en-US" sz="1600" b="1">
                        <a:solidFill>
                          <a:schemeClr val="tx1"/>
                        </a:solidFill>
                        <a:latin typeface="+mj-ea"/>
                        <a:ea typeface="+mj-ea"/>
                      </a:endParaRPr>
                    </a:p>
                  </a:txBody>
                  <a:tcPr marL="12700" marR="12700" marT="12700" vert="horz" anchor="b" anchorCtr="0">
                    <a:solidFill>
                      <a:srgbClr val="FFC000"/>
                    </a:solidFill>
                  </a:tcPr>
                </a:tc>
                <a:tc>
                  <a:txBody>
                    <a:bodyPr/>
                    <a:p>
                      <a:pPr indent="0">
                        <a:buNone/>
                      </a:pPr>
                      <a:endParaRPr lang="en-US" altLang="en-US" sz="1600" b="1">
                        <a:solidFill>
                          <a:schemeClr val="tx1"/>
                        </a:solidFill>
                        <a:latin typeface="+mj-ea"/>
                        <a:ea typeface="+mj-ea"/>
                      </a:endParaRPr>
                    </a:p>
                  </a:txBody>
                  <a:tcPr marL="12700" marR="12700" marT="12700" vert="horz" anchor="b" anchorCtr="0">
                    <a:solidFill>
                      <a:srgbClr val="FFC000"/>
                    </a:solidFill>
                  </a:tcPr>
                </a:tc>
              </a:tr>
              <a:tr h="352425">
                <a:tc>
                  <a:txBody>
                    <a:bodyPr/>
                    <a:p>
                      <a:pPr rtl="0">
                        <a:buNone/>
                      </a:pPr>
                      <a:endParaRPr lang="zh-CN" altLang="en-US" sz="1600" b="1" i="0" u="none" strike="noStrike" kern="1200" noProof="0" dirty="0">
                        <a:solidFill>
                          <a:schemeClr val="tx1"/>
                        </a:solidFill>
                        <a:effectLst/>
                        <a:latin typeface="+mj-ea"/>
                        <a:ea typeface="+mj-ea"/>
                        <a:cs typeface="+mn-cs"/>
                      </a:endParaRPr>
                    </a:p>
                  </a:txBody>
                  <a:tcPr marL="182880" marR="94257" anchor="ctr">
                    <a:solidFill>
                      <a:srgbClr val="FFC000"/>
                    </a:solidFill>
                  </a:tcPr>
                </a:tc>
                <a:tc>
                  <a:txBody>
                    <a:bodyPr/>
                    <a:p>
                      <a:pPr indent="0">
                        <a:buNone/>
                      </a:pPr>
                      <a:r>
                        <a:rPr lang="zh-CN" sz="1600" b="1">
                          <a:solidFill>
                            <a:schemeClr val="tx1"/>
                          </a:solidFill>
                          <a:latin typeface="+mj-ea"/>
                          <a:ea typeface="+mj-ea"/>
                          <a:cs typeface="+mj-ea"/>
                        </a:rPr>
                        <a:t>建筑面积-车位</a:t>
                      </a:r>
                      <a:r>
                        <a:rPr lang="en-US" altLang="zh-CN" sz="1600" b="1">
                          <a:solidFill>
                            <a:schemeClr val="tx1"/>
                          </a:solidFill>
                          <a:latin typeface="+mj-ea"/>
                          <a:ea typeface="+mj-ea"/>
                          <a:sym typeface="+mn-ea"/>
                        </a:rPr>
                        <a:t>(</a:t>
                      </a:r>
                      <a:r>
                        <a:rPr lang="zh-CN" altLang="en-US" sz="1600" b="1">
                          <a:solidFill>
                            <a:schemeClr val="tx1"/>
                          </a:solidFill>
                          <a:latin typeface="+mj-ea"/>
                          <a:ea typeface="+mj-ea"/>
                          <a:sym typeface="+mn-ea"/>
                        </a:rPr>
                        <a:t>平方米）</a:t>
                      </a:r>
                      <a:endParaRPr lang="zh-CN" altLang="en-US" sz="1600" b="1">
                        <a:solidFill>
                          <a:schemeClr val="tx1"/>
                        </a:solidFill>
                        <a:latin typeface="+mj-ea"/>
                        <a:ea typeface="+mj-ea"/>
                        <a:cs typeface="+mj-ea"/>
                      </a:endParaRPr>
                    </a:p>
                  </a:txBody>
                  <a:tcPr marL="12700" marR="12700" marT="12700" vert="horz" anchor="b" anchorCtr="0">
                    <a:solidFill>
                      <a:srgbClr val="FFC000"/>
                    </a:solidFill>
                  </a:tcPr>
                </a:tc>
                <a:tc>
                  <a:txBody>
                    <a:bodyPr/>
                    <a:p>
                      <a:pPr indent="0">
                        <a:buNone/>
                      </a:pPr>
                      <a:r>
                        <a:rPr lang="en-US" sz="1600" b="1">
                          <a:solidFill>
                            <a:schemeClr val="tx1"/>
                          </a:solidFill>
                          <a:latin typeface="+mj-ea"/>
                          <a:ea typeface="+mj-ea"/>
                        </a:rPr>
                        <a:t>29,022.5</a:t>
                      </a:r>
                      <a:endParaRPr lang="en-US" altLang="en-US" sz="1600" b="1">
                        <a:solidFill>
                          <a:schemeClr val="tx1"/>
                        </a:solidFill>
                        <a:latin typeface="+mj-ea"/>
                        <a:ea typeface="+mj-ea"/>
                      </a:endParaRPr>
                    </a:p>
                  </a:txBody>
                  <a:tcPr marL="12700" marR="12700" marT="12700" vert="horz" anchor="b" anchorCtr="0">
                    <a:solidFill>
                      <a:srgbClr val="FFC000"/>
                    </a:solidFill>
                  </a:tcPr>
                </a:tc>
                <a:tc>
                  <a:txBody>
                    <a:bodyPr/>
                    <a:p>
                      <a:pPr algn="ctr" rtl="0">
                        <a:buNone/>
                      </a:pPr>
                      <a:endParaRPr lang="en-US" altLang="zh-CN" sz="1600" b="1" noProof="0" dirty="0">
                        <a:solidFill>
                          <a:schemeClr val="tx1"/>
                        </a:solidFill>
                        <a:latin typeface="+mj-ea"/>
                        <a:ea typeface="+mj-ea"/>
                      </a:endParaRPr>
                    </a:p>
                  </a:txBody>
                  <a:tcPr marL="94257" marR="94257" anchor="ctr">
                    <a:solidFill>
                      <a:srgbClr val="FFC000"/>
                    </a:solidFill>
                  </a:tcPr>
                </a:tc>
                <a:tc>
                  <a:txBody>
                    <a:bodyPr/>
                    <a:p>
                      <a:pPr algn="ctr" rtl="0">
                        <a:buNone/>
                      </a:pPr>
                      <a:endParaRPr lang="en-US" altLang="zh-CN" sz="1600" b="1" noProof="0" dirty="0">
                        <a:solidFill>
                          <a:schemeClr val="tx1"/>
                        </a:solidFill>
                        <a:latin typeface="+mj-ea"/>
                        <a:ea typeface="+mj-ea"/>
                      </a:endParaRPr>
                    </a:p>
                  </a:txBody>
                  <a:tcPr marL="94257" marR="94257" anchor="ctr">
                    <a:solidFill>
                      <a:srgbClr val="FFC000"/>
                    </a:solidFill>
                  </a:tcPr>
                </a:tc>
              </a:tr>
              <a:tr h="352425">
                <a:tc>
                  <a:txBody>
                    <a:bodyPr/>
                    <a:p>
                      <a:pPr rtl="0"/>
                      <a:endParaRPr lang="zh-CN" altLang="en-US" sz="1600" b="1" i="0" u="none" strike="noStrike" kern="1200" noProof="0" dirty="0">
                        <a:solidFill>
                          <a:schemeClr val="tx1"/>
                        </a:solidFill>
                        <a:effectLst/>
                        <a:latin typeface="+mj-ea"/>
                        <a:ea typeface="+mj-ea"/>
                        <a:cs typeface="+mn-cs"/>
                      </a:endParaRPr>
                    </a:p>
                  </a:txBody>
                  <a:tcPr marL="182880" marR="94257" anchor="ctr">
                    <a:solidFill>
                      <a:srgbClr val="FFC000"/>
                    </a:solidFill>
                  </a:tcPr>
                </a:tc>
                <a:tc>
                  <a:txBody>
                    <a:bodyPr/>
                    <a:p>
                      <a:pPr indent="0">
                        <a:buNone/>
                      </a:pPr>
                      <a:r>
                        <a:rPr lang="zh-CN" sz="1600" b="1">
                          <a:solidFill>
                            <a:schemeClr val="tx1"/>
                          </a:solidFill>
                          <a:latin typeface="+mj-ea"/>
                          <a:ea typeface="+mj-ea"/>
                        </a:rPr>
                        <a:t>预计含税销售金额</a:t>
                      </a:r>
                      <a:r>
                        <a:rPr lang="en-US" altLang="zh-CN" sz="1600" b="1">
                          <a:solidFill>
                            <a:schemeClr val="tx1"/>
                          </a:solidFill>
                          <a:latin typeface="+mj-ea"/>
                          <a:ea typeface="+mj-ea"/>
                          <a:sym typeface="+mn-ea"/>
                        </a:rPr>
                        <a:t>(</a:t>
                      </a:r>
                      <a:r>
                        <a:rPr lang="zh-CN" altLang="en-US" sz="1600" b="1">
                          <a:solidFill>
                            <a:schemeClr val="tx1"/>
                          </a:solidFill>
                          <a:latin typeface="+mj-ea"/>
                          <a:ea typeface="+mj-ea"/>
                          <a:sym typeface="+mn-ea"/>
                        </a:rPr>
                        <a:t>万元）</a:t>
                      </a:r>
                      <a:endParaRPr lang="zh-CN" altLang="en-US" sz="1600" b="1">
                        <a:solidFill>
                          <a:schemeClr val="tx1"/>
                        </a:solidFill>
                        <a:latin typeface="+mj-ea"/>
                        <a:ea typeface="+mj-ea"/>
                      </a:endParaRPr>
                    </a:p>
                  </a:txBody>
                  <a:tcPr marL="12700" marR="12700" marT="12700" vert="horz" anchor="b" anchorCtr="0">
                    <a:solidFill>
                      <a:srgbClr val="FFC000"/>
                    </a:solidFill>
                  </a:tcPr>
                </a:tc>
                <a:tc>
                  <a:txBody>
                    <a:bodyPr/>
                    <a:p>
                      <a:pPr indent="0">
                        <a:buNone/>
                      </a:pPr>
                      <a:r>
                        <a:rPr lang="en-US" sz="1600" b="1">
                          <a:solidFill>
                            <a:schemeClr val="tx1"/>
                          </a:solidFill>
                          <a:latin typeface="+mj-ea"/>
                          <a:ea typeface="+mj-ea"/>
                        </a:rPr>
                        <a:t>156,440</a:t>
                      </a:r>
                      <a:endParaRPr lang="en-US" altLang="en-US" sz="1600" b="1">
                        <a:solidFill>
                          <a:schemeClr val="tx1"/>
                        </a:solidFill>
                        <a:latin typeface="+mj-ea"/>
                        <a:ea typeface="+mj-ea"/>
                      </a:endParaRPr>
                    </a:p>
                  </a:txBody>
                  <a:tcPr marL="12700" marR="12700" marT="12700" vert="horz" anchor="b" anchorCtr="0">
                    <a:solidFill>
                      <a:srgbClr val="FFC000"/>
                    </a:solidFill>
                  </a:tcPr>
                </a:tc>
                <a:tc>
                  <a:txBody>
                    <a:bodyPr/>
                    <a:p>
                      <a:pPr algn="ctr" rtl="0"/>
                      <a:endParaRPr lang="en-US" altLang="zh-CN" sz="1600" b="1" noProof="0" dirty="0">
                        <a:solidFill>
                          <a:schemeClr val="tx1"/>
                        </a:solidFill>
                        <a:latin typeface="+mj-ea"/>
                        <a:ea typeface="+mj-ea"/>
                      </a:endParaRPr>
                    </a:p>
                  </a:txBody>
                  <a:tcPr marL="94257" marR="94257" anchor="ctr">
                    <a:solidFill>
                      <a:srgbClr val="FFC000"/>
                    </a:solidFill>
                  </a:tcPr>
                </a:tc>
                <a:tc>
                  <a:txBody>
                    <a:bodyPr/>
                    <a:p>
                      <a:pPr algn="ctr" rtl="0"/>
                      <a:endParaRPr lang="en-US" altLang="zh-CN" sz="1600" b="1" noProof="0" dirty="0">
                        <a:solidFill>
                          <a:schemeClr val="tx1"/>
                        </a:solidFill>
                        <a:latin typeface="+mj-ea"/>
                        <a:ea typeface="+mj-ea"/>
                      </a:endParaRPr>
                    </a:p>
                  </a:txBody>
                  <a:tcPr marL="94257" marR="94257" anchor="ctr">
                    <a:solidFill>
                      <a:srgbClr val="FFC000"/>
                    </a:solidFill>
                  </a:tcPr>
                </a:tc>
              </a:tr>
              <a:tr h="395605">
                <a:tc>
                  <a:txBody>
                    <a:bodyPr/>
                    <a:p>
                      <a:pPr indent="0">
                        <a:buNone/>
                      </a:pPr>
                      <a:r>
                        <a:rPr lang="zh-CN" sz="1400" b="1">
                          <a:solidFill>
                            <a:srgbClr val="000000"/>
                          </a:solidFill>
                          <a:latin typeface="+mn-ea"/>
                        </a:rPr>
                        <a:t>序号</a:t>
                      </a:r>
                      <a:endParaRPr lang="zh-CN" altLang="en-US" sz="14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400" b="1">
                          <a:solidFill>
                            <a:srgbClr val="000000"/>
                          </a:solidFill>
                          <a:latin typeface="+mn-ea"/>
                        </a:rPr>
                        <a:t>成本费用项目</a:t>
                      </a:r>
                      <a:endParaRPr lang="zh-CN" altLang="en-US" sz="14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400" b="1">
                          <a:solidFill>
                            <a:srgbClr val="000000"/>
                          </a:solidFill>
                          <a:latin typeface="+mn-ea"/>
                          <a:cs typeface="+mn-ea"/>
                        </a:rPr>
                        <a:t>计算标准：均方费用（元/平方米）</a:t>
                      </a:r>
                      <a:endParaRPr lang="zh-CN" altLang="en-US" sz="1400" b="1">
                        <a:solidFill>
                          <a:srgbClr val="000000"/>
                        </a:solidFill>
                        <a:latin typeface="+mn-ea"/>
                        <a:cs typeface="+mn-ea"/>
                      </a:endParaRPr>
                    </a:p>
                  </a:txBody>
                  <a:tcPr marL="12700" marR="12700" marT="12700" vert="horz" anchor="b" anchorCtr="0">
                    <a:solidFill>
                      <a:schemeClr val="bg1">
                        <a:lumMod val="85000"/>
                      </a:schemeClr>
                    </a:solidFill>
                  </a:tcPr>
                </a:tc>
                <a:tc>
                  <a:txBody>
                    <a:bodyPr/>
                    <a:p>
                      <a:pPr indent="0">
                        <a:buNone/>
                      </a:pPr>
                      <a:r>
                        <a:rPr lang="zh-CN" sz="1400" b="1">
                          <a:solidFill>
                            <a:srgbClr val="000000"/>
                          </a:solidFill>
                          <a:latin typeface="+mn-ea"/>
                        </a:rPr>
                        <a:t>成本（万元）</a:t>
                      </a:r>
                      <a:endParaRPr lang="zh-CN" altLang="en-US" sz="1400" b="1">
                        <a:solidFill>
                          <a:srgbClr val="000000"/>
                        </a:solidFill>
                        <a:latin typeface="+mn-ea"/>
                      </a:endParaRPr>
                    </a:p>
                  </a:txBody>
                  <a:tcPr marL="12700" marR="12700" marT="12700" vert="horz" anchor="b" anchorCtr="0">
                    <a:solidFill>
                      <a:schemeClr val="bg1">
                        <a:lumMod val="85000"/>
                      </a:schemeClr>
                    </a:solidFill>
                  </a:tcPr>
                </a:tc>
                <a:tc>
                  <a:txBody>
                    <a:bodyPr/>
                    <a:p>
                      <a:pPr algn="ctr" rtl="0"/>
                      <a:r>
                        <a:rPr lang="zh-CN" altLang="en-US" sz="1400" b="1" noProof="0" dirty="0">
                          <a:solidFill>
                            <a:schemeClr val="tx1"/>
                          </a:solidFill>
                          <a:latin typeface="+mj-ea"/>
                          <a:ea typeface="+mj-ea"/>
                        </a:rPr>
                        <a:t>备注</a:t>
                      </a:r>
                      <a:endParaRPr lang="zh-CN" altLang="en-US" sz="1400" b="1" noProof="0" dirty="0">
                        <a:solidFill>
                          <a:schemeClr val="tx1"/>
                        </a:solidFill>
                        <a:latin typeface="+mj-ea"/>
                        <a:ea typeface="+mj-ea"/>
                      </a:endParaRPr>
                    </a:p>
                  </a:txBody>
                  <a:tcPr marL="94257" marR="94257" anchor="ctr">
                    <a:solidFill>
                      <a:schemeClr val="bg1">
                        <a:lumMod val="85000"/>
                      </a:schemeClr>
                    </a:solidFill>
                  </a:tcPr>
                </a:tc>
              </a:tr>
              <a:tr h="352425">
                <a:tc>
                  <a:txBody>
                    <a:bodyPr/>
                    <a:p>
                      <a:pPr indent="0">
                        <a:buNone/>
                      </a:pPr>
                      <a:r>
                        <a:rPr lang="en-US" sz="1600" b="1">
                          <a:solidFill>
                            <a:srgbClr val="000000"/>
                          </a:solidFill>
                          <a:latin typeface="+mn-ea"/>
                        </a:rPr>
                        <a:t>1</a:t>
                      </a:r>
                      <a:endParaRPr lang="en-US"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600" b="1">
                          <a:solidFill>
                            <a:srgbClr val="000000"/>
                          </a:solidFill>
                          <a:latin typeface="+mn-ea"/>
                          <a:cs typeface="Dialog.plain" charset="0"/>
                        </a:rPr>
                        <a:t>前期工程费</a:t>
                      </a:r>
                      <a:endParaRPr lang="zh-CN" altLang="en-US" sz="1600" b="1">
                        <a:solidFill>
                          <a:srgbClr val="000000"/>
                        </a:solidFill>
                        <a:latin typeface="+mn-ea"/>
                        <a:cs typeface="Dialog.plain" charset="0"/>
                      </a:endParaRPr>
                    </a:p>
                  </a:txBody>
                  <a:tcPr marL="12700" marR="12700" marT="12700" vert="horz" anchor="ctr"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220</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5,469 </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algn="ctr" rtl="0">
                        <a:buNone/>
                      </a:pPr>
                      <a:r>
                        <a:rPr lang="zh-CN" altLang="en-US" sz="1400" b="1" noProof="0" dirty="0">
                          <a:solidFill>
                            <a:schemeClr val="tx1"/>
                          </a:solidFill>
                          <a:latin typeface="+mj-ea"/>
                          <a:ea typeface="+mj-ea"/>
                        </a:rPr>
                        <a:t>含设计，测量，报批报建行政规费等</a:t>
                      </a:r>
                      <a:endParaRPr lang="zh-CN" altLang="en-US" sz="1400" b="1" noProof="0" dirty="0">
                        <a:solidFill>
                          <a:schemeClr val="tx1"/>
                        </a:solidFill>
                        <a:latin typeface="+mj-ea"/>
                        <a:ea typeface="+mj-ea"/>
                      </a:endParaRPr>
                    </a:p>
                  </a:txBody>
                  <a:tcPr marL="94257" marR="94257" anchor="ctr">
                    <a:solidFill>
                      <a:schemeClr val="bg1">
                        <a:lumMod val="85000"/>
                      </a:schemeClr>
                    </a:solidFill>
                  </a:tcPr>
                </a:tc>
              </a:tr>
              <a:tr h="351790">
                <a:tc>
                  <a:txBody>
                    <a:bodyPr/>
                    <a:p>
                      <a:pPr indent="0">
                        <a:buNone/>
                      </a:pPr>
                      <a:r>
                        <a:rPr lang="en-US" sz="1600" b="1">
                          <a:solidFill>
                            <a:srgbClr val="000000"/>
                          </a:solidFill>
                          <a:latin typeface="+mn-ea"/>
                        </a:rPr>
                        <a:t>2</a:t>
                      </a:r>
                      <a:endParaRPr lang="en-US"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600" b="1">
                          <a:solidFill>
                            <a:srgbClr val="000000"/>
                          </a:solidFill>
                          <a:latin typeface="+mn-ea"/>
                        </a:rPr>
                        <a:t>建安工程费</a:t>
                      </a:r>
                      <a:endParaRPr lang="zh-CN" altLang="en-US" sz="1600" b="1">
                        <a:solidFill>
                          <a:srgbClr val="000000"/>
                        </a:solidFill>
                        <a:latin typeface="+mn-ea"/>
                      </a:endParaRPr>
                    </a:p>
                  </a:txBody>
                  <a:tcPr marL="12700" marR="12700" marT="12700" vert="horz" anchor="ctr"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2200</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54,695 </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algn="ctr" rtl="0">
                        <a:buNone/>
                      </a:pPr>
                      <a:r>
                        <a:rPr lang="zh-CN" altLang="en-US" sz="1400" b="1" noProof="0" dirty="0">
                          <a:solidFill>
                            <a:schemeClr val="tx1"/>
                          </a:solidFill>
                          <a:latin typeface="+mj-ea"/>
                          <a:ea typeface="+mj-ea"/>
                        </a:rPr>
                        <a:t>含打桩，工程进度款，电梯等</a:t>
                      </a:r>
                      <a:endParaRPr lang="zh-CN" altLang="en-US" sz="1400" b="1" noProof="0" dirty="0">
                        <a:solidFill>
                          <a:schemeClr val="tx1"/>
                        </a:solidFill>
                        <a:latin typeface="+mj-ea"/>
                        <a:ea typeface="+mj-ea"/>
                      </a:endParaRPr>
                    </a:p>
                  </a:txBody>
                  <a:tcPr marL="94257" marR="94257" anchor="ctr">
                    <a:solidFill>
                      <a:schemeClr val="bg1">
                        <a:lumMod val="85000"/>
                      </a:schemeClr>
                    </a:solidFill>
                  </a:tcPr>
                </a:tc>
              </a:tr>
              <a:tr h="352425">
                <a:tc>
                  <a:txBody>
                    <a:bodyPr/>
                    <a:p>
                      <a:pPr indent="0">
                        <a:buNone/>
                      </a:pPr>
                      <a:r>
                        <a:rPr lang="en-US" sz="1600" b="1">
                          <a:solidFill>
                            <a:srgbClr val="000000"/>
                          </a:solidFill>
                          <a:latin typeface="+mn-ea"/>
                        </a:rPr>
                        <a:t>3</a:t>
                      </a:r>
                      <a:endParaRPr lang="en-US"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600" b="1">
                          <a:solidFill>
                            <a:srgbClr val="000000"/>
                          </a:solidFill>
                          <a:latin typeface="+mn-ea"/>
                        </a:rPr>
                        <a:t>基础设施费</a:t>
                      </a:r>
                      <a:endParaRPr lang="zh-CN" altLang="en-US" sz="1600" b="1">
                        <a:solidFill>
                          <a:srgbClr val="000000"/>
                        </a:solidFill>
                        <a:latin typeface="+mn-ea"/>
                      </a:endParaRPr>
                    </a:p>
                  </a:txBody>
                  <a:tcPr marL="12700" marR="12700" marT="12700" vert="horz" anchor="ctr"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230</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5,718 </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algn="ctr" rtl="0">
                        <a:buNone/>
                      </a:pPr>
                      <a:r>
                        <a:rPr lang="zh-CN" altLang="en-US" sz="1400" b="1" noProof="0" dirty="0">
                          <a:solidFill>
                            <a:schemeClr val="tx1"/>
                          </a:solidFill>
                          <a:latin typeface="+mj-ea"/>
                          <a:ea typeface="+mj-ea"/>
                        </a:rPr>
                        <a:t>含供水、供气、供电、消防、智能等工程</a:t>
                      </a:r>
                      <a:endParaRPr lang="zh-CN" altLang="en-US" sz="1400" b="1" noProof="0" dirty="0">
                        <a:solidFill>
                          <a:schemeClr val="tx1"/>
                        </a:solidFill>
                        <a:latin typeface="+mj-ea"/>
                        <a:ea typeface="+mj-ea"/>
                      </a:endParaRPr>
                    </a:p>
                  </a:txBody>
                  <a:tcPr marL="94257" marR="94257" anchor="ctr">
                    <a:solidFill>
                      <a:schemeClr val="bg1">
                        <a:lumMod val="85000"/>
                      </a:schemeClr>
                    </a:solidFill>
                  </a:tcPr>
                </a:tc>
              </a:tr>
              <a:tr h="352425">
                <a:tc>
                  <a:txBody>
                    <a:bodyPr/>
                    <a:p>
                      <a:pPr indent="0">
                        <a:buNone/>
                      </a:pPr>
                      <a:r>
                        <a:rPr lang="en-US" sz="1600" b="1">
                          <a:solidFill>
                            <a:srgbClr val="000000"/>
                          </a:solidFill>
                          <a:latin typeface="+mn-ea"/>
                        </a:rPr>
                        <a:t>4</a:t>
                      </a:r>
                      <a:endParaRPr lang="en-US"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600" b="1">
                          <a:solidFill>
                            <a:srgbClr val="000000"/>
                          </a:solidFill>
                          <a:latin typeface="+mn-ea"/>
                        </a:rPr>
                        <a:t>公共配套费</a:t>
                      </a:r>
                      <a:endParaRPr lang="zh-CN" altLang="en-US" sz="1600" b="1">
                        <a:solidFill>
                          <a:srgbClr val="000000"/>
                        </a:solidFill>
                        <a:latin typeface="+mn-ea"/>
                      </a:endParaRPr>
                    </a:p>
                  </a:txBody>
                  <a:tcPr marL="12700" marR="12700" marT="12700" vert="horz" anchor="ctr"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120</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2,983 </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algn="ctr" rtl="0">
                        <a:buNone/>
                      </a:pPr>
                      <a:endParaRPr lang="en-US" altLang="zh-CN" sz="1400" b="1" noProof="0" dirty="0">
                        <a:solidFill>
                          <a:schemeClr val="tx1"/>
                        </a:solidFill>
                        <a:latin typeface="+mj-ea"/>
                        <a:ea typeface="+mj-ea"/>
                      </a:endParaRPr>
                    </a:p>
                  </a:txBody>
                  <a:tcPr marL="94257" marR="94257" anchor="ctr">
                    <a:solidFill>
                      <a:schemeClr val="bg1">
                        <a:lumMod val="85000"/>
                      </a:schemeClr>
                    </a:solidFill>
                  </a:tcPr>
                </a:tc>
              </a:tr>
              <a:tr h="352425">
                <a:tc>
                  <a:txBody>
                    <a:bodyPr/>
                    <a:p>
                      <a:pPr indent="0">
                        <a:buNone/>
                      </a:pPr>
                      <a:r>
                        <a:rPr lang="en-US" sz="1600" b="1">
                          <a:solidFill>
                            <a:srgbClr val="000000"/>
                          </a:solidFill>
                          <a:latin typeface="+mn-ea"/>
                        </a:rPr>
                        <a:t>5</a:t>
                      </a:r>
                      <a:endParaRPr lang="en-US"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600" b="1">
                          <a:solidFill>
                            <a:srgbClr val="000000"/>
                          </a:solidFill>
                          <a:latin typeface="+mn-ea"/>
                        </a:rPr>
                        <a:t>园林环境费</a:t>
                      </a:r>
                      <a:endParaRPr lang="zh-CN" altLang="en-US" sz="1600" b="1">
                        <a:solidFill>
                          <a:srgbClr val="000000"/>
                        </a:solidFill>
                        <a:latin typeface="+mn-ea"/>
                      </a:endParaRPr>
                    </a:p>
                  </a:txBody>
                  <a:tcPr marL="12700" marR="12700" marT="12700" vert="horz" anchor="ctr"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150</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3,729 </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algn="ctr" rtl="0">
                        <a:buNone/>
                      </a:pPr>
                      <a:r>
                        <a:rPr lang="zh-CN" altLang="en-US" sz="1400" b="1" noProof="0" dirty="0">
                          <a:solidFill>
                            <a:schemeClr val="tx1"/>
                          </a:solidFill>
                          <a:latin typeface="+mj-ea"/>
                          <a:ea typeface="+mj-ea"/>
                        </a:rPr>
                        <a:t>含园林环境及绿化建设等</a:t>
                      </a:r>
                      <a:endParaRPr lang="zh-CN" altLang="en-US" sz="1400" b="1" noProof="0" dirty="0">
                        <a:solidFill>
                          <a:schemeClr val="tx1"/>
                        </a:solidFill>
                        <a:latin typeface="+mj-ea"/>
                        <a:ea typeface="+mj-ea"/>
                      </a:endParaRPr>
                    </a:p>
                  </a:txBody>
                  <a:tcPr marL="94257" marR="94257" anchor="ctr">
                    <a:solidFill>
                      <a:schemeClr val="bg1">
                        <a:lumMod val="85000"/>
                      </a:schemeClr>
                    </a:solidFill>
                  </a:tcPr>
                </a:tc>
              </a:tr>
              <a:tr h="351790">
                <a:tc>
                  <a:txBody>
                    <a:bodyPr/>
                    <a:p>
                      <a:pPr indent="0">
                        <a:buNone/>
                      </a:pPr>
                      <a:r>
                        <a:rPr lang="en-US" sz="1600" b="1">
                          <a:solidFill>
                            <a:srgbClr val="000000"/>
                          </a:solidFill>
                          <a:latin typeface="+mn-ea"/>
                        </a:rPr>
                        <a:t>6</a:t>
                      </a:r>
                      <a:endParaRPr lang="en-US"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600" b="1">
                          <a:solidFill>
                            <a:srgbClr val="000000"/>
                          </a:solidFill>
                          <a:latin typeface="+mn-ea"/>
                        </a:rPr>
                        <a:t>开发间接费（含融资利息）</a:t>
                      </a:r>
                      <a:endParaRPr lang="zh-CN" altLang="en-US" sz="1600" b="1">
                        <a:solidFill>
                          <a:srgbClr val="000000"/>
                        </a:solidFill>
                        <a:latin typeface="+mn-ea"/>
                      </a:endParaRPr>
                    </a:p>
                  </a:txBody>
                  <a:tcPr marL="12700" marR="12700" marT="12700" vert="horz" anchor="ctr"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362</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9,000 </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algn="ctr" rtl="0">
                        <a:buNone/>
                      </a:pPr>
                      <a:r>
                        <a:rPr lang="zh-CN" altLang="en-US" sz="1400" b="1" noProof="0" dirty="0">
                          <a:solidFill>
                            <a:schemeClr val="tx1"/>
                          </a:solidFill>
                          <a:latin typeface="+mj-ea"/>
                          <a:ea typeface="+mj-ea"/>
                          <a:sym typeface="+mn-ea"/>
                        </a:rPr>
                        <a:t>利息按本金</a:t>
                      </a:r>
                      <a:r>
                        <a:rPr lang="en-US" altLang="zh-CN" sz="1400" b="1" noProof="0" dirty="0">
                          <a:solidFill>
                            <a:schemeClr val="tx1"/>
                          </a:solidFill>
                          <a:latin typeface="+mj-ea"/>
                          <a:ea typeface="+mj-ea"/>
                          <a:sym typeface="+mn-ea"/>
                        </a:rPr>
                        <a:t>1.5</a:t>
                      </a:r>
                      <a:r>
                        <a:rPr lang="zh-CN" altLang="en-US" sz="1400" b="1" noProof="0" dirty="0">
                          <a:solidFill>
                            <a:schemeClr val="tx1"/>
                          </a:solidFill>
                          <a:latin typeface="+mj-ea"/>
                          <a:ea typeface="+mj-ea"/>
                          <a:sym typeface="+mn-ea"/>
                        </a:rPr>
                        <a:t>亿</a:t>
                      </a:r>
                      <a:r>
                        <a:rPr lang="en-US" altLang="zh-CN" sz="1400" b="1" noProof="0" dirty="0">
                          <a:solidFill>
                            <a:schemeClr val="tx1"/>
                          </a:solidFill>
                          <a:latin typeface="+mj-ea"/>
                          <a:ea typeface="+mj-ea"/>
                          <a:sym typeface="+mn-ea"/>
                        </a:rPr>
                        <a:t>*</a:t>
                      </a:r>
                      <a:r>
                        <a:rPr lang="zh-CN" altLang="en-US" sz="1400" b="1" noProof="0" dirty="0">
                          <a:solidFill>
                            <a:schemeClr val="tx1"/>
                          </a:solidFill>
                          <a:latin typeface="+mj-ea"/>
                          <a:ea typeface="+mj-ea"/>
                          <a:sym typeface="+mn-ea"/>
                        </a:rPr>
                        <a:t>年利率</a:t>
                      </a:r>
                      <a:r>
                        <a:rPr lang="en-US" altLang="zh-CN" sz="1400" b="1" noProof="0" dirty="0">
                          <a:solidFill>
                            <a:schemeClr val="tx1"/>
                          </a:solidFill>
                          <a:latin typeface="+mj-ea"/>
                          <a:ea typeface="+mj-ea"/>
                          <a:sym typeface="+mn-ea"/>
                        </a:rPr>
                        <a:t>10%*6</a:t>
                      </a:r>
                      <a:r>
                        <a:rPr lang="zh-CN" altLang="en-US" sz="1400" b="1" noProof="0" dirty="0">
                          <a:solidFill>
                            <a:schemeClr val="tx1"/>
                          </a:solidFill>
                          <a:latin typeface="+mj-ea"/>
                          <a:ea typeface="+mj-ea"/>
                          <a:sym typeface="+mn-ea"/>
                        </a:rPr>
                        <a:t>年</a:t>
                      </a:r>
                      <a:endParaRPr lang="zh-CN" altLang="en-US" sz="1400" b="1" noProof="0" dirty="0">
                        <a:solidFill>
                          <a:schemeClr val="tx1"/>
                        </a:solidFill>
                        <a:latin typeface="+mj-ea"/>
                        <a:ea typeface="+mj-ea"/>
                      </a:endParaRPr>
                    </a:p>
                  </a:txBody>
                  <a:tcPr marL="94257" marR="94257" anchor="ctr">
                    <a:solidFill>
                      <a:schemeClr val="bg1">
                        <a:lumMod val="85000"/>
                      </a:schemeClr>
                    </a:solidFill>
                  </a:tcPr>
                </a:tc>
              </a:tr>
              <a:tr h="352425">
                <a:tc>
                  <a:txBody>
                    <a:bodyPr/>
                    <a:p>
                      <a:pPr indent="0">
                        <a:buNone/>
                      </a:pPr>
                      <a:r>
                        <a:rPr lang="en-US" sz="1600" b="1">
                          <a:solidFill>
                            <a:srgbClr val="000000"/>
                          </a:solidFill>
                          <a:latin typeface="+mn-ea"/>
                        </a:rPr>
                        <a:t>7</a:t>
                      </a:r>
                      <a:endParaRPr lang="en-US"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600" b="1">
                          <a:solidFill>
                            <a:srgbClr val="000000"/>
                          </a:solidFill>
                          <a:latin typeface="+mn-ea"/>
                        </a:rPr>
                        <a:t>项目总成本</a:t>
                      </a:r>
                      <a:endParaRPr lang="zh-CN" altLang="en-US" sz="1600" b="1">
                        <a:solidFill>
                          <a:srgbClr val="000000"/>
                        </a:solidFill>
                        <a:latin typeface="+mn-ea"/>
                      </a:endParaRPr>
                    </a:p>
                  </a:txBody>
                  <a:tcPr marL="12700" marR="12700" marT="12700" vert="horz" anchor="ctr"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3209.6</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ea typeface="宋体" panose="02010600030101010101" pitchFamily="2" charset="-122"/>
                        </a:rPr>
                        <a:t>81,595 </a:t>
                      </a:r>
                      <a:endParaRPr lang="en-US" altLang="en-US" sz="1800" b="1">
                        <a:solidFill>
                          <a:srgbClr val="000000"/>
                        </a:solidFill>
                        <a:latin typeface="宋体" panose="02010600030101010101" pitchFamily="2" charset="-122"/>
                        <a:ea typeface="宋体" panose="02010600030101010101" pitchFamily="2" charset="-122"/>
                      </a:endParaRPr>
                    </a:p>
                  </a:txBody>
                  <a:tcPr marL="12700" marR="12700" marT="12700" vert="horz" anchor="b" anchorCtr="0">
                    <a:solidFill>
                      <a:schemeClr val="bg1">
                        <a:lumMod val="85000"/>
                      </a:schemeClr>
                    </a:solidFill>
                  </a:tcPr>
                </a:tc>
                <a:tc>
                  <a:txBody>
                    <a:bodyPr/>
                    <a:p>
                      <a:pPr algn="ctr" rtl="0">
                        <a:buNone/>
                      </a:pPr>
                      <a:endParaRPr lang="en-US" altLang="zh-CN" sz="1600" b="1" noProof="0" dirty="0">
                        <a:solidFill>
                          <a:schemeClr val="tx1"/>
                        </a:solidFill>
                        <a:latin typeface="+mj-ea"/>
                        <a:ea typeface="+mj-ea"/>
                      </a:endParaRPr>
                    </a:p>
                  </a:txBody>
                  <a:tcPr marL="94257" marR="94257" anchor="ctr">
                    <a:solidFill>
                      <a:schemeClr val="bg1">
                        <a:lumMod val="85000"/>
                      </a:schemeClr>
                    </a:solidFill>
                  </a:tcPr>
                </a:tc>
              </a:tr>
              <a:tr h="360045">
                <a:tc>
                  <a:txBody>
                    <a:bodyPr/>
                    <a:p>
                      <a:pPr indent="0">
                        <a:buNone/>
                      </a:pPr>
                      <a:r>
                        <a:rPr lang="en-US" sz="1600" b="1">
                          <a:solidFill>
                            <a:srgbClr val="000000"/>
                          </a:solidFill>
                          <a:latin typeface="+mn-ea"/>
                        </a:rPr>
                        <a:t>8</a:t>
                      </a:r>
                      <a:endParaRPr lang="en-US"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600" b="1">
                          <a:solidFill>
                            <a:srgbClr val="000000"/>
                          </a:solidFill>
                          <a:latin typeface="+mn-ea"/>
                        </a:rPr>
                        <a:t>管理费用</a:t>
                      </a:r>
                      <a:endParaRPr lang="zh-CN"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600" b="1">
                          <a:solidFill>
                            <a:srgbClr val="000000"/>
                          </a:solidFill>
                          <a:latin typeface="+mn-ea"/>
                          <a:cs typeface="+mn-ea"/>
                        </a:rPr>
                        <a:t>按不含税销售金额</a:t>
                      </a:r>
                      <a:r>
                        <a:rPr lang="en-US" altLang="zh-CN" sz="1600" b="1">
                          <a:solidFill>
                            <a:srgbClr val="000000"/>
                          </a:solidFill>
                          <a:latin typeface="+mn-ea"/>
                          <a:cs typeface="+mn-ea"/>
                        </a:rPr>
                        <a:t>*</a:t>
                      </a:r>
                      <a:r>
                        <a:rPr lang="zh-CN" sz="1600" b="1">
                          <a:solidFill>
                            <a:srgbClr val="000000"/>
                          </a:solidFill>
                          <a:latin typeface="+mn-ea"/>
                          <a:cs typeface="+mn-ea"/>
                        </a:rPr>
                        <a:t>2%</a:t>
                      </a:r>
                      <a:endParaRPr lang="zh-CN" altLang="en-US" sz="1600" b="1">
                        <a:solidFill>
                          <a:srgbClr val="000000"/>
                        </a:solidFill>
                        <a:latin typeface="+mn-ea"/>
                        <a:cs typeface="+mn-ea"/>
                      </a:endParaRPr>
                    </a:p>
                  </a:txBody>
                  <a:tcPr marL="12700" marR="12700" marT="12700" vert="horz" anchor="b"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rPr>
                        <a:t>2,870</a:t>
                      </a:r>
                      <a:endParaRPr lang="en-US" altLang="en-US" sz="1800" b="1">
                        <a:solidFill>
                          <a:srgbClr val="000000"/>
                        </a:solidFill>
                        <a:latin typeface="宋体" panose="02010600030101010101" pitchFamily="2" charset="-122"/>
                      </a:endParaRPr>
                    </a:p>
                  </a:txBody>
                  <a:tcPr marL="12700" marR="12700" marT="12700" vert="horz" anchor="b" anchorCtr="0">
                    <a:solidFill>
                      <a:schemeClr val="bg1">
                        <a:lumMod val="85000"/>
                      </a:schemeClr>
                    </a:solidFill>
                  </a:tcPr>
                </a:tc>
                <a:tc>
                  <a:txBody>
                    <a:bodyPr/>
                    <a:p>
                      <a:pPr algn="ctr" rtl="0">
                        <a:buNone/>
                      </a:pPr>
                      <a:endParaRPr lang="en-US" altLang="zh-CN" sz="1600" b="1" noProof="0" dirty="0">
                        <a:solidFill>
                          <a:schemeClr val="tx1"/>
                        </a:solidFill>
                        <a:latin typeface="+mj-ea"/>
                        <a:ea typeface="+mj-ea"/>
                      </a:endParaRPr>
                    </a:p>
                  </a:txBody>
                  <a:tcPr marL="94257" marR="94257" anchor="ctr">
                    <a:solidFill>
                      <a:schemeClr val="bg1">
                        <a:lumMod val="85000"/>
                      </a:schemeClr>
                    </a:solidFill>
                  </a:tcPr>
                </a:tc>
              </a:tr>
              <a:tr h="380365">
                <a:tc>
                  <a:txBody>
                    <a:bodyPr/>
                    <a:p>
                      <a:pPr indent="0">
                        <a:buNone/>
                      </a:pPr>
                      <a:r>
                        <a:rPr lang="en-US" sz="1600" b="1">
                          <a:solidFill>
                            <a:srgbClr val="000000"/>
                          </a:solidFill>
                          <a:latin typeface="+mn-ea"/>
                        </a:rPr>
                        <a:t>9</a:t>
                      </a:r>
                      <a:endParaRPr lang="en-US"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600" b="1">
                          <a:solidFill>
                            <a:srgbClr val="000000"/>
                          </a:solidFill>
                          <a:latin typeface="+mn-ea"/>
                        </a:rPr>
                        <a:t>销售费用</a:t>
                      </a:r>
                      <a:endParaRPr lang="zh-CN"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600" b="1">
                          <a:solidFill>
                            <a:srgbClr val="000000"/>
                          </a:solidFill>
                          <a:latin typeface="+mn-ea"/>
                          <a:cs typeface="+mn-ea"/>
                        </a:rPr>
                        <a:t>按不含税销售金额</a:t>
                      </a:r>
                      <a:r>
                        <a:rPr lang="en-US" altLang="zh-CN" sz="1600" b="1">
                          <a:solidFill>
                            <a:srgbClr val="000000"/>
                          </a:solidFill>
                          <a:latin typeface="+mn-ea"/>
                          <a:cs typeface="+mn-ea"/>
                        </a:rPr>
                        <a:t>*</a:t>
                      </a:r>
                      <a:r>
                        <a:rPr lang="zh-CN" sz="1600" b="1">
                          <a:solidFill>
                            <a:srgbClr val="000000"/>
                          </a:solidFill>
                          <a:latin typeface="+mn-ea"/>
                          <a:cs typeface="+mn-ea"/>
                        </a:rPr>
                        <a:t>3%</a:t>
                      </a:r>
                      <a:endParaRPr lang="zh-CN" altLang="en-US" sz="1600" b="1">
                        <a:solidFill>
                          <a:srgbClr val="000000"/>
                        </a:solidFill>
                        <a:latin typeface="+mn-ea"/>
                        <a:cs typeface="+mn-ea"/>
                      </a:endParaRPr>
                    </a:p>
                  </a:txBody>
                  <a:tcPr marL="12700" marR="12700" marT="12700" vert="horz" anchor="b"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rPr>
                        <a:t>4,305</a:t>
                      </a:r>
                      <a:endParaRPr lang="en-US" altLang="en-US" sz="1800" b="1">
                        <a:solidFill>
                          <a:srgbClr val="000000"/>
                        </a:solidFill>
                        <a:latin typeface="宋体" panose="02010600030101010101" pitchFamily="2" charset="-122"/>
                      </a:endParaRPr>
                    </a:p>
                  </a:txBody>
                  <a:tcPr marL="12700" marR="12700" marT="12700" vert="horz" anchor="b" anchorCtr="0">
                    <a:solidFill>
                      <a:schemeClr val="bg1">
                        <a:lumMod val="85000"/>
                      </a:schemeClr>
                    </a:solidFill>
                  </a:tcPr>
                </a:tc>
                <a:tc>
                  <a:txBody>
                    <a:bodyPr/>
                    <a:p>
                      <a:pPr algn="ctr" rtl="0">
                        <a:buNone/>
                      </a:pPr>
                      <a:endParaRPr lang="en-US" altLang="zh-CN" sz="1600" b="1" noProof="0" dirty="0">
                        <a:solidFill>
                          <a:schemeClr val="tx1"/>
                        </a:solidFill>
                        <a:latin typeface="+mj-ea"/>
                        <a:ea typeface="+mj-ea"/>
                      </a:endParaRPr>
                    </a:p>
                  </a:txBody>
                  <a:tcPr marL="94257" marR="94257" anchor="ctr">
                    <a:solidFill>
                      <a:schemeClr val="bg1">
                        <a:lumMod val="85000"/>
                      </a:schemeClr>
                    </a:solidFill>
                  </a:tcPr>
                </a:tc>
              </a:tr>
              <a:tr h="352425">
                <a:tc>
                  <a:txBody>
                    <a:bodyPr/>
                    <a:p>
                      <a:pPr indent="0">
                        <a:buNone/>
                      </a:pPr>
                      <a:endParaRPr lang="en-US"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zh-CN" sz="1600" b="1">
                          <a:solidFill>
                            <a:srgbClr val="000000"/>
                          </a:solidFill>
                          <a:latin typeface="+mn-ea"/>
                        </a:rPr>
                        <a:t>项目成本及期间费用合计</a:t>
                      </a:r>
                      <a:endParaRPr lang="zh-CN"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endParaRPr lang="en-US" altLang="en-US" sz="1600" b="1">
                        <a:solidFill>
                          <a:srgbClr val="000000"/>
                        </a:solidFill>
                        <a:latin typeface="+mn-ea"/>
                      </a:endParaRPr>
                    </a:p>
                  </a:txBody>
                  <a:tcPr marL="12700" marR="12700" marT="12700" vert="horz" anchor="b" anchorCtr="0">
                    <a:solidFill>
                      <a:schemeClr val="bg1">
                        <a:lumMod val="85000"/>
                      </a:schemeClr>
                    </a:solidFill>
                  </a:tcPr>
                </a:tc>
                <a:tc>
                  <a:txBody>
                    <a:bodyPr/>
                    <a:p>
                      <a:pPr indent="0">
                        <a:buNone/>
                      </a:pPr>
                      <a:r>
                        <a:rPr lang="en-US" sz="1800" b="1">
                          <a:solidFill>
                            <a:srgbClr val="000000"/>
                          </a:solidFill>
                          <a:latin typeface="宋体" panose="02010600030101010101" pitchFamily="2" charset="-122"/>
                        </a:rPr>
                        <a:t>88,771 </a:t>
                      </a:r>
                      <a:endParaRPr lang="en-US" altLang="en-US" sz="1800" b="1">
                        <a:solidFill>
                          <a:srgbClr val="000000"/>
                        </a:solidFill>
                        <a:latin typeface="宋体" panose="02010600030101010101" pitchFamily="2" charset="-122"/>
                      </a:endParaRPr>
                    </a:p>
                  </a:txBody>
                  <a:tcPr marL="12700" marR="12700" marT="12700" vert="horz" anchor="b" anchorCtr="0">
                    <a:solidFill>
                      <a:schemeClr val="bg1">
                        <a:lumMod val="85000"/>
                      </a:schemeClr>
                    </a:solidFill>
                  </a:tcPr>
                </a:tc>
                <a:tc>
                  <a:txBody>
                    <a:bodyPr/>
                    <a:p>
                      <a:pPr algn="ctr" rtl="0">
                        <a:buNone/>
                      </a:pPr>
                      <a:endParaRPr lang="en-US" altLang="zh-CN" sz="1600" b="1" noProof="0" dirty="0">
                        <a:solidFill>
                          <a:schemeClr val="tx1"/>
                        </a:solidFill>
                        <a:latin typeface="+mj-ea"/>
                        <a:ea typeface="+mj-ea"/>
                      </a:endParaRPr>
                    </a:p>
                  </a:txBody>
                  <a:tcPr marL="94257" marR="94257" anchor="ctr">
                    <a:solidFill>
                      <a:schemeClr val="bg1">
                        <a:lumMod val="85000"/>
                      </a:schemeClr>
                    </a:solidFill>
                  </a:tcPr>
                </a:tc>
              </a:tr>
            </a:tbl>
          </a:graphicData>
        </a:graphic>
      </p:graphicFrame>
      <p:sp>
        <p:nvSpPr>
          <p:cNvPr id="9" name="副标题 3"/>
          <p:cNvSpPr>
            <a:spLocks noGrp="1"/>
          </p:cNvSpPr>
          <p:nvPr/>
        </p:nvSpPr>
        <p:spPr>
          <a:xfrm>
            <a:off x="99695" y="6307455"/>
            <a:ext cx="12078335" cy="417195"/>
          </a:xfrm>
          <a:prstGeom prst="rect">
            <a:avLst/>
          </a:prstGeom>
        </p:spPr>
        <p:txBody>
          <a:bodyPr rtlCol="0"/>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b="0" i="0" kern="1200" spc="300" dirty="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lgn="ctr" defTabSz="914400" rtl="0" eaLnBrk="1" latinLnBrk="0" hangingPunct="1">
              <a:lnSpc>
                <a:spcPct val="90000"/>
              </a:lnSpc>
              <a:spcBef>
                <a:spcPts val="500"/>
              </a:spcBef>
              <a:buClr>
                <a:srgbClr val="2E7A40"/>
              </a:buClr>
              <a:buFont typeface="Arial" panose="020B0604020202020204" pitchFamily="34" charset="0"/>
              <a:buNone/>
              <a:defRPr lang="en-US" sz="2000" kern="1200" dirty="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2E7A40"/>
              </a:buClr>
              <a:buFont typeface="Arial" panose="020B0604020202020204" pitchFamily="34" charset="0"/>
              <a:buNone/>
              <a:defRPr lang="en-US" sz="1800" kern="1200" dirty="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2E7A40"/>
              </a:buClr>
              <a:buFont typeface="Arial" panose="020B0604020202020204" pitchFamily="34" charset="0"/>
              <a:buNone/>
              <a:defRPr lang="en-US" sz="1600" kern="1200" dirty="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2E7A40"/>
              </a:buClr>
              <a:buFont typeface="Arial" panose="020B0604020202020204" pitchFamily="34" charset="0"/>
              <a:buNone/>
              <a:defRPr lang="en-IN" sz="1600" kern="1200" dirty="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a:t>备注：开发成本参考1-56栋账载成本金额，并在考虑一般计税方法上上浮少许</a:t>
            </a:r>
            <a:r>
              <a:rPr lang="zh-CN" altLang="en-US"/>
              <a:t>。</a:t>
            </a:r>
            <a:endParaRPr lang="zh-CN" altLang="en-US"/>
          </a:p>
        </p:txBody>
      </p:sp>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16</a:t>
            </a:r>
            <a:r>
              <a:rPr lang="zh-CN" altLang="en-US"/>
              <a:t>页</a:t>
            </a:r>
            <a:endParaRPr lang="zh-CN" altLang="en-US"/>
          </a:p>
        </p:txBody>
      </p:sp>
    </p:spTree>
  </p:cSld>
  <p:clrMapOvr>
    <a:masterClrMapping/>
  </p:clrMapOvr>
  <p:transition spd="slow">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3"/>
          <p:cNvSpPr>
            <a:spLocks noGrp="1"/>
          </p:cNvSpPr>
          <p:nvPr>
            <p:ph type="subTitle" idx="1"/>
          </p:nvPr>
        </p:nvSpPr>
        <p:spPr>
          <a:xfrm>
            <a:off x="328295" y="349250"/>
            <a:ext cx="5624195" cy="399415"/>
          </a:xfrm>
        </p:spPr>
        <p:txBody>
          <a:bodyPr/>
          <a:p>
            <a:r>
              <a:rPr altLang="zh-CN"/>
              <a:t>3</a:t>
            </a:r>
            <a:r>
              <a:rPr lang="zh-CN" altLang="en-US"/>
              <a:t>、增值税和税金及附加测算</a:t>
            </a:r>
            <a:endParaRPr lang="zh-CN" altLang="en-US"/>
          </a:p>
        </p:txBody>
      </p:sp>
      <p:graphicFrame>
        <p:nvGraphicFramePr>
          <p:cNvPr id="3" name="表格 2"/>
          <p:cNvGraphicFramePr/>
          <p:nvPr/>
        </p:nvGraphicFramePr>
        <p:xfrm>
          <a:off x="328295" y="899795"/>
          <a:ext cx="10344150" cy="4069080"/>
        </p:xfrm>
        <a:graphic>
          <a:graphicData uri="http://schemas.openxmlformats.org/drawingml/2006/table">
            <a:tbl>
              <a:tblPr firstRow="1" bandRow="1">
                <a:tableStyleId>{5C22544A-7EE6-4342-B048-85BDC9FD1C3A}</a:tableStyleId>
              </a:tblPr>
              <a:tblGrid>
                <a:gridCol w="1377950"/>
                <a:gridCol w="1704975"/>
                <a:gridCol w="2028825"/>
                <a:gridCol w="5232400"/>
              </a:tblGrid>
              <a:tr h="521970">
                <a:tc>
                  <a:txBody>
                    <a:bodyPr/>
                    <a:p>
                      <a:pPr indent="0">
                        <a:buNone/>
                      </a:pPr>
                      <a:r>
                        <a:rPr lang="zh-CN" sz="1600" b="1">
                          <a:solidFill>
                            <a:srgbClr val="000000"/>
                          </a:solidFill>
                          <a:latin typeface="Arial" panose="020B0604020202020204" pitchFamily="34" charset="0"/>
                          <a:ea typeface="宋体" panose="02010600030101010101" pitchFamily="2" charset="-122"/>
                        </a:rPr>
                        <a:t>税费</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b" anchorCtr="0">
                    <a:lnL>
                      <a:noFill/>
                    </a:lnL>
                    <a:lnR>
                      <a:noFill/>
                    </a:lnR>
                    <a:lnT cap="flat">
                      <a:noFill/>
                    </a:lnT>
                    <a:lnB w="12700" cap="flat" cmpd="sng">
                      <a:solidFill>
                        <a:srgbClr val="FFFFFF"/>
                      </a:solidFill>
                      <a:prstDash val="solid"/>
                      <a:headEnd type="none" w="med" len="med"/>
                      <a:tailEnd type="none" w="med" len="med"/>
                    </a:lnB>
                    <a:lnTlToBr>
                      <a:noFill/>
                    </a:lnTlToBr>
                    <a:lnBlToTr>
                      <a:noFill/>
                    </a:lnBlToTr>
                    <a:solidFill>
                      <a:srgbClr val="FFC000"/>
                    </a:solidFill>
                  </a:tcPr>
                </a:tc>
                <a:tc>
                  <a:txBody>
                    <a:bodyPr/>
                    <a:p>
                      <a:pPr indent="0">
                        <a:buNone/>
                      </a:pPr>
                      <a:r>
                        <a:rPr lang="zh-CN" sz="1600" b="1">
                          <a:solidFill>
                            <a:srgbClr val="000000"/>
                          </a:solidFill>
                          <a:latin typeface="Arial" panose="020B0604020202020204" pitchFamily="34" charset="0"/>
                          <a:ea typeface="宋体" panose="02010600030101010101" pitchFamily="2" charset="-122"/>
                        </a:rPr>
                        <a:t>税种</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b" anchorCtr="0">
                    <a:lnL>
                      <a:noFill/>
                    </a:lnL>
                    <a:lnR>
                      <a:noFill/>
                    </a:lnR>
                    <a:lnT cap="flat">
                      <a:noFill/>
                    </a:lnT>
                    <a:lnB w="12700" cap="flat" cmpd="sng">
                      <a:solidFill>
                        <a:srgbClr val="FFFFFF"/>
                      </a:solidFill>
                      <a:prstDash val="solid"/>
                      <a:headEnd type="none" w="med" len="med"/>
                      <a:tailEnd type="none" w="med" len="med"/>
                    </a:lnB>
                    <a:lnTlToBr>
                      <a:noFill/>
                    </a:lnTlToBr>
                    <a:lnBlToTr>
                      <a:noFill/>
                    </a:lnBlToTr>
                    <a:solidFill>
                      <a:srgbClr val="FFC000"/>
                    </a:solidFill>
                  </a:tcPr>
                </a:tc>
                <a:tc>
                  <a:txBody>
                    <a:bodyPr/>
                    <a:p>
                      <a:pPr indent="0">
                        <a:buNone/>
                      </a:pPr>
                      <a:r>
                        <a:rPr lang="zh-CN" sz="1600" b="1">
                          <a:solidFill>
                            <a:srgbClr val="000000"/>
                          </a:solidFill>
                          <a:latin typeface="Arial" panose="020B0604020202020204" pitchFamily="34" charset="0"/>
                          <a:ea typeface="宋体" panose="02010600030101010101" pitchFamily="2" charset="-122"/>
                        </a:rPr>
                        <a:t>金额（单位：元）</a:t>
                      </a:r>
                      <a:endParaRPr lang="en-US" altLang="zh-CN" sz="1600" b="1">
                        <a:solidFill>
                          <a:srgbClr val="000000"/>
                        </a:solidFill>
                        <a:latin typeface="Arial" panose="020B0604020202020204" pitchFamily="34" charset="0"/>
                        <a:ea typeface="宋体" panose="02010600030101010101" pitchFamily="2" charset="-122"/>
                      </a:endParaRPr>
                    </a:p>
                  </a:txBody>
                  <a:tcPr marL="12700" marR="12700" marT="12700" vert="horz" anchor="b" anchorCtr="0">
                    <a:lnL>
                      <a:noFill/>
                    </a:lnL>
                    <a:lnR>
                      <a:noFill/>
                    </a:lnR>
                    <a:lnT cap="flat">
                      <a:noFill/>
                    </a:lnT>
                    <a:lnB w="12700" cap="flat" cmpd="sng">
                      <a:solidFill>
                        <a:srgbClr val="FFFFFF"/>
                      </a:solidFill>
                      <a:prstDash val="solid"/>
                      <a:headEnd type="none" w="med" len="med"/>
                      <a:tailEnd type="none" w="med" len="med"/>
                    </a:lnB>
                    <a:lnTlToBr>
                      <a:noFill/>
                    </a:lnTlToBr>
                    <a:lnBlToTr>
                      <a:noFill/>
                    </a:lnBlToTr>
                    <a:solidFill>
                      <a:srgbClr val="FFC000"/>
                    </a:solidFill>
                  </a:tcPr>
                </a:tc>
                <a:tc>
                  <a:txBody>
                    <a:bodyPr/>
                    <a:p>
                      <a:pPr indent="0">
                        <a:buNone/>
                      </a:pPr>
                      <a:r>
                        <a:rPr lang="zh-CN" sz="1600" b="1">
                          <a:solidFill>
                            <a:srgbClr val="000000"/>
                          </a:solidFill>
                          <a:latin typeface="Arial" panose="020B0604020202020204" pitchFamily="34" charset="0"/>
                          <a:ea typeface="宋体" panose="02010600030101010101" pitchFamily="2" charset="-122"/>
                        </a:rPr>
                        <a:t>备注</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b" anchorCtr="0">
                    <a:lnL>
                      <a:noFill/>
                    </a:lnL>
                    <a:lnR cap="flat">
                      <a:noFill/>
                    </a:lnR>
                    <a:lnT cap="flat">
                      <a:noFill/>
                    </a:lnT>
                    <a:lnB w="12700" cap="flat" cmpd="sng">
                      <a:solidFill>
                        <a:srgbClr val="FFFFFF"/>
                      </a:solidFill>
                      <a:prstDash val="solid"/>
                      <a:headEnd type="none" w="med" len="med"/>
                      <a:tailEnd type="none" w="med" len="med"/>
                    </a:lnB>
                    <a:lnTlToBr>
                      <a:noFill/>
                    </a:lnTlToBr>
                    <a:lnBlToTr>
                      <a:noFill/>
                    </a:lnBlToTr>
                    <a:solidFill>
                      <a:srgbClr val="FFC000"/>
                    </a:solidFill>
                  </a:tcPr>
                </a:tc>
              </a:tr>
              <a:tr h="414655">
                <a:tc rowSpan="4">
                  <a:txBody>
                    <a:bodyPr/>
                    <a:p>
                      <a:pPr indent="0">
                        <a:buNone/>
                      </a:pPr>
                      <a:r>
                        <a:rPr lang="zh-CN" sz="1600" b="1">
                          <a:solidFill>
                            <a:srgbClr val="000000"/>
                          </a:solidFill>
                          <a:latin typeface="Arial" panose="020B0604020202020204" pitchFamily="34" charset="0"/>
                          <a:ea typeface="宋体" panose="02010600030101010101" pitchFamily="2" charset="-122"/>
                        </a:rPr>
                        <a:t>增值税</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zh-CN" sz="1600" b="1">
                          <a:solidFill>
                            <a:srgbClr val="000000"/>
                          </a:solidFill>
                          <a:latin typeface="Arial" panose="020B0604020202020204" pitchFamily="34" charset="0"/>
                          <a:ea typeface="宋体" panose="02010600030101010101" pitchFamily="2" charset="-122"/>
                        </a:rPr>
                        <a:t>销项</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sz="1600" b="1">
                          <a:solidFill>
                            <a:srgbClr val="000000"/>
                          </a:solidFill>
                          <a:latin typeface="宋体" panose="02010600030101010101" pitchFamily="2" charset="-122"/>
                        </a:rPr>
                        <a:t>129,171,177.25 </a:t>
                      </a:r>
                      <a:endParaRPr lang="en-US" altLang="en-US" sz="1600" b="1">
                        <a:solidFill>
                          <a:srgbClr val="000000"/>
                        </a:solidFill>
                        <a:latin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zh-CN" sz="1600" b="1">
                          <a:solidFill>
                            <a:srgbClr val="000000"/>
                          </a:solidFill>
                          <a:latin typeface="Arial" panose="020B0604020202020204" pitchFamily="34" charset="0"/>
                          <a:ea typeface="宋体" panose="02010600030101010101" pitchFamily="2" charset="-122"/>
                        </a:rPr>
                        <a:t>（含税销售收入/1.09）*0.09</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r>
              <a:tr h="414655">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c>
                  <a:txBody>
                    <a:bodyPr/>
                    <a:p>
                      <a:pPr indent="0">
                        <a:buNone/>
                      </a:pPr>
                      <a:r>
                        <a:rPr lang="zh-CN" sz="1600" b="1">
                          <a:solidFill>
                            <a:srgbClr val="000000"/>
                          </a:solidFill>
                          <a:latin typeface="Arial" panose="020B0604020202020204" pitchFamily="34" charset="0"/>
                          <a:ea typeface="宋体" panose="02010600030101010101" pitchFamily="2" charset="-122"/>
                        </a:rPr>
                        <a:t>进项</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sz="1600" b="1">
                          <a:solidFill>
                            <a:srgbClr val="000000"/>
                          </a:solidFill>
                          <a:latin typeface="宋体" panose="02010600030101010101" pitchFamily="2" charset="-122"/>
                        </a:rPr>
                        <a:t>43,791,900.67</a:t>
                      </a:r>
                      <a:endParaRPr lang="en-US" altLang="en-US" sz="1600" b="1">
                        <a:solidFill>
                          <a:srgbClr val="000000"/>
                        </a:solidFill>
                        <a:latin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zh-CN" sz="1600" b="1">
                          <a:solidFill>
                            <a:srgbClr val="000000"/>
                          </a:solidFill>
                          <a:latin typeface="Arial" panose="020B0604020202020204" pitchFamily="34" charset="0"/>
                          <a:ea typeface="宋体" panose="02010600030101010101" pitchFamily="2" charset="-122"/>
                        </a:rPr>
                        <a:t>（项目总成本预计能获得进项抵扣的约占6</a:t>
                      </a:r>
                      <a:r>
                        <a:rPr lang="en-US" altLang="zh-CN" sz="1600" b="1">
                          <a:solidFill>
                            <a:srgbClr val="000000"/>
                          </a:solidFill>
                          <a:latin typeface="Arial" panose="020B0604020202020204" pitchFamily="34" charset="0"/>
                          <a:ea typeface="宋体" panose="02010600030101010101" pitchFamily="2" charset="-122"/>
                        </a:rPr>
                        <a:t>5</a:t>
                      </a:r>
                      <a:r>
                        <a:rPr lang="zh-CN" sz="1600" b="1">
                          <a:solidFill>
                            <a:srgbClr val="000000"/>
                          </a:solidFill>
                          <a:latin typeface="Arial" panose="020B0604020202020204" pitchFamily="34" charset="0"/>
                          <a:ea typeface="宋体" panose="02010600030101010101" pitchFamily="2" charset="-122"/>
                        </a:rPr>
                        <a:t>%计算）</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r>
              <a:tr h="414655">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c>
                  <a:txBody>
                    <a:bodyPr/>
                    <a:p>
                      <a:pPr indent="0">
                        <a:buNone/>
                      </a:pPr>
                      <a:r>
                        <a:rPr lang="zh-CN" sz="1600" b="1">
                          <a:solidFill>
                            <a:srgbClr val="000000"/>
                          </a:solidFill>
                          <a:latin typeface="Arial" panose="020B0604020202020204" pitchFamily="34" charset="0"/>
                          <a:ea typeface="宋体" panose="02010600030101010101" pitchFamily="2" charset="-122"/>
                        </a:rPr>
                        <a:t>应纳增值税</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sz="1600" b="1">
                          <a:solidFill>
                            <a:srgbClr val="000000"/>
                          </a:solidFill>
                          <a:latin typeface="宋体" panose="02010600030101010101" pitchFamily="2" charset="-122"/>
                        </a:rPr>
                        <a:t>85,379,276.57</a:t>
                      </a:r>
                      <a:endParaRPr lang="en-US" altLang="en-US" sz="1600" b="1">
                        <a:solidFill>
                          <a:srgbClr val="000000"/>
                        </a:solidFill>
                        <a:latin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zh-CN" sz="1600" b="1">
                          <a:solidFill>
                            <a:srgbClr val="000000"/>
                          </a:solidFill>
                          <a:latin typeface="Arial" panose="020B0604020202020204" pitchFamily="34" charset="0"/>
                          <a:ea typeface="宋体" panose="02010600030101010101" pitchFamily="2" charset="-122"/>
                        </a:rPr>
                        <a:t>销项减进项</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r>
              <a:tr h="414655">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p>
                      <a:pPr indent="0">
                        <a:buNone/>
                      </a:pPr>
                      <a:r>
                        <a:rPr lang="zh-CN" sz="1600" b="1">
                          <a:solidFill>
                            <a:srgbClr val="000000"/>
                          </a:solidFill>
                          <a:latin typeface="Arial" panose="020B0604020202020204" pitchFamily="34" charset="0"/>
                          <a:ea typeface="宋体" panose="02010600030101010101" pitchFamily="2" charset="-122"/>
                        </a:rPr>
                        <a:t>增值税税负</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sz="1600" b="1">
                          <a:solidFill>
                            <a:srgbClr val="000000"/>
                          </a:solidFill>
                          <a:latin typeface="宋体" panose="02010600030101010101" pitchFamily="2" charset="-122"/>
                        </a:rPr>
                        <a:t>5.01%</a:t>
                      </a:r>
                      <a:endParaRPr lang="en-US" altLang="en-US" sz="1600" b="1">
                        <a:solidFill>
                          <a:srgbClr val="000000"/>
                        </a:solidFill>
                        <a:latin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zh-CN" sz="1600" b="1">
                          <a:solidFill>
                            <a:srgbClr val="000000"/>
                          </a:solidFill>
                          <a:latin typeface="Arial" panose="020B0604020202020204" pitchFamily="34" charset="0"/>
                          <a:ea typeface="宋体" panose="02010600030101010101" pitchFamily="2" charset="-122"/>
                        </a:rPr>
                        <a:t>应纳增值税占不含税销售金额的比率</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b" anchorCtr="0">
                    <a:lnL w="12700" cap="flat" cmpd="sng">
                      <a:solidFill>
                        <a:srgbClr val="FFFFFF"/>
                      </a:solidFill>
                      <a:prstDash val="solid"/>
                      <a:headEnd type="none" w="med" len="med"/>
                      <a:tailEnd type="none" w="med" len="med"/>
                    </a:lnL>
                    <a:lnR cap="flat">
                      <a:noFill/>
                    </a:lnR>
                    <a:lnT w="12700" cap="flat" cmpd="sng">
                      <a:solidFill>
                        <a:srgbClr val="FFFFFF"/>
                      </a:solidFill>
                      <a:prstDash val="solid"/>
                      <a:headEnd type="none" w="med" len="med"/>
                      <a:tailEnd type="none" w="med" len="med"/>
                    </a:lnT>
                    <a:lnB cap="flat">
                      <a:noFill/>
                    </a:lnB>
                    <a:lnTlToBr>
                      <a:noFill/>
                    </a:lnTlToBr>
                    <a:lnBlToTr>
                      <a:noFill/>
                    </a:lnBlToTr>
                    <a:solidFill>
                      <a:schemeClr val="bg2">
                        <a:lumMod val="40000"/>
                        <a:lumOff val="60000"/>
                      </a:schemeClr>
                    </a:solidFill>
                  </a:tcPr>
                </a:tc>
              </a:tr>
              <a:tr h="414655">
                <a:tc rowSpan="4">
                  <a:txBody>
                    <a:bodyPr/>
                    <a:p>
                      <a:pPr indent="0">
                        <a:buNone/>
                      </a:pPr>
                      <a:r>
                        <a:rPr lang="zh-CN" sz="1600" b="1">
                          <a:solidFill>
                            <a:srgbClr val="000000"/>
                          </a:solidFill>
                          <a:latin typeface="Arial" panose="020B0604020202020204" pitchFamily="34" charset="0"/>
                          <a:ea typeface="宋体" panose="02010600030101010101" pitchFamily="2" charset="-122"/>
                        </a:rPr>
                        <a:t>税金及附加</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zh-CN" sz="1600" b="1">
                          <a:solidFill>
                            <a:srgbClr val="000000"/>
                          </a:solidFill>
                          <a:latin typeface="Arial" panose="020B0604020202020204" pitchFamily="34" charset="0"/>
                          <a:ea typeface="宋体" panose="02010600030101010101" pitchFamily="2" charset="-122"/>
                        </a:rPr>
                        <a:t>城建税税及附加</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sz="1600" b="1">
                          <a:solidFill>
                            <a:srgbClr val="000000"/>
                          </a:solidFill>
                          <a:latin typeface="宋体" panose="02010600030101010101" pitchFamily="2" charset="-122"/>
                        </a:rPr>
                        <a:t>10,245,513.19</a:t>
                      </a:r>
                      <a:endParaRPr lang="en-US" altLang="en-US" sz="1600" b="1">
                        <a:solidFill>
                          <a:srgbClr val="000000"/>
                        </a:solidFill>
                        <a:latin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zh-CN" sz="1600" b="1">
                          <a:solidFill>
                            <a:srgbClr val="000000"/>
                          </a:solidFill>
                          <a:latin typeface="Arial" panose="020B0604020202020204" pitchFamily="34" charset="0"/>
                          <a:ea typeface="宋体" panose="02010600030101010101" pitchFamily="2" charset="-122"/>
                        </a:rPr>
                        <a:t>按应纳增值税*12%</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b" anchorCtr="0">
                    <a:lnL w="12700" cap="flat" cmpd="sng">
                      <a:solidFill>
                        <a:srgbClr val="FFFFFF"/>
                      </a:solidFill>
                      <a:prstDash val="solid"/>
                      <a:headEnd type="none" w="med" len="med"/>
                      <a:tailEnd type="none" w="med" len="med"/>
                    </a:lnL>
                    <a:lnR cap="flat">
                      <a:noFill/>
                    </a:lnR>
                    <a:lnT cap="flat">
                      <a:noFill/>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r>
              <a:tr h="414655">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c>
                  <a:txBody>
                    <a:bodyPr/>
                    <a:p>
                      <a:pPr indent="0">
                        <a:buNone/>
                      </a:pPr>
                      <a:r>
                        <a:rPr lang="zh-CN" sz="1600" b="1">
                          <a:solidFill>
                            <a:srgbClr val="000000"/>
                          </a:solidFill>
                          <a:latin typeface="Arial" panose="020B0604020202020204" pitchFamily="34" charset="0"/>
                          <a:ea typeface="宋体" panose="02010600030101010101" pitchFamily="2" charset="-122"/>
                        </a:rPr>
                        <a:t>土地增值税</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sz="1600" b="1">
                          <a:solidFill>
                            <a:srgbClr val="000000"/>
                          </a:solidFill>
                          <a:latin typeface="宋体" panose="02010600030101010101" pitchFamily="2" charset="-122"/>
                        </a:rPr>
                        <a:t>35,880,882.57</a:t>
                      </a:r>
                      <a:endParaRPr lang="en-US" altLang="en-US" sz="1600" b="1">
                        <a:solidFill>
                          <a:srgbClr val="000000"/>
                        </a:solidFill>
                        <a:latin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zh-CN" sz="1600" b="1">
                          <a:solidFill>
                            <a:srgbClr val="000000"/>
                          </a:solidFill>
                          <a:latin typeface="Arial" panose="020B0604020202020204" pitchFamily="34" charset="0"/>
                          <a:ea typeface="宋体" panose="02010600030101010101" pitchFamily="2" charset="-122"/>
                        </a:rPr>
                        <a:t>除车位外基本为普通住宅按不含税销售金额*2.5%</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r>
              <a:tr h="414655">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c>
                  <a:txBody>
                    <a:bodyPr/>
                    <a:p>
                      <a:pPr indent="0">
                        <a:buNone/>
                      </a:pPr>
                      <a:r>
                        <a:rPr lang="zh-CN" sz="1600" b="1">
                          <a:solidFill>
                            <a:srgbClr val="000000"/>
                          </a:solidFill>
                          <a:latin typeface="Arial" panose="020B0604020202020204" pitchFamily="34" charset="0"/>
                          <a:ea typeface="宋体" panose="02010600030101010101" pitchFamily="2" charset="-122"/>
                        </a:rPr>
                        <a:t>印花税</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sz="1600" b="1">
                          <a:solidFill>
                            <a:srgbClr val="000000"/>
                          </a:solidFill>
                          <a:latin typeface="宋体" panose="02010600030101010101" pitchFamily="2" charset="-122"/>
                        </a:rPr>
                        <a:t>782,203.24</a:t>
                      </a:r>
                      <a:endParaRPr lang="en-US" altLang="en-US" sz="1600" b="1">
                        <a:solidFill>
                          <a:srgbClr val="000000"/>
                        </a:solidFill>
                        <a:latin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zh-CN" sz="1600" b="1">
                          <a:solidFill>
                            <a:srgbClr val="000000"/>
                          </a:solidFill>
                          <a:latin typeface="Arial" panose="020B0604020202020204" pitchFamily="34" charset="0"/>
                          <a:ea typeface="宋体" panose="02010600030101010101" pitchFamily="2" charset="-122"/>
                        </a:rPr>
                        <a:t>销售金额*0.05%</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r>
              <a:tr h="644525">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p>
                      <a:pPr indent="0">
                        <a:buNone/>
                      </a:pPr>
                      <a:r>
                        <a:rPr lang="zh-CN" sz="1600" b="1">
                          <a:solidFill>
                            <a:srgbClr val="000000"/>
                          </a:solidFill>
                          <a:latin typeface="Arial" panose="020B0604020202020204" pitchFamily="34" charset="0"/>
                          <a:ea typeface="宋体" panose="02010600030101010101" pitchFamily="2" charset="-122"/>
                        </a:rPr>
                        <a:t>税金及附加合计</a:t>
                      </a:r>
                      <a:endParaRPr lang="zh-CN" altLang="en-US" sz="16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sz="1600" b="1">
                          <a:solidFill>
                            <a:srgbClr val="000000"/>
                          </a:solidFill>
                          <a:latin typeface="宋体" panose="02010600030101010101" pitchFamily="2" charset="-122"/>
                        </a:rPr>
                        <a:t>46,908,599.00</a:t>
                      </a:r>
                      <a:endParaRPr lang="en-US" altLang="en-US" sz="1600" b="1">
                        <a:solidFill>
                          <a:srgbClr val="000000"/>
                        </a:solidFill>
                        <a:latin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endParaRPr lang="en-US" altLang="en-US" sz="1600" b="1">
                        <a:solidFill>
                          <a:srgbClr val="000000"/>
                        </a:solidFill>
                        <a:latin typeface="宋体" panose="02010600030101010101" pitchFamily="2" charset="-122"/>
                      </a:endParaRPr>
                    </a:p>
                  </a:txBody>
                  <a:tcPr marL="12700" marR="12700" marT="12700" vert="horz"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bg2">
                        <a:lumMod val="40000"/>
                        <a:lumOff val="60000"/>
                      </a:schemeClr>
                    </a:solidFill>
                  </a:tcPr>
                </a:tc>
              </a:tr>
            </a:tbl>
          </a:graphicData>
        </a:graphic>
      </p:graphicFrame>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17</a:t>
            </a:r>
            <a:r>
              <a:rPr lang="zh-CN" altLang="en-US"/>
              <a:t>页</a:t>
            </a:r>
            <a:endParaRPr lang="zh-CN" altLang="en-US"/>
          </a:p>
        </p:txBody>
      </p:sp>
    </p:spTree>
  </p:cSld>
  <p:clrMapOvr>
    <a:masterClrMapping/>
  </p:clrMapOvr>
  <p:transition spd="slow">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nvSpPr>
        <p:spPr>
          <a:xfrm>
            <a:off x="521335" y="993775"/>
            <a:ext cx="7123430" cy="504317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icrosoft YaHei UI" panose="020B0503020204020204" pitchFamily="34" charset="-122"/>
                <a:ea typeface="Microsoft YaHei UI" panose="020B0503020204020204" pitchFamily="34" charset="-122"/>
                <a:cs typeface="+mj-cs"/>
              </a:defRPr>
            </a:lvl1pPr>
          </a:lstStyle>
          <a:p>
            <a:pPr rtl="0"/>
            <a:endParaRPr lang="zh-CN" altLang="en-US" b="0" dirty="0">
              <a:latin typeface="Microsoft YaHei UI" panose="020B0503020204020204" pitchFamily="34" charset="-122"/>
              <a:ea typeface="Microsoft YaHei UI" panose="020B0503020204020204" pitchFamily="34" charset="-122"/>
            </a:endParaRPr>
          </a:p>
        </p:txBody>
      </p:sp>
      <p:sp>
        <p:nvSpPr>
          <p:cNvPr id="3" name="标题 2"/>
          <p:cNvSpPr>
            <a:spLocks noGrp="1"/>
          </p:cNvSpPr>
          <p:nvPr/>
        </p:nvSpPr>
        <p:spPr>
          <a:xfrm>
            <a:off x="521335" y="116840"/>
            <a:ext cx="5222240" cy="876935"/>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300" b="1" kern="1200">
                <a:solidFill>
                  <a:schemeClr val="accent1"/>
                </a:solidFill>
                <a:latin typeface="Microsoft YaHei UI" panose="020B0503020204020204" pitchFamily="34" charset="-122"/>
                <a:ea typeface="Microsoft YaHei UI" panose="020B0503020204020204" pitchFamily="34" charset="-122"/>
                <a:cs typeface="+mj-cs"/>
              </a:defRPr>
            </a:lvl1pPr>
          </a:lstStyle>
          <a:p>
            <a:r>
              <a:rPr lang="zh-CN" altLang="en-US" sz="3800"/>
              <a:t>未开发土地盈利预测</a:t>
            </a:r>
            <a:endParaRPr lang="zh-CN" altLang="en-US" sz="3800"/>
          </a:p>
        </p:txBody>
      </p:sp>
      <p:pic>
        <p:nvPicPr>
          <p:cNvPr id="6" name="图片占位符 6" descr="摩天大楼"/>
          <p:cNvPicPr>
            <a:picLocks noGrp="1" noChangeAspect="1"/>
          </p:cNvPicPr>
          <p:nvPr>
            <p:ph type="pic" sz="quarter" idx="13"/>
          </p:nvPr>
        </p:nvPicPr>
        <p:blipFill>
          <a:blip r:embed="rId1" cstate="print"/>
          <a:srcRect/>
          <a:stretch>
            <a:fillRect/>
          </a:stretch>
        </p:blipFill>
        <p:spPr>
          <a:xfrm>
            <a:off x="7644765" y="5080"/>
            <a:ext cx="4428490" cy="4054475"/>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pic>
      <p:sp>
        <p:nvSpPr>
          <p:cNvPr id="2" name="文本框 1"/>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18</a:t>
            </a:r>
            <a:r>
              <a:rPr lang="zh-CN" altLang="en-US"/>
              <a:t>页</a:t>
            </a:r>
            <a:endParaRPr lang="zh-CN" altLang="en-US"/>
          </a:p>
        </p:txBody>
      </p:sp>
      <p:graphicFrame>
        <p:nvGraphicFramePr>
          <p:cNvPr id="4" name="表格 3"/>
          <p:cNvGraphicFramePr/>
          <p:nvPr/>
        </p:nvGraphicFramePr>
        <p:xfrm>
          <a:off x="596900" y="993775"/>
          <a:ext cx="5549900" cy="4928235"/>
        </p:xfrm>
        <a:graphic>
          <a:graphicData uri="http://schemas.openxmlformats.org/drawingml/2006/table">
            <a:tbl>
              <a:tblPr firstRow="1" bandRow="1">
                <a:tableStyleId>{5C22544A-7EE6-4342-B048-85BDC9FD1C3A}</a:tableStyleId>
              </a:tblPr>
              <a:tblGrid>
                <a:gridCol w="3563620"/>
                <a:gridCol w="1986280"/>
              </a:tblGrid>
              <a:tr h="481965">
                <a:tc gridSpan="2">
                  <a:txBody>
                    <a:bodyPr/>
                    <a:p>
                      <a:pPr indent="0" algn="l">
                        <a:buNone/>
                      </a:pPr>
                      <a:r>
                        <a:rPr lang="zh-CN" sz="1800" b="1">
                          <a:solidFill>
                            <a:srgbClr val="000000"/>
                          </a:solidFill>
                          <a:latin typeface="Arial" panose="020B0604020202020204" pitchFamily="34" charset="0"/>
                          <a:ea typeface="宋体" panose="02010600030101010101" pitchFamily="2" charset="-122"/>
                        </a:rPr>
                        <a:t>59-84幢预测利润表</a:t>
                      </a:r>
                      <a:r>
                        <a:rPr lang="en-US" altLang="zh-CN" sz="1800" b="1">
                          <a:solidFill>
                            <a:srgbClr val="000000"/>
                          </a:solidFill>
                          <a:latin typeface="Arial" panose="020B0604020202020204" pitchFamily="34" charset="0"/>
                          <a:ea typeface="宋体" panose="02010600030101010101" pitchFamily="2" charset="-122"/>
                        </a:rPr>
                        <a:t>(</a:t>
                      </a:r>
                      <a:r>
                        <a:rPr lang="zh-CN" altLang="en-US" sz="1800" b="1">
                          <a:solidFill>
                            <a:srgbClr val="000000"/>
                          </a:solidFill>
                          <a:latin typeface="Arial" panose="020B0604020202020204" pitchFamily="34" charset="0"/>
                          <a:ea typeface="宋体" panose="02010600030101010101" pitchFamily="2" charset="-122"/>
                        </a:rPr>
                        <a:t>单位：元）</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531495">
                <a:tc>
                  <a:txBody>
                    <a:bodyPr/>
                    <a:p>
                      <a:pPr indent="0" algn="l">
                        <a:buNone/>
                      </a:pPr>
                      <a:r>
                        <a:rPr lang="zh-CN" sz="1800" b="1">
                          <a:solidFill>
                            <a:srgbClr val="000000"/>
                          </a:solidFill>
                          <a:latin typeface="Arial" panose="020B0604020202020204" pitchFamily="34" charset="0"/>
                          <a:ea typeface="宋体" panose="02010600030101010101" pitchFamily="2" charset="-122"/>
                        </a:rPr>
                        <a:t>收入金额</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b="1">
                          <a:solidFill>
                            <a:srgbClr val="000000"/>
                          </a:solidFill>
                          <a:latin typeface="宋体" panose="02010600030101010101" pitchFamily="2" charset="-122"/>
                        </a:rPr>
                        <a:t>1,435,235,303 </a:t>
                      </a:r>
                      <a:endParaRPr lang="en-US" altLang="en-US"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492125">
                <a:tc>
                  <a:txBody>
                    <a:bodyPr/>
                    <a:p>
                      <a:pPr indent="0" algn="l">
                        <a:buNone/>
                      </a:pPr>
                      <a:r>
                        <a:rPr lang="zh-CN" sz="1800" b="1">
                          <a:solidFill>
                            <a:srgbClr val="000000"/>
                          </a:solidFill>
                          <a:latin typeface="Arial" panose="020B0604020202020204" pitchFamily="34" charset="0"/>
                          <a:ea typeface="宋体" panose="02010600030101010101" pitchFamily="2" charset="-122"/>
                        </a:rPr>
                        <a:t>营业成本</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b="1">
                          <a:solidFill>
                            <a:srgbClr val="000000"/>
                          </a:solidFill>
                          <a:latin typeface="宋体" panose="02010600030101010101" pitchFamily="2" charset="-122"/>
                        </a:rPr>
                        <a:t>815,951,654 </a:t>
                      </a:r>
                      <a:endParaRPr lang="en-US" altLang="en-US"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470535">
                <a:tc>
                  <a:txBody>
                    <a:bodyPr/>
                    <a:p>
                      <a:pPr indent="0" algn="l">
                        <a:buNone/>
                      </a:pPr>
                      <a:r>
                        <a:rPr lang="zh-CN" sz="1800" b="1">
                          <a:solidFill>
                            <a:srgbClr val="000000"/>
                          </a:solidFill>
                          <a:latin typeface="Arial" panose="020B0604020202020204" pitchFamily="34" charset="0"/>
                          <a:ea typeface="宋体" panose="02010600030101010101" pitchFamily="2" charset="-122"/>
                        </a:rPr>
                        <a:t>营业税金</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b="1">
                          <a:solidFill>
                            <a:srgbClr val="000000"/>
                          </a:solidFill>
                          <a:latin typeface="宋体" panose="02010600030101010101" pitchFamily="2" charset="-122"/>
                        </a:rPr>
                        <a:t>46,908,599 </a:t>
                      </a:r>
                      <a:endParaRPr lang="en-US" altLang="en-US"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492125">
                <a:tc>
                  <a:txBody>
                    <a:bodyPr/>
                    <a:p>
                      <a:pPr indent="0" algn="l">
                        <a:buNone/>
                      </a:pPr>
                      <a:r>
                        <a:rPr lang="zh-CN" sz="1800" b="1">
                          <a:solidFill>
                            <a:srgbClr val="000000"/>
                          </a:solidFill>
                          <a:latin typeface="Arial" panose="020B0604020202020204" pitchFamily="34" charset="0"/>
                          <a:ea typeface="宋体" panose="02010600030101010101" pitchFamily="2" charset="-122"/>
                        </a:rPr>
                        <a:t>期间费用</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b="1">
                          <a:solidFill>
                            <a:srgbClr val="000000"/>
                          </a:solidFill>
                          <a:latin typeface="宋体" panose="02010600030101010101" pitchFamily="2" charset="-122"/>
                        </a:rPr>
                        <a:t>71,761,765 </a:t>
                      </a:r>
                      <a:endParaRPr lang="en-US" altLang="en-US"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492125">
                <a:tc>
                  <a:txBody>
                    <a:bodyPr/>
                    <a:p>
                      <a:pPr indent="0" algn="l">
                        <a:buNone/>
                      </a:pPr>
                      <a:r>
                        <a:rPr lang="zh-CN" sz="1800" b="1">
                          <a:solidFill>
                            <a:srgbClr val="000000"/>
                          </a:solidFill>
                          <a:latin typeface="Arial" panose="020B0604020202020204" pitchFamily="34" charset="0"/>
                          <a:ea typeface="宋体" panose="02010600030101010101" pitchFamily="2" charset="-122"/>
                        </a:rPr>
                        <a:t>项目利润总额</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b="1">
                          <a:solidFill>
                            <a:srgbClr val="000000"/>
                          </a:solidFill>
                          <a:latin typeface="宋体" panose="02010600030101010101" pitchFamily="2" charset="-122"/>
                        </a:rPr>
                        <a:t>500,613,285 </a:t>
                      </a:r>
                      <a:endParaRPr lang="en-US" altLang="en-US"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491490">
                <a:tc>
                  <a:txBody>
                    <a:bodyPr/>
                    <a:p>
                      <a:pPr indent="0" algn="l">
                        <a:buNone/>
                      </a:pPr>
                      <a:r>
                        <a:rPr lang="zh-CN" sz="1800" b="1">
                          <a:solidFill>
                            <a:srgbClr val="000000"/>
                          </a:solidFill>
                          <a:latin typeface="Arial" panose="020B0604020202020204" pitchFamily="34" charset="0"/>
                          <a:ea typeface="宋体" panose="02010600030101010101" pitchFamily="2" charset="-122"/>
                        </a:rPr>
                        <a:t>所得税费用</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b="1">
                          <a:solidFill>
                            <a:srgbClr val="000000"/>
                          </a:solidFill>
                          <a:latin typeface="宋体" panose="02010600030101010101" pitchFamily="2" charset="-122"/>
                        </a:rPr>
                        <a:t>125,153,321 </a:t>
                      </a:r>
                      <a:endParaRPr lang="en-US" altLang="en-US"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492125">
                <a:tc>
                  <a:txBody>
                    <a:bodyPr/>
                    <a:p>
                      <a:pPr indent="0" algn="l">
                        <a:buNone/>
                      </a:pPr>
                      <a:r>
                        <a:rPr lang="zh-CN" sz="1800" b="1">
                          <a:solidFill>
                            <a:srgbClr val="000000"/>
                          </a:solidFill>
                          <a:latin typeface="Arial" panose="020B0604020202020204" pitchFamily="34" charset="0"/>
                          <a:ea typeface="宋体" panose="02010600030101010101" pitchFamily="2" charset="-122"/>
                        </a:rPr>
                        <a:t>项目净利润</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b="1">
                          <a:solidFill>
                            <a:srgbClr val="000000"/>
                          </a:solidFill>
                          <a:latin typeface="宋体" panose="02010600030101010101" pitchFamily="2" charset="-122"/>
                        </a:rPr>
                        <a:t>375,459,964 </a:t>
                      </a:r>
                      <a:endParaRPr lang="en-US" altLang="en-US"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492125">
                <a:tc>
                  <a:txBody>
                    <a:bodyPr/>
                    <a:p>
                      <a:pPr indent="0" algn="l">
                        <a:buNone/>
                      </a:pPr>
                      <a:r>
                        <a:rPr lang="zh-CN" sz="1800" b="1">
                          <a:solidFill>
                            <a:srgbClr val="000000"/>
                          </a:solidFill>
                          <a:latin typeface="Arial" panose="020B0604020202020204" pitchFamily="34" charset="0"/>
                          <a:ea typeface="宋体" panose="02010600030101010101" pitchFamily="2" charset="-122"/>
                        </a:rPr>
                        <a:t>不可销售物业可融资贷款金额</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b="1">
                          <a:solidFill>
                            <a:srgbClr val="000000"/>
                          </a:solidFill>
                          <a:latin typeface="宋体" panose="02010600030101010101" pitchFamily="2" charset="-122"/>
                        </a:rPr>
                        <a:t>31,988,676 </a:t>
                      </a:r>
                      <a:endParaRPr lang="en-US" altLang="en-US"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492125">
                <a:tc>
                  <a:txBody>
                    <a:bodyPr/>
                    <a:p>
                      <a:pPr indent="0" algn="l">
                        <a:buNone/>
                      </a:pPr>
                      <a:r>
                        <a:rPr lang="zh-CN" sz="1800" b="1">
                          <a:solidFill>
                            <a:srgbClr val="000000"/>
                          </a:solidFill>
                          <a:latin typeface="Arial" panose="020B0604020202020204" pitchFamily="34" charset="0"/>
                          <a:ea typeface="宋体" panose="02010600030101010101" pitchFamily="2" charset="-122"/>
                        </a:rPr>
                        <a:t>合计</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p>
                      <a:pPr indent="0">
                        <a:buNone/>
                      </a:pPr>
                      <a:r>
                        <a:rPr lang="en-US" b="1">
                          <a:solidFill>
                            <a:srgbClr val="000000"/>
                          </a:solidFill>
                          <a:latin typeface="宋体" panose="02010600030101010101" pitchFamily="2" charset="-122"/>
                        </a:rPr>
                        <a:t>407,448,640 </a:t>
                      </a:r>
                      <a:endParaRPr lang="en-US" altLang="en-US"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bl>
          </a:graphicData>
        </a:graphic>
      </p:graphicFrame>
    </p:spTree>
  </p:cSld>
  <p:clrMapOvr>
    <a:masterClrMapping/>
  </p:clrMapOvr>
  <p:transition spd="slow">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46430" y="231775"/>
            <a:ext cx="5039995" cy="633095"/>
          </a:xfrm>
        </p:spPr>
        <p:txBody>
          <a:bodyPr rtlCol="0">
            <a:normAutofit fontScale="90000"/>
          </a:bodyPr>
          <a:lstStyle/>
          <a:p>
            <a:pPr rtl="0"/>
            <a:r>
              <a:rPr lang="zh-CN" altLang="en-US" b="0" dirty="0">
                <a:latin typeface="Microsoft YaHei UI" panose="020B0503020204020204" pitchFamily="34" charset="-122"/>
                <a:ea typeface="Microsoft YaHei UI" panose="020B0503020204020204" pitchFamily="34" charset="-122"/>
              </a:rPr>
              <a:t>融资金额及用款计划</a:t>
            </a:r>
            <a:endParaRPr lang="zh-CN" altLang="en-US" b="0" dirty="0">
              <a:latin typeface="Microsoft YaHei UI" panose="020B0503020204020204" pitchFamily="34" charset="-122"/>
              <a:ea typeface="Microsoft YaHei UI" panose="020B0503020204020204" pitchFamily="34" charset="-122"/>
            </a:endParaRPr>
          </a:p>
        </p:txBody>
      </p:sp>
      <p:sp>
        <p:nvSpPr>
          <p:cNvPr id="7" name="标题 3"/>
          <p:cNvSpPr>
            <a:spLocks noGrp="1"/>
          </p:cNvSpPr>
          <p:nvPr/>
        </p:nvSpPr>
        <p:spPr>
          <a:xfrm>
            <a:off x="521335" y="993775"/>
            <a:ext cx="7123430" cy="504317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icrosoft YaHei UI" panose="020B0503020204020204" pitchFamily="34" charset="-122"/>
                <a:ea typeface="Microsoft YaHei UI" panose="020B0503020204020204" pitchFamily="34" charset="-122"/>
                <a:cs typeface="+mj-cs"/>
              </a:defRPr>
            </a:lvl1pPr>
          </a:lstStyle>
          <a:p>
            <a:pPr rtl="0"/>
            <a:endParaRPr lang="zh-CN" altLang="en-US" b="0" dirty="0">
              <a:latin typeface="Microsoft YaHei UI" panose="020B0503020204020204" pitchFamily="34" charset="-122"/>
              <a:ea typeface="Microsoft YaHei UI" panose="020B0503020204020204" pitchFamily="34" charset="-122"/>
            </a:endParaRPr>
          </a:p>
        </p:txBody>
      </p:sp>
      <p:graphicFrame>
        <p:nvGraphicFramePr>
          <p:cNvPr id="19" name="表格​​占位符 10"/>
          <p:cNvGraphicFramePr>
            <a:graphicFrameLocks noGrp="1"/>
          </p:cNvGraphicFramePr>
          <p:nvPr/>
        </p:nvGraphicFramePr>
        <p:xfrm>
          <a:off x="646430" y="993775"/>
          <a:ext cx="10004425" cy="5308600"/>
        </p:xfrm>
        <a:graphic>
          <a:graphicData uri="http://schemas.openxmlformats.org/drawingml/2006/table">
            <a:tbl>
              <a:tblPr firstRow="1" bandRow="1">
                <a:tableStyleId>{5C22544A-7EE6-4342-B048-85BDC9FD1C3A}</a:tableStyleId>
              </a:tblPr>
              <a:tblGrid>
                <a:gridCol w="2164080"/>
                <a:gridCol w="1994535"/>
                <a:gridCol w="5845810"/>
              </a:tblGrid>
              <a:tr h="603885">
                <a:tc>
                  <a:txBody>
                    <a:bodyPr/>
                    <a:p>
                      <a:pPr algn="l" rtl="0"/>
                      <a:r>
                        <a:rPr lang="zh-CN" altLang="en-US" sz="1800" b="1" i="0" u="none" strike="noStrike" kern="1200" noProof="0" dirty="0">
                          <a:solidFill>
                            <a:srgbClr val="3F3F3F"/>
                          </a:solidFill>
                          <a:effectLst/>
                          <a:latin typeface="+mn-ea"/>
                          <a:cs typeface="+mn-ea"/>
                        </a:rPr>
                        <a:t>用款计划 </a:t>
                      </a:r>
                      <a:endParaRPr lang="zh-CN" altLang="en-US" sz="1800" b="1" i="0" u="none" strike="noStrike" kern="1200" noProof="0" dirty="0">
                        <a:solidFill>
                          <a:srgbClr val="3F3F3F"/>
                        </a:solidFill>
                        <a:effectLst/>
                        <a:latin typeface="+mn-ea"/>
                        <a:cs typeface="+mn-ea"/>
                      </a:endParaRPr>
                    </a:p>
                  </a:txBody>
                  <a:tcPr marL="94257" marR="94257" anchor="ctr">
                    <a:solidFill>
                      <a:schemeClr val="accent2"/>
                    </a:solidFill>
                  </a:tcPr>
                </a:tc>
                <a:tc>
                  <a:txBody>
                    <a:bodyPr/>
                    <a:p>
                      <a:pPr algn="l" rtl="0"/>
                      <a:r>
                        <a:rPr lang="zh-CN" altLang="en-US" sz="1800" b="1" i="0" u="none" strike="noStrike" kern="1200" noProof="0" dirty="0">
                          <a:solidFill>
                            <a:srgbClr val="3F3F3F"/>
                          </a:solidFill>
                          <a:effectLst/>
                          <a:latin typeface="+mn-ea"/>
                          <a:cs typeface="+mn-ea"/>
                        </a:rPr>
                        <a:t>用款金额（万元）</a:t>
                      </a:r>
                      <a:endParaRPr lang="zh-CN" altLang="en-US" sz="1800" b="1" i="0" u="none" strike="noStrike" kern="1200" noProof="0" dirty="0">
                        <a:solidFill>
                          <a:srgbClr val="3F3F3F"/>
                        </a:solidFill>
                        <a:effectLst/>
                        <a:latin typeface="+mn-ea"/>
                        <a:cs typeface="+mn-ea"/>
                      </a:endParaRPr>
                    </a:p>
                  </a:txBody>
                  <a:tcPr marL="94257" marR="94257" anchor="ctr">
                    <a:solidFill>
                      <a:schemeClr val="accent2"/>
                    </a:solidFill>
                  </a:tcPr>
                </a:tc>
                <a:tc>
                  <a:txBody>
                    <a:bodyPr/>
                    <a:p>
                      <a:pPr algn="l" rtl="0"/>
                      <a:r>
                        <a:rPr lang="zh-CN" altLang="en-US" sz="1800" b="1" i="0" u="none" strike="noStrike" kern="1200" noProof="0" dirty="0">
                          <a:solidFill>
                            <a:srgbClr val="3F3F3F"/>
                          </a:solidFill>
                          <a:effectLst/>
                          <a:latin typeface="+mn-ea"/>
                          <a:cs typeface="+mn-cs"/>
                        </a:rPr>
                        <a:t>备注</a:t>
                      </a:r>
                      <a:endParaRPr lang="zh-CN" altLang="en-US" sz="1800" b="1" i="0" u="none" strike="noStrike" kern="1200" noProof="0" dirty="0">
                        <a:solidFill>
                          <a:srgbClr val="3F3F3F"/>
                        </a:solidFill>
                        <a:effectLst/>
                        <a:latin typeface="+mn-ea"/>
                        <a:cs typeface="+mn-cs"/>
                      </a:endParaRPr>
                    </a:p>
                  </a:txBody>
                  <a:tcPr marL="94257" marR="94257" anchor="ctr">
                    <a:solidFill>
                      <a:schemeClr val="accent2"/>
                    </a:solidFill>
                  </a:tcPr>
                </a:tc>
              </a:tr>
              <a:tr h="500380">
                <a:tc>
                  <a:txBody>
                    <a:bodyPr/>
                    <a:p>
                      <a:pPr algn="l" rtl="0"/>
                      <a:r>
                        <a:rPr lang="zh-CN" altLang="en-US" sz="1800" b="1" noProof="0" dirty="0">
                          <a:solidFill>
                            <a:schemeClr val="tx1"/>
                          </a:solidFill>
                          <a:latin typeface="+mn-ea"/>
                        </a:rPr>
                        <a:t>退还业主办证费</a:t>
                      </a:r>
                      <a:endParaRPr lang="zh-CN" altLang="en-US" sz="1800" b="1" noProof="0" dirty="0">
                        <a:solidFill>
                          <a:schemeClr val="tx1"/>
                        </a:solidFill>
                        <a:latin typeface="+mn-ea"/>
                      </a:endParaRPr>
                    </a:p>
                  </a:txBody>
                  <a:tcPr marL="182880" marR="94257" anchor="ctr">
                    <a:solidFill>
                      <a:schemeClr val="bg1">
                        <a:lumMod val="85000"/>
                      </a:schemeClr>
                    </a:solidFill>
                  </a:tcPr>
                </a:tc>
                <a:tc>
                  <a:txBody>
                    <a:bodyPr/>
                    <a:p>
                      <a:pPr algn="l" rtl="0"/>
                      <a:r>
                        <a:rPr lang="en-US" altLang="zh-CN" sz="1800" b="1" noProof="0" dirty="0">
                          <a:solidFill>
                            <a:schemeClr val="tx1"/>
                          </a:solidFill>
                          <a:latin typeface="+mn-ea"/>
                        </a:rPr>
                        <a:t>3,000</a:t>
                      </a:r>
                      <a:endParaRPr lang="en-US" altLang="zh-CN" sz="1800" b="1" noProof="0" dirty="0">
                        <a:solidFill>
                          <a:schemeClr val="tx1"/>
                        </a:solidFill>
                        <a:latin typeface="+mn-ea"/>
                      </a:endParaRPr>
                    </a:p>
                  </a:txBody>
                  <a:tcPr marL="94257" marR="94257" anchor="ctr">
                    <a:solidFill>
                      <a:schemeClr val="bg2">
                        <a:lumMod val="20000"/>
                        <a:lumOff val="80000"/>
                      </a:schemeClr>
                    </a:solidFill>
                  </a:tcPr>
                </a:tc>
                <a:tc>
                  <a:txBody>
                    <a:bodyPr/>
                    <a:p>
                      <a:pPr algn="l" rtl="0"/>
                      <a:r>
                        <a:rPr lang="zh-CN" altLang="en-US" sz="1800" b="1" noProof="0" dirty="0">
                          <a:solidFill>
                            <a:schemeClr val="tx1"/>
                          </a:solidFill>
                          <a:latin typeface="+mn-ea"/>
                        </a:rPr>
                        <a:t>存入住建局监管账户，专款专用于业主办证及退费</a:t>
                      </a:r>
                      <a:endParaRPr lang="zh-CN" altLang="en-US" sz="1800" b="1" noProof="0" dirty="0">
                        <a:solidFill>
                          <a:schemeClr val="tx1"/>
                        </a:solidFill>
                        <a:latin typeface="+mn-ea"/>
                      </a:endParaRPr>
                    </a:p>
                  </a:txBody>
                  <a:tcPr marL="94257" marR="94257" anchor="ctr">
                    <a:solidFill>
                      <a:schemeClr val="bg2">
                        <a:lumMod val="20000"/>
                        <a:lumOff val="80000"/>
                      </a:schemeClr>
                    </a:solidFill>
                  </a:tcPr>
                </a:tc>
              </a:tr>
              <a:tr h="404495">
                <a:tc>
                  <a:txBody>
                    <a:bodyPr/>
                    <a:p>
                      <a:pPr algn="l" rtl="0"/>
                      <a:r>
                        <a:rPr lang="zh-CN" altLang="en-US" sz="1800" b="1" noProof="0" dirty="0">
                          <a:solidFill>
                            <a:schemeClr val="tx1"/>
                          </a:solidFill>
                          <a:latin typeface="+mn-ea"/>
                        </a:rPr>
                        <a:t>缴纳欠税</a:t>
                      </a:r>
                      <a:endParaRPr lang="zh-CN" altLang="en-US" sz="1800" b="1" noProof="0" dirty="0">
                        <a:solidFill>
                          <a:schemeClr val="tx1"/>
                        </a:solidFill>
                        <a:latin typeface="+mn-ea"/>
                      </a:endParaRPr>
                    </a:p>
                  </a:txBody>
                  <a:tcPr marL="182880" marR="94257" anchor="ctr">
                    <a:solidFill>
                      <a:schemeClr val="bg1">
                        <a:lumMod val="85000"/>
                      </a:schemeClr>
                    </a:solidFill>
                  </a:tcPr>
                </a:tc>
                <a:tc>
                  <a:txBody>
                    <a:bodyPr/>
                    <a:p>
                      <a:pPr algn="l" rtl="0"/>
                      <a:r>
                        <a:rPr lang="en-US" altLang="zh-CN" sz="1800" b="1" noProof="0" dirty="0">
                          <a:solidFill>
                            <a:schemeClr val="tx1"/>
                          </a:solidFill>
                          <a:latin typeface="+mn-ea"/>
                        </a:rPr>
                        <a:t>2,000</a:t>
                      </a:r>
                      <a:endParaRPr lang="en-US" altLang="zh-CN" sz="1800" b="1" noProof="0" dirty="0">
                        <a:solidFill>
                          <a:schemeClr val="tx1"/>
                        </a:solidFill>
                        <a:latin typeface="+mn-ea"/>
                      </a:endParaRPr>
                    </a:p>
                  </a:txBody>
                  <a:tcPr marL="94257" marR="94257" anchor="ctr">
                    <a:solidFill>
                      <a:schemeClr val="bg2">
                        <a:lumMod val="20000"/>
                        <a:lumOff val="80000"/>
                      </a:schemeClr>
                    </a:solidFill>
                  </a:tcPr>
                </a:tc>
                <a:tc>
                  <a:txBody>
                    <a:bodyPr/>
                    <a:p>
                      <a:pPr algn="l" rtl="0"/>
                      <a:r>
                        <a:rPr lang="zh-CN" altLang="en-US" sz="1800" b="1" noProof="0" dirty="0">
                          <a:solidFill>
                            <a:schemeClr val="tx1"/>
                          </a:solidFill>
                          <a:latin typeface="+mn-ea"/>
                        </a:rPr>
                        <a:t>向阳江市税务局分期缴纳欠税</a:t>
                      </a:r>
                      <a:endParaRPr lang="zh-CN" altLang="en-US" sz="1800" b="1" noProof="0" dirty="0">
                        <a:solidFill>
                          <a:schemeClr val="tx1"/>
                        </a:solidFill>
                        <a:latin typeface="+mn-ea"/>
                      </a:endParaRPr>
                    </a:p>
                  </a:txBody>
                  <a:tcPr marL="94257" marR="94257" anchor="ctr">
                    <a:solidFill>
                      <a:schemeClr val="bg2">
                        <a:lumMod val="20000"/>
                        <a:lumOff val="80000"/>
                      </a:schemeClr>
                    </a:solidFill>
                  </a:tcPr>
                </a:tc>
              </a:tr>
              <a:tr h="464185">
                <a:tc>
                  <a:txBody>
                    <a:bodyPr/>
                    <a:p>
                      <a:pPr algn="l" rtl="0"/>
                      <a:r>
                        <a:rPr lang="zh-CN" altLang="en-US" sz="1800" b="1" noProof="0" dirty="0">
                          <a:solidFill>
                            <a:schemeClr val="tx1"/>
                          </a:solidFill>
                          <a:latin typeface="+mn-ea"/>
                        </a:rPr>
                        <a:t>建行保证金</a:t>
                      </a:r>
                      <a:endParaRPr lang="zh-CN" altLang="en-US" sz="1800" b="1" noProof="0" dirty="0">
                        <a:solidFill>
                          <a:schemeClr val="tx1"/>
                        </a:solidFill>
                        <a:latin typeface="+mn-ea"/>
                      </a:endParaRPr>
                    </a:p>
                  </a:txBody>
                  <a:tcPr marL="182880" marR="94257" anchor="ctr">
                    <a:solidFill>
                      <a:schemeClr val="bg1">
                        <a:lumMod val="85000"/>
                      </a:schemeClr>
                    </a:solidFill>
                  </a:tcPr>
                </a:tc>
                <a:tc>
                  <a:txBody>
                    <a:bodyPr/>
                    <a:p>
                      <a:pPr algn="l" rtl="0"/>
                      <a:r>
                        <a:rPr lang="en-US" altLang="zh-CN" sz="1800" b="1" noProof="0" dirty="0">
                          <a:solidFill>
                            <a:schemeClr val="tx1"/>
                          </a:solidFill>
                          <a:latin typeface="+mn-ea"/>
                        </a:rPr>
                        <a:t>300</a:t>
                      </a:r>
                      <a:endParaRPr lang="en-US" altLang="zh-CN" sz="1800" b="1" noProof="0" dirty="0">
                        <a:solidFill>
                          <a:schemeClr val="tx1"/>
                        </a:solidFill>
                        <a:latin typeface="+mn-ea"/>
                      </a:endParaRPr>
                    </a:p>
                  </a:txBody>
                  <a:tcPr marL="94257" marR="94257" anchor="ctr">
                    <a:solidFill>
                      <a:schemeClr val="bg2">
                        <a:lumMod val="20000"/>
                        <a:lumOff val="80000"/>
                      </a:schemeClr>
                    </a:solidFill>
                  </a:tcPr>
                </a:tc>
                <a:tc>
                  <a:txBody>
                    <a:bodyPr/>
                    <a:p>
                      <a:pPr algn="l" rtl="0"/>
                      <a:r>
                        <a:rPr lang="zh-CN" altLang="en-US" sz="1800" b="1" noProof="0" dirty="0">
                          <a:solidFill>
                            <a:schemeClr val="tx1"/>
                          </a:solidFill>
                          <a:latin typeface="+mn-ea"/>
                        </a:rPr>
                        <a:t>作为保证金存入建行以取出项目土地使用证书</a:t>
                      </a:r>
                      <a:endParaRPr lang="zh-CN" altLang="en-US" sz="1800" b="1" noProof="0" dirty="0">
                        <a:solidFill>
                          <a:schemeClr val="tx1"/>
                        </a:solidFill>
                        <a:latin typeface="+mn-ea"/>
                      </a:endParaRPr>
                    </a:p>
                  </a:txBody>
                  <a:tcPr marL="94257" marR="94257" anchor="ctr">
                    <a:solidFill>
                      <a:schemeClr val="bg2">
                        <a:lumMod val="20000"/>
                        <a:lumOff val="80000"/>
                      </a:schemeClr>
                    </a:solidFill>
                  </a:tcPr>
                </a:tc>
              </a:tr>
              <a:tr h="485140">
                <a:tc>
                  <a:txBody>
                    <a:bodyPr/>
                    <a:p>
                      <a:pPr algn="l" rtl="0">
                        <a:buNone/>
                      </a:pPr>
                      <a:r>
                        <a:rPr lang="zh-CN" altLang="en-US" sz="1800" b="1" noProof="0" dirty="0">
                          <a:solidFill>
                            <a:schemeClr val="tx1"/>
                          </a:solidFill>
                          <a:latin typeface="+mn-ea"/>
                        </a:rPr>
                        <a:t>前期工程费</a:t>
                      </a:r>
                      <a:endParaRPr lang="zh-CN" altLang="en-US" sz="1800" b="1" noProof="0" dirty="0">
                        <a:solidFill>
                          <a:schemeClr val="tx1"/>
                        </a:solidFill>
                        <a:latin typeface="+mn-ea"/>
                      </a:endParaRPr>
                    </a:p>
                  </a:txBody>
                  <a:tcPr marL="182880" marR="94257" anchor="ctr">
                    <a:solidFill>
                      <a:schemeClr val="bg1">
                        <a:lumMod val="85000"/>
                      </a:schemeClr>
                    </a:solidFill>
                  </a:tcPr>
                </a:tc>
                <a:tc>
                  <a:txBody>
                    <a:bodyPr/>
                    <a:p>
                      <a:pPr algn="l" rtl="0">
                        <a:buNone/>
                      </a:pPr>
                      <a:r>
                        <a:rPr lang="en-US" altLang="zh-CN" sz="1800" b="1" noProof="0" dirty="0">
                          <a:solidFill>
                            <a:schemeClr val="tx1"/>
                          </a:solidFill>
                          <a:latin typeface="+mn-ea"/>
                        </a:rPr>
                        <a:t>800</a:t>
                      </a:r>
                      <a:endParaRPr lang="en-US" altLang="zh-CN" sz="1800" b="1" noProof="0" dirty="0">
                        <a:solidFill>
                          <a:schemeClr val="tx1"/>
                        </a:solidFill>
                        <a:latin typeface="+mn-ea"/>
                      </a:endParaRPr>
                    </a:p>
                  </a:txBody>
                  <a:tcPr marL="94257" marR="94257" anchor="ctr">
                    <a:solidFill>
                      <a:schemeClr val="bg2">
                        <a:lumMod val="20000"/>
                        <a:lumOff val="80000"/>
                      </a:schemeClr>
                    </a:solidFill>
                  </a:tcPr>
                </a:tc>
                <a:tc>
                  <a:txBody>
                    <a:bodyPr/>
                    <a:p>
                      <a:pPr algn="l" rtl="0">
                        <a:buNone/>
                      </a:pPr>
                      <a:r>
                        <a:rPr lang="zh-CN" altLang="en-US" sz="1800" b="1" noProof="0" dirty="0">
                          <a:solidFill>
                            <a:schemeClr val="tx1"/>
                          </a:solidFill>
                          <a:latin typeface="+mn-ea"/>
                        </a:rPr>
                        <a:t>含设计费，勘察测量费，报批报建行政规费，招标费等</a:t>
                      </a:r>
                      <a:endParaRPr lang="zh-CN" altLang="en-US" sz="1800" b="1" noProof="0" dirty="0">
                        <a:solidFill>
                          <a:schemeClr val="tx1"/>
                        </a:solidFill>
                        <a:latin typeface="+mn-ea"/>
                      </a:endParaRPr>
                    </a:p>
                  </a:txBody>
                  <a:tcPr marL="94257" marR="94257" anchor="ctr">
                    <a:solidFill>
                      <a:schemeClr val="bg2">
                        <a:lumMod val="20000"/>
                        <a:lumOff val="80000"/>
                      </a:schemeClr>
                    </a:solidFill>
                  </a:tcPr>
                </a:tc>
              </a:tr>
              <a:tr h="485140">
                <a:tc>
                  <a:txBody>
                    <a:bodyPr/>
                    <a:p>
                      <a:pPr algn="l" rtl="0">
                        <a:buNone/>
                      </a:pPr>
                      <a:r>
                        <a:rPr lang="zh-CN" altLang="en-US" sz="1800" b="1" noProof="0" dirty="0">
                          <a:solidFill>
                            <a:schemeClr val="tx1"/>
                          </a:solidFill>
                          <a:latin typeface="+mn-ea"/>
                        </a:rPr>
                        <a:t>建安工程费</a:t>
                      </a:r>
                      <a:endParaRPr lang="zh-CN" altLang="en-US" sz="1800" b="1" noProof="0" dirty="0">
                        <a:solidFill>
                          <a:schemeClr val="tx1"/>
                        </a:solidFill>
                        <a:latin typeface="+mn-ea"/>
                      </a:endParaRPr>
                    </a:p>
                  </a:txBody>
                  <a:tcPr marL="182880" marR="94257" anchor="ctr">
                    <a:solidFill>
                      <a:schemeClr val="bg1">
                        <a:lumMod val="85000"/>
                      </a:schemeClr>
                    </a:solidFill>
                  </a:tcPr>
                </a:tc>
                <a:tc>
                  <a:txBody>
                    <a:bodyPr/>
                    <a:p>
                      <a:pPr algn="l" rtl="0">
                        <a:buNone/>
                      </a:pPr>
                      <a:r>
                        <a:rPr lang="en-US" altLang="zh-CN" sz="1800" b="1" noProof="0" dirty="0">
                          <a:solidFill>
                            <a:schemeClr val="tx1"/>
                          </a:solidFill>
                          <a:latin typeface="+mn-ea"/>
                        </a:rPr>
                        <a:t>5,200</a:t>
                      </a:r>
                      <a:endParaRPr lang="en-US" altLang="zh-CN" sz="1800" b="1" noProof="0" dirty="0">
                        <a:solidFill>
                          <a:schemeClr val="tx1"/>
                        </a:solidFill>
                        <a:latin typeface="+mn-ea"/>
                      </a:endParaRPr>
                    </a:p>
                  </a:txBody>
                  <a:tcPr marL="94257" marR="94257" anchor="ctr">
                    <a:solidFill>
                      <a:schemeClr val="bg2">
                        <a:lumMod val="20000"/>
                        <a:lumOff val="80000"/>
                      </a:schemeClr>
                    </a:solidFill>
                  </a:tcPr>
                </a:tc>
                <a:tc>
                  <a:txBody>
                    <a:bodyPr/>
                    <a:p>
                      <a:pPr algn="l" rtl="0">
                        <a:buNone/>
                      </a:pPr>
                      <a:r>
                        <a:rPr lang="zh-CN" altLang="en-US" sz="1800" b="1" noProof="0" dirty="0">
                          <a:solidFill>
                            <a:schemeClr val="tx1"/>
                          </a:solidFill>
                          <a:latin typeface="+mn-ea"/>
                        </a:rPr>
                        <a:t>含打桩</a:t>
                      </a:r>
                      <a:endParaRPr lang="zh-CN" altLang="en-US" sz="1800" b="1" noProof="0" dirty="0">
                        <a:solidFill>
                          <a:schemeClr val="tx1"/>
                        </a:solidFill>
                        <a:latin typeface="+mn-ea"/>
                      </a:endParaRPr>
                    </a:p>
                  </a:txBody>
                  <a:tcPr marL="94257" marR="94257" anchor="ctr">
                    <a:solidFill>
                      <a:schemeClr val="bg2">
                        <a:lumMod val="20000"/>
                        <a:lumOff val="80000"/>
                      </a:schemeClr>
                    </a:solidFill>
                  </a:tcPr>
                </a:tc>
              </a:tr>
              <a:tr h="474980">
                <a:tc>
                  <a:txBody>
                    <a:bodyPr/>
                    <a:p>
                      <a:pPr algn="l" rtl="0">
                        <a:buNone/>
                      </a:pPr>
                      <a:r>
                        <a:rPr lang="zh-CN" altLang="en-US" sz="1800" b="1" noProof="0" dirty="0">
                          <a:solidFill>
                            <a:schemeClr val="tx1"/>
                          </a:solidFill>
                          <a:latin typeface="+mn-ea"/>
                        </a:rPr>
                        <a:t>基础设施费</a:t>
                      </a:r>
                      <a:endParaRPr lang="zh-CN" altLang="en-US" sz="1800" b="1" noProof="0" dirty="0">
                        <a:solidFill>
                          <a:schemeClr val="tx1"/>
                        </a:solidFill>
                        <a:latin typeface="+mn-ea"/>
                      </a:endParaRPr>
                    </a:p>
                  </a:txBody>
                  <a:tcPr marL="182880" marR="94257" anchor="ctr">
                    <a:solidFill>
                      <a:schemeClr val="bg1">
                        <a:lumMod val="85000"/>
                      </a:schemeClr>
                    </a:solidFill>
                  </a:tcPr>
                </a:tc>
                <a:tc>
                  <a:txBody>
                    <a:bodyPr/>
                    <a:p>
                      <a:pPr algn="l" rtl="0">
                        <a:buNone/>
                      </a:pPr>
                      <a:r>
                        <a:rPr lang="en-US" altLang="zh-CN" sz="1800" b="1" noProof="0" dirty="0">
                          <a:solidFill>
                            <a:schemeClr val="tx1"/>
                          </a:solidFill>
                          <a:latin typeface="+mn-ea"/>
                        </a:rPr>
                        <a:t>500</a:t>
                      </a:r>
                      <a:endParaRPr lang="en-US" altLang="zh-CN" sz="1800" b="1" noProof="0" dirty="0">
                        <a:solidFill>
                          <a:schemeClr val="tx1"/>
                        </a:solidFill>
                        <a:latin typeface="+mn-ea"/>
                      </a:endParaRPr>
                    </a:p>
                  </a:txBody>
                  <a:tcPr marL="94257" marR="94257" anchor="ctr">
                    <a:solidFill>
                      <a:schemeClr val="bg2">
                        <a:lumMod val="20000"/>
                        <a:lumOff val="80000"/>
                      </a:schemeClr>
                    </a:solidFill>
                  </a:tcPr>
                </a:tc>
                <a:tc>
                  <a:txBody>
                    <a:bodyPr/>
                    <a:p>
                      <a:pPr algn="l" rtl="0">
                        <a:buNone/>
                      </a:pPr>
                      <a:endParaRPr lang="zh-CN" altLang="en-US" sz="1800" b="1" noProof="0" dirty="0">
                        <a:solidFill>
                          <a:schemeClr val="tx1"/>
                        </a:solidFill>
                        <a:latin typeface="+mn-ea"/>
                      </a:endParaRPr>
                    </a:p>
                  </a:txBody>
                  <a:tcPr marL="94257" marR="94257" anchor="ctr">
                    <a:solidFill>
                      <a:schemeClr val="bg2">
                        <a:lumMod val="20000"/>
                        <a:lumOff val="80000"/>
                      </a:schemeClr>
                    </a:solidFill>
                  </a:tcPr>
                </a:tc>
              </a:tr>
              <a:tr h="474980">
                <a:tc>
                  <a:txBody>
                    <a:bodyPr/>
                    <a:p>
                      <a:pPr algn="l" rtl="0">
                        <a:buNone/>
                      </a:pPr>
                      <a:r>
                        <a:rPr lang="zh-CN" altLang="en-US" sz="1800" b="1" noProof="0" dirty="0">
                          <a:solidFill>
                            <a:schemeClr val="tx1"/>
                          </a:solidFill>
                          <a:latin typeface="+mn-ea"/>
                        </a:rPr>
                        <a:t>公共配套费</a:t>
                      </a:r>
                      <a:endParaRPr lang="zh-CN" altLang="en-US" sz="1800" b="1" noProof="0" dirty="0">
                        <a:solidFill>
                          <a:schemeClr val="tx1"/>
                        </a:solidFill>
                        <a:latin typeface="+mn-ea"/>
                      </a:endParaRPr>
                    </a:p>
                  </a:txBody>
                  <a:tcPr marL="182880" marR="94257" anchor="ctr">
                    <a:solidFill>
                      <a:schemeClr val="bg1">
                        <a:lumMod val="85000"/>
                      </a:schemeClr>
                    </a:solidFill>
                  </a:tcPr>
                </a:tc>
                <a:tc>
                  <a:txBody>
                    <a:bodyPr/>
                    <a:p>
                      <a:pPr algn="l" rtl="0">
                        <a:buNone/>
                      </a:pPr>
                      <a:r>
                        <a:rPr lang="en-US" altLang="zh-CN" sz="1800" b="1" noProof="0" dirty="0">
                          <a:solidFill>
                            <a:schemeClr val="tx1"/>
                          </a:solidFill>
                          <a:latin typeface="+mn-ea"/>
                        </a:rPr>
                        <a:t>300</a:t>
                      </a:r>
                      <a:endParaRPr lang="en-US" altLang="zh-CN" sz="1800" b="1" noProof="0" dirty="0">
                        <a:solidFill>
                          <a:schemeClr val="tx1"/>
                        </a:solidFill>
                        <a:latin typeface="+mn-ea"/>
                      </a:endParaRPr>
                    </a:p>
                  </a:txBody>
                  <a:tcPr marL="94257" marR="94257" anchor="ctr">
                    <a:solidFill>
                      <a:schemeClr val="bg2">
                        <a:lumMod val="20000"/>
                        <a:lumOff val="80000"/>
                      </a:schemeClr>
                    </a:solidFill>
                  </a:tcPr>
                </a:tc>
                <a:tc>
                  <a:txBody>
                    <a:bodyPr/>
                    <a:p>
                      <a:pPr algn="l" rtl="0">
                        <a:buNone/>
                      </a:pPr>
                      <a:endParaRPr lang="zh-CN" altLang="en-US" sz="1800" b="1" noProof="0" dirty="0">
                        <a:solidFill>
                          <a:schemeClr val="tx1"/>
                        </a:solidFill>
                        <a:latin typeface="+mn-ea"/>
                      </a:endParaRPr>
                    </a:p>
                  </a:txBody>
                  <a:tcPr marL="94257" marR="94257" anchor="ctr">
                    <a:solidFill>
                      <a:schemeClr val="bg2">
                        <a:lumMod val="20000"/>
                        <a:lumOff val="80000"/>
                      </a:schemeClr>
                    </a:solidFill>
                  </a:tcPr>
                </a:tc>
              </a:tr>
              <a:tr h="474980">
                <a:tc>
                  <a:txBody>
                    <a:bodyPr/>
                    <a:p>
                      <a:pPr algn="l" rtl="0">
                        <a:buNone/>
                      </a:pPr>
                      <a:r>
                        <a:rPr lang="zh-CN" altLang="en-US" sz="1800" b="1" noProof="0" dirty="0">
                          <a:solidFill>
                            <a:schemeClr val="tx1"/>
                          </a:solidFill>
                          <a:latin typeface="+mn-ea"/>
                        </a:rPr>
                        <a:t>管理费用</a:t>
                      </a:r>
                      <a:endParaRPr lang="zh-CN" altLang="en-US" sz="1800" b="1" noProof="0" dirty="0">
                        <a:solidFill>
                          <a:schemeClr val="tx1"/>
                        </a:solidFill>
                        <a:latin typeface="+mn-ea"/>
                      </a:endParaRPr>
                    </a:p>
                  </a:txBody>
                  <a:tcPr marL="182880" marR="94257" anchor="ctr">
                    <a:solidFill>
                      <a:schemeClr val="bg1">
                        <a:lumMod val="85000"/>
                      </a:schemeClr>
                    </a:solidFill>
                  </a:tcPr>
                </a:tc>
                <a:tc>
                  <a:txBody>
                    <a:bodyPr/>
                    <a:p>
                      <a:pPr algn="l" rtl="0">
                        <a:buNone/>
                      </a:pPr>
                      <a:r>
                        <a:rPr lang="en-US" altLang="zh-CN" sz="1800" b="1" noProof="0" dirty="0">
                          <a:solidFill>
                            <a:schemeClr val="tx1"/>
                          </a:solidFill>
                          <a:latin typeface="+mn-ea"/>
                        </a:rPr>
                        <a:t>1,400</a:t>
                      </a:r>
                      <a:endParaRPr lang="en-US" altLang="zh-CN" sz="1800" b="1" noProof="0" dirty="0">
                        <a:solidFill>
                          <a:schemeClr val="tx1"/>
                        </a:solidFill>
                        <a:latin typeface="+mn-ea"/>
                      </a:endParaRPr>
                    </a:p>
                  </a:txBody>
                  <a:tcPr marL="94257" marR="94257" anchor="ctr">
                    <a:solidFill>
                      <a:schemeClr val="bg2">
                        <a:lumMod val="20000"/>
                        <a:lumOff val="80000"/>
                      </a:schemeClr>
                    </a:solidFill>
                  </a:tcPr>
                </a:tc>
                <a:tc>
                  <a:txBody>
                    <a:bodyPr/>
                    <a:p>
                      <a:pPr algn="l" rtl="0">
                        <a:buNone/>
                      </a:pPr>
                      <a:endParaRPr lang="zh-CN" altLang="en-US" sz="1800" b="1" noProof="0" dirty="0">
                        <a:solidFill>
                          <a:schemeClr val="tx1"/>
                        </a:solidFill>
                        <a:latin typeface="+mn-ea"/>
                      </a:endParaRPr>
                    </a:p>
                  </a:txBody>
                  <a:tcPr marL="94257" marR="94257" anchor="ctr">
                    <a:solidFill>
                      <a:schemeClr val="bg2">
                        <a:lumMod val="20000"/>
                        <a:lumOff val="80000"/>
                      </a:schemeClr>
                    </a:solidFill>
                  </a:tcPr>
                </a:tc>
              </a:tr>
              <a:tr h="455295">
                <a:tc>
                  <a:txBody>
                    <a:bodyPr/>
                    <a:p>
                      <a:pPr algn="l" rtl="0">
                        <a:buNone/>
                      </a:pPr>
                      <a:r>
                        <a:rPr lang="zh-CN" altLang="en-US" sz="1800" b="1" noProof="0" dirty="0">
                          <a:solidFill>
                            <a:schemeClr val="tx1"/>
                          </a:solidFill>
                          <a:latin typeface="+mn-ea"/>
                        </a:rPr>
                        <a:t>开发间接费用</a:t>
                      </a:r>
                      <a:endParaRPr lang="zh-CN" altLang="en-US" sz="1800" b="1" noProof="0" dirty="0">
                        <a:solidFill>
                          <a:schemeClr val="tx1"/>
                        </a:solidFill>
                        <a:latin typeface="+mn-ea"/>
                      </a:endParaRPr>
                    </a:p>
                  </a:txBody>
                  <a:tcPr marL="182880" marR="94257" anchor="ctr">
                    <a:solidFill>
                      <a:schemeClr val="bg1">
                        <a:lumMod val="85000"/>
                      </a:schemeClr>
                    </a:solidFill>
                  </a:tcPr>
                </a:tc>
                <a:tc>
                  <a:txBody>
                    <a:bodyPr/>
                    <a:p>
                      <a:pPr algn="l" rtl="0">
                        <a:buNone/>
                      </a:pPr>
                      <a:r>
                        <a:rPr lang="en-US" altLang="zh-CN" sz="1800" b="1" noProof="0" dirty="0">
                          <a:solidFill>
                            <a:schemeClr val="tx1"/>
                          </a:solidFill>
                          <a:latin typeface="+mn-ea"/>
                        </a:rPr>
                        <a:t>1,500</a:t>
                      </a:r>
                      <a:endParaRPr lang="en-US" altLang="zh-CN" sz="1800" b="1" noProof="0" dirty="0">
                        <a:solidFill>
                          <a:schemeClr val="tx1"/>
                        </a:solidFill>
                        <a:latin typeface="+mn-ea"/>
                      </a:endParaRPr>
                    </a:p>
                  </a:txBody>
                  <a:tcPr marL="94257" marR="94257" anchor="ctr">
                    <a:solidFill>
                      <a:schemeClr val="bg2">
                        <a:lumMod val="20000"/>
                        <a:lumOff val="80000"/>
                      </a:schemeClr>
                    </a:solidFill>
                  </a:tcPr>
                </a:tc>
                <a:tc>
                  <a:txBody>
                    <a:bodyPr/>
                    <a:p>
                      <a:pPr algn="l" rtl="0">
                        <a:buNone/>
                      </a:pPr>
                      <a:endParaRPr lang="zh-CN" altLang="en-US" sz="1800" b="1" noProof="0" dirty="0">
                        <a:solidFill>
                          <a:schemeClr val="tx1"/>
                        </a:solidFill>
                        <a:latin typeface="+mn-ea"/>
                      </a:endParaRPr>
                    </a:p>
                  </a:txBody>
                  <a:tcPr marL="94257" marR="94257" anchor="ctr">
                    <a:solidFill>
                      <a:schemeClr val="bg2">
                        <a:lumMod val="20000"/>
                        <a:lumOff val="80000"/>
                      </a:schemeClr>
                    </a:solidFill>
                  </a:tcPr>
                </a:tc>
              </a:tr>
              <a:tr h="485140">
                <a:tc>
                  <a:txBody>
                    <a:bodyPr/>
                    <a:p>
                      <a:pPr algn="l" rtl="0">
                        <a:buNone/>
                      </a:pPr>
                      <a:r>
                        <a:rPr lang="zh-CN" altLang="en-US" sz="1800" b="1" noProof="0" dirty="0">
                          <a:solidFill>
                            <a:schemeClr val="tx1"/>
                          </a:solidFill>
                          <a:latin typeface="+mn-ea"/>
                        </a:rPr>
                        <a:t>合计</a:t>
                      </a:r>
                      <a:endParaRPr lang="zh-CN" altLang="en-US" sz="1800" b="1" noProof="0" dirty="0">
                        <a:solidFill>
                          <a:schemeClr val="tx1"/>
                        </a:solidFill>
                        <a:latin typeface="+mn-ea"/>
                      </a:endParaRPr>
                    </a:p>
                  </a:txBody>
                  <a:tcPr marL="182880" marR="94257" anchor="ctr">
                    <a:solidFill>
                      <a:schemeClr val="bg1">
                        <a:lumMod val="85000"/>
                      </a:schemeClr>
                    </a:solidFill>
                  </a:tcPr>
                </a:tc>
                <a:tc>
                  <a:txBody>
                    <a:bodyPr/>
                    <a:p>
                      <a:pPr algn="l" rtl="0">
                        <a:buNone/>
                      </a:pPr>
                      <a:r>
                        <a:rPr lang="en-US" altLang="zh-CN" sz="1800" b="1" noProof="0" dirty="0">
                          <a:solidFill>
                            <a:schemeClr val="tx1"/>
                          </a:solidFill>
                          <a:latin typeface="+mn-ea"/>
                        </a:rPr>
                        <a:t>15,000</a:t>
                      </a:r>
                      <a:endParaRPr lang="en-US" altLang="zh-CN" sz="1800" b="1" noProof="0" dirty="0">
                        <a:solidFill>
                          <a:schemeClr val="tx1"/>
                        </a:solidFill>
                        <a:latin typeface="+mn-ea"/>
                      </a:endParaRPr>
                    </a:p>
                  </a:txBody>
                  <a:tcPr marL="94257" marR="94257" anchor="ctr">
                    <a:solidFill>
                      <a:schemeClr val="bg2">
                        <a:lumMod val="20000"/>
                        <a:lumOff val="80000"/>
                      </a:schemeClr>
                    </a:solidFill>
                  </a:tcPr>
                </a:tc>
                <a:tc>
                  <a:txBody>
                    <a:bodyPr/>
                    <a:p>
                      <a:pPr algn="l" rtl="0">
                        <a:buNone/>
                      </a:pPr>
                      <a:r>
                        <a:rPr lang="zh-CN" altLang="en-US" sz="1800" b="1" noProof="0" dirty="0">
                          <a:solidFill>
                            <a:schemeClr val="tx1"/>
                          </a:solidFill>
                          <a:latin typeface="+mn-ea"/>
                        </a:rPr>
                        <a:t>计划融资</a:t>
                      </a:r>
                      <a:r>
                        <a:rPr lang="en-US" altLang="zh-CN" sz="1800" b="1" noProof="0" dirty="0">
                          <a:solidFill>
                            <a:schemeClr val="tx1"/>
                          </a:solidFill>
                          <a:latin typeface="+mn-ea"/>
                        </a:rPr>
                        <a:t>1.5</a:t>
                      </a:r>
                      <a:r>
                        <a:rPr lang="zh-CN" altLang="en-US" sz="1800" b="1" noProof="0" dirty="0">
                          <a:solidFill>
                            <a:schemeClr val="tx1"/>
                          </a:solidFill>
                          <a:latin typeface="+mn-ea"/>
                        </a:rPr>
                        <a:t>亿，可采取分期按计划专款专用，三方监管。</a:t>
                      </a:r>
                      <a:endParaRPr lang="zh-CN" altLang="en-US" sz="1800" b="1" noProof="0" dirty="0">
                        <a:solidFill>
                          <a:schemeClr val="tx1"/>
                        </a:solidFill>
                        <a:latin typeface="+mn-ea"/>
                      </a:endParaRPr>
                    </a:p>
                  </a:txBody>
                  <a:tcPr marL="94257" marR="94257" anchor="ctr">
                    <a:solidFill>
                      <a:schemeClr val="bg2">
                        <a:lumMod val="20000"/>
                        <a:lumOff val="80000"/>
                      </a:schemeClr>
                    </a:solidFill>
                  </a:tcPr>
                </a:tc>
              </a:tr>
            </a:tbl>
          </a:graphicData>
        </a:graphic>
      </p:graphicFrame>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19</a:t>
            </a:r>
            <a:r>
              <a:rPr lang="zh-CN" altLang="en-US"/>
              <a:t>页</a:t>
            </a:r>
            <a:endParaRPr lang="zh-CN" altLang="en-US"/>
          </a:p>
        </p:txBody>
      </p:sp>
    </p:spTree>
  </p:cSld>
  <p:clrMapOvr>
    <a:masterClrMapping/>
  </p:clrMapOvr>
  <p:transition spd="slow">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46430" y="550545"/>
            <a:ext cx="4392930" cy="721995"/>
          </a:xfrm>
        </p:spPr>
        <p:txBody>
          <a:bodyPr rtlCol="0"/>
          <a:lstStyle/>
          <a:p>
            <a:pPr rtl="0"/>
            <a:r>
              <a:rPr lang="zh-CN" altLang="en-US" b="0" dirty="0">
                <a:latin typeface="Microsoft YaHei UI" panose="020B0503020204020204" pitchFamily="34" charset="-122"/>
                <a:ea typeface="Microsoft YaHei UI" panose="020B0503020204020204" pitchFamily="34" charset="-122"/>
              </a:rPr>
              <a:t>目录</a:t>
            </a:r>
            <a:endParaRPr lang="zh-CN" altLang="en-US" b="0" dirty="0">
              <a:latin typeface="Microsoft YaHei UI" panose="020B0503020204020204" pitchFamily="34" charset="-122"/>
              <a:ea typeface="Microsoft YaHei UI" panose="020B0503020204020204" pitchFamily="34" charset="-122"/>
            </a:endParaRPr>
          </a:p>
        </p:txBody>
      </p:sp>
      <p:sp>
        <p:nvSpPr>
          <p:cNvPr id="5" name="文本占位符 4"/>
          <p:cNvSpPr>
            <a:spLocks noGrp="1"/>
          </p:cNvSpPr>
          <p:nvPr>
            <p:ph type="body" idx="1"/>
          </p:nvPr>
        </p:nvSpPr>
        <p:spPr>
          <a:xfrm>
            <a:off x="537210" y="1696720"/>
            <a:ext cx="10224000" cy="4601845"/>
          </a:xfrm>
        </p:spPr>
        <p:txBody>
          <a:bodyPr rtlCol="0"/>
          <a:lstStyle/>
          <a:p>
            <a:pPr rtl="0"/>
            <a:r>
              <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一、公司简介</a:t>
            </a:r>
            <a:endPar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endParaRPr>
          </a:p>
          <a:p>
            <a:pPr rtl="0"/>
            <a:r>
              <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二、项目介绍</a:t>
            </a:r>
            <a:endPar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endParaRPr>
          </a:p>
          <a:p>
            <a:pPr rtl="0"/>
            <a:r>
              <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三、</a:t>
            </a:r>
            <a:r>
              <a:rPr lang="zh-CN" altLang="en-US" sz="3000">
                <a:solidFill>
                  <a:schemeClr val="accent1"/>
                </a:solidFill>
                <a:effectLst>
                  <a:outerShdw blurRad="38100" dist="25400" dir="5400000" algn="ctr" rotWithShape="0">
                    <a:srgbClr val="6E747A">
                      <a:alpha val="43000"/>
                    </a:srgbClr>
                  </a:outerShdw>
                </a:effectLst>
                <a:sym typeface="+mn-ea"/>
              </a:rPr>
              <a:t>公司资产</a:t>
            </a:r>
            <a:r>
              <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情况</a:t>
            </a:r>
            <a:endPar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endParaRPr>
          </a:p>
          <a:p>
            <a:pPr rtl="0"/>
            <a:r>
              <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四、项目情况</a:t>
            </a:r>
            <a:endPar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endParaRPr>
          </a:p>
          <a:p>
            <a:pPr rtl="0"/>
            <a:r>
              <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五、开发计划及实施方案</a:t>
            </a:r>
            <a:endPar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endParaRPr>
          </a:p>
          <a:p>
            <a:pPr rtl="0"/>
            <a:r>
              <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六、未开发土地盈利预测</a:t>
            </a:r>
            <a:endPar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endParaRPr>
          </a:p>
          <a:p>
            <a:pPr rtl="0"/>
            <a:endParaRPr lang="zh-CN" altLang="en-US" sz="30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endParaRPr>
          </a:p>
        </p:txBody>
      </p:sp>
      <p:pic>
        <p:nvPicPr>
          <p:cNvPr id="17" name="图片占位符 16" title="建筑物图像"/>
          <p:cNvPicPr>
            <a:picLocks noGrp="1" noChangeAspect="1"/>
          </p:cNvPicPr>
          <p:nvPr>
            <p:ph type="pic" sz="quarter" idx="13"/>
          </p:nvPr>
        </p:nvPicPr>
        <p:blipFill>
          <a:blip r:embed="rId1"/>
          <a:srcRect l="20784" r="20784"/>
          <a:stretch>
            <a:fillRect/>
          </a:stretch>
        </p:blipFill>
        <p:spPr>
          <a:xfrm>
            <a:off x="7737475" y="102870"/>
            <a:ext cx="4428490" cy="455676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2</a:t>
            </a:r>
            <a:r>
              <a:rPr lang="zh-CN" altLang="en-US"/>
              <a:t>页</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blinds/>
      </p:transition>
    </mc:Choice>
    <mc:Fallback>
      <p:transition spd="med">
        <p:blind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 19" descr="分组文本中的公司缩写和名称"/>
          <p:cNvGrpSpPr/>
          <p:nvPr/>
        </p:nvGrpSpPr>
        <p:grpSpPr>
          <a:xfrm>
            <a:off x="2787171" y="2855631"/>
            <a:ext cx="761137" cy="1117680"/>
            <a:chOff x="2787171" y="2902286"/>
            <a:chExt cx="761137" cy="1117680"/>
          </a:xfrm>
        </p:grpSpPr>
        <p:sp>
          <p:nvSpPr>
            <p:cNvPr id="21" name="文本框 20"/>
            <p:cNvSpPr txBox="1"/>
            <p:nvPr/>
          </p:nvSpPr>
          <p:spPr>
            <a:xfrm>
              <a:off x="3238428" y="2902286"/>
              <a:ext cx="309880" cy="1014730"/>
            </a:xfrm>
            <a:prstGeom prst="rect">
              <a:avLst/>
            </a:prstGeom>
            <a:noFill/>
          </p:spPr>
          <p:txBody>
            <a:bodyPr wrap="none" rtlCol="0">
              <a:spAutoFit/>
            </a:bodyPr>
            <a:lstStyle/>
            <a:p>
              <a:pPr rtl="0"/>
              <a:endParaRPr lang="en-US" altLang="zh-CN" sz="6000" b="1" dirty="0">
                <a:solidFill>
                  <a:schemeClr val="bg1"/>
                </a:solidFill>
                <a:latin typeface="Microsoft YaHei UI" panose="020B0503020204020204" pitchFamily="34" charset="-122"/>
                <a:ea typeface="Microsoft YaHei UI" panose="020B0503020204020204" pitchFamily="34" charset="-122"/>
              </a:endParaRPr>
            </a:p>
          </p:txBody>
        </p:sp>
        <p:sp>
          <p:nvSpPr>
            <p:cNvPr id="22" name="文本框 21"/>
            <p:cNvSpPr txBox="1"/>
            <p:nvPr/>
          </p:nvSpPr>
          <p:spPr>
            <a:xfrm>
              <a:off x="2787171" y="3713261"/>
              <a:ext cx="309880" cy="306705"/>
            </a:xfrm>
            <a:prstGeom prst="rect">
              <a:avLst/>
            </a:prstGeom>
            <a:noFill/>
          </p:spPr>
          <p:txBody>
            <a:bodyPr wrap="none" rtlCol="0">
              <a:spAutoFit/>
            </a:bodyPr>
            <a:lstStyle/>
            <a:p>
              <a:pPr rtl="0"/>
              <a:endParaRPr lang="en-US" altLang="zh-CN" sz="1400" dirty="0">
                <a:solidFill>
                  <a:schemeClr val="bg1"/>
                </a:solidFill>
                <a:latin typeface="Microsoft YaHei UI" panose="020B0503020204020204" pitchFamily="34" charset="-122"/>
                <a:ea typeface="Microsoft YaHei UI" panose="020B0503020204020204" pitchFamily="34" charset="-122"/>
                <a:cs typeface="Calibri Light" panose="020F0302020204030204" pitchFamily="34" charset="0"/>
              </a:endParaRPr>
            </a:p>
          </p:txBody>
        </p:sp>
      </p:grpSp>
      <p:sp>
        <p:nvSpPr>
          <p:cNvPr id="8" name="标题 7"/>
          <p:cNvSpPr>
            <a:spLocks noGrp="1"/>
          </p:cNvSpPr>
          <p:nvPr>
            <p:ph type="ctrTitle"/>
          </p:nvPr>
        </p:nvSpPr>
        <p:spPr>
          <a:xfrm>
            <a:off x="7049770" y="3277235"/>
            <a:ext cx="4853305" cy="1277620"/>
          </a:xfrm>
        </p:spPr>
        <p:txBody>
          <a:bodyPr rtlCol="0"/>
          <a:lstStyle/>
          <a:p>
            <a:pPr rtl="0"/>
            <a:r>
              <a:rPr lang="zh-CN" altLang="en-US" sz="550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谢谢</a:t>
            </a:r>
            <a:r>
              <a:rPr lang="zh-CN" altLang="en-US" sz="5500" b="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a:t>
            </a:r>
            <a:endParaRPr lang="zh-CN" altLang="en-US" sz="5500" b="0" dirty="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endParaRPr>
          </a:p>
        </p:txBody>
      </p:sp>
      <p:pic>
        <p:nvPicPr>
          <p:cNvPr id="17" name="图片占位符 16" title="建筑物图像"/>
          <p:cNvPicPr>
            <a:picLocks noGrp="1" noChangeAspect="1"/>
          </p:cNvPicPr>
          <p:nvPr>
            <p:ph type="pic" sz="quarter" idx="13"/>
          </p:nvPr>
        </p:nvPicPr>
        <p:blipFill>
          <a:blip r:embed="rId1"/>
          <a:srcRect l="20784" r="20784"/>
          <a:stretch>
            <a:fillRect/>
          </a:stretch>
        </p:blipFill>
        <p:spPr>
          <a:xfrm>
            <a:off x="2787015" y="1447800"/>
            <a:ext cx="4090035" cy="4744085"/>
          </a:xfrm>
        </p:spPr>
      </p:pic>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20</a:t>
            </a:r>
            <a:r>
              <a:rPr lang="zh-CN" altLang="en-US"/>
              <a:t>页</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blinds/>
      </p:transition>
    </mc:Choice>
    <mc:Fallback>
      <p:transition spd="slow">
        <p:blind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rtl="0"/>
            <a:r>
              <a:rPr lang="zh-CN" altLang="en-US" dirty="0">
                <a:latin typeface="Microsoft YaHei UI" panose="020B0503020204020204" pitchFamily="34" charset="-122"/>
                <a:ea typeface="Microsoft YaHei UI" panose="020B0503020204020204" pitchFamily="34" charset="-122"/>
              </a:rPr>
              <a:t>一、公司简介</a:t>
            </a:r>
            <a:endParaRPr lang="zh-CN" altLang="en-US" dirty="0">
              <a:latin typeface="Microsoft YaHei UI" panose="020B0503020204020204" pitchFamily="34" charset="-122"/>
              <a:ea typeface="Microsoft YaHei UI" panose="020B0503020204020204" pitchFamily="34" charset="-122"/>
            </a:endParaRPr>
          </a:p>
        </p:txBody>
      </p:sp>
      <p:sp>
        <p:nvSpPr>
          <p:cNvPr id="7" name="内容占位符 6"/>
          <p:cNvSpPr>
            <a:spLocks noGrp="1"/>
          </p:cNvSpPr>
          <p:nvPr>
            <p:ph idx="1"/>
          </p:nvPr>
        </p:nvSpPr>
        <p:spPr>
          <a:xfrm>
            <a:off x="531495" y="2609215"/>
            <a:ext cx="5998845" cy="3747135"/>
          </a:xfrm>
        </p:spPr>
        <p:txBody>
          <a:bodyPr rtlCol="0">
            <a:normAutofit/>
          </a:bodyPr>
          <a:lstStyle/>
          <a:p>
            <a:pPr lvl="0" rtl="0"/>
            <a:r>
              <a:rPr lang="en-US" altLang="zh-CN" sz="2000">
                <a:latin typeface="Microsoft YaHei UI" panose="020B0503020204020204" pitchFamily="34" charset="-122"/>
                <a:ea typeface="Microsoft YaHei UI" panose="020B0503020204020204" pitchFamily="34" charset="-122"/>
              </a:rPr>
              <a:t>公司名称：阳江丰怡房地产发展有限公司</a:t>
            </a:r>
            <a:endParaRPr lang="en-US" altLang="zh-CN" sz="2000">
              <a:latin typeface="Microsoft YaHei UI" panose="020B0503020204020204" pitchFamily="34" charset="-122"/>
              <a:ea typeface="Microsoft YaHei UI" panose="020B0503020204020204" pitchFamily="34" charset="-122"/>
            </a:endParaRPr>
          </a:p>
          <a:p>
            <a:pPr lvl="0" rtl="0"/>
            <a:r>
              <a:rPr lang="en-US" altLang="zh-CN" sz="2000">
                <a:latin typeface="Microsoft YaHei UI" panose="020B0503020204020204" pitchFamily="34" charset="-122"/>
                <a:ea typeface="Microsoft YaHei UI" panose="020B0503020204020204" pitchFamily="34" charset="-122"/>
              </a:rPr>
              <a:t>注册地址：阳江市江朗大道38号丰怡豪庭会所</a:t>
            </a:r>
            <a:endParaRPr lang="en-US" altLang="zh-CN" sz="2000">
              <a:latin typeface="Microsoft YaHei UI" panose="020B0503020204020204" pitchFamily="34" charset="-122"/>
              <a:ea typeface="Microsoft YaHei UI" panose="020B0503020204020204" pitchFamily="34" charset="-122"/>
            </a:endParaRPr>
          </a:p>
          <a:p>
            <a:pPr lvl="0" rtl="0"/>
            <a:r>
              <a:rPr lang="en-US" altLang="zh-CN" sz="2000">
                <a:latin typeface="Microsoft YaHei UI" panose="020B0503020204020204" pitchFamily="34" charset="-122"/>
                <a:ea typeface="Microsoft YaHei UI" panose="020B0503020204020204" pitchFamily="34" charset="-122"/>
              </a:rPr>
              <a:t>法定代表人：Nicholas James GRONOW</a:t>
            </a:r>
            <a:endParaRPr lang="en-US" altLang="zh-CN" sz="2000">
              <a:latin typeface="Microsoft YaHei UI" panose="020B0503020204020204" pitchFamily="34" charset="-122"/>
              <a:ea typeface="Microsoft YaHei UI" panose="020B0503020204020204" pitchFamily="34" charset="-122"/>
            </a:endParaRPr>
          </a:p>
          <a:p>
            <a:pPr lvl="0" rtl="0"/>
            <a:r>
              <a:rPr lang="en-US" altLang="zh-CN" sz="2000">
                <a:latin typeface="Microsoft YaHei UI" panose="020B0503020204020204" pitchFamily="34" charset="-122"/>
                <a:ea typeface="Microsoft YaHei UI" panose="020B0503020204020204" pitchFamily="34" charset="-122"/>
              </a:rPr>
              <a:t>注册资本:11,850万港元</a:t>
            </a:r>
            <a:endParaRPr lang="en-US" altLang="zh-CN" sz="2000">
              <a:latin typeface="Microsoft YaHei UI" panose="020B0503020204020204" pitchFamily="34" charset="-122"/>
              <a:ea typeface="Microsoft YaHei UI" panose="020B0503020204020204" pitchFamily="34" charset="-122"/>
            </a:endParaRPr>
          </a:p>
          <a:p>
            <a:pPr lvl="0" rtl="0"/>
            <a:r>
              <a:rPr lang="en-US" altLang="zh-CN" sz="2000">
                <a:latin typeface="Microsoft YaHei UI" panose="020B0503020204020204" pitchFamily="34" charset="-122"/>
                <a:ea typeface="Microsoft YaHei UI" panose="020B0503020204020204" pitchFamily="34" charset="-122"/>
              </a:rPr>
              <a:t>公司类型：有限责任公司（外国法人独资）</a:t>
            </a:r>
            <a:endParaRPr lang="en-US" altLang="zh-CN" sz="2000">
              <a:latin typeface="Microsoft YaHei UI" panose="020B0503020204020204" pitchFamily="34" charset="-122"/>
              <a:ea typeface="Microsoft YaHei UI" panose="020B0503020204020204" pitchFamily="34" charset="-122"/>
            </a:endParaRPr>
          </a:p>
          <a:p>
            <a:pPr lvl="0" rtl="0"/>
            <a:r>
              <a:rPr lang="en-US" altLang="zh-CN" sz="2000">
                <a:latin typeface="Microsoft YaHei UI" panose="020B0503020204020204" pitchFamily="34" charset="-122"/>
                <a:ea typeface="Microsoft YaHei UI" panose="020B0503020204020204" pitchFamily="34" charset="-122"/>
              </a:rPr>
              <a:t>经营范围:房地产开发及销售-阳江市江城区城南新区[阳府国用（2007）第11464号]。(依法须经批准的项目，经相关部门批准后方可开展经营活动)。</a:t>
            </a:r>
            <a:endParaRPr lang="en-US" altLang="zh-CN" sz="2000">
              <a:latin typeface="Microsoft YaHei UI" panose="020B0503020204020204" pitchFamily="34" charset="-122"/>
              <a:ea typeface="Microsoft YaHei UI" panose="020B0503020204020204" pitchFamily="34" charset="-122"/>
            </a:endParaRPr>
          </a:p>
        </p:txBody>
      </p:sp>
      <p:graphicFrame>
        <p:nvGraphicFramePr>
          <p:cNvPr id="10" name="图表 9"/>
          <p:cNvGraphicFramePr/>
          <p:nvPr/>
        </p:nvGraphicFramePr>
        <p:xfrm>
          <a:off x="6872605" y="2226945"/>
          <a:ext cx="4572000" cy="2743200"/>
        </p:xfrm>
        <a:graphic>
          <a:graphicData uri="http://schemas.openxmlformats.org/drawingml/2006/chart">
            <c:chart xmlns:c="http://schemas.openxmlformats.org/drawingml/2006/chart" xmlns:r="http://schemas.openxmlformats.org/officeDocument/2006/relationships" r:id="rId1"/>
          </a:graphicData>
        </a:graphic>
      </p:graphicFrame>
      <p:pic>
        <p:nvPicPr>
          <p:cNvPr id="13" name="图片占位符 12" title="地平线"/>
          <p:cNvPicPr>
            <a:picLocks noGrp="1" noChangeAspect="1"/>
          </p:cNvPicPr>
          <p:nvPr>
            <p:ph type="pic" sz="quarter" idx="10"/>
          </p:nvPr>
        </p:nvPicPr>
        <p:blipFill rotWithShape="1">
          <a:blip r:embed="rId2"/>
          <a:srcRect l="23313" r="23313"/>
          <a:stretch>
            <a:fillRect/>
          </a:stretch>
        </p:blipFill>
        <p:spPr>
          <a:xfrm>
            <a:off x="6586220" y="-6985"/>
            <a:ext cx="5588000" cy="6872249"/>
          </a:xfrm>
        </p:spPr>
      </p:pic>
      <p:sp>
        <p:nvSpPr>
          <p:cNvPr id="2" name="页脚占位符 1"/>
          <p:cNvSpPr>
            <a:spLocks noGrp="1"/>
          </p:cNvSpPr>
          <p:nvPr>
            <p:ph type="ftr" sz="quarter" idx="14"/>
          </p:nvPr>
        </p:nvSpPr>
        <p:spPr/>
        <p:txBody>
          <a:bodyPr/>
          <a:p>
            <a:r>
              <a:rPr lang="zh-CN" altLang="en-US"/>
              <a:t>1</a:t>
            </a:r>
            <a:endParaRPr lang="zh-CN" altLang="en-US" dirty="0"/>
          </a:p>
        </p:txBody>
      </p:sp>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3</a:t>
            </a:r>
            <a:r>
              <a:rPr lang="zh-CN" altLang="en-US"/>
              <a:t>页</a:t>
            </a:r>
            <a:endParaRPr lang="zh-CN" altLang="en-US"/>
          </a:p>
        </p:txBody>
      </p:sp>
    </p:spTree>
  </p:cSld>
  <p:clrMapOvr>
    <a:masterClrMapping/>
  </p:clrMapOvr>
  <p:transition spd="slow">
    <p:blind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rtl="0"/>
            <a:r>
              <a:rPr lang="zh-CN" altLang="en-US" dirty="0">
                <a:latin typeface="Microsoft YaHei UI" panose="020B0503020204020204" pitchFamily="34" charset="-122"/>
                <a:ea typeface="Microsoft YaHei UI" panose="020B0503020204020204" pitchFamily="34" charset="-122"/>
              </a:rPr>
              <a:t>股权结构</a:t>
            </a:r>
            <a:endParaRPr lang="zh-CN" altLang="en-US" dirty="0">
              <a:latin typeface="Microsoft YaHei UI" panose="020B0503020204020204" pitchFamily="34" charset="-122"/>
              <a:ea typeface="Microsoft YaHei UI" panose="020B0503020204020204" pitchFamily="34" charset="-122"/>
            </a:endParaRPr>
          </a:p>
        </p:txBody>
      </p:sp>
      <p:graphicFrame>
        <p:nvGraphicFramePr>
          <p:cNvPr id="3" name="内容占位符 2"/>
          <p:cNvGraphicFramePr/>
          <p:nvPr>
            <p:ph idx="1"/>
          </p:nvPr>
        </p:nvGraphicFramePr>
        <p:xfrm>
          <a:off x="531495" y="2849880"/>
          <a:ext cx="6484620" cy="2494280"/>
        </p:xfrm>
        <a:graphic>
          <a:graphicData uri="http://schemas.openxmlformats.org/drawingml/2006/table">
            <a:tbl>
              <a:tblPr firstRow="1" bandRow="1">
                <a:tableStyleId>{5C22544A-7EE6-4342-B048-85BDC9FD1C3A}</a:tableStyleId>
              </a:tblPr>
              <a:tblGrid>
                <a:gridCol w="2161540"/>
                <a:gridCol w="2161540"/>
                <a:gridCol w="2161540"/>
              </a:tblGrid>
              <a:tr h="762000">
                <a:tc>
                  <a:txBody>
                    <a:bodyPr/>
                    <a:p>
                      <a:pPr indent="0" algn="ctr">
                        <a:buNone/>
                      </a:pPr>
                      <a:r>
                        <a:rPr lang="en-US" sz="2500" b="0">
                          <a:latin typeface="宋体" panose="02010600030101010101" pitchFamily="2" charset="-122"/>
                          <a:ea typeface="宋体" panose="02010600030101010101" pitchFamily="2" charset="-122"/>
                          <a:cs typeface="宋体" panose="02010600030101010101" pitchFamily="2" charset="-122"/>
                        </a:rPr>
                        <a:t>股东名称</a:t>
                      </a:r>
                      <a:endParaRPr lang="en-US" altLang="en-US" sz="25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c>
                  <a:txBody>
                    <a:bodyPr/>
                    <a:p>
                      <a:pPr indent="0" algn="ctr">
                        <a:buNone/>
                      </a:pPr>
                      <a:r>
                        <a:rPr lang="en-US" sz="2500" b="0">
                          <a:latin typeface="宋体" panose="02010600030101010101" pitchFamily="2" charset="-122"/>
                          <a:ea typeface="宋体" panose="02010600030101010101" pitchFamily="2" charset="-122"/>
                          <a:cs typeface="宋体" panose="02010600030101010101" pitchFamily="2" charset="-122"/>
                        </a:rPr>
                        <a:t>注册资本(万港元)</a:t>
                      </a:r>
                      <a:endParaRPr lang="en-US" altLang="en-US" sz="25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c>
                  <a:txBody>
                    <a:bodyPr/>
                    <a:p>
                      <a:pPr indent="0" algn="ctr">
                        <a:buNone/>
                      </a:pPr>
                      <a:r>
                        <a:rPr lang="en-US" sz="2500" b="0">
                          <a:latin typeface="宋体" panose="02010600030101010101" pitchFamily="2" charset="-122"/>
                          <a:ea typeface="宋体" panose="02010600030101010101" pitchFamily="2" charset="-122"/>
                          <a:cs typeface="宋体" panose="02010600030101010101" pitchFamily="2" charset="-122"/>
                        </a:rPr>
                        <a:t>股权比例</a:t>
                      </a:r>
                      <a:endParaRPr lang="en-US" altLang="en-US" sz="25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r>
              <a:tr h="945515">
                <a:tc>
                  <a:txBody>
                    <a:bodyPr/>
                    <a:p>
                      <a:pPr indent="0" algn="ctr">
                        <a:buNone/>
                      </a:pPr>
                      <a:r>
                        <a:rPr lang="en-US" sz="2500" b="0">
                          <a:latin typeface="宋体" panose="02010600030101010101" pitchFamily="2" charset="-122"/>
                          <a:ea typeface="宋体" panose="02010600030101010101" pitchFamily="2" charset="-122"/>
                          <a:cs typeface="宋体" panose="02010600030101010101" pitchFamily="2" charset="-122"/>
                        </a:rPr>
                        <a:t>怡丰发展控股有限公司</a:t>
                      </a:r>
                      <a:endParaRPr lang="en-US" altLang="en-US" sz="25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c>
                  <a:txBody>
                    <a:bodyPr/>
                    <a:p>
                      <a:pPr indent="0" algn="ctr">
                        <a:buNone/>
                      </a:pPr>
                      <a:r>
                        <a:rPr lang="en-US" sz="2500" b="0">
                          <a:latin typeface="宋体" panose="02010600030101010101" pitchFamily="2" charset="-122"/>
                          <a:ea typeface="宋体" panose="02010600030101010101" pitchFamily="2" charset="-122"/>
                          <a:cs typeface="宋体" panose="02010600030101010101" pitchFamily="2" charset="-122"/>
                        </a:rPr>
                        <a:t>11，850.00</a:t>
                      </a:r>
                      <a:endParaRPr lang="en-US" altLang="en-US" sz="25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c>
                  <a:txBody>
                    <a:bodyPr/>
                    <a:p>
                      <a:pPr indent="0" algn="ctr">
                        <a:buNone/>
                      </a:pPr>
                      <a:r>
                        <a:rPr lang="en-US" sz="2500" b="0">
                          <a:latin typeface="宋体" panose="02010600030101010101" pitchFamily="2" charset="-122"/>
                          <a:ea typeface="宋体" panose="02010600030101010101" pitchFamily="2" charset="-122"/>
                          <a:cs typeface="宋体" panose="02010600030101010101" pitchFamily="2" charset="-122"/>
                        </a:rPr>
                        <a:t>100%</a:t>
                      </a:r>
                      <a:endParaRPr lang="en-US" altLang="en-US" sz="25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r>
              <a:tr h="786765">
                <a:tc>
                  <a:txBody>
                    <a:bodyPr/>
                    <a:p>
                      <a:pPr indent="0" algn="ctr">
                        <a:buNone/>
                      </a:pPr>
                      <a:r>
                        <a:rPr lang="en-US" sz="2500" b="0">
                          <a:latin typeface="宋体" panose="02010600030101010101" pitchFamily="2" charset="-122"/>
                          <a:ea typeface="宋体" panose="02010600030101010101" pitchFamily="2" charset="-122"/>
                          <a:cs typeface="宋体" panose="02010600030101010101" pitchFamily="2" charset="-122"/>
                        </a:rPr>
                        <a:t>合计</a:t>
                      </a:r>
                      <a:endParaRPr lang="en-US" altLang="en-US" sz="25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c>
                  <a:txBody>
                    <a:bodyPr/>
                    <a:p>
                      <a:pPr indent="0" algn="ctr">
                        <a:buNone/>
                      </a:pPr>
                      <a:r>
                        <a:rPr lang="en-US" sz="2500" b="0">
                          <a:latin typeface="宋体" panose="02010600030101010101" pitchFamily="2" charset="-122"/>
                          <a:ea typeface="宋体" panose="02010600030101010101" pitchFamily="2" charset="-122"/>
                          <a:cs typeface="宋体" panose="02010600030101010101" pitchFamily="2" charset="-122"/>
                        </a:rPr>
                        <a:t>11，850.00</a:t>
                      </a:r>
                      <a:endParaRPr lang="en-US" altLang="en-US" sz="25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c>
                  <a:txBody>
                    <a:bodyPr/>
                    <a:p>
                      <a:pPr indent="0" algn="ctr">
                        <a:buNone/>
                      </a:pPr>
                      <a:r>
                        <a:rPr lang="en-US" sz="2500" b="0">
                          <a:latin typeface="宋体" panose="02010600030101010101" pitchFamily="2" charset="-122"/>
                          <a:ea typeface="宋体" panose="02010600030101010101" pitchFamily="2" charset="-122"/>
                          <a:cs typeface="宋体" panose="02010600030101010101" pitchFamily="2" charset="-122"/>
                        </a:rPr>
                        <a:t>100%</a:t>
                      </a:r>
                      <a:endParaRPr lang="en-US" altLang="en-US" sz="25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r>
            </a:tbl>
          </a:graphicData>
        </a:graphic>
      </p:graphicFrame>
      <p:graphicFrame>
        <p:nvGraphicFramePr>
          <p:cNvPr id="14" name="图表 13"/>
          <p:cNvGraphicFramePr/>
          <p:nvPr/>
        </p:nvGraphicFramePr>
        <p:xfrm>
          <a:off x="7583805" y="2640965"/>
          <a:ext cx="4492625" cy="3051810"/>
        </p:xfrm>
        <a:graphic>
          <a:graphicData uri="http://schemas.openxmlformats.org/drawingml/2006/chart">
            <c:chart xmlns:c="http://schemas.openxmlformats.org/drawingml/2006/chart" xmlns:r="http://schemas.openxmlformats.org/officeDocument/2006/relationships" r:id="rId1"/>
          </a:graphicData>
        </a:graphic>
      </p:graphicFrame>
      <p:sp>
        <p:nvSpPr>
          <p:cNvPr id="2" name="页脚占位符 1"/>
          <p:cNvSpPr>
            <a:spLocks noGrp="1"/>
          </p:cNvSpPr>
          <p:nvPr>
            <p:ph type="ftr" sz="quarter" idx="14"/>
          </p:nvPr>
        </p:nvSpPr>
        <p:spPr/>
        <p:txBody>
          <a:bodyPr/>
          <a:p>
            <a:r>
              <a:rPr lang="zh-CN" altLang="en-US"/>
              <a:t>1</a:t>
            </a:r>
            <a:endParaRPr lang="zh-CN" altLang="en-US" dirty="0"/>
          </a:p>
        </p:txBody>
      </p:sp>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4</a:t>
            </a:r>
            <a:r>
              <a:rPr lang="zh-CN" altLang="en-US"/>
              <a:t>页</a:t>
            </a:r>
            <a:endParaRPr lang="zh-CN" altLang="en-US"/>
          </a:p>
        </p:txBody>
      </p:sp>
    </p:spTree>
  </p:cSld>
  <p:clrMapOvr>
    <a:masterClrMapping/>
  </p:clrMapOvr>
  <p:transition spd="slow">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38338" y="609984"/>
            <a:ext cx="7342622" cy="1215566"/>
          </a:xfrm>
        </p:spPr>
        <p:txBody>
          <a:bodyPr rtlCol="0">
            <a:normAutofit/>
          </a:bodyPr>
          <a:lstStyle/>
          <a:p>
            <a:pPr rtl="0"/>
            <a:r>
              <a:rPr lang="zh-CN" altLang="en-US" dirty="0">
                <a:latin typeface="Microsoft YaHei UI" panose="020B0503020204020204" pitchFamily="34" charset="-122"/>
                <a:ea typeface="Microsoft YaHei UI" panose="020B0503020204020204" pitchFamily="34" charset="-122"/>
              </a:rPr>
              <a:t>二、项目介绍</a:t>
            </a:r>
            <a:endParaRPr lang="zh-CN" altLang="en-US" dirty="0">
              <a:latin typeface="Microsoft YaHei UI" panose="020B0503020204020204" pitchFamily="34" charset="-122"/>
              <a:ea typeface="Microsoft YaHei UI" panose="020B0503020204020204" pitchFamily="34" charset="-122"/>
            </a:endParaRPr>
          </a:p>
        </p:txBody>
      </p:sp>
      <p:sp>
        <p:nvSpPr>
          <p:cNvPr id="7" name="内容占位符 6"/>
          <p:cNvSpPr>
            <a:spLocks noGrp="1"/>
          </p:cNvSpPr>
          <p:nvPr>
            <p:ph idx="1"/>
          </p:nvPr>
        </p:nvSpPr>
        <p:spPr>
          <a:xfrm>
            <a:off x="492125" y="1936750"/>
            <a:ext cx="5998845" cy="3273425"/>
          </a:xfrm>
        </p:spPr>
        <p:txBody>
          <a:bodyPr rtlCol="0">
            <a:noAutofit/>
          </a:bodyPr>
          <a:lstStyle/>
          <a:p>
            <a:pPr marL="360045" lvl="0" indent="0" rtl="0" fontAlgn="auto"/>
            <a:r>
              <a:rPr lang="en-US" altLang="zh-CN" sz="250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丰怡豪庭项目土地由阳江丰怡房地产发展有限公司于2007年3月16日以人民币 7,564万元竞得座落阳江市江城区城南新区地段土地使用权面积共计337,705㎡，土地用途为居住（兼容商业、金融业），土地使用年限：住宅2077年3月16日；商业、金融业2047年3月16日。</a:t>
            </a:r>
            <a:r>
              <a:rPr lang="zh-CN" altLang="en-US" sz="250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容积率为</a:t>
            </a:r>
            <a:r>
              <a:rPr altLang="zh-CN" sz="250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1.84</a:t>
            </a:r>
            <a:r>
              <a:rPr lang="zh-CN" altLang="en-US" sz="250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a:t>
            </a:r>
            <a:endParaRPr lang="en-US" altLang="zh-CN" sz="250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endParaRPr>
          </a:p>
          <a:p>
            <a:pPr marL="360045" lvl="0" indent="0" rtl="0" fontAlgn="auto"/>
            <a:r>
              <a:rPr lang="en-US" altLang="zh-CN" sz="250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rPr>
              <a:t>土地分割  后因公司业务需要，于2009、2012、2013、2014及2016年先后多次向阳江市国土资源局申请土地分割，最终将土地划分目前的12 块。</a:t>
            </a:r>
            <a:endParaRPr lang="en-US" altLang="zh-CN" sz="250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endParaRPr>
          </a:p>
          <a:p>
            <a:pPr marL="360045" lvl="0" indent="0" rtl="0" fontAlgn="auto"/>
            <a:endParaRPr lang="en-US" altLang="zh-CN" sz="2500">
              <a:solidFill>
                <a:schemeClr val="accent1"/>
              </a:solidFill>
              <a:effectLst>
                <a:outerShdw blurRad="38100" dist="25400" dir="5400000" algn="ctr" rotWithShape="0">
                  <a:srgbClr val="6E747A">
                    <a:alpha val="43000"/>
                  </a:srgbClr>
                </a:outerShdw>
              </a:effectLst>
              <a:latin typeface="Microsoft YaHei UI" panose="020B0503020204020204" pitchFamily="34" charset="-122"/>
              <a:ea typeface="Microsoft YaHei UI" panose="020B0503020204020204" pitchFamily="34" charset="-122"/>
            </a:endParaRPr>
          </a:p>
        </p:txBody>
      </p:sp>
      <p:pic>
        <p:nvPicPr>
          <p:cNvPr id="59" name="图片占位符 58" title="建筑物"/>
          <p:cNvPicPr>
            <a:picLocks noGrp="1" noChangeAspect="1"/>
          </p:cNvPicPr>
          <p:nvPr/>
        </p:nvPicPr>
        <p:blipFill>
          <a:blip r:embed="rId1"/>
          <a:srcRect l="13492" r="13492"/>
          <a:stretch>
            <a:fillRect/>
          </a:stretch>
        </p:blipFill>
        <p:spPr>
          <a:xfrm>
            <a:off x="6460490" y="1713865"/>
            <a:ext cx="5711190" cy="5144135"/>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pic>
      <p:sp>
        <p:nvSpPr>
          <p:cNvPr id="2" name="页脚占位符 1"/>
          <p:cNvSpPr>
            <a:spLocks noGrp="1"/>
          </p:cNvSpPr>
          <p:nvPr>
            <p:ph type="ftr" sz="quarter" idx="14"/>
          </p:nvPr>
        </p:nvSpPr>
        <p:spPr/>
        <p:txBody>
          <a:bodyPr/>
          <a:p>
            <a:r>
              <a:rPr lang="zh-CN" altLang="en-US"/>
              <a:t>1</a:t>
            </a:r>
            <a:endParaRPr lang="zh-CN" altLang="en-US" dirty="0"/>
          </a:p>
        </p:txBody>
      </p:sp>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5</a:t>
            </a:r>
            <a:r>
              <a:rPr lang="zh-CN" altLang="en-US"/>
              <a:t>页</a:t>
            </a:r>
            <a:endParaRPr lang="zh-CN" altLang="en-US"/>
          </a:p>
        </p:txBody>
      </p:sp>
    </p:spTree>
  </p:cSld>
  <p:clrMapOvr>
    <a:masterClrMapping/>
  </p:clrMapOvr>
  <p:transition spd="slow">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占位符 58" title="建筑物"/>
          <p:cNvPicPr>
            <a:picLocks noGrp="1" noChangeAspect="1"/>
          </p:cNvPicPr>
          <p:nvPr/>
        </p:nvPicPr>
        <p:blipFill>
          <a:blip r:embed="rId1"/>
          <a:srcRect l="13492" r="13492"/>
          <a:stretch>
            <a:fillRect/>
          </a:stretch>
        </p:blipFill>
        <p:spPr>
          <a:xfrm>
            <a:off x="7023735" y="2621915"/>
            <a:ext cx="5137150" cy="4186555"/>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pic>
      <p:sp>
        <p:nvSpPr>
          <p:cNvPr id="7" name="内容占位符 6"/>
          <p:cNvSpPr>
            <a:spLocks noGrp="1"/>
          </p:cNvSpPr>
          <p:nvPr>
            <p:ph idx="1"/>
          </p:nvPr>
        </p:nvSpPr>
        <p:spPr>
          <a:xfrm>
            <a:off x="-129540" y="1321435"/>
            <a:ext cx="8008620" cy="5209540"/>
          </a:xfrm>
        </p:spPr>
        <p:txBody>
          <a:bodyPr rtlCol="0">
            <a:noAutofit/>
          </a:bodyPr>
          <a:p>
            <a:pPr marL="360045" lvl="0" indent="0" rtl="0" fontAlgn="auto"/>
            <a:r>
              <a:rPr lang="zh-CN" altLang="en-US" sz="2300">
                <a:solidFill>
                  <a:schemeClr val="accent1"/>
                </a:solidFill>
                <a:effectLst>
                  <a:outerShdw blurRad="38100" dist="25400" dir="5400000" algn="ctr" rotWithShape="0">
                    <a:srgbClr val="6E747A">
                      <a:alpha val="43000"/>
                    </a:srgbClr>
                  </a:outerShdw>
                </a:effectLst>
                <a:cs typeface="Microsoft YaHei UI" panose="020B0503020204020204" pitchFamily="34" charset="-122"/>
                <a:sym typeface="+mn-ea"/>
              </a:rPr>
              <a:t>丰怡豪庭项目位于阳江城南片区，四周有江朗大道，南浦大道，二环路等城市交通主干道，距西部沿海高速出入口约8公里，距阳江高铁站约</a:t>
            </a:r>
            <a:r>
              <a:rPr altLang="zh-CN" sz="2300">
                <a:solidFill>
                  <a:schemeClr val="accent1"/>
                </a:solidFill>
                <a:effectLst>
                  <a:outerShdw blurRad="38100" dist="25400" dir="5400000" algn="ctr" rotWithShape="0">
                    <a:srgbClr val="6E747A">
                      <a:alpha val="43000"/>
                    </a:srgbClr>
                  </a:outerShdw>
                </a:effectLst>
                <a:cs typeface="Microsoft YaHei UI" panose="020B0503020204020204" pitchFamily="34" charset="-122"/>
                <a:sym typeface="+mn-ea"/>
              </a:rPr>
              <a:t>4</a:t>
            </a:r>
            <a:r>
              <a:rPr lang="zh-CN" altLang="en-US" sz="2300">
                <a:solidFill>
                  <a:schemeClr val="accent1"/>
                </a:solidFill>
                <a:effectLst>
                  <a:outerShdw blurRad="38100" dist="25400" dir="5400000" algn="ctr" rotWithShape="0">
                    <a:srgbClr val="6E747A">
                      <a:alpha val="43000"/>
                    </a:srgbClr>
                  </a:outerShdw>
                </a:effectLst>
                <a:cs typeface="Microsoft YaHei UI" panose="020B0503020204020204" pitchFamily="34" charset="-122"/>
                <a:sym typeface="+mn-ea"/>
              </a:rPr>
              <a:t>公里，周边生活配套设施完善，步行10分钟内可达丰怡肉菜市场及十八子投资广场和新都汇等商超中心，距漠阳湖公园及江湾公园仅</a:t>
            </a:r>
            <a:r>
              <a:rPr altLang="zh-CN" sz="2300">
                <a:solidFill>
                  <a:schemeClr val="accent1"/>
                </a:solidFill>
                <a:effectLst>
                  <a:outerShdw blurRad="38100" dist="25400" dir="5400000" algn="ctr" rotWithShape="0">
                    <a:srgbClr val="6E747A">
                      <a:alpha val="43000"/>
                    </a:srgbClr>
                  </a:outerShdw>
                </a:effectLst>
                <a:cs typeface="Microsoft YaHei UI" panose="020B0503020204020204" pitchFamily="34" charset="-122"/>
                <a:sym typeface="+mn-ea"/>
              </a:rPr>
              <a:t>5</a:t>
            </a:r>
            <a:r>
              <a:rPr lang="zh-CN" altLang="en-US" sz="2300">
                <a:solidFill>
                  <a:schemeClr val="accent1"/>
                </a:solidFill>
                <a:effectLst>
                  <a:outerShdw blurRad="38100" dist="25400" dir="5400000" algn="ctr" rotWithShape="0">
                    <a:srgbClr val="6E747A">
                      <a:alpha val="43000"/>
                    </a:srgbClr>
                  </a:outerShdw>
                </a:effectLst>
                <a:cs typeface="Microsoft YaHei UI" panose="020B0503020204020204" pitchFamily="34" charset="-122"/>
                <a:sym typeface="+mn-ea"/>
              </a:rPr>
              <a:t>分钟车程，漠阳湖社区党群服务中心位于小区三期</a:t>
            </a:r>
            <a:r>
              <a:rPr altLang="zh-CN" sz="2300">
                <a:solidFill>
                  <a:schemeClr val="accent1"/>
                </a:solidFill>
                <a:effectLst>
                  <a:outerShdw blurRad="38100" dist="25400" dir="5400000" algn="ctr" rotWithShape="0">
                    <a:srgbClr val="6E747A">
                      <a:alpha val="43000"/>
                    </a:srgbClr>
                  </a:outerShdw>
                </a:effectLst>
                <a:cs typeface="Microsoft YaHei UI" panose="020B0503020204020204" pitchFamily="34" charset="-122"/>
                <a:sym typeface="+mn-ea"/>
              </a:rPr>
              <a:t>A</a:t>
            </a:r>
            <a:r>
              <a:rPr lang="zh-CN" altLang="en-US" sz="2300">
                <a:solidFill>
                  <a:schemeClr val="accent1"/>
                </a:solidFill>
                <a:effectLst>
                  <a:outerShdw blurRad="38100" dist="25400" dir="5400000" algn="ctr" rotWithShape="0">
                    <a:srgbClr val="6E747A">
                      <a:alpha val="43000"/>
                    </a:srgbClr>
                  </a:outerShdw>
                </a:effectLst>
                <a:cs typeface="Microsoft YaHei UI" panose="020B0503020204020204" pitchFamily="34" charset="-122"/>
                <a:sym typeface="+mn-ea"/>
              </a:rPr>
              <a:t>区并配有警务室及图书馆，文化氛围良好，群众素质颇高。</a:t>
            </a:r>
            <a:endParaRPr lang="en-US" altLang="zh-CN" sz="2300">
              <a:solidFill>
                <a:schemeClr val="accent1"/>
              </a:solidFill>
              <a:effectLst>
                <a:outerShdw blurRad="38100" dist="25400" dir="5400000" algn="ctr" rotWithShape="0">
                  <a:srgbClr val="6E747A">
                    <a:alpha val="43000"/>
                  </a:srgbClr>
                </a:outerShdw>
              </a:effectLst>
              <a:cs typeface="Microsoft YaHei UI" panose="020B0503020204020204" pitchFamily="34" charset="-122"/>
            </a:endParaRPr>
          </a:p>
          <a:p>
            <a:pPr marL="360045" lvl="0" indent="0" rtl="0" fontAlgn="auto"/>
            <a:r>
              <a:rPr lang="zh-CN" sz="2300">
                <a:solidFill>
                  <a:schemeClr val="accent1"/>
                </a:solidFill>
                <a:effectLst>
                  <a:outerShdw blurRad="38100" dist="25400" dir="5400000" algn="ctr" rotWithShape="0">
                    <a:srgbClr val="6E747A">
                      <a:alpha val="43000"/>
                    </a:srgbClr>
                  </a:outerShdw>
                </a:effectLst>
                <a:cs typeface="Microsoft YaHei UI" panose="020B0503020204020204" pitchFamily="34" charset="-122"/>
                <a:sym typeface="+mn-ea"/>
              </a:rPr>
              <a:t>阳江作为粤西地区的次中心城市和新兴工业滨海城市，将凭借其连接大珠江三角洲与我国西南地区的交通走廊的优越地理位置，建设区域交通枢纽、物流配送基地、工业制造中心，打造现代城市经济。近年，江城区全力实施“西进南拓、工业强区、经营城市”三大战略，努力做强“二级核心区经济、产业园区经济、现代服务业经济、企业总部经济”等四种经济，形成了加快发展、跨越发展的良好局面，为广大投资者提供了共同参与江城发展的大好机遇，也必将为投资者带来丰硕回报与成果。</a:t>
            </a:r>
            <a:endParaRPr lang="zh-CN" altLang="en-US" sz="2300">
              <a:solidFill>
                <a:schemeClr val="accent1"/>
              </a:solidFill>
              <a:effectLst>
                <a:outerShdw blurRad="38100" dist="25400" dir="5400000" algn="ctr" rotWithShape="0">
                  <a:srgbClr val="6E747A">
                    <a:alpha val="43000"/>
                  </a:srgbClr>
                </a:outerShdw>
              </a:effectLst>
              <a:cs typeface="Microsoft YaHei UI" panose="020B0503020204020204" pitchFamily="34" charset="-122"/>
            </a:endParaRPr>
          </a:p>
          <a:p>
            <a:pPr marL="360045" lvl="0" indent="0" rtl="0" fontAlgn="auto"/>
            <a:endParaRPr lang="en-US" altLang="zh-CN" sz="2000">
              <a:solidFill>
                <a:schemeClr val="accent1"/>
              </a:solidFill>
              <a:effectLst>
                <a:outerShdw blurRad="38100" dist="25400" dir="5400000" algn="ctr" rotWithShape="0">
                  <a:srgbClr val="6E747A">
                    <a:alpha val="43000"/>
                  </a:srgbClr>
                </a:outerShdw>
              </a:effectLst>
              <a:cs typeface="Microsoft YaHei UI" panose="020B0503020204020204" pitchFamily="34" charset="-122"/>
            </a:endParaRPr>
          </a:p>
          <a:p>
            <a:pPr marL="360045" lvl="0" indent="0" rtl="0" fontAlgn="auto"/>
            <a:endParaRPr lang="en-US" altLang="zh-CN" sz="2000">
              <a:solidFill>
                <a:schemeClr val="accent1"/>
              </a:solidFill>
              <a:effectLst>
                <a:outerShdw blurRad="38100" dist="25400" dir="5400000" algn="ctr" rotWithShape="0">
                  <a:srgbClr val="6E747A">
                    <a:alpha val="43000"/>
                  </a:srgbClr>
                </a:outerShdw>
              </a:effectLst>
              <a:cs typeface="Microsoft YaHei UI" panose="020B0503020204020204" pitchFamily="34" charset="-122"/>
            </a:endParaRPr>
          </a:p>
        </p:txBody>
      </p:sp>
      <p:sp>
        <p:nvSpPr>
          <p:cNvPr id="2" name="页脚占位符 1"/>
          <p:cNvSpPr>
            <a:spLocks noGrp="1"/>
          </p:cNvSpPr>
          <p:nvPr>
            <p:ph type="ftr" sz="quarter" idx="14"/>
          </p:nvPr>
        </p:nvSpPr>
        <p:spPr/>
        <p:txBody>
          <a:bodyPr/>
          <a:p>
            <a:r>
              <a:rPr lang="zh-CN" altLang="en-US"/>
              <a:t>1</a:t>
            </a:r>
            <a:endParaRPr lang="zh-CN" altLang="en-US" dirty="0"/>
          </a:p>
        </p:txBody>
      </p:sp>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6</a:t>
            </a:r>
            <a:r>
              <a:rPr lang="zh-CN" altLang="en-US"/>
              <a:t>页</a:t>
            </a:r>
            <a:endParaRPr lang="zh-CN" altLang="en-US"/>
          </a:p>
        </p:txBody>
      </p:sp>
    </p:spTree>
  </p:cSld>
  <p:clrMapOvr>
    <a:masterClrMapping/>
  </p:clrMapOvr>
  <p:transition spd="slow">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84200" y="634365"/>
            <a:ext cx="4183380" cy="622300"/>
          </a:xfrm>
          <a:noFill/>
          <a:extLst>
            <a:ext uri="{909E8E84-426E-40DD-AFC4-6F175D3DCCD1}">
              <a14:hiddenFill xmlns:a14="http://schemas.microsoft.com/office/drawing/2010/main">
                <a:solidFill>
                  <a:schemeClr val="accent3">
                    <a:lumMod val="90000"/>
                  </a:schemeClr>
                </a:solidFill>
              </a14:hiddenFill>
            </a:ext>
          </a:extLst>
        </p:spPr>
        <p:txBody>
          <a:bodyPr rtlCol="0"/>
          <a:lstStyle/>
          <a:p>
            <a:pPr rtl="0"/>
            <a:r>
              <a:rPr lang="en-US" altLang="zh-CN" sz="2800"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1</a:t>
            </a:r>
            <a:r>
              <a:rPr lang="zh-CN" altLang="en-US" sz="2800"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、资产与负债</a:t>
            </a:r>
            <a:endParaRPr lang="zh-CN" altLang="en-US" sz="2800"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16" name="内容占位符 15"/>
          <p:cNvSpPr>
            <a:spLocks noGrp="1"/>
          </p:cNvSpPr>
          <p:nvPr/>
        </p:nvSpPr>
        <p:spPr>
          <a:xfrm>
            <a:off x="5668010" y="1885315"/>
            <a:ext cx="6172835" cy="3577590"/>
          </a:xfrm>
          <a:prstGeom prst="rect">
            <a:avLst/>
          </a:prstGeom>
        </p:spPr>
        <p:txBody>
          <a:bodyPr rtlCol="0">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buClr>
                <a:schemeClr val="accent2"/>
              </a:buClr>
            </a:pPr>
            <a:endParaRPr lang="en-US" altLang="zh-CN" dirty="0">
              <a:latin typeface="Microsoft YaHei UI" panose="020B0503020204020204" pitchFamily="34" charset="-122"/>
              <a:ea typeface="Microsoft YaHei UI" panose="020B0503020204020204" pitchFamily="34" charset="-122"/>
            </a:endParaRPr>
          </a:p>
        </p:txBody>
      </p:sp>
      <p:graphicFrame>
        <p:nvGraphicFramePr>
          <p:cNvPr id="2" name="表格 1"/>
          <p:cNvGraphicFramePr/>
          <p:nvPr/>
        </p:nvGraphicFramePr>
        <p:xfrm>
          <a:off x="584200" y="1356995"/>
          <a:ext cx="5083810" cy="4782820"/>
        </p:xfrm>
        <a:graphic>
          <a:graphicData uri="http://schemas.openxmlformats.org/drawingml/2006/table">
            <a:tbl>
              <a:tblPr firstRow="1" bandRow="1">
                <a:tableStyleId>{5C22544A-7EE6-4342-B048-85BDC9FD1C3A}</a:tableStyleId>
              </a:tblPr>
              <a:tblGrid>
                <a:gridCol w="3634740"/>
                <a:gridCol w="1449070"/>
              </a:tblGrid>
              <a:tr h="544195">
                <a:tc>
                  <a:txBody>
                    <a:bodyPr/>
                    <a:p>
                      <a:pPr indent="0">
                        <a:buNone/>
                      </a:pPr>
                      <a:r>
                        <a:rPr lang="zh-CN" b="1">
                          <a:solidFill>
                            <a:srgbClr val="000000"/>
                          </a:solidFill>
                          <a:latin typeface="Arial" panose="020B0604020202020204" pitchFamily="34" charset="0"/>
                          <a:ea typeface="宋体" panose="02010600030101010101" pitchFamily="2" charset="-122"/>
                        </a:rPr>
                        <a:t>明细</a:t>
                      </a:r>
                      <a:endParaRPr lang="zh-CN" altLang="en-US" b="1">
                        <a:solidFill>
                          <a:srgbClr val="000000"/>
                        </a:solidFill>
                        <a:latin typeface="Arial" panose="020B0604020202020204" pitchFamily="34" charset="0"/>
                        <a:ea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a:txBody>
                    <a:bodyPr/>
                    <a:p>
                      <a:pPr indent="0">
                        <a:buNone/>
                      </a:pPr>
                      <a:r>
                        <a:rPr lang="zh-CN" b="1">
                          <a:solidFill>
                            <a:srgbClr val="000000"/>
                          </a:solidFill>
                          <a:latin typeface="Arial" panose="020B0604020202020204" pitchFamily="34" charset="0"/>
                          <a:ea typeface="宋体" panose="02010600030101010101" pitchFamily="2" charset="-122"/>
                        </a:rPr>
                        <a:t>万元</a:t>
                      </a:r>
                      <a:endParaRPr lang="zh-CN" altLang="en-US" b="1">
                        <a:solidFill>
                          <a:srgbClr val="000000"/>
                        </a:solidFill>
                        <a:latin typeface="Arial" panose="020B0604020202020204" pitchFamily="34" charset="0"/>
                        <a:ea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r>
              <a:tr h="472440">
                <a:tc>
                  <a:txBody>
                    <a:bodyPr/>
                    <a:p>
                      <a:pPr indent="0">
                        <a:buNone/>
                      </a:pPr>
                      <a:r>
                        <a:rPr lang="zh-CN" b="1">
                          <a:solidFill>
                            <a:srgbClr val="000000"/>
                          </a:solidFill>
                          <a:latin typeface="Arial" panose="020B0604020202020204" pitchFamily="34" charset="0"/>
                          <a:ea typeface="宋体" panose="02010600030101010101" pitchFamily="2" charset="-122"/>
                        </a:rPr>
                        <a:t>土地（按楼面价2000元每平方计算）</a:t>
                      </a:r>
                      <a:endParaRPr lang="zh-CN" altLang="en-US" b="1">
                        <a:solidFill>
                          <a:srgbClr val="000000"/>
                        </a:solidFill>
                        <a:latin typeface="Arial" panose="020B0604020202020204" pitchFamily="34" charset="0"/>
                        <a:ea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c>
                  <a:txBody>
                    <a:bodyPr/>
                    <a:p>
                      <a:pPr indent="0">
                        <a:buNone/>
                      </a:pPr>
                      <a:r>
                        <a:rPr lang="en-US" b="1">
                          <a:solidFill>
                            <a:srgbClr val="000000"/>
                          </a:solidFill>
                          <a:latin typeface="宋体" panose="02010600030101010101" pitchFamily="2" charset="-122"/>
                        </a:rPr>
                        <a:t>45,000 </a:t>
                      </a:r>
                      <a:endParaRPr lang="en-US" altLang="en-US" b="1">
                        <a:solidFill>
                          <a:srgbClr val="000000"/>
                        </a:solidFill>
                        <a:latin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r>
              <a:tr h="471805">
                <a:tc>
                  <a:txBody>
                    <a:bodyPr/>
                    <a:p>
                      <a:pPr indent="0">
                        <a:buNone/>
                      </a:pPr>
                      <a:r>
                        <a:rPr lang="zh-CN" b="1">
                          <a:solidFill>
                            <a:srgbClr val="000000"/>
                          </a:solidFill>
                          <a:latin typeface="Arial" panose="020B0604020202020204" pitchFamily="34" charset="0"/>
                          <a:ea typeface="宋体" panose="02010600030101010101" pitchFamily="2" charset="-122"/>
                        </a:rPr>
                        <a:t>应收账款</a:t>
                      </a:r>
                      <a:endParaRPr lang="zh-CN" altLang="en-US" b="1">
                        <a:solidFill>
                          <a:srgbClr val="000000"/>
                        </a:solidFill>
                        <a:latin typeface="Arial" panose="020B0604020202020204" pitchFamily="34" charset="0"/>
                        <a:ea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c>
                  <a:txBody>
                    <a:bodyPr/>
                    <a:p>
                      <a:pPr indent="0">
                        <a:buNone/>
                      </a:pPr>
                      <a:r>
                        <a:rPr lang="en-US" b="1">
                          <a:solidFill>
                            <a:srgbClr val="000000"/>
                          </a:solidFill>
                          <a:latin typeface="宋体" panose="02010600030101010101" pitchFamily="2" charset="-122"/>
                        </a:rPr>
                        <a:t>778 </a:t>
                      </a:r>
                      <a:endParaRPr lang="en-US" altLang="en-US" b="1">
                        <a:solidFill>
                          <a:srgbClr val="000000"/>
                        </a:solidFill>
                        <a:latin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r>
              <a:tr h="471805">
                <a:tc>
                  <a:txBody>
                    <a:bodyPr/>
                    <a:p>
                      <a:pPr indent="0">
                        <a:buNone/>
                      </a:pPr>
                      <a:r>
                        <a:rPr lang="zh-CN" b="1">
                          <a:solidFill>
                            <a:srgbClr val="000000"/>
                          </a:solidFill>
                          <a:latin typeface="Arial" panose="020B0604020202020204" pitchFamily="34" charset="0"/>
                          <a:ea typeface="宋体" panose="02010600030101010101" pitchFamily="2" charset="-122"/>
                        </a:rPr>
                        <a:t>持有物业及车位</a:t>
                      </a:r>
                      <a:endParaRPr lang="zh-CN" altLang="en-US" b="1">
                        <a:solidFill>
                          <a:srgbClr val="000000"/>
                        </a:solidFill>
                        <a:latin typeface="Arial" panose="020B0604020202020204" pitchFamily="34" charset="0"/>
                        <a:ea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c>
                  <a:txBody>
                    <a:bodyPr/>
                    <a:p>
                      <a:pPr indent="0">
                        <a:buNone/>
                      </a:pPr>
                      <a:r>
                        <a:rPr lang="en-US" b="1">
                          <a:solidFill>
                            <a:srgbClr val="000000"/>
                          </a:solidFill>
                          <a:latin typeface="宋体" panose="02010600030101010101" pitchFamily="2" charset="-122"/>
                        </a:rPr>
                        <a:t>6,140 </a:t>
                      </a:r>
                      <a:endParaRPr lang="en-US" altLang="en-US" b="1">
                        <a:solidFill>
                          <a:srgbClr val="000000"/>
                        </a:solidFill>
                        <a:latin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r>
              <a:tr h="472440">
                <a:tc>
                  <a:txBody>
                    <a:bodyPr/>
                    <a:p>
                      <a:pPr indent="0">
                        <a:buNone/>
                      </a:pPr>
                      <a:r>
                        <a:rPr lang="zh-CN" altLang="en-US" b="1">
                          <a:solidFill>
                            <a:srgbClr val="000000"/>
                          </a:solidFill>
                          <a:latin typeface="宋体" panose="02010600030101010101" pitchFamily="2" charset="-122"/>
                        </a:rPr>
                        <a:t>资产小计</a:t>
                      </a:r>
                      <a:endParaRPr lang="zh-CN" altLang="en-US" b="1">
                        <a:solidFill>
                          <a:srgbClr val="000000"/>
                        </a:solidFill>
                        <a:latin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a:txBody>
                    <a:bodyPr/>
                    <a:p>
                      <a:pPr indent="0">
                        <a:buNone/>
                      </a:pPr>
                      <a:r>
                        <a:rPr lang="en-US" b="1">
                          <a:solidFill>
                            <a:srgbClr val="000000"/>
                          </a:solidFill>
                          <a:latin typeface="宋体" panose="02010600030101010101" pitchFamily="2" charset="-122"/>
                        </a:rPr>
                        <a:t>51,918 </a:t>
                      </a:r>
                      <a:endParaRPr lang="en-US" altLang="en-US" b="1">
                        <a:solidFill>
                          <a:srgbClr val="000000"/>
                        </a:solidFill>
                        <a:latin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r>
              <a:tr h="461645">
                <a:tc>
                  <a:txBody>
                    <a:bodyPr/>
                    <a:p>
                      <a:pPr indent="0">
                        <a:buNone/>
                      </a:pPr>
                      <a:r>
                        <a:rPr lang="zh-CN" b="1">
                          <a:solidFill>
                            <a:srgbClr val="000000"/>
                          </a:solidFill>
                          <a:latin typeface="Arial" panose="020B0604020202020204" pitchFamily="34" charset="0"/>
                          <a:ea typeface="宋体" panose="02010600030101010101" pitchFamily="2" charset="-122"/>
                        </a:rPr>
                        <a:t>工程欠款</a:t>
                      </a:r>
                      <a:endParaRPr lang="zh-CN" altLang="en-US" b="1">
                        <a:solidFill>
                          <a:srgbClr val="000000"/>
                        </a:solidFill>
                        <a:latin typeface="Arial" panose="020B0604020202020204" pitchFamily="34" charset="0"/>
                        <a:ea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c>
                  <a:txBody>
                    <a:bodyPr/>
                    <a:p>
                      <a:pPr indent="0">
                        <a:buNone/>
                      </a:pPr>
                      <a:r>
                        <a:rPr lang="en-US" b="1">
                          <a:solidFill>
                            <a:srgbClr val="000000"/>
                          </a:solidFill>
                          <a:latin typeface="宋体" panose="02010600030101010101" pitchFamily="2" charset="-122"/>
                        </a:rPr>
                        <a:t>23,000 </a:t>
                      </a:r>
                      <a:endParaRPr lang="en-US" altLang="en-US" b="1">
                        <a:solidFill>
                          <a:srgbClr val="000000"/>
                        </a:solidFill>
                        <a:latin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r>
              <a:tr h="472440">
                <a:tc>
                  <a:txBody>
                    <a:bodyPr/>
                    <a:p>
                      <a:pPr indent="0">
                        <a:buNone/>
                      </a:pPr>
                      <a:r>
                        <a:rPr lang="zh-CN" b="1">
                          <a:solidFill>
                            <a:srgbClr val="000000"/>
                          </a:solidFill>
                          <a:latin typeface="Arial" panose="020B0604020202020204" pitchFamily="34" charset="0"/>
                          <a:ea typeface="宋体" panose="02010600030101010101" pitchFamily="2" charset="-122"/>
                        </a:rPr>
                        <a:t>个人借款</a:t>
                      </a:r>
                      <a:endParaRPr lang="zh-CN" altLang="en-US" b="1">
                        <a:solidFill>
                          <a:srgbClr val="000000"/>
                        </a:solidFill>
                        <a:latin typeface="Arial" panose="020B0604020202020204" pitchFamily="34" charset="0"/>
                        <a:ea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c>
                  <a:txBody>
                    <a:bodyPr/>
                    <a:p>
                      <a:pPr indent="0">
                        <a:buNone/>
                      </a:pPr>
                      <a:r>
                        <a:rPr lang="en-US" b="1">
                          <a:solidFill>
                            <a:srgbClr val="000000"/>
                          </a:solidFill>
                          <a:latin typeface="宋体" panose="02010600030101010101" pitchFamily="2" charset="-122"/>
                        </a:rPr>
                        <a:t>570 </a:t>
                      </a:r>
                      <a:endParaRPr lang="en-US" altLang="en-US" b="1">
                        <a:solidFill>
                          <a:srgbClr val="000000"/>
                        </a:solidFill>
                        <a:latin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r>
              <a:tr h="471170">
                <a:tc>
                  <a:txBody>
                    <a:bodyPr/>
                    <a:p>
                      <a:pPr indent="0">
                        <a:buNone/>
                      </a:pPr>
                      <a:r>
                        <a:rPr lang="zh-CN" b="1">
                          <a:solidFill>
                            <a:srgbClr val="000000"/>
                          </a:solidFill>
                          <a:latin typeface="Arial" panose="020B0604020202020204" pitchFamily="34" charset="0"/>
                          <a:ea typeface="宋体" panose="02010600030101010101" pitchFamily="2" charset="-122"/>
                        </a:rPr>
                        <a:t>欠税</a:t>
                      </a:r>
                      <a:endParaRPr lang="zh-CN" altLang="en-US" b="1">
                        <a:solidFill>
                          <a:srgbClr val="000000"/>
                        </a:solidFill>
                        <a:latin typeface="Arial" panose="020B0604020202020204" pitchFamily="34" charset="0"/>
                        <a:ea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c>
                  <a:txBody>
                    <a:bodyPr/>
                    <a:p>
                      <a:pPr indent="0">
                        <a:buNone/>
                      </a:pPr>
                      <a:r>
                        <a:rPr lang="en-US" b="1">
                          <a:solidFill>
                            <a:srgbClr val="000000"/>
                          </a:solidFill>
                          <a:latin typeface="宋体" panose="02010600030101010101" pitchFamily="2" charset="-122"/>
                        </a:rPr>
                        <a:t>4,000 </a:t>
                      </a:r>
                      <a:endParaRPr lang="en-US" altLang="en-US" b="1">
                        <a:solidFill>
                          <a:srgbClr val="000000"/>
                        </a:solidFill>
                        <a:latin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r>
              <a:tr h="473075">
                <a:tc>
                  <a:txBody>
                    <a:bodyPr/>
                    <a:p>
                      <a:pPr indent="0">
                        <a:buNone/>
                      </a:pPr>
                      <a:r>
                        <a:rPr lang="zh-CN" b="1">
                          <a:solidFill>
                            <a:srgbClr val="000000"/>
                          </a:solidFill>
                          <a:latin typeface="Arial" panose="020B0604020202020204" pitchFamily="34" charset="0"/>
                          <a:ea typeface="宋体" panose="02010600030101010101" pitchFamily="2" charset="-122"/>
                        </a:rPr>
                        <a:t>应退业主办证费</a:t>
                      </a:r>
                      <a:endParaRPr lang="zh-CN" altLang="en-US" b="1">
                        <a:solidFill>
                          <a:srgbClr val="000000"/>
                        </a:solidFill>
                        <a:latin typeface="Arial" panose="020B0604020202020204" pitchFamily="34" charset="0"/>
                        <a:ea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c>
                  <a:txBody>
                    <a:bodyPr/>
                    <a:p>
                      <a:pPr indent="0">
                        <a:buNone/>
                      </a:pPr>
                      <a:r>
                        <a:rPr lang="en-US" b="1">
                          <a:solidFill>
                            <a:srgbClr val="000000"/>
                          </a:solidFill>
                          <a:latin typeface="宋体" panose="02010600030101010101" pitchFamily="2" charset="-122"/>
                        </a:rPr>
                        <a:t>3,000 </a:t>
                      </a:r>
                      <a:endParaRPr lang="en-US" altLang="en-US" b="1">
                        <a:solidFill>
                          <a:srgbClr val="000000"/>
                        </a:solidFill>
                        <a:latin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2">
                        <a:lumMod val="90000"/>
                      </a:schemeClr>
                    </a:solidFill>
                  </a:tcPr>
                </a:tc>
              </a:tr>
              <a:tr h="471805">
                <a:tc>
                  <a:txBody>
                    <a:bodyPr/>
                    <a:p>
                      <a:pPr indent="0">
                        <a:buNone/>
                      </a:pPr>
                      <a:r>
                        <a:rPr lang="zh-CN" altLang="en-US" b="1">
                          <a:solidFill>
                            <a:srgbClr val="000000"/>
                          </a:solidFill>
                          <a:latin typeface="宋体" panose="02010600030101010101" pitchFamily="2" charset="-122"/>
                        </a:rPr>
                        <a:t>负债小计</a:t>
                      </a:r>
                      <a:endParaRPr lang="zh-CN" altLang="en-US" b="1">
                        <a:solidFill>
                          <a:srgbClr val="000000"/>
                        </a:solidFill>
                        <a:latin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a:txBody>
                    <a:bodyPr/>
                    <a:p>
                      <a:pPr indent="0">
                        <a:buNone/>
                      </a:pPr>
                      <a:r>
                        <a:rPr lang="en-US" b="1">
                          <a:solidFill>
                            <a:srgbClr val="000000"/>
                          </a:solidFill>
                          <a:latin typeface="宋体" panose="02010600030101010101" pitchFamily="2" charset="-122"/>
                        </a:rPr>
                        <a:t>30,570 </a:t>
                      </a:r>
                      <a:endParaRPr lang="en-US" altLang="en-US" b="1">
                        <a:solidFill>
                          <a:srgbClr val="000000"/>
                        </a:solidFill>
                        <a:latin typeface="宋体" panose="02010600030101010101" pitchFamily="2" charset="-122"/>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r>
            </a:tbl>
          </a:graphicData>
        </a:graphic>
      </p:graphicFrame>
      <p:graphicFrame>
        <p:nvGraphicFramePr>
          <p:cNvPr id="6" name="图表 5"/>
          <p:cNvGraphicFramePr/>
          <p:nvPr/>
        </p:nvGraphicFramePr>
        <p:xfrm>
          <a:off x="5951220" y="1197610"/>
          <a:ext cx="5704840" cy="4953000"/>
        </p:xfrm>
        <a:graphic>
          <a:graphicData uri="http://schemas.openxmlformats.org/drawingml/2006/chart">
            <c:chart xmlns:c="http://schemas.openxmlformats.org/drawingml/2006/chart" xmlns:r="http://schemas.openxmlformats.org/officeDocument/2006/relationships" r:id="rId1"/>
          </a:graphicData>
        </a:graphic>
      </p:graphicFrame>
      <p:sp>
        <p:nvSpPr>
          <p:cNvPr id="3" name="文本框 2"/>
          <p:cNvSpPr txBox="1"/>
          <p:nvPr/>
        </p:nvSpPr>
        <p:spPr>
          <a:xfrm>
            <a:off x="78740" y="156845"/>
            <a:ext cx="4449445" cy="682625"/>
          </a:xfrm>
          <a:prstGeom prst="rect">
            <a:avLst/>
          </a:prstGeom>
          <a:noFill/>
        </p:spPr>
        <p:txBody>
          <a:bodyPr wrap="square" rtlCol="0">
            <a:noAutofit/>
            <a:scene3d>
              <a:camera prst="orthographicFront"/>
              <a:lightRig rig="threePt" dir="t"/>
            </a:scene3d>
          </a:bodyPr>
          <a:p>
            <a:r>
              <a:rPr lang="zh-CN" altLang="en-US" sz="36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三、</a:t>
            </a:r>
            <a:r>
              <a:rPr lang="zh-CN" altLang="en-US" sz="36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公司资产</a:t>
            </a:r>
            <a:r>
              <a:rPr lang="zh-CN" altLang="en-US" sz="36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情况</a:t>
            </a:r>
            <a:endParaRPr lang="zh-CN" altLang="en-US" sz="36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endParaRPr lang="zh-CN" altLang="en-US" sz="36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p:txBody>
      </p:sp>
      <p:sp>
        <p:nvSpPr>
          <p:cNvPr id="5" name="文本框 4"/>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7</a:t>
            </a:r>
            <a:r>
              <a:rPr lang="zh-CN" altLang="en-US"/>
              <a:t>页</a:t>
            </a:r>
            <a:endParaRPr lang="zh-CN" altLang="en-US"/>
          </a:p>
        </p:txBody>
      </p:sp>
    </p:spTree>
  </p:cSld>
  <p:clrMapOvr>
    <a:masterClrMapping/>
  </p:clrMapOvr>
  <p:transition spd="slow">
    <p:blind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nvSpPr>
        <p:spPr>
          <a:xfrm>
            <a:off x="521335" y="993775"/>
            <a:ext cx="4779010" cy="603885"/>
          </a:xfrm>
          <a:prstGeom prst="rect">
            <a:avLst/>
          </a:prstGeom>
        </p:spPr>
        <p:txBody>
          <a:bodyPr vert="horz" lIns="91440" tIns="45720" rIns="91440" bIns="0" rtlCol="0" anchor="b"/>
          <a:lstStyle>
            <a:lvl1pPr algn="l" defTabSz="914400" rtl="0" eaLnBrk="1" latinLnBrk="0" hangingPunct="1">
              <a:lnSpc>
                <a:spcPct val="90000"/>
              </a:lnSpc>
              <a:spcBef>
                <a:spcPct val="0"/>
              </a:spcBef>
              <a:buNone/>
              <a:defRPr lang="en-IN" sz="4400" b="1" kern="1200">
                <a:solidFill>
                  <a:schemeClr val="accent1"/>
                </a:solidFill>
                <a:latin typeface="Microsoft YaHei UI" panose="020B0503020204020204" pitchFamily="34" charset="-122"/>
                <a:ea typeface="Microsoft YaHei UI" panose="020B0503020204020204" pitchFamily="34" charset="-122"/>
                <a:cs typeface="+mj-cs"/>
              </a:defRPr>
            </a:lvl1pPr>
          </a:lstStyle>
          <a:p>
            <a:pPr rtl="0"/>
            <a:r>
              <a:rPr lang="en-US" altLang="zh-CN" sz="2800" b="0" dirty="0">
                <a:latin typeface="宋体" panose="02010600030101010101" pitchFamily="2" charset="-122"/>
                <a:ea typeface="宋体" panose="02010600030101010101" pitchFamily="2" charset="-122"/>
                <a:cs typeface="宋体" panose="02010600030101010101" pitchFamily="2" charset="-122"/>
              </a:rPr>
              <a:t>2</a:t>
            </a:r>
            <a:r>
              <a:rPr lang="zh-CN" altLang="en-US" sz="2800" b="0" dirty="0">
                <a:latin typeface="宋体" panose="02010600030101010101" pitchFamily="2" charset="-122"/>
                <a:ea typeface="宋体" panose="02010600030101010101" pitchFamily="2" charset="-122"/>
                <a:cs typeface="宋体" panose="02010600030101010101" pitchFamily="2" charset="-122"/>
              </a:rPr>
              <a:t>、应收账款</a:t>
            </a:r>
            <a:endParaRPr lang="zh-CN" altLang="en-US" sz="2800" b="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表格 2"/>
          <p:cNvGraphicFramePr/>
          <p:nvPr/>
        </p:nvGraphicFramePr>
        <p:xfrm>
          <a:off x="2960370" y="1950085"/>
          <a:ext cx="6939915" cy="2587625"/>
        </p:xfrm>
        <a:graphic>
          <a:graphicData uri="http://schemas.openxmlformats.org/drawingml/2006/table">
            <a:tbl>
              <a:tblPr firstRow="1" bandRow="1">
                <a:tableStyleId>{5C22544A-7EE6-4342-B048-85BDC9FD1C3A}</a:tableStyleId>
              </a:tblPr>
              <a:tblGrid>
                <a:gridCol w="3469640"/>
                <a:gridCol w="3470275"/>
              </a:tblGrid>
              <a:tr h="735965">
                <a:tc gridSpan="2">
                  <a:txBody>
                    <a:bodyPr/>
                    <a:p>
                      <a:pPr indent="0">
                        <a:buNone/>
                      </a:pPr>
                      <a:r>
                        <a:rPr lang="zh-CN" sz="1800" b="1">
                          <a:solidFill>
                            <a:srgbClr val="000000"/>
                          </a:solidFill>
                          <a:latin typeface="Arial" panose="020B0604020202020204" pitchFamily="34" charset="0"/>
                          <a:ea typeface="宋体" panose="02010600030101010101" pitchFamily="2" charset="-122"/>
                        </a:rPr>
                        <a:t>应收业主购房款</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925830">
                <a:tc>
                  <a:txBody>
                    <a:bodyPr/>
                    <a:p>
                      <a:pPr indent="0">
                        <a:buNone/>
                      </a:pPr>
                      <a:r>
                        <a:rPr lang="zh-CN" sz="1800" b="0">
                          <a:solidFill>
                            <a:srgbClr val="000000"/>
                          </a:solidFill>
                          <a:latin typeface="Arial" panose="020B0604020202020204" pitchFamily="34" charset="0"/>
                          <a:ea typeface="宋体" panose="02010600030101010101" pitchFamily="2" charset="-122"/>
                        </a:rPr>
                        <a:t>已售未收到银行按揭款户数</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1">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宋体" panose="02010600030101010101" pitchFamily="2" charset="-122"/>
                        </a:rPr>
                        <a:t>已售未收到银行按揭款金额</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1">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25830">
                <a:tc>
                  <a:txBody>
                    <a:bodyPr/>
                    <a:p>
                      <a:pPr indent="0">
                        <a:buNone/>
                      </a:pPr>
                      <a:r>
                        <a:rPr lang="zh-CN" sz="1800" b="0">
                          <a:solidFill>
                            <a:srgbClr val="000000"/>
                          </a:solidFill>
                          <a:latin typeface="Arial" panose="020B0604020202020204" pitchFamily="34" charset="0"/>
                          <a:ea typeface="宋体" panose="02010600030101010101" pitchFamily="2" charset="-122"/>
                        </a:rPr>
                        <a:t>19户</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1">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rPr>
                        <a:t> 7,784,121.00 </a:t>
                      </a:r>
                      <a:endParaRPr lang="en-US" altLang="en-US" sz="1800" b="0">
                        <a:solidFill>
                          <a:srgbClr val="000000"/>
                        </a:solidFill>
                        <a:latin typeface="宋体" panose="02010600030101010101" pitchFamily="2" charset="-122"/>
                      </a:endParaRPr>
                    </a:p>
                  </a:txBody>
                  <a:tcPr marL="12700" marR="12700" marT="12700" vert="horz" anchor="ctr" anchorCtr="1">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8</a:t>
            </a:r>
            <a:r>
              <a:rPr lang="zh-CN" altLang="en-US"/>
              <a:t>页</a:t>
            </a:r>
            <a:endParaRPr lang="zh-CN" altLang="en-US"/>
          </a:p>
        </p:txBody>
      </p:sp>
    </p:spTree>
  </p:cSld>
  <p:clrMapOvr>
    <a:masterClrMapping/>
  </p:clrMapOvr>
  <p:transition spd="slow">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p:cNvGraphicFramePr/>
          <p:nvPr/>
        </p:nvGraphicFramePr>
        <p:xfrm>
          <a:off x="257175" y="1522095"/>
          <a:ext cx="7819390" cy="4109720"/>
        </p:xfrm>
        <a:graphic>
          <a:graphicData uri="http://schemas.openxmlformats.org/drawingml/2006/table">
            <a:tbl>
              <a:tblPr firstRow="1" bandRow="1">
                <a:tableStyleId>{5940675A-B579-460E-94D1-54222C63F5DA}</a:tableStyleId>
              </a:tblPr>
              <a:tblGrid>
                <a:gridCol w="462280"/>
                <a:gridCol w="1025525"/>
                <a:gridCol w="3627120"/>
                <a:gridCol w="1109980"/>
                <a:gridCol w="1594485"/>
              </a:tblGrid>
              <a:tr h="252730">
                <a:tc rowSpan="2">
                  <a:txBody>
                    <a:bodyPr/>
                    <a:p>
                      <a:pPr indent="0" algn="ctr">
                        <a:buNone/>
                      </a:pPr>
                      <a:r>
                        <a:rPr lang="en-US" sz="1600" b="0">
                          <a:solidFill>
                            <a:srgbClr val="000000"/>
                          </a:solidFill>
                          <a:latin typeface="+mn-ea"/>
                          <a:cs typeface="黑体" panose="02010609060101010101" charset="-122"/>
                        </a:rPr>
                        <a:t>序号</a:t>
                      </a:r>
                      <a:endParaRPr lang="en-US" altLang="en-US" sz="1600" b="0">
                        <a:solidFill>
                          <a:srgbClr val="000000"/>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rowSpan="2">
                  <a:txBody>
                    <a:bodyPr/>
                    <a:p>
                      <a:pPr indent="0" algn="ctr">
                        <a:buNone/>
                      </a:pPr>
                      <a:r>
                        <a:rPr lang="en-US" sz="1600" b="0">
                          <a:solidFill>
                            <a:srgbClr val="000000"/>
                          </a:solidFill>
                          <a:latin typeface="+mn-ea"/>
                          <a:cs typeface="黑体" panose="02010609060101010101" charset="-122"/>
                        </a:rPr>
                        <a:t>地块号</a:t>
                      </a:r>
                      <a:endParaRPr lang="en-US" altLang="en-US" sz="1600" b="0">
                        <a:solidFill>
                          <a:srgbClr val="000000"/>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a:txBody>
                    <a:bodyPr/>
                    <a:p>
                      <a:pPr indent="0" algn="ctr">
                        <a:buNone/>
                      </a:pPr>
                      <a:r>
                        <a:rPr lang="en-US" sz="1600" b="0">
                          <a:solidFill>
                            <a:srgbClr val="000000"/>
                          </a:solidFill>
                          <a:latin typeface="+mn-ea"/>
                          <a:cs typeface="黑体" panose="02010609060101010101" charset="-122"/>
                        </a:rPr>
                        <a:t>权属证书</a:t>
                      </a:r>
                      <a:endParaRPr lang="en-US" altLang="en-US" sz="1600" b="0">
                        <a:solidFill>
                          <a:srgbClr val="000000"/>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a:txBody>
                    <a:bodyPr/>
                    <a:p>
                      <a:pPr indent="0" algn="ctr">
                        <a:buNone/>
                      </a:pPr>
                      <a:r>
                        <a:rPr lang="en-US" sz="1600" b="0">
                          <a:solidFill>
                            <a:srgbClr val="000000"/>
                          </a:solidFill>
                          <a:latin typeface="+mn-ea"/>
                          <a:cs typeface="黑体" panose="02010609060101010101" charset="-122"/>
                        </a:rPr>
                        <a:t>面积</a:t>
                      </a:r>
                      <a:endParaRPr lang="en-US" altLang="en-US" sz="1600" b="0">
                        <a:solidFill>
                          <a:srgbClr val="000000"/>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rowSpan="2">
                  <a:txBody>
                    <a:bodyPr/>
                    <a:p>
                      <a:pPr indent="0" algn="ctr">
                        <a:buNone/>
                      </a:pPr>
                      <a:r>
                        <a:rPr lang="en-US" sz="1600" b="0">
                          <a:solidFill>
                            <a:srgbClr val="000000"/>
                          </a:solidFill>
                          <a:latin typeface="+mn-ea"/>
                          <a:cs typeface="黑体" panose="02010609060101010101" charset="-122"/>
                        </a:rPr>
                        <a:t>备注</a:t>
                      </a:r>
                      <a:endParaRPr lang="en-US" altLang="en-US" sz="1600" b="0">
                        <a:solidFill>
                          <a:srgbClr val="000000"/>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r>
              <a:tr h="2527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600" b="0">
                          <a:solidFill>
                            <a:srgbClr val="000000"/>
                          </a:solidFill>
                          <a:latin typeface="+mn-ea"/>
                          <a:cs typeface="+mn-ea"/>
                        </a:rPr>
                        <a:t>字 第 号</a:t>
                      </a:r>
                      <a:endParaRPr lang="en-US" altLang="en-US" sz="1600" b="0">
                        <a:solidFill>
                          <a:srgbClr val="000000"/>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a:txBody>
                    <a:bodyPr/>
                    <a:p>
                      <a:pPr indent="0" algn="ctr">
                        <a:buNone/>
                      </a:pPr>
                      <a:r>
                        <a:rPr lang="en-US" sz="1600" b="0">
                          <a:solidFill>
                            <a:srgbClr val="000000"/>
                          </a:solidFill>
                          <a:latin typeface="+mn-ea"/>
                          <a:cs typeface="黑体" panose="02010609060101010101" charset="-122"/>
                        </a:rPr>
                        <a:t>㎡</a:t>
                      </a:r>
                      <a:endParaRPr lang="en-US" altLang="en-US" sz="1600" b="0">
                        <a:solidFill>
                          <a:srgbClr val="000000"/>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rgbClr val="FBFB11"/>
                        </a:gs>
                        <a:gs pos="100000">
                          <a:srgbClr val="838309"/>
                        </a:gs>
                      </a:gsLst>
                      <a:lin ang="5400000" scaled="0"/>
                    </a:gra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252730">
                <a:tc>
                  <a:txBody>
                    <a:bodyPr/>
                    <a:p>
                      <a:pPr indent="0" algn="ctr">
                        <a:buNone/>
                      </a:pPr>
                      <a:r>
                        <a:rPr lang="en-US" sz="1600" b="0">
                          <a:solidFill>
                            <a:schemeClr val="tx1"/>
                          </a:solidFill>
                          <a:latin typeface="+mn-ea"/>
                          <a:cs typeface="宋体" panose="02010600030101010101" pitchFamily="2" charset="-122"/>
                        </a:rPr>
                        <a:t>1</a:t>
                      </a:r>
                      <a:endParaRPr lang="en-US" altLang="en-US" sz="1600" b="0">
                        <a:solidFill>
                          <a:schemeClr val="tx1"/>
                        </a:solidFill>
                        <a:latin typeface="+mn-ea"/>
                        <a:cs typeface="宋体" panose="02010600030101010101" pitchFamily="2"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1号地</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阳府国用（2009）第10413号</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黑体" panose="02010609060101010101" charset="-122"/>
                        </a:rPr>
                        <a:t>2706.38</a:t>
                      </a:r>
                      <a:endParaRPr lang="en-US" altLang="en-US" sz="1600" b="0">
                        <a:solidFill>
                          <a:schemeClr val="tx1"/>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黑体" panose="02010609060101010101" charset="-122"/>
                        </a:rPr>
                        <a:t>幼儿园未开发</a:t>
                      </a:r>
                      <a:endParaRPr lang="en-US" altLang="en-US" sz="1600" b="0">
                        <a:solidFill>
                          <a:schemeClr val="tx1"/>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640">
                <a:tc>
                  <a:txBody>
                    <a:bodyPr/>
                    <a:p>
                      <a:pPr indent="0" algn="ctr">
                        <a:buNone/>
                      </a:pPr>
                      <a:r>
                        <a:rPr lang="en-US" sz="1600" b="0">
                          <a:solidFill>
                            <a:schemeClr val="tx1"/>
                          </a:solidFill>
                          <a:latin typeface="+mn-ea"/>
                          <a:cs typeface="宋体" panose="02010600030101010101" pitchFamily="2" charset="-122"/>
                        </a:rPr>
                        <a:t>2</a:t>
                      </a:r>
                      <a:endParaRPr lang="en-US" altLang="en-US" sz="1600" b="0">
                        <a:solidFill>
                          <a:schemeClr val="tx1"/>
                        </a:solidFill>
                        <a:latin typeface="+mn-ea"/>
                        <a:cs typeface="宋体" panose="02010600030101010101" pitchFamily="2"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2号地</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阳府国用（2009）第10412号</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黑体" panose="02010609060101010101" charset="-122"/>
                        </a:rPr>
                        <a:t>40769.59</a:t>
                      </a:r>
                      <a:endParaRPr lang="en-US" altLang="en-US" sz="1600" b="0">
                        <a:solidFill>
                          <a:schemeClr val="tx1"/>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1-12幢已开发</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640">
                <a:tc>
                  <a:txBody>
                    <a:bodyPr/>
                    <a:p>
                      <a:pPr indent="0" algn="ctr">
                        <a:buNone/>
                      </a:pPr>
                      <a:r>
                        <a:rPr lang="en-US" sz="1600" b="0">
                          <a:solidFill>
                            <a:schemeClr val="tx1"/>
                          </a:solidFill>
                          <a:latin typeface="+mn-ea"/>
                          <a:cs typeface="宋体" panose="02010600030101010101" pitchFamily="2" charset="-122"/>
                        </a:rPr>
                        <a:t>3</a:t>
                      </a:r>
                      <a:endParaRPr lang="en-US" altLang="en-US" sz="1600" b="0">
                        <a:solidFill>
                          <a:schemeClr val="tx1"/>
                        </a:solidFill>
                        <a:latin typeface="+mn-ea"/>
                        <a:cs typeface="宋体" panose="02010600030101010101" pitchFamily="2"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3号地</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阳府国用（2009）第10411号</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黑体" panose="02010609060101010101" charset="-122"/>
                        </a:rPr>
                        <a:t>27164.08</a:t>
                      </a:r>
                      <a:endParaRPr lang="en-US" altLang="en-US" sz="1600" b="0">
                        <a:solidFill>
                          <a:schemeClr val="tx1"/>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13-21幢已开发</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005">
                <a:tc>
                  <a:txBody>
                    <a:bodyPr/>
                    <a:p>
                      <a:pPr indent="0" algn="ctr">
                        <a:buNone/>
                      </a:pPr>
                      <a:r>
                        <a:rPr lang="en-US" sz="1600" b="0">
                          <a:solidFill>
                            <a:schemeClr val="tx1"/>
                          </a:solidFill>
                          <a:latin typeface="+mn-ea"/>
                          <a:cs typeface="宋体" panose="02010600030101010101" pitchFamily="2" charset="-122"/>
                        </a:rPr>
                        <a:t>4</a:t>
                      </a:r>
                      <a:endParaRPr lang="en-US" altLang="en-US" sz="1600" b="0">
                        <a:solidFill>
                          <a:schemeClr val="tx1"/>
                        </a:solidFill>
                        <a:latin typeface="+mn-ea"/>
                        <a:cs typeface="宋体" panose="02010600030101010101" pitchFamily="2"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4号地A</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阳府国用（2012）第10522号</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黑体" panose="02010609060101010101" charset="-122"/>
                        </a:rPr>
                        <a:t>33078.43</a:t>
                      </a:r>
                      <a:endParaRPr lang="en-US" altLang="en-US" sz="1600" b="0">
                        <a:solidFill>
                          <a:schemeClr val="tx1"/>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22-35幢已开发</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640">
                <a:tc>
                  <a:txBody>
                    <a:bodyPr/>
                    <a:p>
                      <a:pPr indent="0" algn="ctr">
                        <a:buNone/>
                      </a:pPr>
                      <a:r>
                        <a:rPr lang="en-US" sz="1600" b="0">
                          <a:solidFill>
                            <a:schemeClr val="tx1"/>
                          </a:solidFill>
                          <a:latin typeface="+mn-ea"/>
                          <a:cs typeface="宋体" panose="02010600030101010101" pitchFamily="2" charset="-122"/>
                        </a:rPr>
                        <a:t>5</a:t>
                      </a:r>
                      <a:endParaRPr lang="en-US" altLang="en-US" sz="1600" b="0">
                        <a:solidFill>
                          <a:schemeClr val="tx1"/>
                        </a:solidFill>
                        <a:latin typeface="+mn-ea"/>
                        <a:cs typeface="宋体" panose="02010600030101010101" pitchFamily="2"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4号地B</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阳府国用（2012）第10523号</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黑体" panose="02010609060101010101" charset="-122"/>
                        </a:rPr>
                        <a:t>29810.87</a:t>
                      </a:r>
                      <a:endParaRPr lang="en-US" altLang="en-US" sz="1600" b="0">
                        <a:solidFill>
                          <a:schemeClr val="tx1"/>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36-46幢已开发</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640">
                <a:tc>
                  <a:txBody>
                    <a:bodyPr/>
                    <a:p>
                      <a:pPr indent="0" algn="ctr">
                        <a:buNone/>
                      </a:pPr>
                      <a:r>
                        <a:rPr lang="en-US" sz="1600" b="0">
                          <a:solidFill>
                            <a:schemeClr val="tx1"/>
                          </a:solidFill>
                          <a:latin typeface="+mn-ea"/>
                          <a:cs typeface="宋体" panose="02010600030101010101" pitchFamily="2" charset="-122"/>
                        </a:rPr>
                        <a:t>6</a:t>
                      </a:r>
                      <a:endParaRPr lang="en-US" altLang="en-US" sz="1600" b="0">
                        <a:solidFill>
                          <a:schemeClr val="tx1"/>
                        </a:solidFill>
                        <a:latin typeface="+mn-ea"/>
                        <a:cs typeface="宋体" panose="02010600030101010101" pitchFamily="2"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7号地A</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粤（2016）阳江市不动产权第0009939</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黑体" panose="02010609060101010101" charset="-122"/>
                        </a:rPr>
                        <a:t>15343.42</a:t>
                      </a:r>
                      <a:endParaRPr lang="en-US" altLang="en-US" sz="1600" b="0">
                        <a:solidFill>
                          <a:schemeClr val="tx1"/>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47-50幢已开发</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275">
                <a:tc>
                  <a:txBody>
                    <a:bodyPr/>
                    <a:p>
                      <a:pPr indent="0" algn="ctr">
                        <a:buNone/>
                      </a:pPr>
                      <a:r>
                        <a:rPr lang="en-US" sz="1600" b="0">
                          <a:solidFill>
                            <a:schemeClr val="tx1"/>
                          </a:solidFill>
                          <a:latin typeface="+mn-ea"/>
                          <a:cs typeface="宋体" panose="02010600030101010101" pitchFamily="2" charset="-122"/>
                        </a:rPr>
                        <a:t>7</a:t>
                      </a:r>
                      <a:endParaRPr lang="en-US" altLang="en-US" sz="1600" b="0">
                        <a:solidFill>
                          <a:schemeClr val="tx1"/>
                        </a:solidFill>
                        <a:latin typeface="+mn-ea"/>
                        <a:cs typeface="宋体" panose="02010600030101010101" pitchFamily="2"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7号地B</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粤（2016）阳江市不动产权第0009943</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黑体" panose="02010609060101010101" charset="-122"/>
                        </a:rPr>
                        <a:t>30693.31</a:t>
                      </a:r>
                      <a:endParaRPr lang="en-US" altLang="en-US" sz="1600" b="0">
                        <a:solidFill>
                          <a:schemeClr val="tx1"/>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51-58幢已开发</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5130">
                <a:tc>
                  <a:txBody>
                    <a:bodyPr/>
                    <a:p>
                      <a:pPr indent="0" algn="ctr">
                        <a:buNone/>
                      </a:pPr>
                      <a:r>
                        <a:rPr lang="en-US" sz="1600" b="0">
                          <a:solidFill>
                            <a:schemeClr val="tx1"/>
                          </a:solidFill>
                          <a:latin typeface="+mn-ea"/>
                          <a:cs typeface="宋体" panose="02010600030101010101" pitchFamily="2" charset="-122"/>
                        </a:rPr>
                        <a:t>8</a:t>
                      </a:r>
                      <a:endParaRPr lang="en-US" altLang="en-US" sz="1600" b="0">
                        <a:solidFill>
                          <a:schemeClr val="tx1"/>
                        </a:solidFill>
                        <a:latin typeface="+mn-ea"/>
                        <a:cs typeface="宋体" panose="02010600030101010101" pitchFamily="2"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5号地A</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阳府国用（2013）第10665号</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黑体" panose="02010609060101010101" charset="-122"/>
                        </a:rPr>
                        <a:t>31370.11</a:t>
                      </a:r>
                      <a:endParaRPr lang="en-US" altLang="en-US" sz="1600" b="0">
                        <a:solidFill>
                          <a:schemeClr val="tx1"/>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p>
                      <a:pPr indent="0" algn="ctr">
                        <a:buNone/>
                      </a:pPr>
                      <a:r>
                        <a:rPr lang="en-US" sz="1600" b="0">
                          <a:solidFill>
                            <a:schemeClr val="tx1"/>
                          </a:solidFill>
                          <a:latin typeface="+mn-ea"/>
                          <a:cs typeface="+mn-ea"/>
                        </a:rPr>
                        <a:t>59-84幢待开发</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640">
                <a:tc>
                  <a:txBody>
                    <a:bodyPr/>
                    <a:p>
                      <a:pPr indent="0" algn="ctr">
                        <a:buNone/>
                      </a:pPr>
                      <a:r>
                        <a:rPr lang="en-US" sz="1600" b="0">
                          <a:solidFill>
                            <a:schemeClr val="tx1"/>
                          </a:solidFill>
                          <a:latin typeface="+mn-ea"/>
                          <a:cs typeface="宋体" panose="02010600030101010101" pitchFamily="2" charset="-122"/>
                        </a:rPr>
                        <a:t>9</a:t>
                      </a:r>
                      <a:endParaRPr lang="en-US" altLang="en-US" sz="1600" b="0">
                        <a:solidFill>
                          <a:schemeClr val="tx1"/>
                        </a:solidFill>
                        <a:latin typeface="+mn-ea"/>
                        <a:cs typeface="宋体" panose="02010600030101010101" pitchFamily="2"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5号地B</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阳府国用（2013）第10666号</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黑体" panose="02010609060101010101" charset="-122"/>
                        </a:rPr>
                        <a:t>22317.18</a:t>
                      </a:r>
                      <a:endParaRPr lang="en-US" altLang="en-US" sz="1600" b="0">
                        <a:solidFill>
                          <a:schemeClr val="tx1"/>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95275">
                <a:tc>
                  <a:txBody>
                    <a:bodyPr/>
                    <a:p>
                      <a:pPr indent="0" algn="ctr">
                        <a:buNone/>
                      </a:pPr>
                      <a:r>
                        <a:rPr lang="en-US" sz="1600" b="0">
                          <a:solidFill>
                            <a:schemeClr val="tx1"/>
                          </a:solidFill>
                          <a:latin typeface="+mn-ea"/>
                          <a:cs typeface="宋体" panose="02010600030101010101" pitchFamily="2" charset="-122"/>
                        </a:rPr>
                        <a:t>10</a:t>
                      </a:r>
                      <a:endParaRPr lang="en-US" altLang="en-US" sz="1600" b="0">
                        <a:solidFill>
                          <a:schemeClr val="tx1"/>
                        </a:solidFill>
                        <a:latin typeface="+mn-ea"/>
                        <a:cs typeface="宋体" panose="02010600030101010101" pitchFamily="2"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6号地A</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阳府国用（2014）第10037号</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黑体" panose="02010609060101010101" charset="-122"/>
                        </a:rPr>
                        <a:t>13676.05</a:t>
                      </a:r>
                      <a:endParaRPr lang="en-US" altLang="en-US" sz="1600" b="0">
                        <a:solidFill>
                          <a:schemeClr val="tx1"/>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94005">
                <a:tc>
                  <a:txBody>
                    <a:bodyPr/>
                    <a:p>
                      <a:pPr indent="0" algn="ctr">
                        <a:buNone/>
                      </a:pPr>
                      <a:r>
                        <a:rPr lang="en-US" sz="1600" b="0">
                          <a:solidFill>
                            <a:schemeClr val="tx1"/>
                          </a:solidFill>
                          <a:latin typeface="+mn-ea"/>
                          <a:cs typeface="宋体" panose="02010600030101010101" pitchFamily="2" charset="-122"/>
                        </a:rPr>
                        <a:t>11</a:t>
                      </a:r>
                      <a:endParaRPr lang="en-US" altLang="en-US" sz="1600" b="0">
                        <a:solidFill>
                          <a:schemeClr val="tx1"/>
                        </a:solidFill>
                        <a:latin typeface="+mn-ea"/>
                        <a:cs typeface="宋体" panose="02010600030101010101" pitchFamily="2"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6号地B</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阳府国用（2014）第10038号</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黑体" panose="02010609060101010101" charset="-122"/>
                        </a:rPr>
                        <a:t>7230.56</a:t>
                      </a:r>
                      <a:endParaRPr lang="en-US" altLang="en-US" sz="1600" b="0">
                        <a:solidFill>
                          <a:schemeClr val="tx1"/>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94640">
                <a:tc>
                  <a:txBody>
                    <a:bodyPr/>
                    <a:p>
                      <a:pPr indent="0" algn="ctr">
                        <a:buNone/>
                      </a:pPr>
                      <a:r>
                        <a:rPr lang="en-US" sz="1600" b="0">
                          <a:solidFill>
                            <a:schemeClr val="tx1"/>
                          </a:solidFill>
                          <a:latin typeface="+mn-ea"/>
                          <a:cs typeface="宋体" panose="02010600030101010101" pitchFamily="2" charset="-122"/>
                        </a:rPr>
                        <a:t>12</a:t>
                      </a:r>
                      <a:endParaRPr lang="en-US" altLang="en-US" sz="1600" b="0">
                        <a:solidFill>
                          <a:schemeClr val="tx1"/>
                        </a:solidFill>
                        <a:latin typeface="+mn-ea"/>
                        <a:cs typeface="宋体" panose="02010600030101010101" pitchFamily="2"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7号地C</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mn-ea"/>
                        </a:rPr>
                        <a:t>粤（2016）阳江市不动产权第0009945</a:t>
                      </a:r>
                      <a:endParaRPr lang="en-US" altLang="en-US" sz="1600" b="0">
                        <a:solidFill>
                          <a:schemeClr val="tx1"/>
                        </a:solidFill>
                        <a:latin typeface="+mn-ea"/>
                        <a:cs typeface="+mn-ea"/>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chemeClr val="tx1"/>
                          </a:solidFill>
                          <a:latin typeface="+mn-ea"/>
                          <a:cs typeface="黑体" panose="02010609060101010101" charset="-122"/>
                        </a:rPr>
                        <a:t>22219.4</a:t>
                      </a:r>
                      <a:endParaRPr lang="en-US" altLang="en-US" sz="1600" b="0">
                        <a:solidFill>
                          <a:schemeClr val="tx1"/>
                        </a:solidFill>
                        <a:latin typeface="+mn-ea"/>
                        <a:cs typeface="黑体" panose="02010609060101010101" charset="-122"/>
                      </a:endParaRPr>
                    </a:p>
                  </a:txBody>
                  <a:tcPr marL="7620" marR="7620" marT="762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graphicFrame>
        <p:nvGraphicFramePr>
          <p:cNvPr id="20" name="图表 19"/>
          <p:cNvGraphicFramePr/>
          <p:nvPr/>
        </p:nvGraphicFramePr>
        <p:xfrm>
          <a:off x="8068310" y="1803400"/>
          <a:ext cx="3896995" cy="3251200"/>
        </p:xfrm>
        <a:graphic>
          <a:graphicData uri="http://schemas.openxmlformats.org/drawingml/2006/chart">
            <c:chart xmlns:c="http://schemas.openxmlformats.org/drawingml/2006/chart" xmlns:r="http://schemas.openxmlformats.org/officeDocument/2006/relationships" r:id="rId1"/>
          </a:graphicData>
        </a:graphic>
      </p:graphicFrame>
      <p:sp>
        <p:nvSpPr>
          <p:cNvPr id="2" name="文本框 1"/>
          <p:cNvSpPr txBox="1"/>
          <p:nvPr/>
        </p:nvSpPr>
        <p:spPr>
          <a:xfrm>
            <a:off x="338455" y="570865"/>
            <a:ext cx="4064000" cy="521970"/>
          </a:xfrm>
          <a:prstGeom prst="rect">
            <a:avLst/>
          </a:prstGeom>
          <a:noFill/>
        </p:spPr>
        <p:txBody>
          <a:bodyPr wrap="square" rtlCol="0">
            <a:spAutoFit/>
          </a:bodyPr>
          <a:p>
            <a:r>
              <a:rPr lang="en-US" altLang="zh-CN" sz="2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3</a:t>
            </a:r>
            <a:r>
              <a:rPr lang="zh-CN" altLang="en-US" sz="2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、土地开发现状</a:t>
            </a:r>
            <a:endParaRPr lang="zh-CN" altLang="en-US" sz="2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页脚占位符 2"/>
          <p:cNvSpPr>
            <a:spLocks noGrp="1"/>
          </p:cNvSpPr>
          <p:nvPr>
            <p:ph type="ftr" sz="quarter" idx="14"/>
          </p:nvPr>
        </p:nvSpPr>
        <p:spPr/>
        <p:txBody>
          <a:bodyPr/>
          <a:p>
            <a:r>
              <a:rPr lang="zh-CN" altLang="en-US"/>
              <a:t>1</a:t>
            </a:r>
            <a:endParaRPr lang="zh-CN" altLang="en-US" dirty="0"/>
          </a:p>
        </p:txBody>
      </p:sp>
      <p:sp>
        <p:nvSpPr>
          <p:cNvPr id="6" name="文本框 5"/>
          <p:cNvSpPr txBox="1"/>
          <p:nvPr/>
        </p:nvSpPr>
        <p:spPr>
          <a:xfrm>
            <a:off x="4709795" y="6477635"/>
            <a:ext cx="2540000" cy="368300"/>
          </a:xfrm>
          <a:prstGeom prst="rect">
            <a:avLst/>
          </a:prstGeom>
          <a:noFill/>
        </p:spPr>
        <p:txBody>
          <a:bodyPr wrap="square" rtlCol="0" anchor="t">
            <a:spAutoFit/>
          </a:bodyPr>
          <a:p>
            <a:r>
              <a:rPr lang="en-US" altLang="zh-CN"/>
              <a:t>                  </a:t>
            </a:r>
            <a:r>
              <a:rPr lang="zh-CN" altLang="en-US"/>
              <a:t>第</a:t>
            </a:r>
            <a:r>
              <a:rPr lang="en-US" altLang="zh-CN"/>
              <a:t>9</a:t>
            </a:r>
            <a:r>
              <a:rPr lang="zh-CN" altLang="en-US"/>
              <a:t>页</a:t>
            </a:r>
            <a:endParaRPr lang="zh-CN" altLang="en-US"/>
          </a:p>
        </p:txBody>
      </p:sp>
    </p:spTree>
  </p:cSld>
  <p:clrMapOvr>
    <a:masterClrMapping/>
  </p:clrMapOvr>
  <p:transition spd="slow">
    <p:blinds/>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REFSHAPE" val="843472540"/>
  <p:tag name="KSO_WM_UNIT_HIGHLIGHT" val="0"/>
  <p:tag name="KSO_WM_UNIT_COMPATIBLE" val="0"/>
  <p:tag name="KSO_WM_UNIT_DIAGRAM_ISNUMVISUAL" val="0"/>
  <p:tag name="KSO_WM_UNIT_DIAGRAM_ISREFERUNIT" val="0"/>
  <p:tag name="KSO_WM_UNIT_ID" val="custom20205081_12*l_h_a*1_1_1"/>
  <p:tag name="KSO_WM_TEMPLATE_CATEGORY" val="custom"/>
  <p:tag name="KSO_WM_TEMPLATE_INDEX" val="20205081"/>
  <p:tag name="KSO_WM_UNIT_LAYERLEVEL" val="1_1_1"/>
  <p:tag name="KSO_WM_TAG_VERSION" val="1.0"/>
  <p:tag name="KSO_WM_BEAUTIFY_FLAG" val=""/>
  <p:tag name="KSO_WM_UNIT_ISCONTENTSTITLE" val="0"/>
  <p:tag name="KSO_WM_UNIT_PRESET_TEXT" val="单击此处添加标题"/>
  <p:tag name="KSO_WM_UNIT_NOCLEAR" val="0"/>
  <p:tag name="KSO_WM_UNIT_VALUE" val="12"/>
  <p:tag name="KSO_WM_DIAGRAM_GROUP_CODE" val="l1-2"/>
  <p:tag name="KSO_WM_UNIT_TYPE" val="l_h_a"/>
  <p:tag name="KSO_WM_UNIT_INDEX" val="1_1_1"/>
  <p:tag name="KSO_WM_UNIT_SHOW_EDIT_AREA_INDICATION" val="1"/>
  <p:tag name="KSO_WM_UNIT_ISNUMDGMTITLE" val="0"/>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12*l_h_f*1_1_1"/>
  <p:tag name="KSO_WM_TEMPLATE_CATEGORY" val="custom"/>
  <p:tag name="KSO_WM_TEMPLATE_INDEX" val="20205081"/>
  <p:tag name="KSO_WM_UNIT_LAYERLEVEL" val="1_1_1"/>
  <p:tag name="KSO_WM_TAG_VERSION" val="1.0"/>
  <p:tag name="KSO_WM_BEAUTIFY_FLAG" val=""/>
  <p:tag name="KSO_WM_UNIT_PRESET_TEXT" val="单击此处添加正文"/>
  <p:tag name="KSO_WM_UNIT_NOCLEAR" val="0"/>
  <p:tag name="KSO_WM_UNIT_VALUE" val="28"/>
  <p:tag name="KSO_WM_DIAGRAM_GROUP_CODE" val="l1-2"/>
  <p:tag name="KSO_WM_UNIT_TYPE" val="l_h_f"/>
  <p:tag name="KSO_WM_UNIT_INDEX" val="1_1_1"/>
  <p:tag name="KSO_WM_UNIT_SHOW_EDIT_AREA_INDICATION" val="1"/>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REFSHAPE" val="843472540"/>
  <p:tag name="KSO_WM_UNIT_HIGHLIGHT" val="0"/>
  <p:tag name="KSO_WM_UNIT_COMPATIBLE" val="0"/>
  <p:tag name="KSO_WM_UNIT_DIAGRAM_ISNUMVISUAL" val="0"/>
  <p:tag name="KSO_WM_UNIT_DIAGRAM_ISREFERUNIT" val="0"/>
  <p:tag name="KSO_WM_UNIT_ID" val="custom20205081_12*l_h_a*1_1_1"/>
  <p:tag name="KSO_WM_TEMPLATE_CATEGORY" val="custom"/>
  <p:tag name="KSO_WM_TEMPLATE_INDEX" val="20205081"/>
  <p:tag name="KSO_WM_UNIT_LAYERLEVEL" val="1_1_1"/>
  <p:tag name="KSO_WM_TAG_VERSION" val="1.0"/>
  <p:tag name="KSO_WM_BEAUTIFY_FLAG" val=""/>
  <p:tag name="KSO_WM_UNIT_ISCONTENTSTITLE" val="0"/>
  <p:tag name="KSO_WM_UNIT_PRESET_TEXT" val="单击此处添加标题"/>
  <p:tag name="KSO_WM_UNIT_NOCLEAR" val="0"/>
  <p:tag name="KSO_WM_UNIT_VALUE" val="12"/>
  <p:tag name="KSO_WM_DIAGRAM_GROUP_CODE" val="l1-2"/>
  <p:tag name="KSO_WM_UNIT_TYPE" val="l_h_a"/>
  <p:tag name="KSO_WM_UNIT_INDEX" val="1_1_1"/>
  <p:tag name="KSO_WM_UNIT_SHOW_EDIT_AREA_INDICATION" val="1"/>
  <p:tag name="KSO_WM_UNIT_ISNUMDGMTITLE" val="0"/>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12*l_h_f*1_1_1"/>
  <p:tag name="KSO_WM_TEMPLATE_CATEGORY" val="custom"/>
  <p:tag name="KSO_WM_TEMPLATE_INDEX" val="20205081"/>
  <p:tag name="KSO_WM_UNIT_LAYERLEVEL" val="1_1_1"/>
  <p:tag name="KSO_WM_TAG_VERSION" val="1.0"/>
  <p:tag name="KSO_WM_BEAUTIFY_FLAG" val=""/>
  <p:tag name="KSO_WM_UNIT_PRESET_TEXT" val="单击此处添加正文"/>
  <p:tag name="KSO_WM_UNIT_NOCLEAR" val="0"/>
  <p:tag name="KSO_WM_UNIT_VALUE" val="28"/>
  <p:tag name="KSO_WM_DIAGRAM_GROUP_CODE" val="l1-2"/>
  <p:tag name="KSO_WM_UNIT_TYPE" val="l_h_f"/>
  <p:tag name="KSO_WM_UNIT_INDEX" val="1_1_1"/>
  <p:tag name="KSO_WM_UNIT_SHOW_EDIT_AREA_INDICATION" val="1"/>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REFSHAPE" val="843472540"/>
  <p:tag name="KSO_WM_UNIT_HIGHLIGHT" val="0"/>
  <p:tag name="KSO_WM_UNIT_COMPATIBLE" val="0"/>
  <p:tag name="KSO_WM_UNIT_DIAGRAM_ISNUMVISUAL" val="0"/>
  <p:tag name="KSO_WM_UNIT_DIAGRAM_ISREFERUNIT" val="0"/>
  <p:tag name="KSO_WM_UNIT_ID" val="custom20205081_12*l_h_a*1_1_1"/>
  <p:tag name="KSO_WM_TEMPLATE_CATEGORY" val="custom"/>
  <p:tag name="KSO_WM_TEMPLATE_INDEX" val="20205081"/>
  <p:tag name="KSO_WM_UNIT_LAYERLEVEL" val="1_1_1"/>
  <p:tag name="KSO_WM_TAG_VERSION" val="1.0"/>
  <p:tag name="KSO_WM_BEAUTIFY_FLAG" val=""/>
  <p:tag name="KSO_WM_UNIT_ISCONTENTSTITLE" val="0"/>
  <p:tag name="KSO_WM_UNIT_PRESET_TEXT" val="单击此处添加标题"/>
  <p:tag name="KSO_WM_UNIT_NOCLEAR" val="0"/>
  <p:tag name="KSO_WM_UNIT_VALUE" val="12"/>
  <p:tag name="KSO_WM_DIAGRAM_GROUP_CODE" val="l1-2"/>
  <p:tag name="KSO_WM_UNIT_TYPE" val="l_h_a"/>
  <p:tag name="KSO_WM_UNIT_INDEX" val="1_1_1"/>
  <p:tag name="KSO_WM_UNIT_SHOW_EDIT_AREA_INDICATION" val="1"/>
  <p:tag name="KSO_WM_UNIT_ISNUMDGMTITLE" val="0"/>
  <p:tag name="KSO_WM_UNIT_TEXT_FILL_FORE_SCHEMECOLOR_INDEX" val="13"/>
  <p:tag name="KSO_WM_UNIT_TEXT_FILL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12*l_h_f*1_1_1"/>
  <p:tag name="KSO_WM_TEMPLATE_CATEGORY" val="custom"/>
  <p:tag name="KSO_WM_TEMPLATE_INDEX" val="20205081"/>
  <p:tag name="KSO_WM_UNIT_LAYERLEVEL" val="1_1_1"/>
  <p:tag name="KSO_WM_TAG_VERSION" val="1.0"/>
  <p:tag name="KSO_WM_BEAUTIFY_FLAG" val=""/>
  <p:tag name="KSO_WM_UNIT_PRESET_TEXT" val="单击此处添加正文"/>
  <p:tag name="KSO_WM_UNIT_NOCLEAR" val="0"/>
  <p:tag name="KSO_WM_UNIT_VALUE" val="28"/>
  <p:tag name="KSO_WM_DIAGRAM_GROUP_CODE" val="l1-2"/>
  <p:tag name="KSO_WM_UNIT_TYPE" val="l_h_f"/>
  <p:tag name="KSO_WM_UNIT_INDEX" val="1_1_1"/>
  <p:tag name="KSO_WM_UNIT_SHOW_EDIT_AREA_INDICATION" val="1"/>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REFSHAPE" val="843472540"/>
  <p:tag name="KSO_WM_UNIT_HIGHLIGHT" val="0"/>
  <p:tag name="KSO_WM_UNIT_COMPATIBLE" val="0"/>
  <p:tag name="KSO_WM_UNIT_DIAGRAM_ISNUMVISUAL" val="0"/>
  <p:tag name="KSO_WM_UNIT_DIAGRAM_ISREFERUNIT" val="0"/>
  <p:tag name="KSO_WM_UNIT_ID" val="custom20205081_12*l_h_a*1_1_1"/>
  <p:tag name="KSO_WM_TEMPLATE_CATEGORY" val="custom"/>
  <p:tag name="KSO_WM_TEMPLATE_INDEX" val="20205081"/>
  <p:tag name="KSO_WM_UNIT_LAYERLEVEL" val="1_1_1"/>
  <p:tag name="KSO_WM_TAG_VERSION" val="1.0"/>
  <p:tag name="KSO_WM_BEAUTIFY_FLAG" val=""/>
  <p:tag name="KSO_WM_UNIT_ISCONTENTSTITLE" val="0"/>
  <p:tag name="KSO_WM_UNIT_PRESET_TEXT" val="单击此处添加标题"/>
  <p:tag name="KSO_WM_UNIT_NOCLEAR" val="0"/>
  <p:tag name="KSO_WM_UNIT_VALUE" val="12"/>
  <p:tag name="KSO_WM_DIAGRAM_GROUP_CODE" val="l1-2"/>
  <p:tag name="KSO_WM_UNIT_TYPE" val="l_h_a"/>
  <p:tag name="KSO_WM_UNIT_INDEX" val="1_1_1"/>
  <p:tag name="KSO_WM_UNIT_SHOW_EDIT_AREA_INDICATION" val="1"/>
  <p:tag name="KSO_WM_UNIT_ISNUMDGMTITLE" val="0"/>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12*l_h_f*1_1_1"/>
  <p:tag name="KSO_WM_TEMPLATE_CATEGORY" val="custom"/>
  <p:tag name="KSO_WM_TEMPLATE_INDEX" val="20205081"/>
  <p:tag name="KSO_WM_UNIT_LAYERLEVEL" val="1_1_1"/>
  <p:tag name="KSO_WM_TAG_VERSION" val="1.0"/>
  <p:tag name="KSO_WM_BEAUTIFY_FLAG" val=""/>
  <p:tag name="KSO_WM_UNIT_PRESET_TEXT" val="单击此处添加正文"/>
  <p:tag name="KSO_WM_UNIT_NOCLEAR" val="0"/>
  <p:tag name="KSO_WM_UNIT_VALUE" val="28"/>
  <p:tag name="KSO_WM_DIAGRAM_GROUP_CODE" val="l1-2"/>
  <p:tag name="KSO_WM_UNIT_TYPE" val="l_h_f"/>
  <p:tag name="KSO_WM_UNIT_INDEX" val="1_1_1"/>
  <p:tag name="KSO_WM_UNIT_SHOW_EDIT_AREA_INDICATION" val="1"/>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REFSHAPE" val="843472540"/>
  <p:tag name="KSO_WM_UNIT_HIGHLIGHT" val="0"/>
  <p:tag name="KSO_WM_UNIT_COMPATIBLE" val="0"/>
  <p:tag name="KSO_WM_UNIT_DIAGRAM_ISNUMVISUAL" val="0"/>
  <p:tag name="KSO_WM_UNIT_DIAGRAM_ISREFERUNIT" val="0"/>
  <p:tag name="KSO_WM_UNIT_ID" val="custom20205081_12*l_h_a*1_1_1"/>
  <p:tag name="KSO_WM_TEMPLATE_CATEGORY" val="custom"/>
  <p:tag name="KSO_WM_TEMPLATE_INDEX" val="20205081"/>
  <p:tag name="KSO_WM_UNIT_LAYERLEVEL" val="1_1_1"/>
  <p:tag name="KSO_WM_TAG_VERSION" val="1.0"/>
  <p:tag name="KSO_WM_BEAUTIFY_FLAG" val=""/>
  <p:tag name="KSO_WM_UNIT_ISCONTENTSTITLE" val="0"/>
  <p:tag name="KSO_WM_UNIT_PRESET_TEXT" val="单击此处添加标题"/>
  <p:tag name="KSO_WM_UNIT_NOCLEAR" val="0"/>
  <p:tag name="KSO_WM_UNIT_VALUE" val="12"/>
  <p:tag name="KSO_WM_DIAGRAM_GROUP_CODE" val="l1-2"/>
  <p:tag name="KSO_WM_UNIT_TYPE" val="l_h_a"/>
  <p:tag name="KSO_WM_UNIT_INDEX" val="1_1_1"/>
  <p:tag name="KSO_WM_UNIT_SHOW_EDIT_AREA_INDICATION" val="1"/>
  <p:tag name="KSO_WM_UNIT_ISNUMDGMTITLE" val="0"/>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12*l_h_f*1_1_1"/>
  <p:tag name="KSO_WM_TEMPLATE_CATEGORY" val="custom"/>
  <p:tag name="KSO_WM_TEMPLATE_INDEX" val="20205081"/>
  <p:tag name="KSO_WM_UNIT_LAYERLEVEL" val="1_1_1"/>
  <p:tag name="KSO_WM_TAG_VERSION" val="1.0"/>
  <p:tag name="KSO_WM_BEAUTIFY_FLAG" val=""/>
  <p:tag name="KSO_WM_UNIT_PRESET_TEXT" val="单击此处添加正文"/>
  <p:tag name="KSO_WM_UNIT_NOCLEAR" val="0"/>
  <p:tag name="KSO_WM_UNIT_VALUE" val="28"/>
  <p:tag name="KSO_WM_DIAGRAM_GROUP_CODE" val="l1-2"/>
  <p:tag name="KSO_WM_UNIT_TYPE" val="l_h_f"/>
  <p:tag name="KSO_WM_UNIT_INDEX" val="1_1_1"/>
  <p:tag name="KSO_WM_UNIT_SHOW_EDIT_AREA_INDICATION" val="1"/>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REFSHAPE" val="843472540"/>
  <p:tag name="KSO_WM_UNIT_HIGHLIGHT" val="0"/>
  <p:tag name="KSO_WM_UNIT_COMPATIBLE" val="0"/>
  <p:tag name="KSO_WM_UNIT_DIAGRAM_ISNUMVISUAL" val="0"/>
  <p:tag name="KSO_WM_UNIT_DIAGRAM_ISREFERUNIT" val="0"/>
  <p:tag name="KSO_WM_UNIT_ID" val="custom20205081_12*l_h_a*1_1_1"/>
  <p:tag name="KSO_WM_TEMPLATE_CATEGORY" val="custom"/>
  <p:tag name="KSO_WM_TEMPLATE_INDEX" val="20205081"/>
  <p:tag name="KSO_WM_UNIT_LAYERLEVEL" val="1_1_1"/>
  <p:tag name="KSO_WM_TAG_VERSION" val="1.0"/>
  <p:tag name="KSO_WM_BEAUTIFY_FLAG" val=""/>
  <p:tag name="KSO_WM_UNIT_ISCONTENTSTITLE" val="0"/>
  <p:tag name="KSO_WM_UNIT_PRESET_TEXT" val="单击此处添加标题"/>
  <p:tag name="KSO_WM_UNIT_NOCLEAR" val="0"/>
  <p:tag name="KSO_WM_UNIT_VALUE" val="12"/>
  <p:tag name="KSO_WM_DIAGRAM_GROUP_CODE" val="l1-2"/>
  <p:tag name="KSO_WM_UNIT_TYPE" val="l_h_a"/>
  <p:tag name="KSO_WM_UNIT_INDEX" val="1_1_1"/>
  <p:tag name="KSO_WM_UNIT_SHOW_EDIT_AREA_INDICATION" val="1"/>
  <p:tag name="KSO_WM_UNIT_ISNUMDGMTITLE" val="0"/>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12*l_h_f*1_1_1"/>
  <p:tag name="KSO_WM_TEMPLATE_CATEGORY" val="custom"/>
  <p:tag name="KSO_WM_TEMPLATE_INDEX" val="20205081"/>
  <p:tag name="KSO_WM_UNIT_LAYERLEVEL" val="1_1_1"/>
  <p:tag name="KSO_WM_TAG_VERSION" val="1.0"/>
  <p:tag name="KSO_WM_BEAUTIFY_FLAG" val=""/>
  <p:tag name="KSO_WM_UNIT_PRESET_TEXT" val="单击此处添加正文"/>
  <p:tag name="KSO_WM_UNIT_NOCLEAR" val="0"/>
  <p:tag name="KSO_WM_UNIT_VALUE" val="28"/>
  <p:tag name="KSO_WM_DIAGRAM_GROUP_CODE" val="l1-2"/>
  <p:tag name="KSO_WM_UNIT_TYPE" val="l_h_f"/>
  <p:tag name="KSO_WM_UNIT_INDEX" val="1_1_1"/>
  <p:tag name="KSO_WM_UNIT_SHOW_EDIT_AREA_INDICATION" val="1"/>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浅色六边形演示文稿</Template>
  <TotalTime>0</TotalTime>
  <Words>4898</Words>
  <Application>WPS 演示</Application>
  <PresentationFormat>宽屏</PresentationFormat>
  <Paragraphs>935</Paragraphs>
  <Slides>20</Slides>
  <Notes>10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Microsoft YaHei UI</vt:lpstr>
      <vt:lpstr>Times New Roman</vt:lpstr>
      <vt:lpstr>Gill Sans SemiBold</vt:lpstr>
      <vt:lpstr>黑体</vt:lpstr>
      <vt:lpstr>Calibri</vt:lpstr>
      <vt:lpstr>微软雅黑</vt:lpstr>
      <vt:lpstr>Arial Unicode MS</vt:lpstr>
      <vt:lpstr>Dialog.plain</vt:lpstr>
      <vt:lpstr>Segoe Print</vt:lpstr>
      <vt:lpstr>Calibri Light</vt:lpstr>
      <vt:lpstr>Office 主题</vt:lpstr>
      <vt:lpstr> 丰怡豪庭</vt:lpstr>
      <vt:lpstr>目录</vt:lpstr>
      <vt:lpstr>一、公司简介</vt:lpstr>
      <vt:lpstr>股权结构</vt:lpstr>
      <vt:lpstr>二、项目介绍</vt:lpstr>
      <vt:lpstr>PowerPoint 演示文稿</vt:lpstr>
      <vt:lpstr>1、资产与负债</vt:lpstr>
      <vt:lpstr>PowerPoint 演示文稿</vt:lpstr>
      <vt:lpstr>PowerPoint 演示文稿</vt:lpstr>
      <vt:lpstr>PowerPoint 演示文稿</vt:lpstr>
      <vt:lpstr>PowerPoint 演示文稿</vt:lpstr>
      <vt:lpstr>五、开发计划及实施方案</vt:lpstr>
      <vt:lpstr>PowerPoint 演示文稿</vt:lpstr>
      <vt:lpstr>问题</vt:lpstr>
      <vt:lpstr>六、未开发土地盈利预测</vt:lpstr>
      <vt:lpstr>PowerPoint 演示文稿</vt:lpstr>
      <vt:lpstr>PowerPoint 演示文稿</vt:lpstr>
      <vt:lpstr>PowerPoint 演示文稿</vt:lpstr>
      <vt:lpstr>融资金额及用款计划</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232</cp:revision>
  <dcterms:created xsi:type="dcterms:W3CDTF">2023-11-13T02:56:00Z</dcterms:created>
  <dcterms:modified xsi:type="dcterms:W3CDTF">2023-11-24T04:16:15Z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KSOProductBuildVer">
    <vt:lpwstr>2052-11.8.2.8411</vt:lpwstr>
  </property>
  <property fmtid="{D5CDD505-2E9C-101B-9397-08002B2CF9AE}" pid="4" name="ICV">
    <vt:lpwstr>00CDA30868A840498B1664B815485256_13</vt:lpwstr>
  </property>
</Properties>
</file>