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5" r:id="rId3"/>
    <p:sldId id="310" r:id="rId4"/>
    <p:sldId id="272" r:id="rId5"/>
    <p:sldId id="398" r:id="rId6"/>
    <p:sldId id="277" r:id="rId7"/>
    <p:sldId id="292" r:id="rId8"/>
    <p:sldId id="298" r:id="rId9"/>
    <p:sldId id="395" r:id="rId10"/>
    <p:sldId id="342" r:id="rId11"/>
    <p:sldId id="400" r:id="rId12"/>
    <p:sldId id="401" r:id="rId13"/>
    <p:sldId id="404" r:id="rId14"/>
    <p:sldId id="405" r:id="rId15"/>
    <p:sldId id="406" r:id="rId16"/>
    <p:sldId id="396" r:id="rId17"/>
    <p:sldId id="394" r:id="rId18"/>
    <p:sldId id="407" r:id="rId19"/>
    <p:sldId id="403" r:id="rId20"/>
    <p:sldId id="264" r:id="rId21"/>
  </p:sldIdLst>
  <p:sldSz cx="12192000" cy="6858000"/>
  <p:notesSz cx="7103745" cy="10234295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1A"/>
    <a:srgbClr val="B2B2B2"/>
    <a:srgbClr val="C80019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0356" autoAdjust="0"/>
  </p:normalViewPr>
  <p:slideViewPr>
    <p:cSldViewPr snapToGrid="0" showGuides="1">
      <p:cViewPr>
        <p:scale>
          <a:sx n="64" d="100"/>
          <a:sy n="64" d="100"/>
        </p:scale>
        <p:origin x="-1710" y="-450"/>
      </p:cViewPr>
      <p:guideLst>
        <p:guide orient="horz" pos="2160"/>
        <p:guide pos="390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47DBF-95AA-40BC-A783-377E8F18B84D}" type="doc">
      <dgm:prSet loTypeId="urn:microsoft.com/office/officeart/2008/layout/HorizontalMultiLevelHierarchy#1" loCatId="hierarchy" qsTypeId="urn:microsoft.com/office/officeart/2005/8/quickstyle/simple5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9CF950A0-AF63-4EEF-9FFD-96C1F7E7E392}">
      <dgm:prSet phldrT="[文本]" phldr="0" custT="0"/>
      <dgm:spPr/>
      <dgm:t>
        <a:bodyPr vert="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住宅客户</a:t>
          </a:r>
        </a:p>
      </dgm:t>
    </dgm:pt>
    <dgm:pt modelId="{C208B5D8-5995-4479-A42A-8A55E56C12D9}" cxnId="{34179ACF-C1EA-4706-84FA-C8BDF7EE00FE}" type="parTrans">
      <dgm:prSet/>
      <dgm:spPr/>
      <dgm:t>
        <a:bodyPr/>
        <a:lstStyle/>
        <a:p>
          <a:endParaRPr lang="zh-CN" altLang="en-US"/>
        </a:p>
      </dgm:t>
    </dgm:pt>
    <dgm:pt modelId="{789CBC20-C209-4F6E-8277-16D1CD2BC23E}" cxnId="{34179ACF-C1EA-4706-84FA-C8BDF7EE00FE}" type="sibTrans">
      <dgm:prSet/>
      <dgm:spPr/>
      <dgm:t>
        <a:bodyPr/>
        <a:lstStyle/>
        <a:p>
          <a:endParaRPr lang="zh-CN" altLang="en-US"/>
        </a:p>
      </dgm:t>
    </dgm:pt>
    <dgm:pt modelId="{43C98814-3703-4708-9480-0269618948C5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投资型</a:t>
          </a:r>
        </a:p>
      </dgm:t>
    </dgm:pt>
    <dgm:pt modelId="{CEE48522-27B1-4F7F-84F9-D98425D345C1}" cxnId="{CABEB091-65F6-49ED-819C-3BB4AF9ABFA7}" type="parTrans">
      <dgm:prSet/>
      <dgm:spPr/>
      <dgm:t>
        <a:bodyPr/>
        <a:lstStyle/>
        <a:p>
          <a:endParaRPr lang="zh-CN" altLang="en-US"/>
        </a:p>
      </dgm:t>
    </dgm:pt>
    <dgm:pt modelId="{8F8E0805-276C-4375-BEB7-3681B4D5E062}" cxnId="{CABEB091-65F6-49ED-819C-3BB4AF9ABFA7}" type="sibTrans">
      <dgm:prSet/>
      <dgm:spPr/>
      <dgm:t>
        <a:bodyPr/>
        <a:lstStyle/>
        <a:p>
          <a:endParaRPr lang="zh-CN" altLang="en-US"/>
        </a:p>
      </dgm:t>
    </dgm:pt>
    <dgm:pt modelId="{F92A05CD-2F05-428C-B5E9-5BC678B415C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具有投资属性，客户质量较好。</a:t>
          </a:r>
        </a:p>
      </dgm:t>
    </dgm:pt>
    <dgm:pt modelId="{F42E754D-152C-4CE9-959F-DC4A6E209043}" cxnId="{05BD8A2B-437A-4AD7-A89A-A0029DA3540A}" type="parTrans">
      <dgm:prSet/>
      <dgm:spPr/>
      <dgm:t>
        <a:bodyPr/>
        <a:lstStyle/>
        <a:p>
          <a:endParaRPr lang="zh-CN" altLang="en-US"/>
        </a:p>
      </dgm:t>
    </dgm:pt>
    <dgm:pt modelId="{92A2763A-40A2-4D3D-9E1C-4275762FAE50}" cxnId="{05BD8A2B-437A-4AD7-A89A-A0029DA3540A}" type="sibTrans">
      <dgm:prSet/>
      <dgm:spPr/>
      <dgm:t>
        <a:bodyPr/>
        <a:lstStyle/>
        <a:p>
          <a:endParaRPr lang="zh-CN" altLang="en-US"/>
        </a:p>
      </dgm:t>
    </dgm:pt>
    <dgm:pt modelId="{EEA9BF43-52EA-422D-B843-A7E2D98344F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自用型</a:t>
          </a:r>
        </a:p>
      </dgm:t>
    </dgm:pt>
    <dgm:pt modelId="{DD4B9A5E-AF0E-4E40-AE50-8ADA48B6C96E}" cxnId="{BBE6146D-B46D-47C6-9F86-691264DE8410}" type="parTrans">
      <dgm:prSet/>
      <dgm:spPr/>
      <dgm:t>
        <a:bodyPr/>
        <a:lstStyle/>
        <a:p>
          <a:endParaRPr lang="zh-CN" altLang="en-US"/>
        </a:p>
      </dgm:t>
    </dgm:pt>
    <dgm:pt modelId="{35829CFD-40BE-4AAC-B481-B24731CD799F}" cxnId="{BBE6146D-B46D-47C6-9F86-691264DE8410}" type="sibTrans">
      <dgm:prSet/>
      <dgm:spPr/>
      <dgm:t>
        <a:bodyPr/>
        <a:lstStyle/>
        <a:p>
          <a:endParaRPr lang="zh-CN" altLang="en-US"/>
        </a:p>
      </dgm:t>
    </dgm:pt>
    <dgm:pt modelId="{B80BE195-DE4C-470D-8165-3436A3AC9B4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/>
            <a:t>实现职住平衡，办公、生活自由切换</a:t>
          </a:r>
        </a:p>
      </dgm:t>
    </dgm:pt>
    <dgm:pt modelId="{7C23BD94-A067-4E27-A770-1C474B4BB961}" cxnId="{2727BE45-C535-4712-9DF2-52C87A7803E8}" type="parTrans">
      <dgm:prSet/>
      <dgm:spPr/>
      <dgm:t>
        <a:bodyPr/>
        <a:lstStyle/>
        <a:p>
          <a:endParaRPr lang="zh-CN" altLang="en-US"/>
        </a:p>
      </dgm:t>
    </dgm:pt>
    <dgm:pt modelId="{7E85AEFF-E824-4931-874B-25F32EEF64C3}" cxnId="{2727BE45-C535-4712-9DF2-52C87A7803E8}" type="sibTrans">
      <dgm:prSet/>
      <dgm:spPr/>
      <dgm:t>
        <a:bodyPr/>
        <a:lstStyle/>
        <a:p>
          <a:endParaRPr lang="zh-CN" altLang="en-US"/>
        </a:p>
      </dgm:t>
    </dgm:pt>
    <dgm:pt modelId="{D46EE152-774F-4CA8-9116-98CB08AEFA88}" type="pres">
      <dgm:prSet presAssocID="{D6047DBF-95AA-40BC-A783-377E8F18B8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C58439-AB41-4D73-94D5-800644F6883C}" type="pres">
      <dgm:prSet presAssocID="{9CF950A0-AF63-4EEF-9FFD-96C1F7E7E392}" presName="root1" presStyleCnt="0"/>
      <dgm:spPr/>
    </dgm:pt>
    <dgm:pt modelId="{9B9BF0AB-5901-4E79-B4D7-EC064A6E4281}" type="pres">
      <dgm:prSet presAssocID="{9CF950A0-AF63-4EEF-9FFD-96C1F7E7E3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E13702-6C97-4911-A4E2-59EE8E68C431}" type="pres">
      <dgm:prSet presAssocID="{9CF950A0-AF63-4EEF-9FFD-96C1F7E7E392}" presName="level2hierChild" presStyleCnt="0"/>
      <dgm:spPr/>
    </dgm:pt>
    <dgm:pt modelId="{64B430B3-FF1B-406C-9FF2-27BA23788747}" type="pres">
      <dgm:prSet presAssocID="{CEE48522-27B1-4F7F-84F9-D98425D345C1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C069D299-1B39-4BB1-9C27-833B58C46156}" type="pres">
      <dgm:prSet presAssocID="{CEE48522-27B1-4F7F-84F9-D98425D345C1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C4BE19C-8DBD-46B6-9067-607184141480}" type="pres">
      <dgm:prSet presAssocID="{43C98814-3703-4708-9480-0269618948C5}" presName="root2" presStyleCnt="0"/>
      <dgm:spPr/>
    </dgm:pt>
    <dgm:pt modelId="{CDA235D6-AC41-4ED3-AF28-D9CD9EDCBAED}" type="pres">
      <dgm:prSet presAssocID="{43C98814-3703-4708-9480-0269618948C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2E265FC-36E6-4BBF-AC05-214FD6415DAB}" type="pres">
      <dgm:prSet presAssocID="{43C98814-3703-4708-9480-0269618948C5}" presName="level3hierChild" presStyleCnt="0"/>
      <dgm:spPr/>
    </dgm:pt>
    <dgm:pt modelId="{9B6ADBEE-921A-4309-A96E-22F9593A523D}" type="pres">
      <dgm:prSet presAssocID="{F42E754D-152C-4CE9-959F-DC4A6E209043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0B88B1CC-A080-40F5-B7E6-44E0F2F5C325}" type="pres">
      <dgm:prSet presAssocID="{F42E754D-152C-4CE9-959F-DC4A6E209043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DBD839F2-BFE8-4A63-A376-3BE1F4D57BCB}" type="pres">
      <dgm:prSet presAssocID="{F92A05CD-2F05-428C-B5E9-5BC678B415C7}" presName="root2" presStyleCnt="0"/>
      <dgm:spPr/>
    </dgm:pt>
    <dgm:pt modelId="{90CE4395-717F-4BE0-8F11-2F5EF2A5280D}" type="pres">
      <dgm:prSet presAssocID="{F92A05CD-2F05-428C-B5E9-5BC678B415C7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179570-85EF-4F91-B1F7-1D5A14B1E6AC}" type="pres">
      <dgm:prSet presAssocID="{F92A05CD-2F05-428C-B5E9-5BC678B415C7}" presName="level3hierChild" presStyleCnt="0"/>
      <dgm:spPr/>
    </dgm:pt>
    <dgm:pt modelId="{2F66960D-CF7A-443C-8CB9-E7DD0B261214}" type="pres">
      <dgm:prSet presAssocID="{DD4B9A5E-AF0E-4E40-AE50-8ADA48B6C96E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5BBFF12A-A69F-4078-A83D-A1EAB54C5269}" type="pres">
      <dgm:prSet presAssocID="{DD4B9A5E-AF0E-4E40-AE50-8ADA48B6C96E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C34060C1-0884-4F60-ADDF-610222CEEF01}" type="pres">
      <dgm:prSet presAssocID="{EEA9BF43-52EA-422D-B843-A7E2D98344F1}" presName="root2" presStyleCnt="0"/>
      <dgm:spPr/>
    </dgm:pt>
    <dgm:pt modelId="{3540059A-19CD-4FBD-A598-B7A4BB9DA52D}" type="pres">
      <dgm:prSet presAssocID="{EEA9BF43-52EA-422D-B843-A7E2D98344F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2B1077-175E-4F04-9ED5-8097B74233FF}" type="pres">
      <dgm:prSet presAssocID="{EEA9BF43-52EA-422D-B843-A7E2D98344F1}" presName="level3hierChild" presStyleCnt="0"/>
      <dgm:spPr/>
    </dgm:pt>
    <dgm:pt modelId="{242B1A91-FBAF-4C84-82A2-948E275225D5}" type="pres">
      <dgm:prSet presAssocID="{7C23BD94-A067-4E27-A770-1C474B4BB961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C7EB20AE-54E1-432D-B13E-77028D2DBAC9}" type="pres">
      <dgm:prSet presAssocID="{7C23BD94-A067-4E27-A770-1C474B4BB961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C6368D2E-6EEE-4C52-AC0F-8CE3D6BD9F17}" type="pres">
      <dgm:prSet presAssocID="{B80BE195-DE4C-470D-8165-3436A3AC9B4F}" presName="root2" presStyleCnt="0"/>
      <dgm:spPr/>
    </dgm:pt>
    <dgm:pt modelId="{DDD20BF3-68B6-4896-8C1B-E5E409050F10}" type="pres">
      <dgm:prSet presAssocID="{B80BE195-DE4C-470D-8165-3436A3AC9B4F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778060F-F7F7-4D2F-A204-3336FAA2CAC0}" type="pres">
      <dgm:prSet presAssocID="{B80BE195-DE4C-470D-8165-3436A3AC9B4F}" presName="level3hierChild" presStyleCnt="0"/>
      <dgm:spPr/>
    </dgm:pt>
  </dgm:ptLst>
  <dgm:cxnLst>
    <dgm:cxn modelId="{7F28A6F3-D86B-4C3B-8037-937CB89F3CE6}" type="presOf" srcId="{7C23BD94-A067-4E27-A770-1C474B4BB961}" destId="{242B1A91-FBAF-4C84-82A2-948E275225D5}" srcOrd="0" destOrd="0" presId="urn:microsoft.com/office/officeart/2008/layout/HorizontalMultiLevelHierarchy#1"/>
    <dgm:cxn modelId="{BF09FA3B-0749-4BD7-9145-C8B9D72F3E55}" type="presOf" srcId="{43C98814-3703-4708-9480-0269618948C5}" destId="{CDA235D6-AC41-4ED3-AF28-D9CD9EDCBAED}" srcOrd="0" destOrd="0" presId="urn:microsoft.com/office/officeart/2008/layout/HorizontalMultiLevelHierarchy#1"/>
    <dgm:cxn modelId="{34179ACF-C1EA-4706-84FA-C8BDF7EE00FE}" srcId="{D6047DBF-95AA-40BC-A783-377E8F18B84D}" destId="{9CF950A0-AF63-4EEF-9FFD-96C1F7E7E392}" srcOrd="0" destOrd="0" parTransId="{C208B5D8-5995-4479-A42A-8A55E56C12D9}" sibTransId="{789CBC20-C209-4F6E-8277-16D1CD2BC23E}"/>
    <dgm:cxn modelId="{FAD7B75C-F859-435B-9CAB-DEEAD9F396CE}" type="presOf" srcId="{B80BE195-DE4C-470D-8165-3436A3AC9B4F}" destId="{DDD20BF3-68B6-4896-8C1B-E5E409050F10}" srcOrd="0" destOrd="0" presId="urn:microsoft.com/office/officeart/2008/layout/HorizontalMultiLevelHierarchy#1"/>
    <dgm:cxn modelId="{2727BE45-C535-4712-9DF2-52C87A7803E8}" srcId="{EEA9BF43-52EA-422D-B843-A7E2D98344F1}" destId="{B80BE195-DE4C-470D-8165-3436A3AC9B4F}" srcOrd="0" destOrd="0" parTransId="{7C23BD94-A067-4E27-A770-1C474B4BB961}" sibTransId="{7E85AEFF-E824-4931-874B-25F32EEF64C3}"/>
    <dgm:cxn modelId="{B1FAAD28-8B84-49B8-96DF-787A06D39126}" type="presOf" srcId="{F92A05CD-2F05-428C-B5E9-5BC678B415C7}" destId="{90CE4395-717F-4BE0-8F11-2F5EF2A5280D}" srcOrd="0" destOrd="0" presId="urn:microsoft.com/office/officeart/2008/layout/HorizontalMultiLevelHierarchy#1"/>
    <dgm:cxn modelId="{BBE6146D-B46D-47C6-9F86-691264DE8410}" srcId="{9CF950A0-AF63-4EEF-9FFD-96C1F7E7E392}" destId="{EEA9BF43-52EA-422D-B843-A7E2D98344F1}" srcOrd="1" destOrd="0" parTransId="{DD4B9A5E-AF0E-4E40-AE50-8ADA48B6C96E}" sibTransId="{35829CFD-40BE-4AAC-B481-B24731CD799F}"/>
    <dgm:cxn modelId="{05BD8A2B-437A-4AD7-A89A-A0029DA3540A}" srcId="{43C98814-3703-4708-9480-0269618948C5}" destId="{F92A05CD-2F05-428C-B5E9-5BC678B415C7}" srcOrd="0" destOrd="0" parTransId="{F42E754D-152C-4CE9-959F-DC4A6E209043}" sibTransId="{92A2763A-40A2-4D3D-9E1C-4275762FAE50}"/>
    <dgm:cxn modelId="{CABEB091-65F6-49ED-819C-3BB4AF9ABFA7}" srcId="{9CF950A0-AF63-4EEF-9FFD-96C1F7E7E392}" destId="{43C98814-3703-4708-9480-0269618948C5}" srcOrd="0" destOrd="0" parTransId="{CEE48522-27B1-4F7F-84F9-D98425D345C1}" sibTransId="{8F8E0805-276C-4375-BEB7-3681B4D5E062}"/>
    <dgm:cxn modelId="{92FE1651-73F6-46F9-8BA2-E7B4A2FAB5F6}" type="presOf" srcId="{F42E754D-152C-4CE9-959F-DC4A6E209043}" destId="{9B6ADBEE-921A-4309-A96E-22F9593A523D}" srcOrd="0" destOrd="0" presId="urn:microsoft.com/office/officeart/2008/layout/HorizontalMultiLevelHierarchy#1"/>
    <dgm:cxn modelId="{2E338944-43F2-4C42-BD0C-121A1BD53229}" type="presOf" srcId="{F42E754D-152C-4CE9-959F-DC4A6E209043}" destId="{0B88B1CC-A080-40F5-B7E6-44E0F2F5C325}" srcOrd="1" destOrd="0" presId="urn:microsoft.com/office/officeart/2008/layout/HorizontalMultiLevelHierarchy#1"/>
    <dgm:cxn modelId="{759C96CA-AAE5-4655-A89A-F8B7CF1ACBEB}" type="presOf" srcId="{D6047DBF-95AA-40BC-A783-377E8F18B84D}" destId="{D46EE152-774F-4CA8-9116-98CB08AEFA88}" srcOrd="0" destOrd="0" presId="urn:microsoft.com/office/officeart/2008/layout/HorizontalMultiLevelHierarchy#1"/>
    <dgm:cxn modelId="{0F18C660-CC9C-4378-941E-0F41ABE5487C}" type="presOf" srcId="{CEE48522-27B1-4F7F-84F9-D98425D345C1}" destId="{C069D299-1B39-4BB1-9C27-833B58C46156}" srcOrd="1" destOrd="0" presId="urn:microsoft.com/office/officeart/2008/layout/HorizontalMultiLevelHierarchy#1"/>
    <dgm:cxn modelId="{38A37DCA-5B30-4682-9C47-6B359FAF53C5}" type="presOf" srcId="{CEE48522-27B1-4F7F-84F9-D98425D345C1}" destId="{64B430B3-FF1B-406C-9FF2-27BA23788747}" srcOrd="0" destOrd="0" presId="urn:microsoft.com/office/officeart/2008/layout/HorizontalMultiLevelHierarchy#1"/>
    <dgm:cxn modelId="{3AA3A428-3D46-470E-ABD7-413832449AA7}" type="presOf" srcId="{9CF950A0-AF63-4EEF-9FFD-96C1F7E7E392}" destId="{9B9BF0AB-5901-4E79-B4D7-EC064A6E4281}" srcOrd="0" destOrd="0" presId="urn:microsoft.com/office/officeart/2008/layout/HorizontalMultiLevelHierarchy#1"/>
    <dgm:cxn modelId="{BC03041A-DEE2-41F0-A3ED-E1173BC0BABE}" type="presOf" srcId="{DD4B9A5E-AF0E-4E40-AE50-8ADA48B6C96E}" destId="{2F66960D-CF7A-443C-8CB9-E7DD0B261214}" srcOrd="0" destOrd="0" presId="urn:microsoft.com/office/officeart/2008/layout/HorizontalMultiLevelHierarchy#1"/>
    <dgm:cxn modelId="{57B79070-49E2-41D4-964A-56BD742732AE}" type="presOf" srcId="{EEA9BF43-52EA-422D-B843-A7E2D98344F1}" destId="{3540059A-19CD-4FBD-A598-B7A4BB9DA52D}" srcOrd="0" destOrd="0" presId="urn:microsoft.com/office/officeart/2008/layout/HorizontalMultiLevelHierarchy#1"/>
    <dgm:cxn modelId="{6145AD94-F5CE-452E-9859-3498C4A4A4AF}" type="presOf" srcId="{DD4B9A5E-AF0E-4E40-AE50-8ADA48B6C96E}" destId="{5BBFF12A-A69F-4078-A83D-A1EAB54C5269}" srcOrd="1" destOrd="0" presId="urn:microsoft.com/office/officeart/2008/layout/HorizontalMultiLevelHierarchy#1"/>
    <dgm:cxn modelId="{65270FFB-DD7D-4F57-B925-C1764D41CDF8}" type="presOf" srcId="{7C23BD94-A067-4E27-A770-1C474B4BB961}" destId="{C7EB20AE-54E1-432D-B13E-77028D2DBAC9}" srcOrd="1" destOrd="0" presId="urn:microsoft.com/office/officeart/2008/layout/HorizontalMultiLevelHierarchy#1"/>
    <dgm:cxn modelId="{915491A6-B580-4632-BE06-601EBCA49347}" type="presParOf" srcId="{D46EE152-774F-4CA8-9116-98CB08AEFA88}" destId="{D1C58439-AB41-4D73-94D5-800644F6883C}" srcOrd="0" destOrd="0" presId="urn:microsoft.com/office/officeart/2008/layout/HorizontalMultiLevelHierarchy#1"/>
    <dgm:cxn modelId="{50793B95-367B-4AC6-B815-E443971A12A2}" type="presParOf" srcId="{D1C58439-AB41-4D73-94D5-800644F6883C}" destId="{9B9BF0AB-5901-4E79-B4D7-EC064A6E4281}" srcOrd="0" destOrd="0" presId="urn:microsoft.com/office/officeart/2008/layout/HorizontalMultiLevelHierarchy#1"/>
    <dgm:cxn modelId="{4C1392D2-1E9D-489F-A056-B74ACC7CB663}" type="presParOf" srcId="{D1C58439-AB41-4D73-94D5-800644F6883C}" destId="{A6E13702-6C97-4911-A4E2-59EE8E68C431}" srcOrd="1" destOrd="0" presId="urn:microsoft.com/office/officeart/2008/layout/HorizontalMultiLevelHierarchy#1"/>
    <dgm:cxn modelId="{4560AAD2-39F4-4503-B071-6FF529C6FA8F}" type="presParOf" srcId="{A6E13702-6C97-4911-A4E2-59EE8E68C431}" destId="{64B430B3-FF1B-406C-9FF2-27BA23788747}" srcOrd="0" destOrd="0" presId="urn:microsoft.com/office/officeart/2008/layout/HorizontalMultiLevelHierarchy#1"/>
    <dgm:cxn modelId="{60C9F6FE-A6A3-4943-9C38-5BACCE8ED766}" type="presParOf" srcId="{64B430B3-FF1B-406C-9FF2-27BA23788747}" destId="{C069D299-1B39-4BB1-9C27-833B58C46156}" srcOrd="0" destOrd="0" presId="urn:microsoft.com/office/officeart/2008/layout/HorizontalMultiLevelHierarchy#1"/>
    <dgm:cxn modelId="{FA4E4B90-75EC-4C04-B0DF-1CE80CADD845}" type="presParOf" srcId="{A6E13702-6C97-4911-A4E2-59EE8E68C431}" destId="{9C4BE19C-8DBD-46B6-9067-607184141480}" srcOrd="1" destOrd="0" presId="urn:microsoft.com/office/officeart/2008/layout/HorizontalMultiLevelHierarchy#1"/>
    <dgm:cxn modelId="{1CA8DC28-79F7-4D77-91D6-9CE4EF757808}" type="presParOf" srcId="{9C4BE19C-8DBD-46B6-9067-607184141480}" destId="{CDA235D6-AC41-4ED3-AF28-D9CD9EDCBAED}" srcOrd="0" destOrd="0" presId="urn:microsoft.com/office/officeart/2008/layout/HorizontalMultiLevelHierarchy#1"/>
    <dgm:cxn modelId="{754EF9C6-E532-410F-BE2A-0963D9352795}" type="presParOf" srcId="{9C4BE19C-8DBD-46B6-9067-607184141480}" destId="{72E265FC-36E6-4BBF-AC05-214FD6415DAB}" srcOrd="1" destOrd="0" presId="urn:microsoft.com/office/officeart/2008/layout/HorizontalMultiLevelHierarchy#1"/>
    <dgm:cxn modelId="{F4A9BEAB-C956-46C5-AE88-4F0E7F75403B}" type="presParOf" srcId="{72E265FC-36E6-4BBF-AC05-214FD6415DAB}" destId="{9B6ADBEE-921A-4309-A96E-22F9593A523D}" srcOrd="0" destOrd="0" presId="urn:microsoft.com/office/officeart/2008/layout/HorizontalMultiLevelHierarchy#1"/>
    <dgm:cxn modelId="{BF17520C-8FEE-4364-84CE-AB4F6DAA3EDD}" type="presParOf" srcId="{9B6ADBEE-921A-4309-A96E-22F9593A523D}" destId="{0B88B1CC-A080-40F5-B7E6-44E0F2F5C325}" srcOrd="0" destOrd="0" presId="urn:microsoft.com/office/officeart/2008/layout/HorizontalMultiLevelHierarchy#1"/>
    <dgm:cxn modelId="{0CC8851C-4277-49F7-A1B4-206C58F62F54}" type="presParOf" srcId="{72E265FC-36E6-4BBF-AC05-214FD6415DAB}" destId="{DBD839F2-BFE8-4A63-A376-3BE1F4D57BCB}" srcOrd="1" destOrd="0" presId="urn:microsoft.com/office/officeart/2008/layout/HorizontalMultiLevelHierarchy#1"/>
    <dgm:cxn modelId="{2D0E289C-4700-41D3-BDDA-335545A5C251}" type="presParOf" srcId="{DBD839F2-BFE8-4A63-A376-3BE1F4D57BCB}" destId="{90CE4395-717F-4BE0-8F11-2F5EF2A5280D}" srcOrd="0" destOrd="0" presId="urn:microsoft.com/office/officeart/2008/layout/HorizontalMultiLevelHierarchy#1"/>
    <dgm:cxn modelId="{AF0BCCB7-22A4-4E9E-B5A7-3FFFEA439E31}" type="presParOf" srcId="{DBD839F2-BFE8-4A63-A376-3BE1F4D57BCB}" destId="{AB179570-85EF-4F91-B1F7-1D5A14B1E6AC}" srcOrd="1" destOrd="0" presId="urn:microsoft.com/office/officeart/2008/layout/HorizontalMultiLevelHierarchy#1"/>
    <dgm:cxn modelId="{9320CD2C-1F55-44A7-863C-B4C06BA833CF}" type="presParOf" srcId="{A6E13702-6C97-4911-A4E2-59EE8E68C431}" destId="{2F66960D-CF7A-443C-8CB9-E7DD0B261214}" srcOrd="2" destOrd="0" presId="urn:microsoft.com/office/officeart/2008/layout/HorizontalMultiLevelHierarchy#1"/>
    <dgm:cxn modelId="{3430EDDE-37E8-49BB-88D6-A2DAB2408896}" type="presParOf" srcId="{2F66960D-CF7A-443C-8CB9-E7DD0B261214}" destId="{5BBFF12A-A69F-4078-A83D-A1EAB54C5269}" srcOrd="0" destOrd="0" presId="urn:microsoft.com/office/officeart/2008/layout/HorizontalMultiLevelHierarchy#1"/>
    <dgm:cxn modelId="{769EEB7D-CE6D-40D8-B647-395321477507}" type="presParOf" srcId="{A6E13702-6C97-4911-A4E2-59EE8E68C431}" destId="{C34060C1-0884-4F60-ADDF-610222CEEF01}" srcOrd="3" destOrd="0" presId="urn:microsoft.com/office/officeart/2008/layout/HorizontalMultiLevelHierarchy#1"/>
    <dgm:cxn modelId="{A0D1F89A-0578-442E-AEBF-49360BD00AE1}" type="presParOf" srcId="{C34060C1-0884-4F60-ADDF-610222CEEF01}" destId="{3540059A-19CD-4FBD-A598-B7A4BB9DA52D}" srcOrd="0" destOrd="0" presId="urn:microsoft.com/office/officeart/2008/layout/HorizontalMultiLevelHierarchy#1"/>
    <dgm:cxn modelId="{B6FFAEAA-79BE-436F-BF88-1A76C557B2A1}" type="presParOf" srcId="{C34060C1-0884-4F60-ADDF-610222CEEF01}" destId="{5F2B1077-175E-4F04-9ED5-8097B74233FF}" srcOrd="1" destOrd="0" presId="urn:microsoft.com/office/officeart/2008/layout/HorizontalMultiLevelHierarchy#1"/>
    <dgm:cxn modelId="{E2CEE5B3-9733-42FC-BEC3-DD8A3B15910F}" type="presParOf" srcId="{5F2B1077-175E-4F04-9ED5-8097B74233FF}" destId="{242B1A91-FBAF-4C84-82A2-948E275225D5}" srcOrd="0" destOrd="0" presId="urn:microsoft.com/office/officeart/2008/layout/HorizontalMultiLevelHierarchy#1"/>
    <dgm:cxn modelId="{423E8F72-FD6F-4CD0-83CB-032E2B6E0268}" type="presParOf" srcId="{242B1A91-FBAF-4C84-82A2-948E275225D5}" destId="{C7EB20AE-54E1-432D-B13E-77028D2DBAC9}" srcOrd="0" destOrd="0" presId="urn:microsoft.com/office/officeart/2008/layout/HorizontalMultiLevelHierarchy#1"/>
    <dgm:cxn modelId="{95A773A0-F363-4D24-98AE-E625A467BFA2}" type="presParOf" srcId="{5F2B1077-175E-4F04-9ED5-8097B74233FF}" destId="{C6368D2E-6EEE-4C52-AC0F-8CE3D6BD9F17}" srcOrd="1" destOrd="0" presId="urn:microsoft.com/office/officeart/2008/layout/HorizontalMultiLevelHierarchy#1"/>
    <dgm:cxn modelId="{D404051E-64A8-4006-8C49-3ABEF41BE848}" type="presParOf" srcId="{C6368D2E-6EEE-4C52-AC0F-8CE3D6BD9F17}" destId="{DDD20BF3-68B6-4896-8C1B-E5E409050F10}" srcOrd="0" destOrd="0" presId="urn:microsoft.com/office/officeart/2008/layout/HorizontalMultiLevelHierarchy#1"/>
    <dgm:cxn modelId="{3ACCA2A2-8BF9-4950-B6A7-6F3F4EA4F32C}" type="presParOf" srcId="{C6368D2E-6EEE-4C52-AC0F-8CE3D6BD9F17}" destId="{9778060F-F7F7-4D2F-A204-3336FAA2CAC0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47DBF-95AA-40BC-A783-377E8F18B84D}" type="doc">
      <dgm:prSet loTypeId="urn:microsoft.com/office/officeart/2008/layout/HorizontalMultiLevelHierarchy#2" loCatId="hierarchy" qsTypeId="urn:microsoft.com/office/officeart/2005/8/quickstyle/simple5#2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9CF950A0-AF63-4EEF-9FFD-96C1F7E7E392}">
      <dgm:prSet phldrT="[文本]" phldr="0" custT="0"/>
      <dgm:spPr/>
      <dgm:t>
        <a:bodyPr vert="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写字楼客户</a:t>
          </a:r>
        </a:p>
      </dgm:t>
    </dgm:pt>
    <dgm:pt modelId="{C208B5D8-5995-4479-A42A-8A55E56C12D9}" cxnId="{22EC0517-C546-4A17-B133-E8BD88304A77}" type="parTrans">
      <dgm:prSet/>
      <dgm:spPr/>
      <dgm:t>
        <a:bodyPr/>
        <a:lstStyle/>
        <a:p>
          <a:endParaRPr lang="zh-CN" altLang="en-US"/>
        </a:p>
      </dgm:t>
    </dgm:pt>
    <dgm:pt modelId="{789CBC20-C209-4F6E-8277-16D1CD2BC23E}" cxnId="{22EC0517-C546-4A17-B133-E8BD88304A77}" type="sibTrans">
      <dgm:prSet/>
      <dgm:spPr/>
      <dgm:t>
        <a:bodyPr/>
        <a:lstStyle/>
        <a:p>
          <a:endParaRPr lang="zh-CN" altLang="en-US"/>
        </a:p>
      </dgm:t>
    </dgm:pt>
    <dgm:pt modelId="{D46EE152-774F-4CA8-9116-98CB08AEFA88}" type="pres">
      <dgm:prSet presAssocID="{D6047DBF-95AA-40BC-A783-377E8F18B8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C58439-AB41-4D73-94D5-800644F6883C}" type="pres">
      <dgm:prSet presAssocID="{9CF950A0-AF63-4EEF-9FFD-96C1F7E7E392}" presName="root1" presStyleCnt="0"/>
      <dgm:spPr/>
    </dgm:pt>
    <dgm:pt modelId="{9B9BF0AB-5901-4E79-B4D7-EC064A6E4281}" type="pres">
      <dgm:prSet presAssocID="{9CF950A0-AF63-4EEF-9FFD-96C1F7E7E3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E13702-6C97-4911-A4E2-59EE8E68C431}" type="pres">
      <dgm:prSet presAssocID="{9CF950A0-AF63-4EEF-9FFD-96C1F7E7E392}" presName="level2hierChild" presStyleCnt="0"/>
      <dgm:spPr/>
    </dgm:pt>
  </dgm:ptLst>
  <dgm:cxnLst>
    <dgm:cxn modelId="{3E2A817A-B230-461B-A320-CAB3DBD80A5F}" type="presOf" srcId="{D6047DBF-95AA-40BC-A783-377E8F18B84D}" destId="{D46EE152-774F-4CA8-9116-98CB08AEFA88}" srcOrd="0" destOrd="0" presId="urn:microsoft.com/office/officeart/2008/layout/HorizontalMultiLevelHierarchy#2"/>
    <dgm:cxn modelId="{A3BA290F-077B-4223-8ED5-781B66081D3D}" type="presOf" srcId="{9CF950A0-AF63-4EEF-9FFD-96C1F7E7E392}" destId="{9B9BF0AB-5901-4E79-B4D7-EC064A6E4281}" srcOrd="0" destOrd="0" presId="urn:microsoft.com/office/officeart/2008/layout/HorizontalMultiLevelHierarchy#2"/>
    <dgm:cxn modelId="{22EC0517-C546-4A17-B133-E8BD88304A77}" srcId="{D6047DBF-95AA-40BC-A783-377E8F18B84D}" destId="{9CF950A0-AF63-4EEF-9FFD-96C1F7E7E392}" srcOrd="0" destOrd="0" parTransId="{C208B5D8-5995-4479-A42A-8A55E56C12D9}" sibTransId="{789CBC20-C209-4F6E-8277-16D1CD2BC23E}"/>
    <dgm:cxn modelId="{07001A49-930D-448F-89D5-3562699265FE}" type="presParOf" srcId="{D46EE152-774F-4CA8-9116-98CB08AEFA88}" destId="{D1C58439-AB41-4D73-94D5-800644F6883C}" srcOrd="0" destOrd="0" presId="urn:microsoft.com/office/officeart/2008/layout/HorizontalMultiLevelHierarchy#2"/>
    <dgm:cxn modelId="{A500BB4F-7BD0-404E-B63A-3D4E1D3E0737}" type="presParOf" srcId="{D1C58439-AB41-4D73-94D5-800644F6883C}" destId="{9B9BF0AB-5901-4E79-B4D7-EC064A6E4281}" srcOrd="0" destOrd="0" presId="urn:microsoft.com/office/officeart/2008/layout/HorizontalMultiLevelHierarchy#2"/>
    <dgm:cxn modelId="{6757FF3B-169D-4A86-B35D-BC648A42A072}" type="presParOf" srcId="{D1C58439-AB41-4D73-94D5-800644F6883C}" destId="{A6E13702-6C97-4911-A4E2-59EE8E68C431}" srcOrd="1" destOrd="0" presId="urn:microsoft.com/office/officeart/2008/layout/HorizontalMultiLevelHierarchy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839456" cy="3305810"/>
        <a:chOff x="0" y="0"/>
        <a:chExt cx="4839456" cy="3305810"/>
      </a:xfrm>
    </dsp:grpSpPr>
    <dsp:sp modelId="{64B430B3-FF1B-406C-9FF2-27BA23788747}">
      <dsp:nvSpPr>
        <dsp:cNvPr id="4" name="任意多边形 3"/>
        <dsp:cNvSpPr/>
      </dsp:nvSpPr>
      <dsp:spPr bwMode="white">
        <a:xfrm>
          <a:off x="545475" y="1311983"/>
          <a:ext cx="357832" cy="340922"/>
        </a:xfrm>
        <a:custGeom>
          <a:avLst/>
          <a:gdLst/>
          <a:ahLst/>
          <a:cxnLst/>
          <a:pathLst>
            <a:path w="564" h="537">
              <a:moveTo>
                <a:pt x="0" y="537"/>
              </a:moveTo>
              <a:lnTo>
                <a:pt x="282" y="537"/>
              </a:lnTo>
              <a:lnTo>
                <a:pt x="282" y="0"/>
              </a:lnTo>
              <a:lnTo>
                <a:pt x="564" y="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545475" y="1311983"/>
        <a:ext cx="357832" cy="340922"/>
      </dsp:txXfrm>
    </dsp:sp>
    <dsp:sp modelId="{9B6ADBEE-921A-4309-A96E-22F9593A523D}">
      <dsp:nvSpPr>
        <dsp:cNvPr id="6" name="任意多边形 5"/>
        <dsp:cNvSpPr/>
      </dsp:nvSpPr>
      <dsp:spPr bwMode="white">
        <a:xfrm>
          <a:off x="2692466" y="1311983"/>
          <a:ext cx="357832" cy="0"/>
        </a:xfrm>
        <a:custGeom>
          <a:avLst/>
          <a:gdLst/>
          <a:ahLst/>
          <a:cxnLst/>
          <a:pathLst>
            <a:path w="564">
              <a:moveTo>
                <a:pt x="0" y="0"/>
              </a:moveTo>
              <a:lnTo>
                <a:pt x="564" y="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2692466" y="1311983"/>
        <a:ext cx="357832" cy="0"/>
      </dsp:txXfrm>
    </dsp:sp>
    <dsp:sp modelId="{2F66960D-CF7A-443C-8CB9-E7DD0B261214}">
      <dsp:nvSpPr>
        <dsp:cNvPr id="8" name="任意多边形 7"/>
        <dsp:cNvSpPr/>
      </dsp:nvSpPr>
      <dsp:spPr bwMode="white">
        <a:xfrm>
          <a:off x="545475" y="1652905"/>
          <a:ext cx="357832" cy="340922"/>
        </a:xfrm>
        <a:custGeom>
          <a:avLst/>
          <a:gdLst/>
          <a:ahLst/>
          <a:cxnLst/>
          <a:pathLst>
            <a:path w="564" h="537">
              <a:moveTo>
                <a:pt x="0" y="0"/>
              </a:moveTo>
              <a:lnTo>
                <a:pt x="282" y="0"/>
              </a:lnTo>
              <a:lnTo>
                <a:pt x="282" y="537"/>
              </a:lnTo>
              <a:lnTo>
                <a:pt x="564" y="53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545475" y="1652905"/>
        <a:ext cx="357832" cy="340922"/>
      </dsp:txXfrm>
    </dsp:sp>
    <dsp:sp modelId="{242B1A91-FBAF-4C84-82A2-948E275225D5}">
      <dsp:nvSpPr>
        <dsp:cNvPr id="10" name="任意多边形 9"/>
        <dsp:cNvSpPr/>
      </dsp:nvSpPr>
      <dsp:spPr bwMode="white">
        <a:xfrm>
          <a:off x="2692466" y="1993827"/>
          <a:ext cx="357832" cy="0"/>
        </a:xfrm>
        <a:custGeom>
          <a:avLst/>
          <a:gdLst/>
          <a:ahLst/>
          <a:cxnLst/>
          <a:pathLst>
            <a:path w="564">
              <a:moveTo>
                <a:pt x="0" y="0"/>
              </a:moveTo>
              <a:lnTo>
                <a:pt x="564" y="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2692466" y="1993827"/>
        <a:ext cx="357832" cy="0"/>
      </dsp:txXfrm>
    </dsp:sp>
    <dsp:sp modelId="{9B9BF0AB-5901-4E79-B4D7-EC064A6E4281}">
      <dsp:nvSpPr>
        <dsp:cNvPr id="3" name="矩形 2"/>
        <dsp:cNvSpPr/>
      </dsp:nvSpPr>
      <dsp:spPr bwMode="white">
        <a:xfrm rot="16200000">
          <a:off x="-1162723" y="1380167"/>
          <a:ext cx="2870922" cy="545475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vert" wrap="square" lIns="24765" tIns="24765" rIns="24765" bIns="2476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住宅客户</a:t>
          </a:r>
        </a:p>
      </dsp:txBody>
      <dsp:txXfrm rot="16200000">
        <a:off x="-1162723" y="1380167"/>
        <a:ext cx="2870922" cy="545475"/>
      </dsp:txXfrm>
    </dsp:sp>
    <dsp:sp modelId="{CDA235D6-AC41-4ED3-AF28-D9CD9EDCBAED}">
      <dsp:nvSpPr>
        <dsp:cNvPr id="5" name="矩形 4"/>
        <dsp:cNvSpPr/>
      </dsp:nvSpPr>
      <dsp:spPr bwMode="white">
        <a:xfrm>
          <a:off x="903307" y="1039245"/>
          <a:ext cx="1789159" cy="545475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795" tIns="10795" rIns="10795" bIns="10795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投资型</a:t>
          </a:r>
        </a:p>
      </dsp:txBody>
      <dsp:txXfrm>
        <a:off x="903307" y="1039245"/>
        <a:ext cx="1789159" cy="545475"/>
      </dsp:txXfrm>
    </dsp:sp>
    <dsp:sp modelId="{90CE4395-717F-4BE0-8F11-2F5EF2A5280D}">
      <dsp:nvSpPr>
        <dsp:cNvPr id="7" name="矩形 6"/>
        <dsp:cNvSpPr/>
      </dsp:nvSpPr>
      <dsp:spPr bwMode="white">
        <a:xfrm>
          <a:off x="3050297" y="1039245"/>
          <a:ext cx="1789159" cy="545475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795" tIns="10795" rIns="10795" bIns="10795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具有投资属性，客户质量较好。</a:t>
          </a:r>
        </a:p>
      </dsp:txBody>
      <dsp:txXfrm>
        <a:off x="3050297" y="1039245"/>
        <a:ext cx="1789159" cy="545475"/>
      </dsp:txXfrm>
    </dsp:sp>
    <dsp:sp modelId="{3540059A-19CD-4FBD-A598-B7A4BB9DA52D}">
      <dsp:nvSpPr>
        <dsp:cNvPr id="9" name="矩形 8"/>
        <dsp:cNvSpPr/>
      </dsp:nvSpPr>
      <dsp:spPr bwMode="white">
        <a:xfrm>
          <a:off x="903307" y="1721089"/>
          <a:ext cx="1789159" cy="545475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795" tIns="10795" rIns="10795" bIns="10795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自用型</a:t>
          </a:r>
        </a:p>
      </dsp:txBody>
      <dsp:txXfrm>
        <a:off x="903307" y="1721089"/>
        <a:ext cx="1789159" cy="545475"/>
      </dsp:txXfrm>
    </dsp:sp>
    <dsp:sp modelId="{DDD20BF3-68B6-4896-8C1B-E5E409050F10}">
      <dsp:nvSpPr>
        <dsp:cNvPr id="11" name="矩形 10"/>
        <dsp:cNvSpPr/>
      </dsp:nvSpPr>
      <dsp:spPr bwMode="white">
        <a:xfrm>
          <a:off x="3050297" y="1721089"/>
          <a:ext cx="1789159" cy="545475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795" tIns="10795" rIns="10795" bIns="10795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/>
            <a:t>实现职住平衡，办公、生活自由切换</a:t>
          </a:r>
        </a:p>
      </dsp:txBody>
      <dsp:txXfrm>
        <a:off x="3050297" y="1721089"/>
        <a:ext cx="1789159" cy="545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75715" cy="3305810"/>
        <a:chOff x="0" y="0"/>
        <a:chExt cx="1275715" cy="3305810"/>
      </a:xfrm>
    </dsp:grpSpPr>
    <dsp:sp modelId="{9B9BF0AB-5901-4E79-B4D7-EC064A6E4281}">
      <dsp:nvSpPr>
        <dsp:cNvPr id="3" name="矩形 2"/>
        <dsp:cNvSpPr/>
      </dsp:nvSpPr>
      <dsp:spPr bwMode="white">
        <a:xfrm rot="16200000">
          <a:off x="-1015047" y="1338853"/>
          <a:ext cx="3305810" cy="628104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vert" wrap="square" lIns="26670" tIns="26670" rIns="26670" bIns="2667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写字楼客户</a:t>
          </a:r>
        </a:p>
      </dsp:txBody>
      <dsp:txXfrm rot="16200000">
        <a:off x="-1015047" y="1338853"/>
        <a:ext cx="3305810" cy="628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2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幻灯片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15995" cy="6858000"/>
          </a:xfrm>
          <a:prstGeom prst="rect">
            <a:avLst/>
          </a:prstGeom>
        </p:spPr>
      </p:pic>
      <p:pic>
        <p:nvPicPr>
          <p:cNvPr id="8" name="图片 7" descr="中英文简化版标准彩色稿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0180" y="514350"/>
            <a:ext cx="4473575" cy="1185545"/>
          </a:xfrm>
          <a:prstGeom prst="rect">
            <a:avLst/>
          </a:prstGeom>
        </p:spPr>
      </p:pic>
      <p:pic>
        <p:nvPicPr>
          <p:cNvPr id="9" name="图片 8" descr="未标题-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80180" y="6049645"/>
            <a:ext cx="8211820" cy="259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FA6-492C-4959-9134-34F259282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8829-EE5E-40DA-BB3A-F051D76519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幻灯片小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未标题-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335"/>
            <a:ext cx="12192635" cy="499745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189355"/>
            <a:ext cx="12192000" cy="5668010"/>
          </a:xfrm>
          <a:prstGeom prst="rect">
            <a:avLst/>
          </a:prstGeom>
          <a:solidFill>
            <a:srgbClr val="D0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幻灯片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未标题-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8255"/>
            <a:ext cx="12192635" cy="499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幻灯片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中英文简化版标准彩色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6490" y="594360"/>
            <a:ext cx="4858385" cy="1287780"/>
          </a:xfrm>
          <a:prstGeom prst="rect">
            <a:avLst/>
          </a:prstGeom>
        </p:spPr>
      </p:pic>
      <p:pic>
        <p:nvPicPr>
          <p:cNvPr id="13" name="图片 12" descr="未标题-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8255"/>
            <a:ext cx="12192635" cy="499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2.xml"/><Relationship Id="rId8" Type="http://schemas.openxmlformats.org/officeDocument/2006/relationships/tags" Target="../tags/tag9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tags" Target="../tags/tag8.xml"/><Relationship Id="rId14" Type="http://schemas.openxmlformats.org/officeDocument/2006/relationships/slideLayout" Target="../slideLayouts/slideLayout3.xml"/><Relationship Id="rId13" Type="http://schemas.microsoft.com/office/2007/relationships/diagramDrawing" Target="../diagrams/drawing2.xml"/><Relationship Id="rId12" Type="http://schemas.openxmlformats.org/officeDocument/2006/relationships/diagramColors" Target="../diagrams/colors2.xml"/><Relationship Id="rId11" Type="http://schemas.openxmlformats.org/officeDocument/2006/relationships/diagramQuickStyle" Target="../diagrams/quickStyle2.xml"/><Relationship Id="rId10" Type="http://schemas.openxmlformats.org/officeDocument/2006/relationships/diagramLayout" Target="../diagrams/layout2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9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6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01587" y="2485678"/>
            <a:ext cx="49591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4400" b="1" dirty="0" smtClean="0">
                <a:latin typeface="+mj-ea"/>
                <a:ea typeface="+mj-ea"/>
              </a:rPr>
              <a:t>五</a:t>
            </a:r>
            <a:r>
              <a:rPr lang="zh-CN" altLang="en-US" sz="4400" b="1" dirty="0">
                <a:latin typeface="+mj-ea"/>
                <a:ea typeface="+mj-ea"/>
              </a:rPr>
              <a:t>矿科技产业</a:t>
            </a:r>
            <a:r>
              <a:rPr lang="zh-CN" altLang="en-US" sz="4400" b="1" dirty="0" smtClean="0">
                <a:latin typeface="+mj-ea"/>
                <a:ea typeface="+mj-ea"/>
              </a:rPr>
              <a:t>园</a:t>
            </a:r>
            <a:endParaRPr lang="en-US" altLang="zh-CN" sz="4400" b="1" dirty="0" smtClean="0">
              <a:latin typeface="+mj-ea"/>
              <a:ea typeface="+mj-ea"/>
            </a:endParaRPr>
          </a:p>
          <a:p>
            <a:pPr lvl="0" algn="dist">
              <a:defRPr/>
            </a:pPr>
            <a:r>
              <a:rPr lang="zh-CN" altLang="en-US" sz="4400" b="1" dirty="0" smtClean="0">
                <a:latin typeface="+mj-ea"/>
                <a:ea typeface="+mj-ea"/>
              </a:rPr>
              <a:t>主写字楼产品</a:t>
            </a:r>
            <a:r>
              <a:rPr lang="zh-CN" altLang="en-US" sz="4400" b="1" dirty="0" smtClean="0">
                <a:latin typeface="+mj-ea"/>
                <a:ea typeface="+mj-ea"/>
              </a:rPr>
              <a:t>介绍</a:t>
            </a:r>
            <a:endParaRPr lang="zh-CN" altLang="en-US" sz="44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33682" y="4598572"/>
            <a:ext cx="2973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b="1" dirty="0" smtClean="0">
                <a:latin typeface="+mj-ea"/>
              </a:rPr>
              <a:t>中冶置业产业园区发展中心</a:t>
            </a:r>
            <a:endParaRPr lang="en-US" altLang="zh-CN" b="1" dirty="0" smtClean="0">
              <a:latin typeface="+mj-ea"/>
            </a:endParaRPr>
          </a:p>
          <a:p>
            <a:pPr lvl="0" algn="dist">
              <a:defRPr/>
            </a:pPr>
            <a:endParaRPr lang="en-US" altLang="zh-CN" b="1" dirty="0" smtClean="0">
              <a:latin typeface="+mj-ea"/>
            </a:endParaRPr>
          </a:p>
          <a:p>
            <a:pPr lvl="0" algn="ctr">
              <a:defRPr/>
            </a:pPr>
            <a:r>
              <a:rPr lang="en-US" altLang="zh-CN" b="1" dirty="0" smtClean="0">
                <a:latin typeface="+mj-ea"/>
              </a:rPr>
              <a:t>2024.1</a:t>
            </a:r>
            <a:endParaRPr lang="zh-CN" altLang="en-US" b="1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2105" y="406400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5000" y="333375"/>
            <a:ext cx="3377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.</a:t>
            </a:r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  地下食堂</a:t>
            </a:r>
            <a:endParaRPr lang="zh-CN" altLang="en-US" sz="2000" dirty="0" smtClean="0">
              <a:solidFill>
                <a:srgbClr val="FF0000"/>
              </a:solidFill>
              <a:ea typeface="思源黑体 CN Regular" panose="020B0500000000000000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4330" y="1975485"/>
            <a:ext cx="5170170" cy="39757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43656" y="879031"/>
            <a:ext cx="11179066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 smtClean="0"/>
              <a:t>设有</a:t>
            </a:r>
            <a:r>
              <a:rPr lang="zh-CN" altLang="zh-CN" sz="2400" dirty="0"/>
              <a:t>约</a:t>
            </a:r>
            <a:r>
              <a:rPr lang="en-US" altLang="zh-CN" sz="2400" dirty="0"/>
              <a:t>1800</a:t>
            </a:r>
            <a:r>
              <a:rPr lang="zh-CN" altLang="zh-CN" sz="2400" dirty="0"/>
              <a:t>平米地下食堂、健身空间，满足日常餐饮、休闲等多元</a:t>
            </a:r>
            <a:r>
              <a:rPr lang="zh-CN" altLang="zh-CN" sz="2400" dirty="0" smtClean="0"/>
              <a:t>需求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t="39519" r="26820" b="10120"/>
          <a:stretch>
            <a:fillRect/>
          </a:stretch>
        </p:blipFill>
        <p:spPr bwMode="auto">
          <a:xfrm>
            <a:off x="167213" y="1922581"/>
            <a:ext cx="6308538" cy="40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中冶工作\项目\涿州\规划设计\精装园林\新建文件夹12\0916s五矿名达、名信中心项目景观方案设计_页面_01.jpg"/>
          <p:cNvPicPr>
            <a:picLocks noChangeAspect="1" noChangeArrowheads="1"/>
          </p:cNvPicPr>
          <p:nvPr/>
        </p:nvPicPr>
        <p:blipFill>
          <a:blip r:embed="rId1" cstate="screen">
            <a:alphaModFix amt="60000"/>
          </a:blip>
          <a:srcRect/>
          <a:stretch>
            <a:fillRect/>
          </a:stretch>
        </p:blipFill>
        <p:spPr bwMode="auto">
          <a:xfrm>
            <a:off x="-36921" y="0"/>
            <a:ext cx="12228921" cy="69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32105" y="406400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5000" y="333375"/>
            <a:ext cx="3377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ea typeface="思源黑体 CN Regular" panose="020B0500000000000000" charset="-122"/>
                <a:sym typeface="+mn-ea"/>
              </a:rPr>
              <a:t>2.3</a:t>
            </a:r>
            <a:r>
              <a:rPr lang="zh-CN" altLang="en-US" sz="2000" dirty="0" smtClean="0">
                <a:solidFill>
                  <a:schemeClr val="bg1"/>
                </a:solidFill>
                <a:ea typeface="思源黑体 CN Regular" panose="020B0500000000000000" charset="-122"/>
                <a:sym typeface="+mn-ea"/>
              </a:rPr>
              <a:t>园林配套</a:t>
            </a:r>
            <a:endParaRPr lang="zh-CN" altLang="en-US" sz="2000" dirty="0" smtClean="0">
              <a:solidFill>
                <a:schemeClr val="bg1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52220" y="941705"/>
            <a:ext cx="9561830" cy="248729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0000"/>
                </a:solidFill>
                <a:effectLst/>
              </a:rPr>
              <a:t>主楼正面</a:t>
            </a:r>
            <a:endParaRPr lang="zh-CN" altLang="en-US" dirty="0" smtClean="0">
              <a:solidFill>
                <a:srgbClr val="FF0000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effectLst/>
              </a:rPr>
              <a:t>安保入口</a:t>
            </a:r>
            <a:endParaRPr lang="zh-CN" altLang="en-US" dirty="0">
              <a:solidFill>
                <a:srgbClr val="FF0000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effectLst/>
              </a:rPr>
              <a:t>楼前景观池</a:t>
            </a:r>
            <a:endParaRPr lang="zh-CN" altLang="en-US" dirty="0">
              <a:solidFill>
                <a:srgbClr val="FF0000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effectLst/>
              </a:rPr>
              <a:t>紧邻花田北路</a:t>
            </a:r>
            <a:endParaRPr lang="zh-CN" altLang="en-US" dirty="0">
              <a:solidFill>
                <a:srgbClr val="FF0000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2105" y="406400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5000" y="333375"/>
            <a:ext cx="3377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.</a:t>
            </a:r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0</a:t>
            </a:r>
            <a:r>
              <a:rPr lang="zh-CN" altLang="en-US" sz="2000" dirty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园林配套</a:t>
            </a:r>
            <a:endParaRPr lang="zh-CN" altLang="en-US" sz="2000" dirty="0" smtClean="0">
              <a:solidFill>
                <a:srgbClr val="FF0000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6295" y="796290"/>
            <a:ext cx="10127615" cy="45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主入口</a:t>
            </a:r>
            <a:endParaRPr lang="zh-CN" altLang="en-US" dirty="0"/>
          </a:p>
        </p:txBody>
      </p:sp>
      <p:pic>
        <p:nvPicPr>
          <p:cNvPr id="3074" name="Picture 2" descr="C:\中冶工作\项目\涿州\规划设计\精装园林\新建文件夹12\0916s五矿名达、名信中心项目景观方案设计_页面_03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-152399" y="-139770"/>
            <a:ext cx="12518570" cy="71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84505" y="558800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"/>
          <p:cNvSpPr txBox="1"/>
          <p:nvPr/>
        </p:nvSpPr>
        <p:spPr>
          <a:xfrm>
            <a:off x="787400" y="485775"/>
            <a:ext cx="3377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ea typeface="思源黑体 CN Regular" panose="020B0500000000000000" charset="-122"/>
                <a:sym typeface="+mn-ea"/>
              </a:rPr>
              <a:t>2.3</a:t>
            </a:r>
            <a:r>
              <a:rPr lang="zh-CN" altLang="en-US" sz="2000" dirty="0" smtClean="0">
                <a:solidFill>
                  <a:schemeClr val="bg1"/>
                </a:solidFill>
                <a:ea typeface="思源黑体 CN Regular" panose="020B0500000000000000" charset="-122"/>
                <a:sym typeface="+mn-ea"/>
              </a:rPr>
              <a:t>园林配套</a:t>
            </a:r>
            <a:endParaRPr lang="zh-CN" altLang="en-US" sz="2000" dirty="0" smtClean="0">
              <a:solidFill>
                <a:schemeClr val="bg1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988695" y="948690"/>
            <a:ext cx="101276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bg1"/>
                </a:solidFill>
              </a:rPr>
              <a:t>主入口</a:t>
            </a:r>
            <a:endParaRPr lang="zh-CN" altLang="en-US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地库出入口直达主路，避免拥挤。</a:t>
            </a:r>
            <a:endParaRPr lang="zh-CN" alt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园区内人车分流</a:t>
            </a:r>
            <a:endParaRPr lang="zh-CN" alt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2105" y="406400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5000" y="333375"/>
            <a:ext cx="3377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ea typeface="思源黑体 CN Regular" panose="020B0500000000000000" charset="-122"/>
                <a:sym typeface="+mn-ea"/>
              </a:rPr>
              <a:t>2.3</a:t>
            </a:r>
            <a:r>
              <a:rPr lang="zh-CN" altLang="en-US" sz="2000" dirty="0" smtClean="0">
                <a:solidFill>
                  <a:srgbClr val="C00000"/>
                </a:solidFill>
                <a:ea typeface="思源黑体 CN Regular" panose="020B0500000000000000" charset="-122"/>
                <a:sym typeface="+mn-ea"/>
              </a:rPr>
              <a:t>园林配套</a:t>
            </a:r>
            <a:endParaRPr lang="zh-CN" altLang="en-US" sz="2000" dirty="0" smtClean="0">
              <a:solidFill>
                <a:srgbClr val="C00000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6295" y="796290"/>
            <a:ext cx="10127615" cy="45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园林</a:t>
            </a:r>
            <a:endParaRPr lang="zh-CN" altLang="en-US" dirty="0"/>
          </a:p>
        </p:txBody>
      </p:sp>
      <p:pic>
        <p:nvPicPr>
          <p:cNvPr id="4098" name="Picture 2" descr="C:\中冶工作\项目\涿州\规划设计\精装园林\新建文件夹12\0916s五矿名达、名信中心项目景观方案设计_页面_25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1825392"/>
            <a:ext cx="6104947" cy="34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中冶工作\项目\涿州\规划设计\精装园林\新建文件夹12\0916s五矿名达、名信中心项目景观方案设计_页面_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04946" y="1813852"/>
            <a:ext cx="6125152" cy="34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2105" y="406400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5000" y="333375"/>
            <a:ext cx="3377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ea typeface="思源黑体 CN Regular" panose="020B0500000000000000" charset="-122"/>
                <a:sym typeface="+mn-ea"/>
              </a:rPr>
              <a:t>2.4 </a:t>
            </a:r>
            <a:r>
              <a:rPr lang="zh-CN" altLang="en-US" sz="2000" dirty="0" smtClean="0">
                <a:solidFill>
                  <a:srgbClr val="C00000"/>
                </a:solidFill>
                <a:ea typeface="思源黑体 CN Regular" panose="020B0500000000000000" charset="-122"/>
                <a:sym typeface="+mn-ea"/>
              </a:rPr>
              <a:t>灯光效果</a:t>
            </a:r>
            <a:endParaRPr lang="zh-CN" altLang="en-US" sz="2000" dirty="0" smtClean="0">
              <a:solidFill>
                <a:srgbClr val="C00000"/>
              </a:solidFill>
              <a:ea typeface="思源黑体 CN Regular" panose="020B0500000000000000" charset="-122"/>
              <a:sym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0" y="1001486"/>
            <a:ext cx="8316685" cy="53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7075715" y="1001487"/>
            <a:ext cx="5116285" cy="531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84200" y="1127649"/>
            <a:ext cx="6096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kern="1700" dirty="0" smtClean="0">
                <a:solidFill>
                  <a:schemeClr val="bg1"/>
                </a:solidFill>
                <a:sym typeface="+mn-ea"/>
              </a:rPr>
              <a:t>用投光灯、线性灯、埋地灯，营造泛光效果</a:t>
            </a:r>
            <a:endParaRPr lang="zh-CN" altLang="en-US" kern="1700" dirty="0" smtClean="0">
              <a:solidFill>
                <a:schemeClr val="bg1"/>
              </a:solidFill>
              <a:sym typeface="+mn-ea"/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2397311" y="3305133"/>
            <a:ext cx="83699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3</a:t>
            </a:r>
            <a:r>
              <a:rPr lang="zh-CN" altLang="en-US" sz="4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.</a:t>
            </a:r>
            <a:r>
              <a:rPr lang="zh-CN" altLang="en-US" sz="4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0  </a:t>
            </a:r>
            <a:r>
              <a:rPr lang="zh-CN" altLang="en-US" sz="44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购买政策及客户画像</a:t>
            </a:r>
            <a:endParaRPr lang="zh-CN" altLang="en-US" sz="4400" b="1" dirty="0">
              <a:solidFill>
                <a:schemeClr val="bg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ade71547df94b99d1397227adc0f612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3379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1375" y="232410"/>
            <a:ext cx="6315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 3.1 </a:t>
            </a:r>
            <a:r>
              <a:rPr lang="zh-CN" altLang="en-US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产业与住宅联动招商</a:t>
            </a:r>
            <a:endParaRPr lang="zh-CN" altLang="en-US" dirty="0" smtClean="0">
              <a:solidFill>
                <a:srgbClr val="FF0000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488950" y="290195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5670" y="817286"/>
            <a:ext cx="11000105" cy="1431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1700" dirty="0">
                <a:solidFill>
                  <a:schemeClr val="tx1"/>
                </a:solidFill>
                <a:uFillTx/>
              </a:rPr>
              <a:t>住宅客户与产业客户相互转化，互促互助</a:t>
            </a:r>
            <a:r>
              <a:rPr lang="zh-CN" altLang="en-US" sz="2400" kern="1700" dirty="0" smtClean="0">
                <a:solidFill>
                  <a:schemeClr val="tx1"/>
                </a:solidFill>
                <a:uFillTx/>
              </a:rPr>
              <a:t>。</a:t>
            </a:r>
            <a:endParaRPr lang="en-US" altLang="zh-CN" sz="2400" kern="1700" dirty="0" smtClean="0">
              <a:solidFill>
                <a:schemeClr val="tx1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1700" dirty="0" smtClean="0">
                <a:solidFill>
                  <a:schemeClr val="tx1"/>
                </a:solidFill>
                <a:uFillTx/>
              </a:rPr>
              <a:t>实现</a:t>
            </a:r>
            <a:r>
              <a:rPr lang="zh-CN" altLang="en-US" sz="2400" kern="1700" dirty="0">
                <a:solidFill>
                  <a:schemeClr val="tx1"/>
                </a:solidFill>
                <a:uFillTx/>
                <a:sym typeface="+mn-ea"/>
              </a:rPr>
              <a:t>产城融合、职住平衡。东住西</a:t>
            </a:r>
            <a:r>
              <a:rPr lang="zh-CN" altLang="en-US" sz="2400" kern="1700" dirty="0">
                <a:solidFill>
                  <a:schemeClr val="tx1"/>
                </a:solidFill>
                <a:uFillTx/>
                <a:sym typeface="+mn-ea"/>
              </a:rPr>
              <a:t>产，出门即是园区，下班即是住区，工作与生活咫尺之间，办公、生活自由切换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2655309" y="2423582"/>
          <a:ext cx="4839456" cy="330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图示 9"/>
          <p:cNvGraphicFramePr/>
          <p:nvPr>
            <p:custDataLst>
              <p:tags r:id="rId8"/>
            </p:custDataLst>
          </p:nvPr>
        </p:nvGraphicFramePr>
        <p:xfrm>
          <a:off x="7692764" y="2505497"/>
          <a:ext cx="1275715" cy="330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3" name="肘形连接符 12"/>
          <p:cNvCxnSpPr/>
          <p:nvPr/>
        </p:nvCxnSpPr>
        <p:spPr>
          <a:xfrm>
            <a:off x="7401934" y="3645957"/>
            <a:ext cx="581660" cy="431800"/>
          </a:xfrm>
          <a:prstGeom prst="bentConnector3">
            <a:avLst>
              <a:gd name="adj1" fmla="val 50109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flipV="1">
            <a:off x="7373359" y="4085377"/>
            <a:ext cx="631825" cy="357505"/>
          </a:xfrm>
          <a:prstGeom prst="bentConnector3">
            <a:avLst>
              <a:gd name="adj1" fmla="val 5005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ade71547df94b99d1397227adc0f612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164892" y="58493"/>
            <a:ext cx="12192000" cy="63379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1375" y="232410"/>
            <a:ext cx="6315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3.2 </a:t>
            </a:r>
            <a:r>
              <a:rPr lang="zh-CN" altLang="en-US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折扣及佣金</a:t>
            </a:r>
            <a:endParaRPr lang="zh-CN" altLang="en-US" dirty="0" smtClean="0">
              <a:solidFill>
                <a:srgbClr val="FF0000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488950" y="290195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41375" y="3680007"/>
          <a:ext cx="10698481" cy="1910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958"/>
                <a:gridCol w="2274497"/>
                <a:gridCol w="5591026"/>
              </a:tblGrid>
              <a:tr h="6671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序号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佣金提点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跳点范围（带客签约回款额）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3.0%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月成交额</a:t>
                      </a:r>
                      <a:r>
                        <a:rPr lang="en-US" sz="2000" kern="100" dirty="0">
                          <a:effectLst/>
                        </a:rPr>
                        <a:t>100</a:t>
                      </a:r>
                      <a:r>
                        <a:rPr lang="zh-CN" sz="2000" kern="100" dirty="0">
                          <a:effectLst/>
                        </a:rPr>
                        <a:t>万元以下部分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2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3.5%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月成交额</a:t>
                      </a:r>
                      <a:r>
                        <a:rPr lang="en-US" sz="2000" kern="100" dirty="0">
                          <a:effectLst/>
                        </a:rPr>
                        <a:t>100</a:t>
                      </a:r>
                      <a:r>
                        <a:rPr lang="zh-CN" sz="2000" kern="100" dirty="0">
                          <a:effectLst/>
                        </a:rPr>
                        <a:t>万元</a:t>
                      </a:r>
                      <a:r>
                        <a:rPr lang="en-US" sz="2000" kern="100" dirty="0">
                          <a:effectLst/>
                        </a:rPr>
                        <a:t>-500</a:t>
                      </a:r>
                      <a:r>
                        <a:rPr lang="zh-CN" sz="2000" kern="100" dirty="0">
                          <a:effectLst/>
                        </a:rPr>
                        <a:t>万元部分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</a:tr>
              <a:tr h="149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000" kern="10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4.0%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月成交额</a:t>
                      </a:r>
                      <a:r>
                        <a:rPr lang="en-US" sz="2000" kern="100" dirty="0">
                          <a:effectLst/>
                        </a:rPr>
                        <a:t>1000</a:t>
                      </a:r>
                      <a:r>
                        <a:rPr lang="zh-CN" sz="2000" kern="100" dirty="0">
                          <a:effectLst/>
                        </a:rPr>
                        <a:t>万元以上部分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1375" y="1110174"/>
            <a:ext cx="10476199" cy="194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kern="1700" dirty="0" smtClean="0">
                <a:latin typeface="+mn-lt"/>
                <a:ea typeface="+mn-ea"/>
                <a:cs typeface="+mn-cs"/>
              </a:rPr>
              <a:t>2024</a:t>
            </a:r>
            <a:r>
              <a:rPr lang="zh-CN" altLang="en-US" sz="2800" kern="1700" dirty="0" smtClean="0">
                <a:latin typeface="+mn-lt"/>
                <a:ea typeface="+mn-ea"/>
                <a:cs typeface="+mn-cs"/>
              </a:rPr>
              <a:t>年全力以赴销售写字楼，全</a:t>
            </a:r>
            <a:r>
              <a:rPr lang="zh-CN" altLang="en-US" sz="2800" kern="1700" dirty="0">
                <a:latin typeface="+mn-lt"/>
                <a:ea typeface="+mn-ea"/>
                <a:cs typeface="+mn-cs"/>
              </a:rPr>
              <a:t>园区产品系中最大让利</a:t>
            </a:r>
            <a:r>
              <a:rPr lang="zh-CN" altLang="en-US" sz="2800" kern="1700" dirty="0" smtClean="0">
                <a:latin typeface="+mn-lt"/>
                <a:ea typeface="+mn-ea"/>
                <a:cs typeface="+mn-cs"/>
              </a:rPr>
              <a:t>，保本销售</a:t>
            </a:r>
            <a:r>
              <a:rPr lang="zh-CN" altLang="en-US" sz="2800" kern="1700" dirty="0">
                <a:latin typeface="+mn-lt"/>
                <a:ea typeface="+mn-ea"/>
                <a:cs typeface="+mn-cs"/>
              </a:rPr>
              <a:t>，最高可享受</a:t>
            </a:r>
            <a:r>
              <a:rPr lang="en-US" altLang="zh-CN" sz="2800" kern="1700" dirty="0">
                <a:latin typeface="+mn-lt"/>
                <a:ea typeface="+mn-ea"/>
                <a:cs typeface="+mn-cs"/>
              </a:rPr>
              <a:t>96</a:t>
            </a:r>
            <a:r>
              <a:rPr lang="zh-CN" altLang="en-US" sz="2800" kern="1700" dirty="0">
                <a:latin typeface="+mn-lt"/>
                <a:ea typeface="+mn-ea"/>
                <a:cs typeface="+mn-cs"/>
              </a:rPr>
              <a:t>折。</a:t>
            </a:r>
            <a:endParaRPr lang="zh-CN" altLang="en-US" sz="2800" dirty="0"/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zh-CN" altLang="zh-CN" sz="2800" kern="1700" dirty="0" smtClean="0">
                <a:latin typeface="+mn-lt"/>
                <a:ea typeface="+mn-ea"/>
                <a:cs typeface="+mn-cs"/>
              </a:rPr>
              <a:t>渠道</a:t>
            </a:r>
            <a:r>
              <a:rPr lang="zh-CN" altLang="zh-CN" sz="2800" kern="1700" dirty="0">
                <a:latin typeface="+mn-lt"/>
                <a:ea typeface="+mn-ea"/>
                <a:cs typeface="+mn-cs"/>
              </a:rPr>
              <a:t>佣金约为销售额的</a:t>
            </a:r>
            <a:r>
              <a:rPr lang="en-US" altLang="zh-CN" sz="2800" kern="1700" dirty="0">
                <a:latin typeface="+mn-lt"/>
                <a:ea typeface="+mn-ea"/>
                <a:cs typeface="+mn-cs"/>
              </a:rPr>
              <a:t>3-4%</a:t>
            </a:r>
            <a:r>
              <a:rPr lang="zh-CN" altLang="en-US" sz="2800" kern="1700" dirty="0">
                <a:latin typeface="+mn-lt"/>
                <a:ea typeface="+mn-ea"/>
                <a:cs typeface="+mn-cs"/>
              </a:rPr>
              <a:t>，采用跳点</a:t>
            </a:r>
            <a:r>
              <a:rPr lang="zh-CN" altLang="en-US" sz="2800" kern="1700" dirty="0" smtClean="0">
                <a:latin typeface="+mn-lt"/>
                <a:ea typeface="+mn-ea"/>
                <a:cs typeface="+mn-cs"/>
              </a:rPr>
              <a:t>制。</a:t>
            </a:r>
            <a:endParaRPr lang="en-US" altLang="zh-CN" sz="2800" kern="170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ade71547df94b99d1397227adc0f612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6527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1375" y="232410"/>
            <a:ext cx="6315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3.3 </a:t>
            </a:r>
            <a:r>
              <a:rPr lang="zh-CN" altLang="en-US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客户画像</a:t>
            </a:r>
            <a:endParaRPr lang="zh-CN" altLang="en-US" dirty="0" smtClean="0">
              <a:solidFill>
                <a:srgbClr val="FF0000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488950" y="290195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323782" y="2302812"/>
            <a:ext cx="32782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ym typeface="+mn-ea"/>
              </a:rPr>
              <a:t>高端办公</a:t>
            </a:r>
            <a:endParaRPr lang="en-US" altLang="zh-CN" dirty="0" smtClean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ym typeface="+mn-ea"/>
              </a:rPr>
              <a:t>商务接待</a:t>
            </a:r>
            <a:endParaRPr lang="en-US" altLang="zh-CN" dirty="0" smtClean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ym typeface="+mn-ea"/>
              </a:rPr>
              <a:t>营销展示</a:t>
            </a:r>
            <a:endParaRPr lang="en-US" altLang="zh-CN" dirty="0"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4496" y="1176567"/>
            <a:ext cx="140928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写字楼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8764" y="2302812"/>
            <a:ext cx="1409286" cy="1291851"/>
          </a:xfrm>
          <a:prstGeom prst="rect">
            <a:avLst/>
          </a:prstGeom>
          <a:noFill/>
          <a:ln w="25400">
            <a:solidFill>
              <a:srgbClr val="D0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06795" y="2163907"/>
            <a:ext cx="491384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95973" y="272642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定位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767241" y="1854861"/>
            <a:ext cx="100163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14496" y="3978730"/>
            <a:ext cx="100163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329882" y="4084531"/>
            <a:ext cx="8453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ym typeface="+mn-ea"/>
              </a:rPr>
              <a:t>北京外溢客户，主要是为降低运营成本，员工从涿州本地或周边地区招聘</a:t>
            </a:r>
            <a:endParaRPr lang="en-US" altLang="zh-CN" dirty="0" smtClean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ym typeface="+mn-ea"/>
              </a:rPr>
              <a:t>涿州本地有经济实力的客户，以商务接待和投资为主</a:t>
            </a:r>
            <a:endParaRPr lang="en-US" altLang="zh-CN" dirty="0" smtClean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ym typeface="+mn-ea"/>
              </a:rPr>
              <a:t>企业多数为中小企业，年营业额在</a:t>
            </a:r>
            <a:r>
              <a:rPr lang="en-US" altLang="zh-CN" dirty="0" smtClean="0">
                <a:sym typeface="+mn-ea"/>
              </a:rPr>
              <a:t>1000</a:t>
            </a:r>
            <a:r>
              <a:rPr lang="zh-CN" altLang="en-US" dirty="0" smtClean="0">
                <a:sym typeface="+mn-ea"/>
              </a:rPr>
              <a:t>万</a:t>
            </a:r>
            <a:r>
              <a:rPr lang="en-US" altLang="zh-CN" dirty="0" smtClean="0">
                <a:sym typeface="+mn-ea"/>
              </a:rPr>
              <a:t>-5000</a:t>
            </a:r>
            <a:r>
              <a:rPr lang="zh-CN" altLang="en-US" dirty="0" smtClean="0">
                <a:sym typeface="+mn-ea"/>
              </a:rPr>
              <a:t>万元之间，有盈利，有投资</a:t>
            </a:r>
            <a:r>
              <a:rPr lang="zh-CN" altLang="en-US" dirty="0" smtClean="0">
                <a:sym typeface="+mn-ea"/>
              </a:rPr>
              <a:t>意愿</a:t>
            </a:r>
            <a:endParaRPr lang="en-US" altLang="zh-CN" dirty="0" smtClean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ym typeface="+mn-ea"/>
              </a:rPr>
              <a:t>个人投资者，看重产业，交通环境，未来增值潜力</a:t>
            </a:r>
            <a:endParaRPr lang="en-US" altLang="zh-CN" dirty="0"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4864" y="4369518"/>
            <a:ext cx="1409286" cy="1184351"/>
          </a:xfrm>
          <a:prstGeom prst="rect">
            <a:avLst/>
          </a:prstGeom>
          <a:noFill/>
          <a:ln w="25400">
            <a:solidFill>
              <a:srgbClr val="D0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14997" y="3816844"/>
            <a:ext cx="491384" cy="183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812813" y="1655205"/>
            <a:ext cx="30279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客户需求</a:t>
            </a:r>
            <a:endParaRPr lang="zh-CN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012564" y="2302812"/>
            <a:ext cx="78446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ym typeface="+mn-ea"/>
              </a:rPr>
              <a:t>与北京中高端写字楼相似的品质，但价格要低一半以上，注重交通便利性</a:t>
            </a:r>
            <a:endParaRPr lang="en-US" altLang="zh-CN" dirty="0" smtClean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ym typeface="+mn-ea"/>
              </a:rPr>
              <a:t>满足企业对政府、商务伙伴的接待，看重环境、视野和形象</a:t>
            </a:r>
            <a:endParaRPr lang="en-US" altLang="zh-CN" dirty="0" smtClean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ym typeface="+mn-ea"/>
              </a:rPr>
              <a:t>满足企业营销展示需求，看重户型、功能和使用方便性</a:t>
            </a:r>
            <a:endParaRPr lang="en-US" altLang="zh-CN" dirty="0">
              <a:sym typeface="+mn-ea"/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3731189" y="2490955"/>
            <a:ext cx="210240" cy="25329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3739313" y="2842464"/>
            <a:ext cx="210240" cy="25329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3739313" y="3221424"/>
            <a:ext cx="210240" cy="25329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43403" y="469723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客户</a:t>
            </a:r>
            <a:endParaRPr lang="en-US" altLang="zh-CN" dirty="0" smtClean="0"/>
          </a:p>
          <a:p>
            <a:r>
              <a:rPr lang="zh-CN" altLang="en-US" dirty="0" smtClean="0"/>
              <a:t>画像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5710" y="3418205"/>
            <a:ext cx="46405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谢谢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THANKS</a:t>
            </a:r>
            <a:endParaRPr lang="en-US" altLang="zh-CN" sz="440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71270" y="838835"/>
            <a:ext cx="500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思源黑体 CN Regular" panose="020B0500000000000000" charset="-122"/>
              </a:rPr>
              <a:t>目录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思源黑体 CN Regular" panose="020B0500000000000000" charset="-122"/>
              </a:rPr>
              <a:t>  TABLE OF CONTENTS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思源黑体 CN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2599" y="2198370"/>
            <a:ext cx="4798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1.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0 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 写字楼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产品参数及交付标准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.0  楼宇配套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0  购买政策以及客户画像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7000" y="2439022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008235" y="6054090"/>
            <a:ext cx="2082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02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97000" y="2949198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96999" y="3495548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7155" y="3455035"/>
            <a:ext cx="83699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1.0  </a:t>
            </a:r>
            <a:r>
              <a:rPr lang="zh-CN" altLang="en-US" sz="4400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写字楼产品参数及交付标准</a:t>
            </a:r>
            <a:endParaRPr lang="zh-CN" altLang="en-US" sz="4400" b="1" dirty="0" smtClean="0">
              <a:solidFill>
                <a:schemeClr val="bg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eb37400dba357d75ba6e05cdd19decb"/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431800" y="215900"/>
            <a:ext cx="6609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.</a:t>
            </a:r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1 </a:t>
            </a:r>
            <a:r>
              <a:rPr lang="zh-CN" altLang="en-US" sz="2000" b="1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写字楼定位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 </a:t>
            </a:r>
            <a:endParaRPr lang="zh-CN" altLang="en-US" sz="2000" dirty="0" smtClean="0">
              <a:solidFill>
                <a:srgbClr val="FF0000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879" y="290031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34510" y="1382286"/>
            <a:ext cx="9548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rgbClr val="C00000"/>
                </a:solidFill>
                <a:latin typeface="+mj-ea"/>
                <a:ea typeface="+mj-ea"/>
              </a:rPr>
              <a:t>擎动时代经济</a:t>
            </a:r>
            <a:r>
              <a:rPr lang="zh-CN" altLang="zh-CN" sz="4400" b="1" dirty="0" smtClean="0">
                <a:solidFill>
                  <a:srgbClr val="C00000"/>
                </a:solidFill>
                <a:latin typeface="+mj-ea"/>
                <a:ea typeface="+mj-ea"/>
              </a:rPr>
              <a:t>引擎</a:t>
            </a:r>
            <a:r>
              <a:rPr lang="en-US" altLang="zh-CN" sz="4400" b="1" dirty="0" smtClean="0">
                <a:solidFill>
                  <a:srgbClr val="C00000"/>
                </a:solidFill>
                <a:latin typeface="+mj-ea"/>
                <a:ea typeface="+mj-ea"/>
              </a:rPr>
              <a:t>    </a:t>
            </a:r>
            <a:r>
              <a:rPr lang="zh-CN" altLang="zh-CN" sz="4400" b="1" dirty="0" smtClean="0">
                <a:solidFill>
                  <a:srgbClr val="C00000"/>
                </a:solidFill>
                <a:latin typeface="+mj-ea"/>
                <a:ea typeface="+mj-ea"/>
              </a:rPr>
              <a:t>为</a:t>
            </a:r>
            <a:r>
              <a:rPr lang="zh-CN" altLang="zh-CN" sz="4400" b="1" dirty="0">
                <a:solidFill>
                  <a:srgbClr val="C00000"/>
                </a:solidFill>
                <a:latin typeface="+mj-ea"/>
                <a:ea typeface="+mj-ea"/>
              </a:rPr>
              <a:t>伟大企业定制</a:t>
            </a:r>
            <a:endParaRPr lang="zh-CN" altLang="en-US" sz="4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02922" y="2839995"/>
            <a:ext cx="36370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地标建筑</a:t>
            </a:r>
            <a:endParaRPr lang="en-US" altLang="zh-CN" sz="3600" b="1" dirty="0" smtClean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高端</a:t>
            </a:r>
            <a:r>
              <a:rPr lang="zh-CN" altLang="zh-CN" sz="3600" b="1" dirty="0" smtClean="0"/>
              <a:t>商务</a:t>
            </a:r>
            <a:endParaRPr lang="en-US" altLang="zh-CN" sz="3600" b="1" dirty="0" smtClean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3600" b="1" dirty="0" smtClean="0"/>
              <a:t>快速</a:t>
            </a:r>
            <a:r>
              <a:rPr lang="zh-CN" altLang="en-US" sz="3600" b="1" dirty="0" smtClean="0"/>
              <a:t>电梯</a:t>
            </a:r>
            <a:endParaRPr lang="zh-CN" altLang="en-US" sz="36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6308834" y="2862404"/>
            <a:ext cx="4102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新风中央空调</a:t>
            </a:r>
            <a:endParaRPr lang="en-US" altLang="zh-CN" sz="3600" b="1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/>
              <a:t>配套</a:t>
            </a:r>
            <a:r>
              <a:rPr lang="zh-CN" altLang="zh-CN" sz="3600" b="1" dirty="0"/>
              <a:t>完备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eb37400dba357d75ba6e05cdd19decb"/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431800" y="215900"/>
            <a:ext cx="6609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.</a:t>
            </a:r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2 </a:t>
            </a:r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5A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高层</a:t>
            </a:r>
            <a:r>
              <a:rPr lang="zh-CN" altLang="en-US" sz="2000" b="1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写字楼产品，标准办公，可分可合灵活组合。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 </a:t>
            </a:r>
            <a:endParaRPr lang="zh-CN" altLang="en-US" sz="2000" dirty="0" smtClean="0">
              <a:solidFill>
                <a:srgbClr val="FF0000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879" y="290031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8355" y="1155700"/>
            <a:ext cx="5715000" cy="4324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5" y="1156335"/>
            <a:ext cx="4972050" cy="43408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8879" y="740410"/>
            <a:ext cx="1198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五矿科技大厦，总高</a:t>
            </a:r>
            <a:r>
              <a:rPr lang="en-US" altLang="zh-CN" sz="2400" b="1" dirty="0"/>
              <a:t>22</a:t>
            </a:r>
            <a:r>
              <a:rPr lang="zh-CN" altLang="en-US" sz="2400" b="1" dirty="0"/>
              <a:t>层，整层标准层</a:t>
            </a:r>
            <a:r>
              <a:rPr lang="en-US" altLang="zh-CN" sz="2400" b="1" dirty="0"/>
              <a:t>1346</a:t>
            </a:r>
            <a:r>
              <a:rPr lang="zh-CN" altLang="en-US" sz="2400" b="1" dirty="0"/>
              <a:t>平米，户型</a:t>
            </a:r>
            <a:r>
              <a:rPr lang="en-US" altLang="zh-CN" sz="2400" b="1" dirty="0"/>
              <a:t>80-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210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平米，打造灵动商务空间。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6" name="表格 15"/>
          <p:cNvGraphicFramePr/>
          <p:nvPr>
            <p:custDataLst>
              <p:tags r:id="rId5"/>
            </p:custDataLst>
          </p:nvPr>
        </p:nvGraphicFramePr>
        <p:xfrm>
          <a:off x="751205" y="5544185"/>
          <a:ext cx="111379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580"/>
                <a:gridCol w="2227580"/>
                <a:gridCol w="2227580"/>
                <a:gridCol w="2227580"/>
                <a:gridCol w="2227580"/>
              </a:tblGrid>
              <a:tr h="525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Office Automation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Fire 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Automation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Security Automation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Communication Automation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Building Automation</a:t>
                      </a:r>
                      <a:endParaRPr lang="zh-CN" altLang="en-US"/>
                    </a:p>
                  </a:txBody>
                  <a:tcPr/>
                </a:tc>
              </a:tr>
              <a:tr h="525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办公自动化系统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消防自动化系统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安保自动化系统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通讯自动化系统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楼宇自动化系统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c2544ba0802e945b229b406ba75abf"/>
          <p:cNvPicPr>
            <a:picLocks noChangeAspect="1"/>
          </p:cNvPicPr>
          <p:nvPr/>
        </p:nvPicPr>
        <p:blipFill>
          <a:blip r:embed="rId1">
            <a:alphaModFix amt="58000"/>
          </a:blip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" y="320357"/>
            <a:ext cx="3544570" cy="676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ea typeface="思源黑体 CN Regular" panose="020B0500000000000000" charset="-122"/>
                <a:sym typeface="+mn-ea"/>
              </a:rPr>
              <a:t>1.3 </a:t>
            </a:r>
            <a:r>
              <a:rPr lang="zh-CN" altLang="en-US" sz="2000" b="1" dirty="0" smtClean="0">
                <a:solidFill>
                  <a:schemeClr val="bg1"/>
                </a:solidFill>
                <a:ea typeface="思源黑体 CN Regular" panose="020B0500000000000000" charset="-122"/>
                <a:sym typeface="+mn-ea"/>
              </a:rPr>
              <a:t>高层</a:t>
            </a:r>
            <a:r>
              <a:rPr lang="zh-CN" altLang="en-US" sz="2000" b="1" dirty="0" smtClean="0">
                <a:solidFill>
                  <a:schemeClr val="bg1"/>
                </a:solidFill>
                <a:ea typeface="思源黑体 CN Regular" panose="020B0500000000000000" charset="-122"/>
                <a:sym typeface="+mn-ea"/>
              </a:rPr>
              <a:t>写字楼单层参数</a:t>
            </a:r>
            <a:endParaRPr lang="zh-CN" altLang="en-US" sz="2000" b="1" dirty="0" smtClean="0">
              <a:solidFill>
                <a:schemeClr val="bg1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2105" y="406400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635" y="1584773"/>
          <a:ext cx="8531860" cy="396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4265930"/>
              </a:tblGrid>
              <a:tr h="537210">
                <a:tc rowSpan="7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高层写字楼经济技术参数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容积率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、绿化率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2.0、20%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7210">
                <a:tc vMerge="1"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建筑面积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13#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整栋约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2.8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万㎡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721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建筑层数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总高</a:t>
                      </a:r>
                      <a:r>
                        <a:rPr lang="en-US" altLang="zh-CN" dirty="0"/>
                        <a:t>22</a:t>
                      </a:r>
                      <a:r>
                        <a:rPr lang="zh-CN" altLang="en-US" dirty="0" smtClean="0"/>
                        <a:t>层，总高</a:t>
                      </a:r>
                      <a:r>
                        <a:rPr lang="en-US" altLang="zh-CN" dirty="0" smtClean="0"/>
                        <a:t>90</a:t>
                      </a:r>
                      <a:r>
                        <a:rPr lang="zh-CN" altLang="en-US" dirty="0" smtClean="0"/>
                        <a:t>米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3721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建筑层高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 smtClean="0"/>
                        <a:t>局部挑高</a:t>
                      </a:r>
                      <a:r>
                        <a:rPr lang="en-US" altLang="zh-CN" dirty="0" smtClean="0"/>
                        <a:t>9</a:t>
                      </a:r>
                      <a:r>
                        <a:rPr lang="zh-CN" altLang="en-US" dirty="0" smtClean="0"/>
                        <a:t>米</a:t>
                      </a:r>
                      <a:r>
                        <a:rPr lang="zh-CN" altLang="en-US" dirty="0"/>
                        <a:t>，二层以上是</a:t>
                      </a:r>
                      <a:r>
                        <a:rPr lang="en-US" altLang="zh-CN" dirty="0"/>
                        <a:t>3.9</a:t>
                      </a:r>
                      <a:r>
                        <a:rPr lang="zh-CN" altLang="en-US" dirty="0"/>
                        <a:t>米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3657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外立面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 smtClean="0"/>
                        <a:t>现代简约风格，铝</a:t>
                      </a:r>
                      <a:r>
                        <a:rPr lang="zh-CN" altLang="en-US" dirty="0"/>
                        <a:t>板、玻璃幕墙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74295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内部配置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部电梯</a:t>
                      </a:r>
                      <a:r>
                        <a:rPr lang="en-US" altLang="zh-CN" dirty="0"/>
                        <a:t>+1</a:t>
                      </a:r>
                      <a:r>
                        <a:rPr lang="zh-CN" altLang="en-US" dirty="0"/>
                        <a:t>部消防电梯，电梯交付后会按照楼层区分高低去，避免拥挤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3721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地下车位配比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总共</a:t>
                      </a:r>
                      <a:r>
                        <a:rPr lang="en-US" altLang="zh-CN" dirty="0"/>
                        <a:t>620</a:t>
                      </a:r>
                      <a:r>
                        <a:rPr lang="zh-CN" altLang="en-US" dirty="0"/>
                        <a:t>个车位，</a:t>
                      </a:r>
                      <a:r>
                        <a:rPr lang="en-US" altLang="zh-CN" dirty="0"/>
                        <a:t>0.5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/100</a:t>
                      </a:r>
                      <a:r>
                        <a:rPr lang="zh-CN" altLang="en-US" dirty="0"/>
                        <a:t>㎡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33130" y="1561902"/>
            <a:ext cx="3658870" cy="396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5000" y="333375"/>
            <a:ext cx="5205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</a:rPr>
              <a:t>1.4 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</a:rPr>
              <a:t>高层</a:t>
            </a:r>
            <a:r>
              <a:rPr lang="zh-CN" altLang="en-US" sz="2000" dirty="0">
                <a:solidFill>
                  <a:srgbClr val="FF0000"/>
                </a:solidFill>
                <a:ea typeface="思源黑体 CN Regular" panose="020B0500000000000000" charset="-122"/>
              </a:rPr>
              <a:t>写字楼交付效果标准</a:t>
            </a:r>
            <a:endParaRPr lang="zh-CN" altLang="en-US" sz="2000" dirty="0">
              <a:solidFill>
                <a:srgbClr val="FF0000"/>
              </a:solidFill>
              <a:ea typeface="思源黑体 CN Regular" panose="020B05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2105" y="406400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1265"/>
            <a:ext cx="3588385" cy="24237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2175" y="797560"/>
            <a:ext cx="10341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公区精装交付，无任何费用增加</a:t>
            </a:r>
            <a:endParaRPr lang="zh-CN" altLang="en-US" b="1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88385" y="1231265"/>
            <a:ext cx="3250565" cy="2423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655695"/>
            <a:ext cx="6838950" cy="27012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38950" y="1231900"/>
            <a:ext cx="5335905" cy="512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7528" y="3417362"/>
            <a:ext cx="83699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2</a:t>
            </a:r>
            <a:r>
              <a:rPr lang="zh-CN" altLang="en-US" sz="44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.</a:t>
            </a:r>
            <a:r>
              <a:rPr lang="zh-CN" altLang="en-US" sz="44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0  </a:t>
            </a:r>
            <a:r>
              <a:rPr lang="zh-CN" altLang="en-US" sz="44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楼宇配套</a:t>
            </a:r>
            <a:endParaRPr lang="zh-CN" altLang="en-US" sz="4400" b="1" dirty="0">
              <a:solidFill>
                <a:schemeClr val="bg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2105" y="406400"/>
            <a:ext cx="252095" cy="252095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5000" y="333375"/>
            <a:ext cx="3377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.</a:t>
            </a:r>
            <a:r>
              <a:rPr lang="en-US" altLang="zh-CN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ea typeface="思源黑体 CN Regular" panose="020B0500000000000000" charset="-122"/>
                <a:sym typeface="+mn-ea"/>
              </a:rPr>
              <a:t>  首层配套</a:t>
            </a:r>
            <a:endParaRPr lang="zh-CN" altLang="en-US" sz="2000" dirty="0" smtClean="0">
              <a:solidFill>
                <a:srgbClr val="FF0000"/>
              </a:solidFill>
              <a:ea typeface="思源黑体 CN Regular" panose="020B05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6295" y="796290"/>
            <a:ext cx="10127615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首</a:t>
            </a:r>
            <a:r>
              <a:rPr lang="zh-CN" altLang="en-US" sz="2400" dirty="0"/>
              <a:t>层大堂配有公共休息区，会有咖啡馆，甜品店等茶饮</a:t>
            </a:r>
            <a:endParaRPr lang="zh-CN" alt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首层配备物业管家，提供管家式服务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1366" r="3115" b="30230"/>
          <a:stretch>
            <a:fillRect/>
          </a:stretch>
        </p:blipFill>
        <p:spPr bwMode="auto">
          <a:xfrm>
            <a:off x="332105" y="2045177"/>
            <a:ext cx="11824147" cy="41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ODViY2JkMjU3NGYzZTEwMzZmMGFkZWViYmNkYWU3NDIifQ=="/>
</p:tagLst>
</file>

<file path=ppt/tags/tag2.xml><?xml version="1.0" encoding="utf-8"?>
<p:tagLst xmlns:p="http://schemas.openxmlformats.org/presentationml/2006/main">
  <p:tag name="TABLE_ENDDRAG_ORIGIN_RECT" val="876*100"/>
  <p:tag name="TABLE_ENDDRAG_RECT" val="59*436*876*100"/>
</p:tagLst>
</file>

<file path=ppt/tags/tag3.xml><?xml version="1.0" encoding="utf-8"?>
<p:tagLst xmlns:p="http://schemas.openxmlformats.org/presentationml/2006/main">
  <p:tag name="TABLE_ENDDRAG_ORIGIN_RECT" val="671*312"/>
  <p:tag name="TABLE_ENDDRAG_RECT" val="129*86*671*312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WPS 演示</Application>
  <PresentationFormat>自定义</PresentationFormat>
  <Paragraphs>206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思源黑体 CN Regular</vt:lpstr>
      <vt:lpstr>黑体</vt:lpstr>
      <vt:lpstr>微软雅黑</vt:lpstr>
      <vt:lpstr>方正粗倩简体</vt:lpstr>
      <vt:lpstr>Calibri</vt:lpstr>
      <vt:lpstr>Times New Roman</vt:lpstr>
      <vt:lpstr>思源黑体 CN Bold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赵文婕</dc:creator>
  <cp:lastModifiedBy>冯影</cp:lastModifiedBy>
  <cp:revision>258</cp:revision>
  <dcterms:created xsi:type="dcterms:W3CDTF">2019-09-19T02:01:00Z</dcterms:created>
  <dcterms:modified xsi:type="dcterms:W3CDTF">2024-01-16T03:24:32Z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0170FFC949E5417EA23B75209BB47FFE_13</vt:lpwstr>
  </property>
</Properties>
</file>