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7" r:id="rId5"/>
    <p:sldId id="302" r:id="rId6"/>
    <p:sldId id="303" r:id="rId7"/>
    <p:sldId id="304" r:id="rId8"/>
    <p:sldId id="262" r:id="rId9"/>
    <p:sldId id="286" r:id="rId10"/>
    <p:sldId id="264" r:id="rId11"/>
    <p:sldId id="288" r:id="rId12"/>
    <p:sldId id="289" r:id="rId13"/>
    <p:sldId id="291" r:id="rId14"/>
    <p:sldId id="290" r:id="rId15"/>
    <p:sldId id="299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庆双" initials="孟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552" y="-64"/>
      </p:cViewPr>
      <p:guideLst>
        <p:guide orient="horz" pos="216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4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1&#24037;&#20316;\1.&#25237;&#36164;&#25299;&#23637;\&#39033;&#30446;&#22320;&#22359;\2024&#24180;\&#19975;&#30707;&#39033;&#30446;\&#23452;&#20852;&#19975;&#30707;&#38215;170&#20137;&#39033;&#30446;&#27979;&#31639;&#65288;&#25237;&#21069;&#29256;&#652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altLang="en-US"/>
              <a:t>万石镇项目融资性现金流</a:t>
            </a:r>
            <a:endParaRPr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'[宜兴万石镇170亩项目测算（投前版）.xlsx]现金流'!$C$2:$AF$2</c:f>
              <c:numCache>
                <c:formatCode>yyyy"年"m"月";@</c:formatCode>
                <c:ptCount val="30"/>
                <c:pt idx="0" c:formatCode="yyyy&quot;年&quot;m&quot;月&quot;;@">
                  <c:v>45444</c:v>
                </c:pt>
                <c:pt idx="1" c:formatCode="yyyy&quot;年&quot;m&quot;月&quot;;@">
                  <c:v>45475</c:v>
                </c:pt>
                <c:pt idx="2" c:formatCode="yyyy&quot;年&quot;m&quot;月&quot;;@">
                  <c:v>45506</c:v>
                </c:pt>
                <c:pt idx="3" c:formatCode="yyyy&quot;年&quot;m&quot;月&quot;;@">
                  <c:v>45537</c:v>
                </c:pt>
                <c:pt idx="4" c:formatCode="yyyy&quot;年&quot;m&quot;月&quot;;@">
                  <c:v>45568</c:v>
                </c:pt>
                <c:pt idx="5" c:formatCode="yyyy&quot;年&quot;m&quot;月&quot;;@">
                  <c:v>45599</c:v>
                </c:pt>
                <c:pt idx="6" c:formatCode="yyyy&quot;年&quot;m&quot;月&quot;;@">
                  <c:v>45630</c:v>
                </c:pt>
                <c:pt idx="7" c:formatCode="yyyy&quot;年&quot;m&quot;月&quot;;@">
                  <c:v>45661</c:v>
                </c:pt>
                <c:pt idx="8" c:formatCode="yyyy&quot;年&quot;m&quot;月&quot;;@">
                  <c:v>45692</c:v>
                </c:pt>
                <c:pt idx="9" c:formatCode="yyyy&quot;年&quot;m&quot;月&quot;;@">
                  <c:v>45723</c:v>
                </c:pt>
                <c:pt idx="10" c:formatCode="yyyy&quot;年&quot;m&quot;月&quot;;@">
                  <c:v>45754</c:v>
                </c:pt>
                <c:pt idx="11" c:formatCode="yyyy&quot;年&quot;m&quot;月&quot;;@">
                  <c:v>45785</c:v>
                </c:pt>
                <c:pt idx="12" c:formatCode="yyyy&quot;年&quot;m&quot;月&quot;;@">
                  <c:v>45816</c:v>
                </c:pt>
                <c:pt idx="13" c:formatCode="yyyy&quot;年&quot;m&quot;月&quot;;@">
                  <c:v>45847</c:v>
                </c:pt>
                <c:pt idx="14" c:formatCode="yyyy&quot;年&quot;m&quot;月&quot;;@">
                  <c:v>45878</c:v>
                </c:pt>
                <c:pt idx="15" c:formatCode="yyyy&quot;年&quot;m&quot;月&quot;;@">
                  <c:v>45909</c:v>
                </c:pt>
                <c:pt idx="16" c:formatCode="yyyy&quot;年&quot;m&quot;月&quot;;@">
                  <c:v>45940</c:v>
                </c:pt>
                <c:pt idx="17" c:formatCode="yyyy&quot;年&quot;m&quot;月&quot;;@">
                  <c:v>45971</c:v>
                </c:pt>
                <c:pt idx="18" c:formatCode="yyyy&quot;年&quot;m&quot;月&quot;;@">
                  <c:v>46002</c:v>
                </c:pt>
                <c:pt idx="19" c:formatCode="yyyy&quot;年&quot;m&quot;月&quot;;@">
                  <c:v>46033</c:v>
                </c:pt>
                <c:pt idx="20" c:formatCode="yyyy&quot;年&quot;m&quot;月&quot;;@">
                  <c:v>46064</c:v>
                </c:pt>
                <c:pt idx="21" c:formatCode="yyyy&quot;年&quot;m&quot;月&quot;;@">
                  <c:v>46095</c:v>
                </c:pt>
                <c:pt idx="22" c:formatCode="yyyy&quot;年&quot;m&quot;月&quot;;@">
                  <c:v>46126</c:v>
                </c:pt>
                <c:pt idx="23" c:formatCode="yyyy&quot;年&quot;m&quot;月&quot;;@">
                  <c:v>46157</c:v>
                </c:pt>
                <c:pt idx="24" c:formatCode="yyyy&quot;年&quot;m&quot;月&quot;;@">
                  <c:v>46188</c:v>
                </c:pt>
                <c:pt idx="25" c:formatCode="yyyy&quot;年&quot;m&quot;月&quot;;@">
                  <c:v>46219</c:v>
                </c:pt>
                <c:pt idx="26" c:formatCode="yyyy&quot;年&quot;m&quot;月&quot;;@">
                  <c:v>46250</c:v>
                </c:pt>
                <c:pt idx="27" c:formatCode="yyyy&quot;年&quot;m&quot;月&quot;;@">
                  <c:v>46281</c:v>
                </c:pt>
                <c:pt idx="28" c:formatCode="yyyy&quot;年&quot;m&quot;月&quot;;@">
                  <c:v>46312</c:v>
                </c:pt>
                <c:pt idx="29" c:formatCode="yyyy&quot;年&quot;m&quot;月&quot;;@">
                  <c:v>46343</c:v>
                </c:pt>
              </c:numCache>
            </c:numRef>
          </c:cat>
          <c:val>
            <c:numRef>
              <c:f>'[宜兴万石镇170亩项目测算（投前版）.xlsx]现金流'!$C$22:$AF$22</c:f>
              <c:numCache>
                <c:formatCode>#,##0.00_ </c:formatCode>
                <c:ptCount val="30"/>
                <c:pt idx="0">
                  <c:v>0</c:v>
                </c:pt>
                <c:pt idx="1">
                  <c:v>630.292271517726</c:v>
                </c:pt>
                <c:pt idx="2">
                  <c:v>1223.87723042841</c:v>
                </c:pt>
                <c:pt idx="3">
                  <c:v>1774.80677184792</c:v>
                </c:pt>
                <c:pt idx="4">
                  <c:v>2325.73631326743</c:v>
                </c:pt>
                <c:pt idx="5">
                  <c:v>2876.66585468695</c:v>
                </c:pt>
                <c:pt idx="6">
                  <c:v>16106.2402222176</c:v>
                </c:pt>
                <c:pt idx="7">
                  <c:v>14593.8810130815</c:v>
                </c:pt>
                <c:pt idx="8">
                  <c:v>13051.5218039455</c:v>
                </c:pt>
                <c:pt idx="9">
                  <c:v>10896.9400514761</c:v>
                </c:pt>
                <c:pt idx="10">
                  <c:v>9582.91427484007</c:v>
                </c:pt>
                <c:pt idx="11">
                  <c:v>8268.88849820403</c:v>
                </c:pt>
                <c:pt idx="12">
                  <c:v>19175.4647914619</c:v>
                </c:pt>
                <c:pt idx="13">
                  <c:v>23146.1073942109</c:v>
                </c:pt>
                <c:pt idx="14">
                  <c:v>21665.0564577099</c:v>
                </c:pt>
                <c:pt idx="15">
                  <c:v>20511.9418803859</c:v>
                </c:pt>
                <c:pt idx="16">
                  <c:v>20001.0498463953</c:v>
                </c:pt>
                <c:pt idx="17">
                  <c:v>19490.1578124047</c:v>
                </c:pt>
                <c:pt idx="18">
                  <c:v>28652.2806149141</c:v>
                </c:pt>
                <c:pt idx="19">
                  <c:v>37625.0611871765</c:v>
                </c:pt>
                <c:pt idx="20">
                  <c:v>34510.7057201889</c:v>
                </c:pt>
                <c:pt idx="21">
                  <c:v>31732.9166123783</c:v>
                </c:pt>
                <c:pt idx="22">
                  <c:v>29597.3500479011</c:v>
                </c:pt>
                <c:pt idx="23">
                  <c:v>27461.7834834239</c:v>
                </c:pt>
                <c:pt idx="24">
                  <c:v>27337.8845678355</c:v>
                </c:pt>
                <c:pt idx="25">
                  <c:v>27213.9856522472</c:v>
                </c:pt>
                <c:pt idx="26">
                  <c:v>27090.0767366589</c:v>
                </c:pt>
                <c:pt idx="27">
                  <c:v>26966.1678210706</c:v>
                </c:pt>
                <c:pt idx="28">
                  <c:v>26842.2589054822</c:v>
                </c:pt>
                <c:pt idx="29">
                  <c:v>3446.3438698939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78511760"/>
        <c:axId val="804621074"/>
      </c:lineChart>
      <c:dateAx>
        <c:axId val="7851176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04621074"/>
        <c:crosses val="autoZero"/>
        <c:auto val="1"/>
        <c:lblOffset val="100"/>
        <c:baseTimeUnit val="months"/>
      </c:dateAx>
      <c:valAx>
        <c:axId val="804621074"/>
        <c:scaling>
          <c:orientation val="minMax"/>
        </c:scaling>
        <c:delete val="0"/>
        <c:axPos val="l"/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851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../media/image13.png"/><Relationship Id="rId3" Type="http://schemas.openxmlformats.org/officeDocument/2006/relationships/image" Target="../media/image10.png"/><Relationship Id="rId2" Type="http://schemas.openxmlformats.org/officeDocument/2006/relationships/tags" Target="../tags/tag14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/>
          <p:nvPr/>
        </p:nvSpPr>
        <p:spPr>
          <a:xfrm>
            <a:off x="2146300" y="2590165"/>
            <a:ext cx="7978140" cy="6858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2000"/>
              </a:lnSpc>
            </a:pPr>
            <a:r>
              <a:rPr lang="zh-CN" sz="4700" spc="90" dirty="0">
                <a:ln w="1270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</a:t>
            </a:r>
            <a:r>
              <a:rPr lang="en-US" altLang="zh-CN" sz="4700" spc="90" dirty="0">
                <a:ln w="1270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sz="4700" spc="90" dirty="0">
                <a:ln w="1270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宜兴万石</a:t>
            </a:r>
            <a:r>
              <a:rPr lang="zh-CN" sz="4700" spc="90" dirty="0">
                <a:ln w="1270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智造基地</a:t>
            </a:r>
            <a:r>
              <a:rPr sz="4700" spc="90" dirty="0">
                <a:ln w="1270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</a:t>
            </a:r>
            <a:r>
              <a:rPr sz="4700" spc="80" dirty="0">
                <a:ln w="12700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</a:t>
            </a:r>
            <a:endParaRPr lang="en-US" altLang="en-US" sz="4700" dirty="0"/>
          </a:p>
        </p:txBody>
      </p:sp>
      <p:sp>
        <p:nvSpPr>
          <p:cNvPr id="6" name="rect"/>
          <p:cNvSpPr/>
          <p:nvPr/>
        </p:nvSpPr>
        <p:spPr>
          <a:xfrm>
            <a:off x="4445000" y="4597400"/>
            <a:ext cx="3302000" cy="368300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/>
          <p:nvPr/>
        </p:nvSpPr>
        <p:spPr>
          <a:xfrm>
            <a:off x="6054824" y="4671681"/>
            <a:ext cx="1137919" cy="2565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20"/>
              </a:lnSpc>
            </a:pPr>
            <a:r>
              <a:rPr sz="1500" spc="60" dirty="0">
                <a:solidFill>
                  <a:srgbClr val="0015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•     </a:t>
            </a:r>
            <a:r>
              <a:rPr sz="1500" spc="60" dirty="0">
                <a:solidFill>
                  <a:srgbClr val="0015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   </a:t>
            </a:r>
            <a:r>
              <a:rPr sz="1500" spc="30" dirty="0">
                <a:solidFill>
                  <a:srgbClr val="0015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海</a:t>
            </a:r>
            <a:endParaRPr lang="en-US" altLang="en-US" sz="1500" dirty="0"/>
          </a:p>
        </p:txBody>
      </p:sp>
      <p:sp>
        <p:nvSpPr>
          <p:cNvPr id="8" name="textbox 7"/>
          <p:cNvSpPr/>
          <p:nvPr/>
        </p:nvSpPr>
        <p:spPr>
          <a:xfrm>
            <a:off x="5007780" y="4671681"/>
            <a:ext cx="737869" cy="255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lang="zh-CN" sz="1500" spc="80" dirty="0">
                <a:solidFill>
                  <a:srgbClr val="0015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</a:t>
            </a:r>
            <a:r>
              <a:rPr lang="en-US" altLang="zh-CN" sz="1500" spc="80" dirty="0">
                <a:solidFill>
                  <a:srgbClr val="0015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sz="1500" spc="80" dirty="0">
                <a:solidFill>
                  <a:srgbClr val="00154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津</a:t>
            </a:r>
            <a:endParaRPr lang="zh-CN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4"/>
          <p:cNvSpPr/>
          <p:nvPr/>
        </p:nvSpPr>
        <p:spPr>
          <a:xfrm>
            <a:off x="297331" y="240283"/>
            <a:ext cx="5399931" cy="525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</a:pPr>
            <a:endParaRPr lang="en-US" altLang="en-US" sz="200" dirty="0"/>
          </a:p>
          <a:p>
            <a:pPr marL="551815" algn="l" rtl="0" eaLnBrk="0">
              <a:lnSpc>
                <a:spcPct val="91000"/>
              </a:lnSpc>
              <a:tabLst>
                <a:tab pos="784225" algn="l"/>
              </a:tabLst>
            </a:pPr>
            <a:r>
              <a:rPr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sz="3200" spc="3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3200" spc="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spc="30" dirty="0" err="1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</a:t>
            </a:r>
            <a:r>
              <a:rPr sz="3200" spc="0" dirty="0" err="1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</a:t>
            </a:r>
            <a:r>
              <a:rPr lang="zh-CN" altLang="en-US" sz="3200" spc="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重要节点</a:t>
            </a:r>
            <a:r>
              <a:rPr sz="3200" spc="0" dirty="0" err="1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</a:t>
            </a:r>
            <a:endParaRPr lang="en-US" altLang="en-US" sz="3200" dirty="0"/>
          </a:p>
        </p:txBody>
      </p:sp>
      <p:pic>
        <p:nvPicPr>
          <p:cNvPr id="115" name="picture 1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0032" y="252983"/>
            <a:ext cx="538835" cy="457200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864870"/>
            <a:ext cx="12192000" cy="50800"/>
          </a:xfrm>
          <a:prstGeom prst="rect">
            <a:avLst/>
          </a:prstGeom>
        </p:spPr>
      </p:pic>
      <p:sp>
        <p:nvSpPr>
          <p:cNvPr id="36" name="箭头: 右 35"/>
          <p:cNvSpPr/>
          <p:nvPr/>
        </p:nvSpPr>
        <p:spPr>
          <a:xfrm>
            <a:off x="589915" y="3500755"/>
            <a:ext cx="11277600" cy="1562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8" name="任意多边形: 形状 37"/>
          <p:cNvSpPr/>
          <p:nvPr/>
        </p:nvSpPr>
        <p:spPr>
          <a:xfrm>
            <a:off x="1218242" y="3429000"/>
            <a:ext cx="1161935" cy="325118"/>
          </a:xfrm>
          <a:custGeom>
            <a:avLst/>
            <a:gdLst>
              <a:gd name="connsiteX0" fmla="*/ 0 w 1182962"/>
              <a:gd name="connsiteY0" fmla="*/ 54187 h 325118"/>
              <a:gd name="connsiteX1" fmla="*/ 54187 w 1182962"/>
              <a:gd name="connsiteY1" fmla="*/ 0 h 325118"/>
              <a:gd name="connsiteX2" fmla="*/ 1128775 w 1182962"/>
              <a:gd name="connsiteY2" fmla="*/ 0 h 325118"/>
              <a:gd name="connsiteX3" fmla="*/ 1182962 w 1182962"/>
              <a:gd name="connsiteY3" fmla="*/ 54187 h 325118"/>
              <a:gd name="connsiteX4" fmla="*/ 1182962 w 1182962"/>
              <a:gd name="connsiteY4" fmla="*/ 270931 h 325118"/>
              <a:gd name="connsiteX5" fmla="*/ 1128775 w 1182962"/>
              <a:gd name="connsiteY5" fmla="*/ 325118 h 325118"/>
              <a:gd name="connsiteX6" fmla="*/ 54187 w 1182962"/>
              <a:gd name="connsiteY6" fmla="*/ 325118 h 325118"/>
              <a:gd name="connsiteX7" fmla="*/ 0 w 1182962"/>
              <a:gd name="connsiteY7" fmla="*/ 270931 h 325118"/>
              <a:gd name="connsiteX8" fmla="*/ 0 w 1182962"/>
              <a:gd name="connsiteY8" fmla="*/ 54187 h 32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962" h="325118">
                <a:moveTo>
                  <a:pt x="0" y="54187"/>
                </a:moveTo>
                <a:cubicBezTo>
                  <a:pt x="0" y="24260"/>
                  <a:pt x="24260" y="0"/>
                  <a:pt x="54187" y="0"/>
                </a:cubicBezTo>
                <a:lnTo>
                  <a:pt x="1128775" y="0"/>
                </a:lnTo>
                <a:cubicBezTo>
                  <a:pt x="1158702" y="0"/>
                  <a:pt x="1182962" y="24260"/>
                  <a:pt x="1182962" y="54187"/>
                </a:cubicBezTo>
                <a:lnTo>
                  <a:pt x="1182962" y="270931"/>
                </a:lnTo>
                <a:cubicBezTo>
                  <a:pt x="1182962" y="300858"/>
                  <a:pt x="1158702" y="325118"/>
                  <a:pt x="1128775" y="325118"/>
                </a:cubicBezTo>
                <a:lnTo>
                  <a:pt x="54187" y="325118"/>
                </a:lnTo>
                <a:cubicBezTo>
                  <a:pt x="24260" y="325118"/>
                  <a:pt x="0" y="300858"/>
                  <a:pt x="0" y="270931"/>
                </a:cubicBezTo>
                <a:lnTo>
                  <a:pt x="0" y="54187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211" tIns="69211" rIns="69211" bIns="6921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kern="1200" dirty="0"/>
              <a:t>2024.06</a:t>
            </a:r>
            <a:endParaRPr lang="zh-CN" altLang="en-US" kern="1200" dirty="0"/>
          </a:p>
        </p:txBody>
      </p:sp>
      <p:sp>
        <p:nvSpPr>
          <p:cNvPr id="39" name="任意多边形: 形状 38"/>
          <p:cNvSpPr/>
          <p:nvPr/>
        </p:nvSpPr>
        <p:spPr>
          <a:xfrm>
            <a:off x="2815886" y="3429000"/>
            <a:ext cx="1161935" cy="325118"/>
          </a:xfrm>
          <a:custGeom>
            <a:avLst/>
            <a:gdLst>
              <a:gd name="connsiteX0" fmla="*/ 0 w 1182962"/>
              <a:gd name="connsiteY0" fmla="*/ 54187 h 325118"/>
              <a:gd name="connsiteX1" fmla="*/ 54187 w 1182962"/>
              <a:gd name="connsiteY1" fmla="*/ 0 h 325118"/>
              <a:gd name="connsiteX2" fmla="*/ 1128775 w 1182962"/>
              <a:gd name="connsiteY2" fmla="*/ 0 h 325118"/>
              <a:gd name="connsiteX3" fmla="*/ 1182962 w 1182962"/>
              <a:gd name="connsiteY3" fmla="*/ 54187 h 325118"/>
              <a:gd name="connsiteX4" fmla="*/ 1182962 w 1182962"/>
              <a:gd name="connsiteY4" fmla="*/ 270931 h 325118"/>
              <a:gd name="connsiteX5" fmla="*/ 1128775 w 1182962"/>
              <a:gd name="connsiteY5" fmla="*/ 325118 h 325118"/>
              <a:gd name="connsiteX6" fmla="*/ 54187 w 1182962"/>
              <a:gd name="connsiteY6" fmla="*/ 325118 h 325118"/>
              <a:gd name="connsiteX7" fmla="*/ 0 w 1182962"/>
              <a:gd name="connsiteY7" fmla="*/ 270931 h 325118"/>
              <a:gd name="connsiteX8" fmla="*/ 0 w 1182962"/>
              <a:gd name="connsiteY8" fmla="*/ 54187 h 32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962" h="325118">
                <a:moveTo>
                  <a:pt x="0" y="54187"/>
                </a:moveTo>
                <a:cubicBezTo>
                  <a:pt x="0" y="24260"/>
                  <a:pt x="24260" y="0"/>
                  <a:pt x="54187" y="0"/>
                </a:cubicBezTo>
                <a:lnTo>
                  <a:pt x="1128775" y="0"/>
                </a:lnTo>
                <a:cubicBezTo>
                  <a:pt x="1158702" y="0"/>
                  <a:pt x="1182962" y="24260"/>
                  <a:pt x="1182962" y="54187"/>
                </a:cubicBezTo>
                <a:lnTo>
                  <a:pt x="1182962" y="270931"/>
                </a:lnTo>
                <a:cubicBezTo>
                  <a:pt x="1182962" y="300858"/>
                  <a:pt x="1158702" y="325118"/>
                  <a:pt x="1128775" y="325118"/>
                </a:cubicBezTo>
                <a:lnTo>
                  <a:pt x="54187" y="325118"/>
                </a:lnTo>
                <a:cubicBezTo>
                  <a:pt x="24260" y="325118"/>
                  <a:pt x="0" y="300858"/>
                  <a:pt x="0" y="270931"/>
                </a:cubicBezTo>
                <a:lnTo>
                  <a:pt x="0" y="54187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211" tIns="69211" rIns="69211" bIns="6921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kern="1200" dirty="0"/>
              <a:t>2024.07</a:t>
            </a:r>
            <a:endParaRPr lang="zh-CN" altLang="en-US" kern="1200" dirty="0"/>
          </a:p>
        </p:txBody>
      </p:sp>
      <p:sp>
        <p:nvSpPr>
          <p:cNvPr id="40" name="任意多边形: 形状 39"/>
          <p:cNvSpPr/>
          <p:nvPr/>
        </p:nvSpPr>
        <p:spPr>
          <a:xfrm>
            <a:off x="4324630" y="3429000"/>
            <a:ext cx="1161935" cy="325118"/>
          </a:xfrm>
          <a:custGeom>
            <a:avLst/>
            <a:gdLst>
              <a:gd name="connsiteX0" fmla="*/ 0 w 1182962"/>
              <a:gd name="connsiteY0" fmla="*/ 54187 h 325118"/>
              <a:gd name="connsiteX1" fmla="*/ 54187 w 1182962"/>
              <a:gd name="connsiteY1" fmla="*/ 0 h 325118"/>
              <a:gd name="connsiteX2" fmla="*/ 1128775 w 1182962"/>
              <a:gd name="connsiteY2" fmla="*/ 0 h 325118"/>
              <a:gd name="connsiteX3" fmla="*/ 1182962 w 1182962"/>
              <a:gd name="connsiteY3" fmla="*/ 54187 h 325118"/>
              <a:gd name="connsiteX4" fmla="*/ 1182962 w 1182962"/>
              <a:gd name="connsiteY4" fmla="*/ 270931 h 325118"/>
              <a:gd name="connsiteX5" fmla="*/ 1128775 w 1182962"/>
              <a:gd name="connsiteY5" fmla="*/ 325118 h 325118"/>
              <a:gd name="connsiteX6" fmla="*/ 54187 w 1182962"/>
              <a:gd name="connsiteY6" fmla="*/ 325118 h 325118"/>
              <a:gd name="connsiteX7" fmla="*/ 0 w 1182962"/>
              <a:gd name="connsiteY7" fmla="*/ 270931 h 325118"/>
              <a:gd name="connsiteX8" fmla="*/ 0 w 1182962"/>
              <a:gd name="connsiteY8" fmla="*/ 54187 h 32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962" h="325118">
                <a:moveTo>
                  <a:pt x="0" y="54187"/>
                </a:moveTo>
                <a:cubicBezTo>
                  <a:pt x="0" y="24260"/>
                  <a:pt x="24260" y="0"/>
                  <a:pt x="54187" y="0"/>
                </a:cubicBezTo>
                <a:lnTo>
                  <a:pt x="1128775" y="0"/>
                </a:lnTo>
                <a:cubicBezTo>
                  <a:pt x="1158702" y="0"/>
                  <a:pt x="1182962" y="24260"/>
                  <a:pt x="1182962" y="54187"/>
                </a:cubicBezTo>
                <a:lnTo>
                  <a:pt x="1182962" y="270931"/>
                </a:lnTo>
                <a:cubicBezTo>
                  <a:pt x="1182962" y="300858"/>
                  <a:pt x="1158702" y="325118"/>
                  <a:pt x="1128775" y="325118"/>
                </a:cubicBezTo>
                <a:lnTo>
                  <a:pt x="54187" y="325118"/>
                </a:lnTo>
                <a:cubicBezTo>
                  <a:pt x="24260" y="325118"/>
                  <a:pt x="0" y="300858"/>
                  <a:pt x="0" y="270931"/>
                </a:cubicBezTo>
                <a:lnTo>
                  <a:pt x="0" y="54187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211" tIns="69211" rIns="69211" bIns="6921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kern="1200" dirty="0"/>
              <a:t>2024.10</a:t>
            </a:r>
            <a:endParaRPr lang="zh-CN" altLang="en-US" kern="1200" dirty="0"/>
          </a:p>
        </p:txBody>
      </p:sp>
      <p:sp>
        <p:nvSpPr>
          <p:cNvPr id="41" name="任意多边形: 形状 40"/>
          <p:cNvSpPr/>
          <p:nvPr/>
        </p:nvSpPr>
        <p:spPr>
          <a:xfrm>
            <a:off x="5984504" y="3429000"/>
            <a:ext cx="1161935" cy="325118"/>
          </a:xfrm>
          <a:custGeom>
            <a:avLst/>
            <a:gdLst>
              <a:gd name="connsiteX0" fmla="*/ 0 w 1182962"/>
              <a:gd name="connsiteY0" fmla="*/ 54187 h 325118"/>
              <a:gd name="connsiteX1" fmla="*/ 54187 w 1182962"/>
              <a:gd name="connsiteY1" fmla="*/ 0 h 325118"/>
              <a:gd name="connsiteX2" fmla="*/ 1128775 w 1182962"/>
              <a:gd name="connsiteY2" fmla="*/ 0 h 325118"/>
              <a:gd name="connsiteX3" fmla="*/ 1182962 w 1182962"/>
              <a:gd name="connsiteY3" fmla="*/ 54187 h 325118"/>
              <a:gd name="connsiteX4" fmla="*/ 1182962 w 1182962"/>
              <a:gd name="connsiteY4" fmla="*/ 270931 h 325118"/>
              <a:gd name="connsiteX5" fmla="*/ 1128775 w 1182962"/>
              <a:gd name="connsiteY5" fmla="*/ 325118 h 325118"/>
              <a:gd name="connsiteX6" fmla="*/ 54187 w 1182962"/>
              <a:gd name="connsiteY6" fmla="*/ 325118 h 325118"/>
              <a:gd name="connsiteX7" fmla="*/ 0 w 1182962"/>
              <a:gd name="connsiteY7" fmla="*/ 270931 h 325118"/>
              <a:gd name="connsiteX8" fmla="*/ 0 w 1182962"/>
              <a:gd name="connsiteY8" fmla="*/ 54187 h 32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962" h="325118">
                <a:moveTo>
                  <a:pt x="0" y="54187"/>
                </a:moveTo>
                <a:cubicBezTo>
                  <a:pt x="0" y="24260"/>
                  <a:pt x="24260" y="0"/>
                  <a:pt x="54187" y="0"/>
                </a:cubicBezTo>
                <a:lnTo>
                  <a:pt x="1128775" y="0"/>
                </a:lnTo>
                <a:cubicBezTo>
                  <a:pt x="1158702" y="0"/>
                  <a:pt x="1182962" y="24260"/>
                  <a:pt x="1182962" y="54187"/>
                </a:cubicBezTo>
                <a:lnTo>
                  <a:pt x="1182962" y="270931"/>
                </a:lnTo>
                <a:cubicBezTo>
                  <a:pt x="1182962" y="300858"/>
                  <a:pt x="1158702" y="325118"/>
                  <a:pt x="1128775" y="325118"/>
                </a:cubicBezTo>
                <a:lnTo>
                  <a:pt x="54187" y="325118"/>
                </a:lnTo>
                <a:cubicBezTo>
                  <a:pt x="24260" y="325118"/>
                  <a:pt x="0" y="300858"/>
                  <a:pt x="0" y="270931"/>
                </a:cubicBezTo>
                <a:lnTo>
                  <a:pt x="0" y="54187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211" tIns="69211" rIns="69211" bIns="6921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kern="1200" dirty="0"/>
              <a:t>2024.11</a:t>
            </a:r>
            <a:endParaRPr lang="zh-CN" altLang="en-US" kern="1200" dirty="0"/>
          </a:p>
        </p:txBody>
      </p:sp>
      <p:sp>
        <p:nvSpPr>
          <p:cNvPr id="42" name="任意多边形: 形状 41"/>
          <p:cNvSpPr/>
          <p:nvPr/>
        </p:nvSpPr>
        <p:spPr>
          <a:xfrm>
            <a:off x="7555478" y="3429000"/>
            <a:ext cx="1161935" cy="325118"/>
          </a:xfrm>
          <a:custGeom>
            <a:avLst/>
            <a:gdLst>
              <a:gd name="connsiteX0" fmla="*/ 0 w 1182962"/>
              <a:gd name="connsiteY0" fmla="*/ 54187 h 325118"/>
              <a:gd name="connsiteX1" fmla="*/ 54187 w 1182962"/>
              <a:gd name="connsiteY1" fmla="*/ 0 h 325118"/>
              <a:gd name="connsiteX2" fmla="*/ 1128775 w 1182962"/>
              <a:gd name="connsiteY2" fmla="*/ 0 h 325118"/>
              <a:gd name="connsiteX3" fmla="*/ 1182962 w 1182962"/>
              <a:gd name="connsiteY3" fmla="*/ 54187 h 325118"/>
              <a:gd name="connsiteX4" fmla="*/ 1182962 w 1182962"/>
              <a:gd name="connsiteY4" fmla="*/ 270931 h 325118"/>
              <a:gd name="connsiteX5" fmla="*/ 1128775 w 1182962"/>
              <a:gd name="connsiteY5" fmla="*/ 325118 h 325118"/>
              <a:gd name="connsiteX6" fmla="*/ 54187 w 1182962"/>
              <a:gd name="connsiteY6" fmla="*/ 325118 h 325118"/>
              <a:gd name="connsiteX7" fmla="*/ 0 w 1182962"/>
              <a:gd name="connsiteY7" fmla="*/ 270931 h 325118"/>
              <a:gd name="connsiteX8" fmla="*/ 0 w 1182962"/>
              <a:gd name="connsiteY8" fmla="*/ 54187 h 32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962" h="325118">
                <a:moveTo>
                  <a:pt x="0" y="54187"/>
                </a:moveTo>
                <a:cubicBezTo>
                  <a:pt x="0" y="24260"/>
                  <a:pt x="24260" y="0"/>
                  <a:pt x="54187" y="0"/>
                </a:cubicBezTo>
                <a:lnTo>
                  <a:pt x="1128775" y="0"/>
                </a:lnTo>
                <a:cubicBezTo>
                  <a:pt x="1158702" y="0"/>
                  <a:pt x="1182962" y="24260"/>
                  <a:pt x="1182962" y="54187"/>
                </a:cubicBezTo>
                <a:lnTo>
                  <a:pt x="1182962" y="270931"/>
                </a:lnTo>
                <a:cubicBezTo>
                  <a:pt x="1182962" y="300858"/>
                  <a:pt x="1158702" y="325118"/>
                  <a:pt x="1128775" y="325118"/>
                </a:cubicBezTo>
                <a:lnTo>
                  <a:pt x="54187" y="325118"/>
                </a:lnTo>
                <a:cubicBezTo>
                  <a:pt x="24260" y="325118"/>
                  <a:pt x="0" y="300858"/>
                  <a:pt x="0" y="270931"/>
                </a:cubicBezTo>
                <a:lnTo>
                  <a:pt x="0" y="54187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211" tIns="69211" rIns="69211" bIns="6921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kern="1200" dirty="0"/>
              <a:t>2025.05</a:t>
            </a:r>
            <a:endParaRPr lang="zh-CN" altLang="en-US" kern="1200" dirty="0"/>
          </a:p>
        </p:txBody>
      </p:sp>
      <p:sp>
        <p:nvSpPr>
          <p:cNvPr id="43" name="任意多边形: 形状 42"/>
          <p:cNvSpPr/>
          <p:nvPr/>
        </p:nvSpPr>
        <p:spPr>
          <a:xfrm>
            <a:off x="9064222" y="3429000"/>
            <a:ext cx="1161935" cy="325118"/>
          </a:xfrm>
          <a:custGeom>
            <a:avLst/>
            <a:gdLst>
              <a:gd name="connsiteX0" fmla="*/ 0 w 1182962"/>
              <a:gd name="connsiteY0" fmla="*/ 54187 h 325118"/>
              <a:gd name="connsiteX1" fmla="*/ 54187 w 1182962"/>
              <a:gd name="connsiteY1" fmla="*/ 0 h 325118"/>
              <a:gd name="connsiteX2" fmla="*/ 1128775 w 1182962"/>
              <a:gd name="connsiteY2" fmla="*/ 0 h 325118"/>
              <a:gd name="connsiteX3" fmla="*/ 1182962 w 1182962"/>
              <a:gd name="connsiteY3" fmla="*/ 54187 h 325118"/>
              <a:gd name="connsiteX4" fmla="*/ 1182962 w 1182962"/>
              <a:gd name="connsiteY4" fmla="*/ 270931 h 325118"/>
              <a:gd name="connsiteX5" fmla="*/ 1128775 w 1182962"/>
              <a:gd name="connsiteY5" fmla="*/ 325118 h 325118"/>
              <a:gd name="connsiteX6" fmla="*/ 54187 w 1182962"/>
              <a:gd name="connsiteY6" fmla="*/ 325118 h 325118"/>
              <a:gd name="connsiteX7" fmla="*/ 0 w 1182962"/>
              <a:gd name="connsiteY7" fmla="*/ 270931 h 325118"/>
              <a:gd name="connsiteX8" fmla="*/ 0 w 1182962"/>
              <a:gd name="connsiteY8" fmla="*/ 54187 h 32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962" h="325118">
                <a:moveTo>
                  <a:pt x="0" y="54187"/>
                </a:moveTo>
                <a:cubicBezTo>
                  <a:pt x="0" y="24260"/>
                  <a:pt x="24260" y="0"/>
                  <a:pt x="54187" y="0"/>
                </a:cubicBezTo>
                <a:lnTo>
                  <a:pt x="1128775" y="0"/>
                </a:lnTo>
                <a:cubicBezTo>
                  <a:pt x="1158702" y="0"/>
                  <a:pt x="1182962" y="24260"/>
                  <a:pt x="1182962" y="54187"/>
                </a:cubicBezTo>
                <a:lnTo>
                  <a:pt x="1182962" y="270931"/>
                </a:lnTo>
                <a:cubicBezTo>
                  <a:pt x="1182962" y="300858"/>
                  <a:pt x="1158702" y="325118"/>
                  <a:pt x="1128775" y="325118"/>
                </a:cubicBezTo>
                <a:lnTo>
                  <a:pt x="54187" y="325118"/>
                </a:lnTo>
                <a:cubicBezTo>
                  <a:pt x="24260" y="325118"/>
                  <a:pt x="0" y="300858"/>
                  <a:pt x="0" y="270931"/>
                </a:cubicBezTo>
                <a:lnTo>
                  <a:pt x="0" y="54187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211" tIns="69211" rIns="69211" bIns="6921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kern="1200" dirty="0"/>
              <a:t>2025.11</a:t>
            </a:r>
            <a:endParaRPr lang="zh-CN" altLang="en-US" kern="1200" dirty="0"/>
          </a:p>
        </p:txBody>
      </p:sp>
      <p:sp>
        <p:nvSpPr>
          <p:cNvPr id="44" name="任意多边形: 形状 43"/>
          <p:cNvSpPr/>
          <p:nvPr/>
        </p:nvSpPr>
        <p:spPr>
          <a:xfrm>
            <a:off x="10395166" y="3429000"/>
            <a:ext cx="1161935" cy="325118"/>
          </a:xfrm>
          <a:custGeom>
            <a:avLst/>
            <a:gdLst>
              <a:gd name="connsiteX0" fmla="*/ 0 w 1182962"/>
              <a:gd name="connsiteY0" fmla="*/ 54187 h 325118"/>
              <a:gd name="connsiteX1" fmla="*/ 54187 w 1182962"/>
              <a:gd name="connsiteY1" fmla="*/ 0 h 325118"/>
              <a:gd name="connsiteX2" fmla="*/ 1128775 w 1182962"/>
              <a:gd name="connsiteY2" fmla="*/ 0 h 325118"/>
              <a:gd name="connsiteX3" fmla="*/ 1182962 w 1182962"/>
              <a:gd name="connsiteY3" fmla="*/ 54187 h 325118"/>
              <a:gd name="connsiteX4" fmla="*/ 1182962 w 1182962"/>
              <a:gd name="connsiteY4" fmla="*/ 270931 h 325118"/>
              <a:gd name="connsiteX5" fmla="*/ 1128775 w 1182962"/>
              <a:gd name="connsiteY5" fmla="*/ 325118 h 325118"/>
              <a:gd name="connsiteX6" fmla="*/ 54187 w 1182962"/>
              <a:gd name="connsiteY6" fmla="*/ 325118 h 325118"/>
              <a:gd name="connsiteX7" fmla="*/ 0 w 1182962"/>
              <a:gd name="connsiteY7" fmla="*/ 270931 h 325118"/>
              <a:gd name="connsiteX8" fmla="*/ 0 w 1182962"/>
              <a:gd name="connsiteY8" fmla="*/ 54187 h 32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962" h="325118">
                <a:moveTo>
                  <a:pt x="0" y="54187"/>
                </a:moveTo>
                <a:cubicBezTo>
                  <a:pt x="0" y="24260"/>
                  <a:pt x="24260" y="0"/>
                  <a:pt x="54187" y="0"/>
                </a:cubicBezTo>
                <a:lnTo>
                  <a:pt x="1128775" y="0"/>
                </a:lnTo>
                <a:cubicBezTo>
                  <a:pt x="1158702" y="0"/>
                  <a:pt x="1182962" y="24260"/>
                  <a:pt x="1182962" y="54187"/>
                </a:cubicBezTo>
                <a:lnTo>
                  <a:pt x="1182962" y="270931"/>
                </a:lnTo>
                <a:cubicBezTo>
                  <a:pt x="1182962" y="300858"/>
                  <a:pt x="1158702" y="325118"/>
                  <a:pt x="1128775" y="325118"/>
                </a:cubicBezTo>
                <a:lnTo>
                  <a:pt x="54187" y="325118"/>
                </a:lnTo>
                <a:cubicBezTo>
                  <a:pt x="24260" y="325118"/>
                  <a:pt x="0" y="300858"/>
                  <a:pt x="0" y="270931"/>
                </a:cubicBezTo>
                <a:lnTo>
                  <a:pt x="0" y="54187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211" tIns="69211" rIns="69211" bIns="69211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kern="1200" dirty="0"/>
              <a:t>2026.11</a:t>
            </a:r>
            <a:endParaRPr lang="zh-CN" altLang="en-US" kern="1200" dirty="0"/>
          </a:p>
        </p:txBody>
      </p:sp>
      <p:sp>
        <p:nvSpPr>
          <p:cNvPr id="49" name="任意多边形: 形状 48"/>
          <p:cNvSpPr/>
          <p:nvPr/>
        </p:nvSpPr>
        <p:spPr>
          <a:xfrm>
            <a:off x="1057849" y="4558093"/>
            <a:ext cx="1381658" cy="670490"/>
          </a:xfrm>
          <a:custGeom>
            <a:avLst/>
            <a:gdLst>
              <a:gd name="connsiteX0" fmla="*/ 0 w 1117484"/>
              <a:gd name="connsiteY0" fmla="*/ 0 h 670490"/>
              <a:gd name="connsiteX1" fmla="*/ 1117484 w 1117484"/>
              <a:gd name="connsiteY1" fmla="*/ 0 h 670490"/>
              <a:gd name="connsiteX2" fmla="*/ 1117484 w 1117484"/>
              <a:gd name="connsiteY2" fmla="*/ 670490 h 670490"/>
              <a:gd name="connsiteX3" fmla="*/ 0 w 1117484"/>
              <a:gd name="connsiteY3" fmla="*/ 670490 h 670490"/>
              <a:gd name="connsiteX4" fmla="*/ 0 w 1117484"/>
              <a:gd name="connsiteY4" fmla="*/ 0 h 67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484" h="670490">
                <a:moveTo>
                  <a:pt x="0" y="0"/>
                </a:moveTo>
                <a:lnTo>
                  <a:pt x="1117484" y="0"/>
                </a:lnTo>
                <a:lnTo>
                  <a:pt x="1117484" y="670490"/>
                </a:lnTo>
                <a:lnTo>
                  <a:pt x="0" y="670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kern="1200" dirty="0"/>
              <a:t>土地摘牌</a:t>
            </a:r>
            <a:endParaRPr lang="zh-CN" altLang="en-US" kern="1200" dirty="0"/>
          </a:p>
        </p:txBody>
      </p:sp>
      <p:sp>
        <p:nvSpPr>
          <p:cNvPr id="51" name="任意多边形: 形状 50"/>
          <p:cNvSpPr/>
          <p:nvPr/>
        </p:nvSpPr>
        <p:spPr>
          <a:xfrm>
            <a:off x="4324350" y="4558030"/>
            <a:ext cx="1255395" cy="670560"/>
          </a:xfrm>
          <a:custGeom>
            <a:avLst/>
            <a:gdLst>
              <a:gd name="connsiteX0" fmla="*/ 0 w 1117484"/>
              <a:gd name="connsiteY0" fmla="*/ 0 h 670490"/>
              <a:gd name="connsiteX1" fmla="*/ 1117484 w 1117484"/>
              <a:gd name="connsiteY1" fmla="*/ 0 h 670490"/>
              <a:gd name="connsiteX2" fmla="*/ 1117484 w 1117484"/>
              <a:gd name="connsiteY2" fmla="*/ 670490 h 670490"/>
              <a:gd name="connsiteX3" fmla="*/ 0 w 1117484"/>
              <a:gd name="connsiteY3" fmla="*/ 670490 h 670490"/>
              <a:gd name="connsiteX4" fmla="*/ 0 w 1117484"/>
              <a:gd name="connsiteY4" fmla="*/ 0 h 67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484" h="670490">
                <a:moveTo>
                  <a:pt x="0" y="0"/>
                </a:moveTo>
                <a:lnTo>
                  <a:pt x="1117484" y="0"/>
                </a:lnTo>
                <a:lnTo>
                  <a:pt x="1117484" y="670490"/>
                </a:lnTo>
                <a:lnTo>
                  <a:pt x="0" y="670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dirty="0"/>
              <a:t>工程规划许可证</a:t>
            </a:r>
            <a:endParaRPr lang="zh-CN" altLang="en-US" kern="1200" dirty="0"/>
          </a:p>
        </p:txBody>
      </p:sp>
      <p:sp>
        <p:nvSpPr>
          <p:cNvPr id="60" name="任意多边形: 形状 59"/>
          <p:cNvSpPr/>
          <p:nvPr/>
        </p:nvSpPr>
        <p:spPr>
          <a:xfrm>
            <a:off x="5965025" y="2107635"/>
            <a:ext cx="1496602" cy="670490"/>
          </a:xfrm>
          <a:custGeom>
            <a:avLst/>
            <a:gdLst>
              <a:gd name="connsiteX0" fmla="*/ 0 w 1117484"/>
              <a:gd name="connsiteY0" fmla="*/ 0 h 670490"/>
              <a:gd name="connsiteX1" fmla="*/ 1117484 w 1117484"/>
              <a:gd name="connsiteY1" fmla="*/ 0 h 670490"/>
              <a:gd name="connsiteX2" fmla="*/ 1117484 w 1117484"/>
              <a:gd name="connsiteY2" fmla="*/ 670490 h 670490"/>
              <a:gd name="connsiteX3" fmla="*/ 0 w 1117484"/>
              <a:gd name="connsiteY3" fmla="*/ 670490 h 670490"/>
              <a:gd name="connsiteX4" fmla="*/ 0 w 1117484"/>
              <a:gd name="connsiteY4" fmla="*/ 0 h 67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484" h="670490">
                <a:moveTo>
                  <a:pt x="0" y="0"/>
                </a:moveTo>
                <a:lnTo>
                  <a:pt x="1117484" y="0"/>
                </a:lnTo>
                <a:lnTo>
                  <a:pt x="1117484" y="670490"/>
                </a:lnTo>
                <a:lnTo>
                  <a:pt x="0" y="670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kern="1200" dirty="0"/>
              <a:t>施工许可证</a:t>
            </a:r>
            <a:endParaRPr lang="zh-CN" altLang="en-US" kern="1200" dirty="0"/>
          </a:p>
        </p:txBody>
      </p:sp>
      <p:sp>
        <p:nvSpPr>
          <p:cNvPr id="62" name="任意多边形: 形状 61"/>
          <p:cNvSpPr/>
          <p:nvPr/>
        </p:nvSpPr>
        <p:spPr>
          <a:xfrm>
            <a:off x="7612380" y="4558030"/>
            <a:ext cx="1207135" cy="670560"/>
          </a:xfrm>
          <a:custGeom>
            <a:avLst/>
            <a:gdLst>
              <a:gd name="connsiteX0" fmla="*/ 0 w 1117484"/>
              <a:gd name="connsiteY0" fmla="*/ 0 h 670490"/>
              <a:gd name="connsiteX1" fmla="*/ 1117484 w 1117484"/>
              <a:gd name="connsiteY1" fmla="*/ 0 h 670490"/>
              <a:gd name="connsiteX2" fmla="*/ 1117484 w 1117484"/>
              <a:gd name="connsiteY2" fmla="*/ 670490 h 670490"/>
              <a:gd name="connsiteX3" fmla="*/ 0 w 1117484"/>
              <a:gd name="connsiteY3" fmla="*/ 670490 h 670490"/>
              <a:gd name="connsiteX4" fmla="*/ 0 w 1117484"/>
              <a:gd name="connsiteY4" fmla="*/ 0 h 67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484" h="670490">
                <a:moveTo>
                  <a:pt x="0" y="0"/>
                </a:moveTo>
                <a:lnTo>
                  <a:pt x="1117484" y="0"/>
                </a:lnTo>
                <a:lnTo>
                  <a:pt x="1117484" y="670490"/>
                </a:lnTo>
                <a:lnTo>
                  <a:pt x="0" y="670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kern="1200" dirty="0"/>
              <a:t>一期主体封顶</a:t>
            </a:r>
            <a:endParaRPr lang="zh-CN" altLang="en-US" kern="1200" dirty="0"/>
          </a:p>
        </p:txBody>
      </p:sp>
      <p:sp>
        <p:nvSpPr>
          <p:cNvPr id="63" name="任意多边形: 形状 62"/>
          <p:cNvSpPr/>
          <p:nvPr/>
        </p:nvSpPr>
        <p:spPr>
          <a:xfrm>
            <a:off x="10388454" y="4847618"/>
            <a:ext cx="226421" cy="91440"/>
          </a:xfrm>
          <a:custGeom>
            <a:avLst/>
            <a:gdLst>
              <a:gd name="connsiteX0" fmla="*/ 0 w 226421"/>
              <a:gd name="connsiteY0" fmla="*/ 45720 h 91440"/>
              <a:gd name="connsiteX1" fmla="*/ 226421 w 226421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6421" h="91440">
                <a:moveTo>
                  <a:pt x="0" y="45720"/>
                </a:moveTo>
                <a:lnTo>
                  <a:pt x="226421" y="45720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19485" tIns="44435" rIns="119485" bIns="4443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00" kern="1200"/>
          </a:p>
        </p:txBody>
      </p:sp>
      <p:sp>
        <p:nvSpPr>
          <p:cNvPr id="96" name="任意多边形: 形状 95"/>
          <p:cNvSpPr/>
          <p:nvPr/>
        </p:nvSpPr>
        <p:spPr>
          <a:xfrm>
            <a:off x="8857838" y="2114176"/>
            <a:ext cx="1496602" cy="670490"/>
          </a:xfrm>
          <a:custGeom>
            <a:avLst/>
            <a:gdLst>
              <a:gd name="connsiteX0" fmla="*/ 0 w 1117484"/>
              <a:gd name="connsiteY0" fmla="*/ 0 h 670490"/>
              <a:gd name="connsiteX1" fmla="*/ 1117484 w 1117484"/>
              <a:gd name="connsiteY1" fmla="*/ 0 h 670490"/>
              <a:gd name="connsiteX2" fmla="*/ 1117484 w 1117484"/>
              <a:gd name="connsiteY2" fmla="*/ 670490 h 670490"/>
              <a:gd name="connsiteX3" fmla="*/ 0 w 1117484"/>
              <a:gd name="connsiteY3" fmla="*/ 670490 h 670490"/>
              <a:gd name="connsiteX4" fmla="*/ 0 w 1117484"/>
              <a:gd name="connsiteY4" fmla="*/ 0 h 67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484" h="670490">
                <a:moveTo>
                  <a:pt x="0" y="0"/>
                </a:moveTo>
                <a:lnTo>
                  <a:pt x="1117484" y="0"/>
                </a:lnTo>
                <a:lnTo>
                  <a:pt x="1117484" y="670490"/>
                </a:lnTo>
                <a:lnTo>
                  <a:pt x="0" y="670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kern="1200" dirty="0"/>
              <a:t>二期主体</a:t>
            </a:r>
            <a:endParaRPr lang="zh-CN" altLang="en-US" kern="1200" dirty="0"/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kern="1200" dirty="0"/>
              <a:t>封顶</a:t>
            </a:r>
            <a:endParaRPr lang="zh-CN" altLang="en-US" kern="1200" dirty="0"/>
          </a:p>
        </p:txBody>
      </p:sp>
      <p:sp>
        <p:nvSpPr>
          <p:cNvPr id="97" name="任意多边形: 形状 96"/>
          <p:cNvSpPr/>
          <p:nvPr/>
        </p:nvSpPr>
        <p:spPr>
          <a:xfrm>
            <a:off x="10417175" y="4571365"/>
            <a:ext cx="1122680" cy="670560"/>
          </a:xfrm>
          <a:custGeom>
            <a:avLst/>
            <a:gdLst>
              <a:gd name="connsiteX0" fmla="*/ 0 w 1117484"/>
              <a:gd name="connsiteY0" fmla="*/ 0 h 670490"/>
              <a:gd name="connsiteX1" fmla="*/ 1117484 w 1117484"/>
              <a:gd name="connsiteY1" fmla="*/ 0 h 670490"/>
              <a:gd name="connsiteX2" fmla="*/ 1117484 w 1117484"/>
              <a:gd name="connsiteY2" fmla="*/ 670490 h 670490"/>
              <a:gd name="connsiteX3" fmla="*/ 0 w 1117484"/>
              <a:gd name="connsiteY3" fmla="*/ 670490 h 670490"/>
              <a:gd name="connsiteX4" fmla="*/ 0 w 1117484"/>
              <a:gd name="connsiteY4" fmla="*/ 0 h 67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484" h="670490">
                <a:moveTo>
                  <a:pt x="0" y="0"/>
                </a:moveTo>
                <a:lnTo>
                  <a:pt x="1117484" y="0"/>
                </a:lnTo>
                <a:lnTo>
                  <a:pt x="1117484" y="670490"/>
                </a:lnTo>
                <a:lnTo>
                  <a:pt x="0" y="670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kern="1200" dirty="0"/>
              <a:t>整体</a:t>
            </a:r>
            <a:endParaRPr lang="zh-CN" altLang="en-US" kern="1200" dirty="0"/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kern="1200" dirty="0"/>
              <a:t>交付</a:t>
            </a:r>
            <a:endParaRPr lang="zh-CN" altLang="en-US" kern="1200" dirty="0"/>
          </a:p>
        </p:txBody>
      </p:sp>
      <p:sp>
        <p:nvSpPr>
          <p:cNvPr id="89" name="任意多边形: 形状 88"/>
          <p:cNvSpPr/>
          <p:nvPr/>
        </p:nvSpPr>
        <p:spPr>
          <a:xfrm rot="5400000">
            <a:off x="1328581" y="4123739"/>
            <a:ext cx="830134" cy="64734"/>
          </a:xfrm>
          <a:custGeom>
            <a:avLst/>
            <a:gdLst>
              <a:gd name="connsiteX0" fmla="*/ 0 w 219269"/>
              <a:gd name="connsiteY0" fmla="*/ 45720 h 91440"/>
              <a:gd name="connsiteX1" fmla="*/ 219269 w 21926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269" h="91440">
                <a:moveTo>
                  <a:pt x="0" y="45720"/>
                </a:moveTo>
                <a:lnTo>
                  <a:pt x="219269" y="45720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16088" tIns="44435" rIns="116088" bIns="4443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p:sp>
        <p:nvSpPr>
          <p:cNvPr id="91" name="任意多边形: 形状 90"/>
          <p:cNvSpPr/>
          <p:nvPr/>
        </p:nvSpPr>
        <p:spPr>
          <a:xfrm rot="16200000">
            <a:off x="6283940" y="3075005"/>
            <a:ext cx="670489" cy="89813"/>
          </a:xfrm>
          <a:custGeom>
            <a:avLst/>
            <a:gdLst>
              <a:gd name="connsiteX0" fmla="*/ 0 w 233573"/>
              <a:gd name="connsiteY0" fmla="*/ 45720 h 91440"/>
              <a:gd name="connsiteX1" fmla="*/ 233573 w 23357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573" h="91440">
                <a:moveTo>
                  <a:pt x="0" y="45720"/>
                </a:moveTo>
                <a:lnTo>
                  <a:pt x="233573" y="45720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2882" tIns="44435" rIns="122883" bIns="4443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00" kern="1200"/>
          </a:p>
        </p:txBody>
      </p:sp>
      <p:sp>
        <p:nvSpPr>
          <p:cNvPr id="92" name="任意多边形: 形状 91"/>
          <p:cNvSpPr/>
          <p:nvPr/>
        </p:nvSpPr>
        <p:spPr>
          <a:xfrm rot="5400000">
            <a:off x="7718038" y="4123739"/>
            <a:ext cx="830134" cy="64734"/>
          </a:xfrm>
          <a:custGeom>
            <a:avLst/>
            <a:gdLst>
              <a:gd name="connsiteX0" fmla="*/ 0 w 219269"/>
              <a:gd name="connsiteY0" fmla="*/ 45720 h 91440"/>
              <a:gd name="connsiteX1" fmla="*/ 219269 w 21926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269" h="91440">
                <a:moveTo>
                  <a:pt x="0" y="45720"/>
                </a:moveTo>
                <a:lnTo>
                  <a:pt x="219269" y="45720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16088" tIns="44435" rIns="116088" bIns="4443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p:sp>
        <p:nvSpPr>
          <p:cNvPr id="93" name="任意多边形: 形状 92"/>
          <p:cNvSpPr/>
          <p:nvPr/>
        </p:nvSpPr>
        <p:spPr>
          <a:xfrm rot="5400000">
            <a:off x="10561066" y="4110659"/>
            <a:ext cx="830134" cy="64734"/>
          </a:xfrm>
          <a:custGeom>
            <a:avLst/>
            <a:gdLst>
              <a:gd name="connsiteX0" fmla="*/ 0 w 219269"/>
              <a:gd name="connsiteY0" fmla="*/ 45720 h 91440"/>
              <a:gd name="connsiteX1" fmla="*/ 219269 w 21926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269" h="91440">
                <a:moveTo>
                  <a:pt x="0" y="45720"/>
                </a:moveTo>
                <a:lnTo>
                  <a:pt x="219269" y="45720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16088" tIns="44435" rIns="116088" bIns="4443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  <p:sp>
        <p:nvSpPr>
          <p:cNvPr id="94" name="任意多边形: 形状 93"/>
          <p:cNvSpPr/>
          <p:nvPr/>
        </p:nvSpPr>
        <p:spPr>
          <a:xfrm rot="16200000">
            <a:off x="9284008" y="3048848"/>
            <a:ext cx="670489" cy="89813"/>
          </a:xfrm>
          <a:custGeom>
            <a:avLst/>
            <a:gdLst>
              <a:gd name="connsiteX0" fmla="*/ 0 w 233573"/>
              <a:gd name="connsiteY0" fmla="*/ 45720 h 91440"/>
              <a:gd name="connsiteX1" fmla="*/ 233573 w 23357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573" h="91440">
                <a:moveTo>
                  <a:pt x="0" y="45720"/>
                </a:moveTo>
                <a:lnTo>
                  <a:pt x="233573" y="45720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2882" tIns="44435" rIns="122883" bIns="4443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00" kern="1200"/>
          </a:p>
        </p:txBody>
      </p:sp>
      <p:sp>
        <p:nvSpPr>
          <p:cNvPr id="2" name="任意多边形: 形状 47"/>
          <p:cNvSpPr/>
          <p:nvPr>
            <p:custDataLst>
              <p:tags r:id="rId3"/>
            </p:custDataLst>
          </p:nvPr>
        </p:nvSpPr>
        <p:spPr>
          <a:xfrm rot="16200000">
            <a:off x="3057428" y="3048778"/>
            <a:ext cx="670489" cy="89813"/>
          </a:xfrm>
          <a:custGeom>
            <a:avLst/>
            <a:gdLst>
              <a:gd name="connsiteX0" fmla="*/ 0 w 233573"/>
              <a:gd name="connsiteY0" fmla="*/ 45720 h 91440"/>
              <a:gd name="connsiteX1" fmla="*/ 233573 w 233573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3573" h="91440">
                <a:moveTo>
                  <a:pt x="0" y="45720"/>
                </a:moveTo>
                <a:lnTo>
                  <a:pt x="233573" y="45720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2882" tIns="44435" rIns="122883" bIns="44435" numCol="1" spcCol="1270" anchor="ctr" anchorCtr="0">
            <a:noAutofit/>
          </a:bodyPr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00" kern="1200"/>
          </a:p>
        </p:txBody>
      </p:sp>
      <p:sp>
        <p:nvSpPr>
          <p:cNvPr id="3" name="任意多边形: 形状 52"/>
          <p:cNvSpPr/>
          <p:nvPr>
            <p:custDataLst>
              <p:tags r:id="rId4"/>
            </p:custDataLst>
          </p:nvPr>
        </p:nvSpPr>
        <p:spPr>
          <a:xfrm>
            <a:off x="2644322" y="2087950"/>
            <a:ext cx="1496602" cy="670490"/>
          </a:xfrm>
          <a:custGeom>
            <a:avLst/>
            <a:gdLst>
              <a:gd name="connsiteX0" fmla="*/ 0 w 1117484"/>
              <a:gd name="connsiteY0" fmla="*/ 0 h 670490"/>
              <a:gd name="connsiteX1" fmla="*/ 1117484 w 1117484"/>
              <a:gd name="connsiteY1" fmla="*/ 0 h 670490"/>
              <a:gd name="connsiteX2" fmla="*/ 1117484 w 1117484"/>
              <a:gd name="connsiteY2" fmla="*/ 670490 h 670490"/>
              <a:gd name="connsiteX3" fmla="*/ 0 w 1117484"/>
              <a:gd name="connsiteY3" fmla="*/ 670490 h 670490"/>
              <a:gd name="connsiteX4" fmla="*/ 0 w 1117484"/>
              <a:gd name="connsiteY4" fmla="*/ 0 h 67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484" h="670490">
                <a:moveTo>
                  <a:pt x="0" y="0"/>
                </a:moveTo>
                <a:lnTo>
                  <a:pt x="1117484" y="0"/>
                </a:lnTo>
                <a:lnTo>
                  <a:pt x="1117484" y="670490"/>
                </a:lnTo>
                <a:lnTo>
                  <a:pt x="0" y="670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kern="1200" dirty="0"/>
              <a:t>土地证</a:t>
            </a:r>
            <a:endParaRPr lang="zh-CN" altLang="en-US" kern="1200" dirty="0"/>
          </a:p>
        </p:txBody>
      </p:sp>
      <p:sp>
        <p:nvSpPr>
          <p:cNvPr id="4" name="任意多边形: 形状 88"/>
          <p:cNvSpPr/>
          <p:nvPr>
            <p:custDataLst>
              <p:tags r:id="rId5"/>
            </p:custDataLst>
          </p:nvPr>
        </p:nvSpPr>
        <p:spPr>
          <a:xfrm rot="5400000">
            <a:off x="4488341" y="4111039"/>
            <a:ext cx="830134" cy="64734"/>
          </a:xfrm>
          <a:custGeom>
            <a:avLst/>
            <a:gdLst>
              <a:gd name="connsiteX0" fmla="*/ 0 w 219269"/>
              <a:gd name="connsiteY0" fmla="*/ 45720 h 91440"/>
              <a:gd name="connsiteX1" fmla="*/ 219269 w 21926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269" h="91440">
                <a:moveTo>
                  <a:pt x="0" y="45720"/>
                </a:moveTo>
                <a:lnTo>
                  <a:pt x="219269" y="45720"/>
                </a:ln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16088" tIns="44435" rIns="116088" bIns="44435" numCol="1" spcCol="1270" anchor="ctr" anchorCtr="0">
            <a:noAutofit/>
          </a:bodyPr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500" kern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4"/>
          <p:cNvSpPr/>
          <p:nvPr/>
        </p:nvSpPr>
        <p:spPr>
          <a:xfrm>
            <a:off x="297331" y="240283"/>
            <a:ext cx="4593645" cy="525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</a:pPr>
            <a:endParaRPr lang="en-US" altLang="en-US" sz="200" dirty="0"/>
          </a:p>
          <a:p>
            <a:pPr marL="551815" algn="l" rtl="0" eaLnBrk="0">
              <a:lnSpc>
                <a:spcPct val="91000"/>
              </a:lnSpc>
              <a:tabLst>
                <a:tab pos="784225" algn="l"/>
              </a:tabLst>
            </a:pPr>
            <a:r>
              <a:rPr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3200" spc="0" dirty="0" smtClean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en-US" sz="3200" spc="30" dirty="0" smtClean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3200" spc="30" dirty="0" smtClean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spc="30" dirty="0" smtClean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还款来源和计划</a:t>
            </a:r>
            <a:endParaRPr lang="en-US" altLang="en-US" sz="3200" dirty="0"/>
          </a:p>
        </p:txBody>
      </p:sp>
      <p:pic>
        <p:nvPicPr>
          <p:cNvPr id="115" name="picture 1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0032" y="252983"/>
            <a:ext cx="538835" cy="457200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864870"/>
            <a:ext cx="12192000" cy="50800"/>
          </a:xfrm>
          <a:prstGeom prst="rect">
            <a:avLst/>
          </a:prstGeom>
        </p:spPr>
      </p:pic>
      <p:sp>
        <p:nvSpPr>
          <p:cNvPr id="15" name="任意多边形: 形状 14"/>
          <p:cNvSpPr/>
          <p:nvPr/>
        </p:nvSpPr>
        <p:spPr>
          <a:xfrm>
            <a:off x="1144787" y="1214755"/>
            <a:ext cx="2403360" cy="1409435"/>
          </a:xfrm>
          <a:custGeom>
            <a:avLst/>
            <a:gdLst>
              <a:gd name="connsiteX0" fmla="*/ 0 w 1561703"/>
              <a:gd name="connsiteY0" fmla="*/ 156170 h 2035094"/>
              <a:gd name="connsiteX1" fmla="*/ 156170 w 1561703"/>
              <a:gd name="connsiteY1" fmla="*/ 0 h 2035094"/>
              <a:gd name="connsiteX2" fmla="*/ 1405533 w 1561703"/>
              <a:gd name="connsiteY2" fmla="*/ 0 h 2035094"/>
              <a:gd name="connsiteX3" fmla="*/ 1561703 w 1561703"/>
              <a:gd name="connsiteY3" fmla="*/ 156170 h 2035094"/>
              <a:gd name="connsiteX4" fmla="*/ 1561703 w 1561703"/>
              <a:gd name="connsiteY4" fmla="*/ 1878924 h 2035094"/>
              <a:gd name="connsiteX5" fmla="*/ 1405533 w 1561703"/>
              <a:gd name="connsiteY5" fmla="*/ 2035094 h 2035094"/>
              <a:gd name="connsiteX6" fmla="*/ 156170 w 1561703"/>
              <a:gd name="connsiteY6" fmla="*/ 2035094 h 2035094"/>
              <a:gd name="connsiteX7" fmla="*/ 0 w 1561703"/>
              <a:gd name="connsiteY7" fmla="*/ 1878924 h 2035094"/>
              <a:gd name="connsiteX8" fmla="*/ 0 w 1561703"/>
              <a:gd name="connsiteY8" fmla="*/ 156170 h 203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703" h="2035094">
                <a:moveTo>
                  <a:pt x="0" y="156170"/>
                </a:moveTo>
                <a:cubicBezTo>
                  <a:pt x="0" y="69920"/>
                  <a:pt x="69920" y="0"/>
                  <a:pt x="156170" y="0"/>
                </a:cubicBezTo>
                <a:lnTo>
                  <a:pt x="1405533" y="0"/>
                </a:lnTo>
                <a:cubicBezTo>
                  <a:pt x="1491783" y="0"/>
                  <a:pt x="1561703" y="69920"/>
                  <a:pt x="1561703" y="156170"/>
                </a:cubicBezTo>
                <a:lnTo>
                  <a:pt x="1561703" y="1878924"/>
                </a:lnTo>
                <a:cubicBezTo>
                  <a:pt x="1561703" y="1965174"/>
                  <a:pt x="1491783" y="2035094"/>
                  <a:pt x="1405533" y="2035094"/>
                </a:cubicBezTo>
                <a:lnTo>
                  <a:pt x="156170" y="2035094"/>
                </a:lnTo>
                <a:cubicBezTo>
                  <a:pt x="69920" y="2035094"/>
                  <a:pt x="0" y="1965174"/>
                  <a:pt x="0" y="1878924"/>
                </a:cubicBezTo>
                <a:lnTo>
                  <a:pt x="0" y="15617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14321" tIns="114321" rIns="114321" bIns="114321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1800" b="1" kern="1200" dirty="0" smtClean="0"/>
              <a:t>2024.0</a:t>
            </a:r>
            <a:r>
              <a:rPr lang="en-US" sz="1800" b="1" kern="1200" dirty="0" smtClean="0"/>
              <a:t>7</a:t>
            </a:r>
            <a:endParaRPr lang="en-US" sz="1800" b="1" kern="1200" dirty="0" smtClean="0"/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b="1" kern="1200" dirty="0" smtClean="0"/>
              <a:t>项目销售</a:t>
            </a:r>
            <a:r>
              <a:rPr lang="zh-CN" altLang="en-US" b="1" kern="1200" dirty="0"/>
              <a:t>回款</a:t>
            </a:r>
            <a:endParaRPr lang="zh-CN" altLang="en-US" b="1" kern="1200" dirty="0"/>
          </a:p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b="1" kern="1200" dirty="0"/>
          </a:p>
        </p:txBody>
      </p:sp>
      <p:sp>
        <p:nvSpPr>
          <p:cNvPr id="17" name="任意多边形: 形状 16"/>
          <p:cNvSpPr/>
          <p:nvPr/>
        </p:nvSpPr>
        <p:spPr>
          <a:xfrm>
            <a:off x="3643901" y="1735158"/>
            <a:ext cx="331081" cy="387302"/>
          </a:xfrm>
          <a:custGeom>
            <a:avLst/>
            <a:gdLst>
              <a:gd name="connsiteX0" fmla="*/ 0 w 331081"/>
              <a:gd name="connsiteY0" fmla="*/ 77460 h 387302"/>
              <a:gd name="connsiteX1" fmla="*/ 165541 w 331081"/>
              <a:gd name="connsiteY1" fmla="*/ 77460 h 387302"/>
              <a:gd name="connsiteX2" fmla="*/ 165541 w 331081"/>
              <a:gd name="connsiteY2" fmla="*/ 0 h 387302"/>
              <a:gd name="connsiteX3" fmla="*/ 331081 w 331081"/>
              <a:gd name="connsiteY3" fmla="*/ 193651 h 387302"/>
              <a:gd name="connsiteX4" fmla="*/ 165541 w 331081"/>
              <a:gd name="connsiteY4" fmla="*/ 387302 h 387302"/>
              <a:gd name="connsiteX5" fmla="*/ 165541 w 331081"/>
              <a:gd name="connsiteY5" fmla="*/ 309842 h 387302"/>
              <a:gd name="connsiteX6" fmla="*/ 0 w 331081"/>
              <a:gd name="connsiteY6" fmla="*/ 309842 h 387302"/>
              <a:gd name="connsiteX7" fmla="*/ 0 w 331081"/>
              <a:gd name="connsiteY7" fmla="*/ 77460 h 38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081" h="387302">
                <a:moveTo>
                  <a:pt x="0" y="77460"/>
                </a:moveTo>
                <a:lnTo>
                  <a:pt x="165541" y="77460"/>
                </a:lnTo>
                <a:lnTo>
                  <a:pt x="165541" y="0"/>
                </a:lnTo>
                <a:lnTo>
                  <a:pt x="331081" y="193651"/>
                </a:lnTo>
                <a:lnTo>
                  <a:pt x="165541" y="387302"/>
                </a:lnTo>
                <a:lnTo>
                  <a:pt x="165541" y="309842"/>
                </a:lnTo>
                <a:lnTo>
                  <a:pt x="0" y="309842"/>
                </a:lnTo>
                <a:lnTo>
                  <a:pt x="0" y="7746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7460" rIns="99324" bIns="7746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b="1" kern="1200"/>
          </a:p>
        </p:txBody>
      </p:sp>
      <p:sp>
        <p:nvSpPr>
          <p:cNvPr id="19" name="任意多边形: 形状 18"/>
          <p:cNvSpPr/>
          <p:nvPr/>
        </p:nvSpPr>
        <p:spPr>
          <a:xfrm>
            <a:off x="3974982" y="1214758"/>
            <a:ext cx="2527858" cy="1409435"/>
          </a:xfrm>
          <a:custGeom>
            <a:avLst/>
            <a:gdLst>
              <a:gd name="connsiteX0" fmla="*/ 0 w 1561703"/>
              <a:gd name="connsiteY0" fmla="*/ 156170 h 2035094"/>
              <a:gd name="connsiteX1" fmla="*/ 156170 w 1561703"/>
              <a:gd name="connsiteY1" fmla="*/ 0 h 2035094"/>
              <a:gd name="connsiteX2" fmla="*/ 1405533 w 1561703"/>
              <a:gd name="connsiteY2" fmla="*/ 0 h 2035094"/>
              <a:gd name="connsiteX3" fmla="*/ 1561703 w 1561703"/>
              <a:gd name="connsiteY3" fmla="*/ 156170 h 2035094"/>
              <a:gd name="connsiteX4" fmla="*/ 1561703 w 1561703"/>
              <a:gd name="connsiteY4" fmla="*/ 1878924 h 2035094"/>
              <a:gd name="connsiteX5" fmla="*/ 1405533 w 1561703"/>
              <a:gd name="connsiteY5" fmla="*/ 2035094 h 2035094"/>
              <a:gd name="connsiteX6" fmla="*/ 156170 w 1561703"/>
              <a:gd name="connsiteY6" fmla="*/ 2035094 h 2035094"/>
              <a:gd name="connsiteX7" fmla="*/ 0 w 1561703"/>
              <a:gd name="connsiteY7" fmla="*/ 1878924 h 2035094"/>
              <a:gd name="connsiteX8" fmla="*/ 0 w 1561703"/>
              <a:gd name="connsiteY8" fmla="*/ 156170 h 203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703" h="2035094">
                <a:moveTo>
                  <a:pt x="0" y="156170"/>
                </a:moveTo>
                <a:cubicBezTo>
                  <a:pt x="0" y="69920"/>
                  <a:pt x="69920" y="0"/>
                  <a:pt x="156170" y="0"/>
                </a:cubicBezTo>
                <a:lnTo>
                  <a:pt x="1405533" y="0"/>
                </a:lnTo>
                <a:cubicBezTo>
                  <a:pt x="1491783" y="0"/>
                  <a:pt x="1561703" y="69920"/>
                  <a:pt x="1561703" y="156170"/>
                </a:cubicBezTo>
                <a:lnTo>
                  <a:pt x="1561703" y="1878924"/>
                </a:lnTo>
                <a:cubicBezTo>
                  <a:pt x="1561703" y="1965174"/>
                  <a:pt x="1491783" y="2035094"/>
                  <a:pt x="1405533" y="2035094"/>
                </a:cubicBezTo>
                <a:lnTo>
                  <a:pt x="156170" y="2035094"/>
                </a:lnTo>
                <a:cubicBezTo>
                  <a:pt x="69920" y="2035094"/>
                  <a:pt x="0" y="1965174"/>
                  <a:pt x="0" y="1878924"/>
                </a:cubicBezTo>
                <a:lnTo>
                  <a:pt x="0" y="15617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4321" tIns="114321" rIns="114321" bIns="114321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1800" b="1" kern="1200" dirty="0" smtClean="0"/>
              <a:t>2025.04</a:t>
            </a:r>
            <a:endParaRPr lang="en-US" altLang="zh-CN" sz="1800" b="1" kern="1200" dirty="0" smtClean="0"/>
          </a:p>
          <a:p>
            <a:pPr marL="0" lvl="1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b="1" kern="1200" dirty="0" smtClean="0">
                <a:solidFill>
                  <a:schemeClr val="dk1"/>
                </a:solidFill>
              </a:rPr>
              <a:t>主体封顶</a:t>
            </a:r>
            <a:endParaRPr lang="zh-CN" altLang="en-US" sz="1800" b="1" kern="1200" dirty="0"/>
          </a:p>
          <a:p>
            <a:pPr marL="0" lvl="1" indent="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altLang="zh-CN" b="1" kern="1200" dirty="0" smtClean="0"/>
              <a:t>2</a:t>
            </a:r>
            <a:r>
              <a:rPr lang="zh-CN" altLang="en-US" b="1" kern="1200" dirty="0" smtClean="0"/>
              <a:t>个月内按揭放款</a:t>
            </a:r>
            <a:endParaRPr lang="zh-CN" altLang="en-US" b="1" kern="1200" dirty="0"/>
          </a:p>
        </p:txBody>
      </p:sp>
      <p:sp>
        <p:nvSpPr>
          <p:cNvPr id="20" name="任意多边形: 形状 19"/>
          <p:cNvSpPr/>
          <p:nvPr/>
        </p:nvSpPr>
        <p:spPr>
          <a:xfrm>
            <a:off x="6606388" y="1725825"/>
            <a:ext cx="331081" cy="387302"/>
          </a:xfrm>
          <a:custGeom>
            <a:avLst/>
            <a:gdLst>
              <a:gd name="connsiteX0" fmla="*/ 0 w 331081"/>
              <a:gd name="connsiteY0" fmla="*/ 77460 h 387302"/>
              <a:gd name="connsiteX1" fmla="*/ 165541 w 331081"/>
              <a:gd name="connsiteY1" fmla="*/ 77460 h 387302"/>
              <a:gd name="connsiteX2" fmla="*/ 165541 w 331081"/>
              <a:gd name="connsiteY2" fmla="*/ 0 h 387302"/>
              <a:gd name="connsiteX3" fmla="*/ 331081 w 331081"/>
              <a:gd name="connsiteY3" fmla="*/ 193651 h 387302"/>
              <a:gd name="connsiteX4" fmla="*/ 165541 w 331081"/>
              <a:gd name="connsiteY4" fmla="*/ 387302 h 387302"/>
              <a:gd name="connsiteX5" fmla="*/ 165541 w 331081"/>
              <a:gd name="connsiteY5" fmla="*/ 309842 h 387302"/>
              <a:gd name="connsiteX6" fmla="*/ 0 w 331081"/>
              <a:gd name="connsiteY6" fmla="*/ 309842 h 387302"/>
              <a:gd name="connsiteX7" fmla="*/ 0 w 331081"/>
              <a:gd name="connsiteY7" fmla="*/ 77460 h 38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081" h="387302">
                <a:moveTo>
                  <a:pt x="0" y="77460"/>
                </a:moveTo>
                <a:lnTo>
                  <a:pt x="165541" y="77460"/>
                </a:lnTo>
                <a:lnTo>
                  <a:pt x="165541" y="0"/>
                </a:lnTo>
                <a:lnTo>
                  <a:pt x="331081" y="193651"/>
                </a:lnTo>
                <a:lnTo>
                  <a:pt x="165541" y="387302"/>
                </a:lnTo>
                <a:lnTo>
                  <a:pt x="165541" y="309842"/>
                </a:lnTo>
                <a:lnTo>
                  <a:pt x="0" y="309842"/>
                </a:lnTo>
                <a:lnTo>
                  <a:pt x="0" y="7746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7460" rIns="99324" bIns="7746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b="1" kern="1200"/>
          </a:p>
        </p:txBody>
      </p:sp>
      <p:sp>
        <p:nvSpPr>
          <p:cNvPr id="21" name="任意多边形: 形状 20"/>
          <p:cNvSpPr/>
          <p:nvPr/>
        </p:nvSpPr>
        <p:spPr>
          <a:xfrm>
            <a:off x="6937468" y="1224092"/>
            <a:ext cx="2667645" cy="1409435"/>
          </a:xfrm>
          <a:custGeom>
            <a:avLst/>
            <a:gdLst>
              <a:gd name="connsiteX0" fmla="*/ 0 w 1561703"/>
              <a:gd name="connsiteY0" fmla="*/ 156170 h 2035094"/>
              <a:gd name="connsiteX1" fmla="*/ 156170 w 1561703"/>
              <a:gd name="connsiteY1" fmla="*/ 0 h 2035094"/>
              <a:gd name="connsiteX2" fmla="*/ 1405533 w 1561703"/>
              <a:gd name="connsiteY2" fmla="*/ 0 h 2035094"/>
              <a:gd name="connsiteX3" fmla="*/ 1561703 w 1561703"/>
              <a:gd name="connsiteY3" fmla="*/ 156170 h 2035094"/>
              <a:gd name="connsiteX4" fmla="*/ 1561703 w 1561703"/>
              <a:gd name="connsiteY4" fmla="*/ 1878924 h 2035094"/>
              <a:gd name="connsiteX5" fmla="*/ 1405533 w 1561703"/>
              <a:gd name="connsiteY5" fmla="*/ 2035094 h 2035094"/>
              <a:gd name="connsiteX6" fmla="*/ 156170 w 1561703"/>
              <a:gd name="connsiteY6" fmla="*/ 2035094 h 2035094"/>
              <a:gd name="connsiteX7" fmla="*/ 0 w 1561703"/>
              <a:gd name="connsiteY7" fmla="*/ 1878924 h 2035094"/>
              <a:gd name="connsiteX8" fmla="*/ 0 w 1561703"/>
              <a:gd name="connsiteY8" fmla="*/ 156170 h 203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703" h="2035094">
                <a:moveTo>
                  <a:pt x="0" y="156170"/>
                </a:moveTo>
                <a:cubicBezTo>
                  <a:pt x="0" y="69920"/>
                  <a:pt x="69920" y="0"/>
                  <a:pt x="156170" y="0"/>
                </a:cubicBezTo>
                <a:lnTo>
                  <a:pt x="1405533" y="0"/>
                </a:lnTo>
                <a:cubicBezTo>
                  <a:pt x="1491783" y="0"/>
                  <a:pt x="1561703" y="69920"/>
                  <a:pt x="1561703" y="156170"/>
                </a:cubicBezTo>
                <a:lnTo>
                  <a:pt x="1561703" y="1878924"/>
                </a:lnTo>
                <a:cubicBezTo>
                  <a:pt x="1561703" y="1965174"/>
                  <a:pt x="1491783" y="2035094"/>
                  <a:pt x="1405533" y="2035094"/>
                </a:cubicBezTo>
                <a:lnTo>
                  <a:pt x="156170" y="2035094"/>
                </a:lnTo>
                <a:cubicBezTo>
                  <a:pt x="69920" y="2035094"/>
                  <a:pt x="0" y="1965174"/>
                  <a:pt x="0" y="1878924"/>
                </a:cubicBezTo>
                <a:lnTo>
                  <a:pt x="0" y="15617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14321" tIns="114321" rIns="114321" bIns="114321" numCol="1" spcCol="1270" anchor="t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zh-CN" sz="1800" b="1" kern="1200" dirty="0"/>
              <a:t>2025.0</a:t>
            </a:r>
            <a:r>
              <a:rPr lang="en-US" sz="1800" b="1" kern="1200" dirty="0"/>
              <a:t>7</a:t>
            </a:r>
            <a:endParaRPr lang="en-US" sz="1800" b="1" kern="1200" dirty="0"/>
          </a:p>
          <a:p>
            <a:pPr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charset="0"/>
              <a:buNone/>
            </a:pPr>
            <a:r>
              <a:rPr lang="zh-CN" altLang="en-US" b="1" kern="1200" dirty="0"/>
              <a:t>本息还清</a:t>
            </a:r>
            <a:endParaRPr lang="zh-CN" altLang="en-US" b="1" kern="1200" dirty="0"/>
          </a:p>
          <a:p>
            <a:pPr marL="0" lvl="1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zh-CN" altLang="en-US" sz="1400" b="1" kern="1200" dirty="0"/>
          </a:p>
        </p:txBody>
      </p:sp>
      <p:sp>
        <p:nvSpPr>
          <p:cNvPr id="4" name="圆角矩形 3"/>
          <p:cNvSpPr/>
          <p:nvPr/>
        </p:nvSpPr>
        <p:spPr>
          <a:xfrm>
            <a:off x="1346835" y="2881630"/>
            <a:ext cx="1871980" cy="335470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346835" y="3203575"/>
            <a:ext cx="1869440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200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取得土地证后可收取客户诚意金，首付比例</a:t>
            </a:r>
            <a:r>
              <a:rPr lang="en-US" altLang="zh-CN" sz="2200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2200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0%</a:t>
            </a:r>
            <a:r>
              <a:rPr lang="zh-CN" altLang="en-US" sz="2200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起</a:t>
            </a:r>
            <a:endParaRPr lang="zh-CN" altLang="en-US" sz="2200" spc="11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圆角矩形 5"/>
          <p:cNvSpPr/>
          <p:nvPr>
            <p:custDataLst>
              <p:tags r:id="rId4"/>
            </p:custDataLst>
          </p:nvPr>
        </p:nvSpPr>
        <p:spPr>
          <a:xfrm>
            <a:off x="4201160" y="2818130"/>
            <a:ext cx="2002790" cy="3481070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4334510" y="3240405"/>
            <a:ext cx="1869440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endParaRPr lang="zh-CN" altLang="en-US" sz="2200" spc="11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altLang="zh-CN" sz="2200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200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个月内银行按揭放款，按揭比例</a:t>
            </a:r>
            <a:r>
              <a:rPr lang="en-US" altLang="zh-CN" sz="2200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</a:t>
            </a:r>
            <a:r>
              <a:rPr lang="en-US" altLang="zh-CN" sz="2200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0%</a:t>
            </a:r>
            <a:endParaRPr lang="en-US" altLang="zh-CN" sz="2200" spc="11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圆角矩形 7"/>
          <p:cNvSpPr/>
          <p:nvPr>
            <p:custDataLst>
              <p:tags r:id="rId6"/>
            </p:custDataLst>
          </p:nvPr>
        </p:nvSpPr>
        <p:spPr>
          <a:xfrm>
            <a:off x="7261225" y="2881630"/>
            <a:ext cx="1871980" cy="335470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7261225" y="3203575"/>
            <a:ext cx="186944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sz="2200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融资到期</a:t>
            </a:r>
            <a:endParaRPr lang="zh-CN" sz="2200" spc="11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zh-CN" sz="2200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归还本息</a:t>
            </a:r>
            <a:endParaRPr lang="zh-CN" sz="2200" spc="11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2720340" y="2493010"/>
            <a:ext cx="929005" cy="3346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5" name="图表 4"/>
          <p:cNvGraphicFramePr/>
          <p:nvPr/>
        </p:nvGraphicFramePr>
        <p:xfrm>
          <a:off x="157480" y="1244600"/>
          <a:ext cx="11709400" cy="474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4" name="textbox 114"/>
          <p:cNvSpPr/>
          <p:nvPr/>
        </p:nvSpPr>
        <p:spPr>
          <a:xfrm>
            <a:off x="297331" y="240283"/>
            <a:ext cx="4593645" cy="525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</a:pPr>
            <a:endParaRPr lang="en-US" altLang="en-US" sz="200" dirty="0"/>
          </a:p>
          <a:p>
            <a:pPr marL="551815" algn="l" rtl="0" eaLnBrk="0">
              <a:lnSpc>
                <a:spcPct val="91000"/>
              </a:lnSpc>
              <a:tabLst>
                <a:tab pos="784225" algn="l"/>
              </a:tabLst>
            </a:pPr>
            <a:r>
              <a:rPr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3200" spc="0" dirty="0" smtClean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en-US" sz="3200" spc="30" dirty="0" smtClean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3200" spc="30" dirty="0" smtClean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spc="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项目现金流预测表</a:t>
            </a:r>
            <a:endParaRPr lang="en-US" altLang="en-US" sz="3200" dirty="0"/>
          </a:p>
        </p:txBody>
      </p:sp>
      <p:pic>
        <p:nvPicPr>
          <p:cNvPr id="115" name="picture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10032" y="252983"/>
            <a:ext cx="538835" cy="457200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864870"/>
            <a:ext cx="12192000" cy="50800"/>
          </a:xfrm>
          <a:prstGeom prst="rect">
            <a:avLst/>
          </a:prstGeom>
        </p:spPr>
      </p:pic>
      <p:sp>
        <p:nvSpPr>
          <p:cNvPr id="2" name="textbox 130"/>
          <p:cNvSpPr/>
          <p:nvPr/>
        </p:nvSpPr>
        <p:spPr>
          <a:xfrm>
            <a:off x="708660" y="3484245"/>
            <a:ext cx="1464945" cy="2559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700" spc="100" dirty="0">
                <a:ln w="317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2022.</a:t>
            </a:r>
            <a:r>
              <a:rPr lang="en-US" sz="1700" spc="100" dirty="0">
                <a:ln w="317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09</a:t>
            </a:r>
            <a:endParaRPr lang="en-US" sz="1700" spc="100" dirty="0">
              <a:ln w="3175" cap="flat" cmpd="sng">
                <a:solidFill>
                  <a:srgbClr val="FFFFFF">
                    <a:alpha val="100000"/>
                  </a:srgbClr>
                </a:solidFill>
                <a:prstDash val="solid"/>
                <a:miter lim="0"/>
              </a:ln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1424305" y="3699510"/>
            <a:ext cx="10160" cy="154495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65200" y="3300730"/>
            <a:ext cx="927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b="1">
                <a:latin typeface="微软雅黑" panose="020B0503020204020204" charset="-122"/>
                <a:ea typeface="微软雅黑" panose="020B0503020204020204" charset="-122"/>
              </a:rPr>
              <a:t>前融到账</a:t>
            </a:r>
            <a:endParaRPr lang="zh-CN" altLang="en-US" sz="10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000" b="1">
                <a:latin typeface="微软雅黑" panose="020B0503020204020204" charset="-122"/>
                <a:ea typeface="微软雅黑" panose="020B0503020204020204" charset="-122"/>
              </a:rPr>
              <a:t>缴纳土地款</a:t>
            </a:r>
            <a:endParaRPr lang="zh-CN" altLang="en-US" sz="1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" name="直接箭头连接符 7"/>
          <p:cNvCxnSpPr>
            <a:stCxn id="11" idx="2"/>
          </p:cNvCxnSpPr>
          <p:nvPr>
            <p:custDataLst>
              <p:tags r:id="rId5"/>
            </p:custDataLst>
          </p:nvPr>
        </p:nvCxnSpPr>
        <p:spPr>
          <a:xfrm flipH="1">
            <a:off x="5729605" y="2301240"/>
            <a:ext cx="635" cy="94043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5266055" y="1902460"/>
            <a:ext cx="927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b="1">
                <a:latin typeface="微软雅黑" panose="020B0503020204020204" charset="-122"/>
                <a:ea typeface="微软雅黑" panose="020B0503020204020204" charset="-122"/>
              </a:rPr>
              <a:t>按揭放款</a:t>
            </a:r>
            <a:endParaRPr lang="zh-CN" altLang="en-US" sz="10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1000" b="1">
                <a:latin typeface="微软雅黑" panose="020B0503020204020204" charset="-122"/>
                <a:ea typeface="微软雅黑" panose="020B0503020204020204" charset="-122"/>
              </a:rPr>
              <a:t>归还前融</a:t>
            </a:r>
            <a:endParaRPr lang="zh-CN" altLang="en-US" sz="1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箭头连接符 8"/>
          <p:cNvCxnSpPr>
            <a:stCxn id="12" idx="2"/>
          </p:cNvCxnSpPr>
          <p:nvPr>
            <p:custDataLst>
              <p:tags r:id="rId7"/>
            </p:custDataLst>
          </p:nvPr>
        </p:nvCxnSpPr>
        <p:spPr>
          <a:xfrm flipH="1">
            <a:off x="3183890" y="2842895"/>
            <a:ext cx="635" cy="94043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2720340" y="2597785"/>
            <a:ext cx="9277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b="1">
                <a:latin typeface="微软雅黑" panose="020B0503020204020204" charset="-122"/>
                <a:ea typeface="微软雅黑" panose="020B0503020204020204" charset="-122"/>
              </a:rPr>
              <a:t>开发贷放款</a:t>
            </a:r>
            <a:endParaRPr lang="zh-CN" altLang="en-US" sz="1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5" name="直接箭头连接符 14"/>
          <p:cNvCxnSpPr/>
          <p:nvPr>
            <p:custDataLst>
              <p:tags r:id="rId9"/>
            </p:custDataLst>
          </p:nvPr>
        </p:nvCxnSpPr>
        <p:spPr>
          <a:xfrm rot="10800000" flipH="1">
            <a:off x="5415915" y="3659505"/>
            <a:ext cx="635" cy="94043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5023485" y="4627245"/>
            <a:ext cx="706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b="1">
                <a:latin typeface="微软雅黑" panose="020B0503020204020204" charset="-122"/>
                <a:ea typeface="微软雅黑" panose="020B0503020204020204" charset="-122"/>
              </a:rPr>
              <a:t>一期按揭放款</a:t>
            </a:r>
            <a:endParaRPr lang="zh-CN" altLang="en-US" sz="1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箭头连接符 16"/>
          <p:cNvCxnSpPr/>
          <p:nvPr>
            <p:custDataLst>
              <p:tags r:id="rId11"/>
            </p:custDataLst>
          </p:nvPr>
        </p:nvCxnSpPr>
        <p:spPr>
          <a:xfrm rot="10800000" flipH="1">
            <a:off x="7956550" y="2099945"/>
            <a:ext cx="635" cy="940435"/>
          </a:xfrm>
          <a:prstGeom prst="straightConnector1">
            <a:avLst/>
          </a:prstGeom>
          <a:ln w="28575" cmpd="sng">
            <a:solidFill>
              <a:srgbClr val="C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7564120" y="3067685"/>
            <a:ext cx="706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b="1">
                <a:latin typeface="微软雅黑" panose="020B0503020204020204" charset="-122"/>
                <a:ea typeface="微软雅黑" panose="020B0503020204020204" charset="-122"/>
              </a:rPr>
              <a:t>二期按揭放款</a:t>
            </a:r>
            <a:endParaRPr lang="zh-CN" altLang="en-US" sz="1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4"/>
          <p:cNvSpPr/>
          <p:nvPr/>
        </p:nvSpPr>
        <p:spPr>
          <a:xfrm>
            <a:off x="297331" y="240283"/>
            <a:ext cx="5635636" cy="525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0000"/>
              </a:lnSpc>
            </a:pPr>
            <a:endParaRPr lang="en-US" altLang="en-US" sz="200" dirty="0"/>
          </a:p>
          <a:p>
            <a:pPr marL="551815" algn="l" rtl="0" eaLnBrk="0">
              <a:lnSpc>
                <a:spcPct val="91000"/>
              </a:lnSpc>
              <a:tabLst>
                <a:tab pos="784225" algn="l"/>
              </a:tabLst>
            </a:pPr>
            <a:r>
              <a:rPr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lang="en-US" sz="3200" spc="3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3200" spc="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spc="3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项目公司股权构架示意</a:t>
            </a:r>
            <a:endParaRPr lang="en-US" altLang="en-US" sz="3200" dirty="0"/>
          </a:p>
        </p:txBody>
      </p:sp>
      <p:pic>
        <p:nvPicPr>
          <p:cNvPr id="115" name="picture 1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0032" y="252983"/>
            <a:ext cx="538835" cy="457200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864870"/>
            <a:ext cx="12192000" cy="50800"/>
          </a:xfrm>
          <a:prstGeom prst="rect">
            <a:avLst/>
          </a:prstGeom>
        </p:spPr>
      </p:pic>
      <p:sp>
        <p:nvSpPr>
          <p:cNvPr id="2" name="textbox 130"/>
          <p:cNvSpPr/>
          <p:nvPr/>
        </p:nvSpPr>
        <p:spPr>
          <a:xfrm>
            <a:off x="708660" y="3484245"/>
            <a:ext cx="1464945" cy="2559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700" spc="100" dirty="0">
                <a:ln w="317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2022.</a:t>
            </a:r>
            <a:r>
              <a:rPr lang="en-US" sz="1700" spc="100" dirty="0">
                <a:ln w="3175" cap="flat" cmpd="sng">
                  <a:solidFill>
                    <a:srgbClr val="FFFFFF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09</a:t>
            </a:r>
            <a:endParaRPr lang="en-US" sz="1700" spc="100" dirty="0">
              <a:ln w="3175" cap="flat" cmpd="sng">
                <a:solidFill>
                  <a:srgbClr val="FFFFFF">
                    <a:alpha val="100000"/>
                  </a:srgbClr>
                </a:solidFill>
                <a:prstDash val="solid"/>
                <a:miter lim="0"/>
              </a:ln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1336408" y="1993918"/>
            <a:ext cx="2140438" cy="674853"/>
          </a:xfrm>
          <a:custGeom>
            <a:avLst/>
            <a:gdLst>
              <a:gd name="connsiteX0" fmla="*/ 0 w 1117484"/>
              <a:gd name="connsiteY0" fmla="*/ 0 h 670490"/>
              <a:gd name="connsiteX1" fmla="*/ 1117484 w 1117484"/>
              <a:gd name="connsiteY1" fmla="*/ 0 h 670490"/>
              <a:gd name="connsiteX2" fmla="*/ 1117484 w 1117484"/>
              <a:gd name="connsiteY2" fmla="*/ 670490 h 670490"/>
              <a:gd name="connsiteX3" fmla="*/ 0 w 1117484"/>
              <a:gd name="connsiteY3" fmla="*/ 670490 h 670490"/>
              <a:gd name="connsiteX4" fmla="*/ 0 w 1117484"/>
              <a:gd name="connsiteY4" fmla="*/ 0 h 67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484" h="670490">
                <a:moveTo>
                  <a:pt x="0" y="0"/>
                </a:moveTo>
                <a:lnTo>
                  <a:pt x="1117484" y="0"/>
                </a:lnTo>
                <a:lnTo>
                  <a:pt x="1117484" y="670490"/>
                </a:lnTo>
                <a:lnTo>
                  <a:pt x="0" y="670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116840" eaLnBrk="0">
              <a:lnSpc>
                <a:spcPct val="96000"/>
              </a:lnSpc>
            </a:pPr>
            <a:r>
              <a:rPr lang="zh-CN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上海栖智科技开发有限公司</a:t>
            </a:r>
            <a:endParaRPr lang="zh-CN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4872990" y="3065145"/>
            <a:ext cx="3033395" cy="675005"/>
          </a:xfrm>
          <a:custGeom>
            <a:avLst/>
            <a:gdLst>
              <a:gd name="connsiteX0" fmla="*/ 0 w 1117484"/>
              <a:gd name="connsiteY0" fmla="*/ 0 h 670490"/>
              <a:gd name="connsiteX1" fmla="*/ 1117484 w 1117484"/>
              <a:gd name="connsiteY1" fmla="*/ 0 h 670490"/>
              <a:gd name="connsiteX2" fmla="*/ 1117484 w 1117484"/>
              <a:gd name="connsiteY2" fmla="*/ 670490 h 670490"/>
              <a:gd name="connsiteX3" fmla="*/ 0 w 1117484"/>
              <a:gd name="connsiteY3" fmla="*/ 670490 h 670490"/>
              <a:gd name="connsiteX4" fmla="*/ 0 w 1117484"/>
              <a:gd name="connsiteY4" fmla="*/ 0 h 67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484" h="670490">
                <a:moveTo>
                  <a:pt x="0" y="0"/>
                </a:moveTo>
                <a:lnTo>
                  <a:pt x="1117484" y="0"/>
                </a:lnTo>
                <a:lnTo>
                  <a:pt x="1117484" y="670490"/>
                </a:lnTo>
                <a:lnTo>
                  <a:pt x="0" y="670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116840" algn="ctr" eaLnBrk="0">
              <a:lnSpc>
                <a:spcPct val="96000"/>
              </a:lnSpc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项目</a:t>
            </a:r>
            <a:r>
              <a:rPr lang="zh-CN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公司</a:t>
            </a:r>
            <a:endParaRPr lang="zh-CN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16840" algn="ctr" eaLnBrk="0">
              <a:lnSpc>
                <a:spcPct val="96000"/>
              </a:lnSpc>
            </a:pPr>
            <a:r>
              <a:rPr lang="zh-CN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宜兴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XX</a:t>
            </a:r>
            <a:r>
              <a:rPr lang="zh-CN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开发有限公司</a:t>
            </a:r>
            <a:endParaRPr lang="zh-CN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1387114" y="4218197"/>
            <a:ext cx="2089602" cy="674853"/>
          </a:xfrm>
          <a:custGeom>
            <a:avLst/>
            <a:gdLst>
              <a:gd name="connsiteX0" fmla="*/ 0 w 1117484"/>
              <a:gd name="connsiteY0" fmla="*/ 0 h 670490"/>
              <a:gd name="connsiteX1" fmla="*/ 1117484 w 1117484"/>
              <a:gd name="connsiteY1" fmla="*/ 0 h 670490"/>
              <a:gd name="connsiteX2" fmla="*/ 1117484 w 1117484"/>
              <a:gd name="connsiteY2" fmla="*/ 670490 h 670490"/>
              <a:gd name="connsiteX3" fmla="*/ 0 w 1117484"/>
              <a:gd name="connsiteY3" fmla="*/ 670490 h 670490"/>
              <a:gd name="connsiteX4" fmla="*/ 0 w 1117484"/>
              <a:gd name="connsiteY4" fmla="*/ 0 h 67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7484" h="670490">
                <a:moveTo>
                  <a:pt x="0" y="0"/>
                </a:moveTo>
                <a:lnTo>
                  <a:pt x="1117484" y="0"/>
                </a:lnTo>
                <a:lnTo>
                  <a:pt x="1117484" y="670490"/>
                </a:lnTo>
                <a:lnTo>
                  <a:pt x="0" y="6704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116840" eaLnBrk="0">
              <a:lnSpc>
                <a:spcPct val="96000"/>
              </a:lnSpc>
            </a:pPr>
            <a:r>
              <a:rPr lang="zh-CN" altLang="en-US" sz="16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合作股东</a:t>
            </a:r>
            <a:endParaRPr lang="zh-CN" altLang="zh-CN" sz="16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任意多边形: 形状 20"/>
          <p:cNvSpPr/>
          <p:nvPr/>
        </p:nvSpPr>
        <p:spPr>
          <a:xfrm rot="19731243">
            <a:off x="3403600" y="3968115"/>
            <a:ext cx="1461770" cy="429895"/>
          </a:xfrm>
          <a:custGeom>
            <a:avLst/>
            <a:gdLst>
              <a:gd name="connsiteX0" fmla="*/ 0 w 980281"/>
              <a:gd name="connsiteY0" fmla="*/ 637183 h 980281"/>
              <a:gd name="connsiteX1" fmla="*/ 245070 w 980281"/>
              <a:gd name="connsiteY1" fmla="*/ 637183 h 980281"/>
              <a:gd name="connsiteX2" fmla="*/ 245070 w 980281"/>
              <a:gd name="connsiteY2" fmla="*/ 0 h 980281"/>
              <a:gd name="connsiteX3" fmla="*/ 735211 w 980281"/>
              <a:gd name="connsiteY3" fmla="*/ 0 h 980281"/>
              <a:gd name="connsiteX4" fmla="*/ 735211 w 980281"/>
              <a:gd name="connsiteY4" fmla="*/ 637183 h 980281"/>
              <a:gd name="connsiteX5" fmla="*/ 980281 w 980281"/>
              <a:gd name="connsiteY5" fmla="*/ 637183 h 980281"/>
              <a:gd name="connsiteX6" fmla="*/ 490141 w 980281"/>
              <a:gd name="connsiteY6" fmla="*/ 980281 h 980281"/>
              <a:gd name="connsiteX7" fmla="*/ 0 w 980281"/>
              <a:gd name="connsiteY7" fmla="*/ 637183 h 9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0281" h="980281">
                <a:moveTo>
                  <a:pt x="637183" y="980281"/>
                </a:moveTo>
                <a:lnTo>
                  <a:pt x="637183" y="735211"/>
                </a:lnTo>
                <a:lnTo>
                  <a:pt x="0" y="735211"/>
                </a:lnTo>
                <a:lnTo>
                  <a:pt x="0" y="245070"/>
                </a:lnTo>
                <a:lnTo>
                  <a:pt x="637183" y="245070"/>
                </a:lnTo>
                <a:lnTo>
                  <a:pt x="637183" y="0"/>
                </a:lnTo>
                <a:lnTo>
                  <a:pt x="980281" y="490140"/>
                </a:lnTo>
                <a:lnTo>
                  <a:pt x="637183" y="980281"/>
                </a:ln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9570" tIns="344638" rIns="271116" bIns="34463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  <p:sp>
        <p:nvSpPr>
          <p:cNvPr id="3" name="任意多边形: 形状 20"/>
          <p:cNvSpPr/>
          <p:nvPr>
            <p:custDataLst>
              <p:tags r:id="rId3"/>
            </p:custDataLst>
          </p:nvPr>
        </p:nvSpPr>
        <p:spPr>
          <a:xfrm rot="1851242">
            <a:off x="3404870" y="2553335"/>
            <a:ext cx="1461770" cy="429895"/>
          </a:xfrm>
          <a:custGeom>
            <a:avLst/>
            <a:gdLst>
              <a:gd name="connsiteX0" fmla="*/ 0 w 980281"/>
              <a:gd name="connsiteY0" fmla="*/ 637183 h 980281"/>
              <a:gd name="connsiteX1" fmla="*/ 245070 w 980281"/>
              <a:gd name="connsiteY1" fmla="*/ 637183 h 980281"/>
              <a:gd name="connsiteX2" fmla="*/ 245070 w 980281"/>
              <a:gd name="connsiteY2" fmla="*/ 0 h 980281"/>
              <a:gd name="connsiteX3" fmla="*/ 735211 w 980281"/>
              <a:gd name="connsiteY3" fmla="*/ 0 h 980281"/>
              <a:gd name="connsiteX4" fmla="*/ 735211 w 980281"/>
              <a:gd name="connsiteY4" fmla="*/ 637183 h 980281"/>
              <a:gd name="connsiteX5" fmla="*/ 980281 w 980281"/>
              <a:gd name="connsiteY5" fmla="*/ 637183 h 980281"/>
              <a:gd name="connsiteX6" fmla="*/ 490141 w 980281"/>
              <a:gd name="connsiteY6" fmla="*/ 980281 h 980281"/>
              <a:gd name="connsiteX7" fmla="*/ 0 w 980281"/>
              <a:gd name="connsiteY7" fmla="*/ 637183 h 98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0281" h="980281">
                <a:moveTo>
                  <a:pt x="637183" y="980281"/>
                </a:moveTo>
                <a:lnTo>
                  <a:pt x="637183" y="735211"/>
                </a:lnTo>
                <a:lnTo>
                  <a:pt x="0" y="735211"/>
                </a:lnTo>
                <a:lnTo>
                  <a:pt x="0" y="245070"/>
                </a:lnTo>
                <a:lnTo>
                  <a:pt x="637183" y="245070"/>
                </a:lnTo>
                <a:lnTo>
                  <a:pt x="637183" y="0"/>
                </a:lnTo>
                <a:lnTo>
                  <a:pt x="980281" y="490140"/>
                </a:lnTo>
                <a:lnTo>
                  <a:pt x="637183" y="980281"/>
                </a:ln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9570" tIns="344638" rIns="271116" bIns="344639" numCol="1" spcCol="1270" anchor="ctr" anchorCtr="0">
            <a:noAutofit/>
          </a:bodyPr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1400" kern="1200"/>
          </a:p>
        </p:txBody>
      </p:sp>
      <p:sp>
        <p:nvSpPr>
          <p:cNvPr id="4" name="左大括号 3"/>
          <p:cNvSpPr/>
          <p:nvPr/>
        </p:nvSpPr>
        <p:spPr>
          <a:xfrm>
            <a:off x="7987665" y="1551305"/>
            <a:ext cx="723900" cy="38912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470900" y="2402205"/>
            <a:ext cx="3126105" cy="200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657860" eaLnBrk="0">
              <a:lnSpc>
                <a:spcPts val="2325"/>
              </a:lnSpc>
              <a:spcBef>
                <a:spcPts val="5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、土地获取；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49605" eaLnBrk="0">
              <a:lnSpc>
                <a:spcPts val="2325"/>
              </a:lnSpc>
              <a:spcBef>
                <a:spcPts val="915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、承接政府协议条款；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53415" eaLnBrk="0">
              <a:lnSpc>
                <a:spcPts val="2325"/>
              </a:lnSpc>
              <a:spcBef>
                <a:spcPts val="915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、项目公司开发贷款；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57860" eaLnBrk="0">
              <a:lnSpc>
                <a:spcPts val="2325"/>
              </a:lnSpc>
              <a:spcBef>
                <a:spcPts val="520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、负责土地融资；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49605" eaLnBrk="0">
              <a:lnSpc>
                <a:spcPts val="2325"/>
              </a:lnSpc>
              <a:spcBef>
                <a:spcPts val="915"/>
              </a:spcBef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、项目开发运营；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7"/>
          <p:cNvSpPr/>
          <p:nvPr/>
        </p:nvSpPr>
        <p:spPr>
          <a:xfrm>
            <a:off x="297332" y="240283"/>
            <a:ext cx="5160645" cy="5257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lang="en-US" altLang="en-US" sz="200" dirty="0"/>
          </a:p>
          <a:p>
            <a:pPr marL="551815" algn="l" rtl="0" eaLnBrk="0">
              <a:lnSpc>
                <a:spcPct val="92000"/>
              </a:lnSpc>
              <a:spcBef>
                <a:spcPts val="0"/>
              </a:spcBef>
              <a:tabLst>
                <a:tab pos="784225" algn="l"/>
              </a:tabLst>
            </a:pPr>
            <a:r>
              <a:rPr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3200" spc="0" dirty="0" smtClean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en-US" sz="3200" spc="10" dirty="0" smtClean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3200" spc="10" dirty="0" smtClean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3200" spc="1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融资方案</a:t>
            </a:r>
            <a:endParaRPr lang="zh-CN" sz="3200" dirty="0"/>
          </a:p>
        </p:txBody>
      </p:sp>
      <p:pic>
        <p:nvPicPr>
          <p:cNvPr id="108" name="picture 1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0032" y="252983"/>
            <a:ext cx="538835" cy="457200"/>
          </a:xfrm>
          <a:prstGeom prst="rect">
            <a:avLst/>
          </a:prstGeom>
        </p:spPr>
      </p:pic>
      <p:sp>
        <p:nvSpPr>
          <p:cNvPr id="109" name="path"/>
          <p:cNvSpPr/>
          <p:nvPr/>
        </p:nvSpPr>
        <p:spPr>
          <a:xfrm>
            <a:off x="0" y="864870"/>
            <a:ext cx="12192000" cy="50800"/>
          </a:xfrm>
          <a:custGeom>
            <a:avLst/>
            <a:gdLst/>
            <a:ahLst/>
            <a:cxnLst/>
            <a:rect l="0" t="0" r="0" b="0"/>
            <a:pathLst>
              <a:path w="19200" h="80">
                <a:moveTo>
                  <a:pt x="19200" y="32"/>
                </a:moveTo>
                <a:lnTo>
                  <a:pt x="0" y="32"/>
                </a:lnTo>
                <a:lnTo>
                  <a:pt x="0" y="80"/>
                </a:lnTo>
                <a:lnTo>
                  <a:pt x="19200" y="80"/>
                </a:lnTo>
                <a:lnTo>
                  <a:pt x="19200" y="32"/>
                </a:lnTo>
              </a:path>
              <a:path w="19200" h="80">
                <a:moveTo>
                  <a:pt x="19200" y="0"/>
                </a:moveTo>
                <a:lnTo>
                  <a:pt x="0" y="0"/>
                </a:lnTo>
                <a:lnTo>
                  <a:pt x="0" y="15"/>
                </a:lnTo>
                <a:lnTo>
                  <a:pt x="19200" y="15"/>
                </a:lnTo>
                <a:lnTo>
                  <a:pt x="19200" y="0"/>
                </a:lnTo>
              </a:path>
            </a:pathLst>
          </a:custGeom>
          <a:solidFill>
            <a:srgbClr val="1F497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" name="textbox 41"/>
          <p:cNvSpPr/>
          <p:nvPr/>
        </p:nvSpPr>
        <p:spPr>
          <a:xfrm>
            <a:off x="309880" y="2025015"/>
            <a:ext cx="5855970" cy="1774190"/>
          </a:xfrm>
          <a:prstGeom prst="rect">
            <a:avLst/>
          </a:prstGeom>
        </p:spPr>
        <p:txBody>
          <a:bodyPr vert="horz" wrap="square" lIns="0" tIns="0" rIns="0" bIns="0">
            <a:scene3d>
              <a:camera prst="orthographicFront"/>
              <a:lightRig rig="threePt" dir="t"/>
            </a:scene3d>
          </a:bodyPr>
          <a:p>
            <a:pPr marL="463550" algn="l" rtl="0" eaLnBrk="0">
              <a:lnSpc>
                <a:spcPct val="150000"/>
              </a:lnSpc>
              <a:spcBef>
                <a:spcPts val="5"/>
              </a:spcBef>
              <a:tabLst>
                <a:tab pos="557530" algn="l"/>
              </a:tabLst>
            </a:pPr>
            <a:r>
              <a:rPr lang="zh-CN" altLang="en-US" sz="22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融资规模：</a:t>
            </a:r>
            <a:r>
              <a:rPr lang="en-US" sz="22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6545</a:t>
            </a:r>
            <a:r>
              <a:rPr lang="zh-CN" altLang="en-US" sz="22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万元（土地出让金</a:t>
            </a:r>
            <a:r>
              <a:rPr lang="en-US" altLang="zh-CN" sz="22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lang="en-US" altLang="zh-CN" sz="22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0%</a:t>
            </a:r>
            <a:r>
              <a:rPr lang="zh-CN" altLang="en-US" sz="22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200" spc="1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3550" algn="l" rtl="0" eaLnBrk="0">
              <a:lnSpc>
                <a:spcPct val="150000"/>
              </a:lnSpc>
              <a:spcBef>
                <a:spcPts val="5"/>
              </a:spcBef>
              <a:tabLst>
                <a:tab pos="557530" algn="l"/>
              </a:tabLst>
            </a:pPr>
            <a:r>
              <a:rPr lang="zh-CN" altLang="en-US" sz="22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融资方式：债权、投资入股</a:t>
            </a:r>
            <a:endParaRPr lang="zh-CN" altLang="en-US" sz="2200" spc="1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3550" algn="l" rtl="0" eaLnBrk="0">
              <a:lnSpc>
                <a:spcPct val="150000"/>
              </a:lnSpc>
              <a:spcBef>
                <a:spcPts val="5"/>
              </a:spcBef>
              <a:tabLst>
                <a:tab pos="557530" algn="l"/>
              </a:tabLst>
            </a:pPr>
            <a:r>
              <a:rPr lang="zh-CN" altLang="en-US" sz="22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资金成本：可谈</a:t>
            </a:r>
            <a:endParaRPr lang="zh-CN" altLang="en-US" sz="2200" spc="1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3550" algn="l" rtl="0" eaLnBrk="0">
              <a:lnSpc>
                <a:spcPct val="150000"/>
              </a:lnSpc>
              <a:spcBef>
                <a:spcPts val="5"/>
              </a:spcBef>
              <a:tabLst>
                <a:tab pos="557530" algn="l"/>
              </a:tabLst>
            </a:pPr>
            <a:r>
              <a:rPr lang="zh-CN" altLang="en-US" sz="22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使用周期：</a:t>
            </a:r>
            <a:r>
              <a:rPr lang="en-US" altLang="zh-CN" sz="22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22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</a:t>
            </a:r>
            <a:endParaRPr lang="zh-CN" altLang="en-US" sz="2200" spc="1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63550" algn="l" rtl="0" eaLnBrk="0">
              <a:lnSpc>
                <a:spcPct val="150000"/>
              </a:lnSpc>
              <a:spcBef>
                <a:spcPts val="5"/>
              </a:spcBef>
              <a:tabLst>
                <a:tab pos="557530" algn="l"/>
              </a:tabLst>
            </a:pPr>
            <a:r>
              <a:rPr lang="zh-CN" altLang="en-US" sz="22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还款来源：销售回款</a:t>
            </a:r>
            <a:endParaRPr lang="zh-CN" altLang="en-US" sz="2200" spc="1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/>
          <p:nvPr/>
        </p:nvSpPr>
        <p:spPr>
          <a:xfrm>
            <a:off x="3776040" y="5191328"/>
            <a:ext cx="655319" cy="6400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marL="131445" indent="-118745" algn="l" rtl="0" eaLnBrk="0">
              <a:lnSpc>
                <a:spcPct val="119000"/>
              </a:lnSpc>
            </a:pP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Title</a:t>
            </a:r>
            <a:r>
              <a:rPr sz="1700" spc="26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 </a:t>
            </a:r>
            <a:r>
              <a:rPr sz="1700" spc="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he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</a:t>
            </a:r>
            <a:endParaRPr lang="en-US" altLang="en-US" sz="1700" dirty="0"/>
          </a:p>
        </p:txBody>
      </p:sp>
      <p:sp>
        <p:nvSpPr>
          <p:cNvPr id="16" name="textbox 16"/>
          <p:cNvSpPr/>
          <p:nvPr/>
        </p:nvSpPr>
        <p:spPr>
          <a:xfrm>
            <a:off x="439800" y="186943"/>
            <a:ext cx="3128645" cy="525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200" dirty="0"/>
          </a:p>
          <a:p>
            <a:pPr marL="550545" algn="l" rtl="0" eaLnBrk="0">
              <a:lnSpc>
                <a:spcPct val="91000"/>
              </a:lnSpc>
              <a:tabLst>
                <a:tab pos="784225" algn="l"/>
              </a:tabLst>
            </a:pPr>
            <a:r>
              <a:rPr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spc="2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320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spc="0" dirty="0" err="1" smtClean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</a:t>
            </a:r>
            <a:r>
              <a:rPr lang="zh-CN" altLang="en-US" sz="3200" spc="0" dirty="0" smtClean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规划</a:t>
            </a:r>
            <a:endParaRPr lang="en-US" altLang="en-US" sz="3200" dirty="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2500" y="199643"/>
            <a:ext cx="538099" cy="457200"/>
          </a:xfrm>
          <a:prstGeom prst="rect">
            <a:avLst/>
          </a:prstGeom>
        </p:spPr>
      </p:pic>
      <p:sp>
        <p:nvSpPr>
          <p:cNvPr id="18" name="path"/>
          <p:cNvSpPr/>
          <p:nvPr/>
        </p:nvSpPr>
        <p:spPr>
          <a:xfrm>
            <a:off x="0" y="864870"/>
            <a:ext cx="12192000" cy="50800"/>
          </a:xfrm>
          <a:custGeom>
            <a:avLst/>
            <a:gdLst/>
            <a:ahLst/>
            <a:cxnLst/>
            <a:rect l="0" t="0" r="0" b="0"/>
            <a:pathLst>
              <a:path w="19200" h="80">
                <a:moveTo>
                  <a:pt x="19200" y="32"/>
                </a:moveTo>
                <a:lnTo>
                  <a:pt x="0" y="32"/>
                </a:lnTo>
                <a:lnTo>
                  <a:pt x="0" y="80"/>
                </a:lnTo>
                <a:lnTo>
                  <a:pt x="19200" y="80"/>
                </a:lnTo>
                <a:lnTo>
                  <a:pt x="19200" y="32"/>
                </a:lnTo>
              </a:path>
              <a:path w="19200" h="80">
                <a:moveTo>
                  <a:pt x="19200" y="0"/>
                </a:moveTo>
                <a:lnTo>
                  <a:pt x="0" y="0"/>
                </a:lnTo>
                <a:lnTo>
                  <a:pt x="0" y="15"/>
                </a:lnTo>
                <a:lnTo>
                  <a:pt x="19200" y="15"/>
                </a:lnTo>
                <a:lnTo>
                  <a:pt x="19200" y="0"/>
                </a:lnTo>
              </a:path>
            </a:pathLst>
          </a:custGeom>
          <a:solidFill>
            <a:srgbClr val="1F497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21549" y="1114489"/>
            <a:ext cx="6276592" cy="4323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总体规划：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智能制造相关业态为主导产业，将项目打造成聚合生产制造、中试成果转化、生产企业总部和生产配套等功能于一体的都市型产业集聚地。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项目总规划面积约</a:t>
            </a: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170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亩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，地上总建筑面积约</a:t>
            </a:r>
            <a:r>
              <a:rPr 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22.67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万平米。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lnSpc>
                <a:spcPts val="3300"/>
              </a:lnSpc>
              <a:buFont typeface="Arial" panose="020B0604020202020204" pitchFamily="34" charset="0"/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ts val="33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用地性质：工业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M1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335" y="978535"/>
            <a:ext cx="4672965" cy="426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/>
          <p:nvPr/>
        </p:nvSpPr>
        <p:spPr>
          <a:xfrm>
            <a:off x="3776040" y="5191328"/>
            <a:ext cx="655319" cy="6400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marL="131445" indent="-118745" algn="l" rtl="0" eaLnBrk="0">
              <a:lnSpc>
                <a:spcPct val="119000"/>
              </a:lnSpc>
            </a:pP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Title</a:t>
            </a:r>
            <a:r>
              <a:rPr sz="1700" spc="26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 </a:t>
            </a:r>
            <a:r>
              <a:rPr sz="1700" spc="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he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</a:t>
            </a:r>
            <a:endParaRPr lang="en-US" altLang="en-US" sz="1700" dirty="0"/>
          </a:p>
        </p:txBody>
      </p:sp>
      <p:sp>
        <p:nvSpPr>
          <p:cNvPr id="16" name="textbox 16"/>
          <p:cNvSpPr/>
          <p:nvPr/>
        </p:nvSpPr>
        <p:spPr>
          <a:xfrm>
            <a:off x="439800" y="186943"/>
            <a:ext cx="3128645" cy="525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200" dirty="0"/>
          </a:p>
          <a:p>
            <a:pPr marL="550545" algn="l" rtl="0" eaLnBrk="0">
              <a:lnSpc>
                <a:spcPct val="91000"/>
              </a:lnSpc>
              <a:tabLst>
                <a:tab pos="784225" algn="l"/>
              </a:tabLst>
            </a:pPr>
            <a:r>
              <a:rPr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spc="2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320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概念方案</a:t>
            </a:r>
            <a:endParaRPr lang="en-US" altLang="en-US" sz="3200" dirty="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2500" y="199643"/>
            <a:ext cx="538099" cy="457200"/>
          </a:xfrm>
          <a:prstGeom prst="rect">
            <a:avLst/>
          </a:prstGeom>
        </p:spPr>
      </p:pic>
      <p:sp>
        <p:nvSpPr>
          <p:cNvPr id="18" name="path"/>
          <p:cNvSpPr/>
          <p:nvPr/>
        </p:nvSpPr>
        <p:spPr>
          <a:xfrm>
            <a:off x="0" y="864870"/>
            <a:ext cx="12192000" cy="50800"/>
          </a:xfrm>
          <a:custGeom>
            <a:avLst/>
            <a:gdLst/>
            <a:ahLst/>
            <a:cxnLst/>
            <a:rect l="0" t="0" r="0" b="0"/>
            <a:pathLst>
              <a:path w="19200" h="80">
                <a:moveTo>
                  <a:pt x="19200" y="32"/>
                </a:moveTo>
                <a:lnTo>
                  <a:pt x="0" y="32"/>
                </a:lnTo>
                <a:lnTo>
                  <a:pt x="0" y="80"/>
                </a:lnTo>
                <a:lnTo>
                  <a:pt x="19200" y="80"/>
                </a:lnTo>
                <a:lnTo>
                  <a:pt x="19200" y="32"/>
                </a:lnTo>
              </a:path>
              <a:path w="19200" h="80">
                <a:moveTo>
                  <a:pt x="19200" y="0"/>
                </a:moveTo>
                <a:lnTo>
                  <a:pt x="0" y="0"/>
                </a:lnTo>
                <a:lnTo>
                  <a:pt x="0" y="15"/>
                </a:lnTo>
                <a:lnTo>
                  <a:pt x="19200" y="15"/>
                </a:lnTo>
                <a:lnTo>
                  <a:pt x="19200" y="0"/>
                </a:lnTo>
              </a:path>
            </a:pathLst>
          </a:custGeom>
          <a:solidFill>
            <a:srgbClr val="1F497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" name="object 3"/>
          <p:cNvSpPr txBox="1">
            <a:spLocks noGrp="1"/>
          </p:cNvSpPr>
          <p:nvPr/>
        </p:nvSpPr>
        <p:spPr>
          <a:xfrm>
            <a:off x="635" y="1192530"/>
            <a:ext cx="2245360" cy="254635"/>
          </a:xfrm>
          <a:prstGeom prst="rect">
            <a:avLst/>
          </a:prstGeom>
        </p:spPr>
        <p:txBody>
          <a:bodyPr vert="horz" wrap="square" lIns="0" tIns="9370" rIns="0" bIns="0" rtlCol="0" anchor="ctr">
            <a:sp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汉仪旗黑-55简" panose="00020600040101010101" charset="-128"/>
                <a:ea typeface="汉仪旗黑-55简" panose="00020600040101010101" charset="-128"/>
                <a:cs typeface="+mj-cs"/>
              </a:defRPr>
            </a:lvl1pPr>
          </a:lstStyle>
          <a:p>
            <a:pPr marL="9525" algn="l">
              <a:spcBef>
                <a:spcPts val="7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高层生产研发楼效果</a:t>
            </a:r>
            <a:endParaRPr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2755" y="1068705"/>
            <a:ext cx="11170285" cy="542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/>
          <p:nvPr/>
        </p:nvSpPr>
        <p:spPr>
          <a:xfrm>
            <a:off x="3776040" y="5191328"/>
            <a:ext cx="655319" cy="6400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marL="131445" indent="-118745" algn="l" rtl="0" eaLnBrk="0">
              <a:lnSpc>
                <a:spcPct val="119000"/>
              </a:lnSpc>
            </a:pP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Title</a:t>
            </a:r>
            <a:r>
              <a:rPr sz="1700" spc="26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 </a:t>
            </a:r>
            <a:r>
              <a:rPr sz="1700" spc="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he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</a:t>
            </a:r>
            <a:endParaRPr lang="en-US" altLang="en-US" sz="1700" dirty="0"/>
          </a:p>
        </p:txBody>
      </p:sp>
      <p:sp>
        <p:nvSpPr>
          <p:cNvPr id="16" name="textbox 16"/>
          <p:cNvSpPr/>
          <p:nvPr/>
        </p:nvSpPr>
        <p:spPr>
          <a:xfrm>
            <a:off x="439800" y="186943"/>
            <a:ext cx="3128645" cy="525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200" dirty="0"/>
          </a:p>
          <a:p>
            <a:pPr marL="550545" algn="l" rtl="0" eaLnBrk="0">
              <a:lnSpc>
                <a:spcPct val="91000"/>
              </a:lnSpc>
              <a:tabLst>
                <a:tab pos="784225" algn="l"/>
              </a:tabLst>
            </a:pPr>
            <a:r>
              <a:rPr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spc="2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320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概念方案</a:t>
            </a:r>
            <a:endParaRPr lang="en-US" altLang="en-US" sz="3200" dirty="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2500" y="199643"/>
            <a:ext cx="538099" cy="457200"/>
          </a:xfrm>
          <a:prstGeom prst="rect">
            <a:avLst/>
          </a:prstGeom>
        </p:spPr>
      </p:pic>
      <p:sp>
        <p:nvSpPr>
          <p:cNvPr id="18" name="path"/>
          <p:cNvSpPr/>
          <p:nvPr/>
        </p:nvSpPr>
        <p:spPr>
          <a:xfrm>
            <a:off x="0" y="864870"/>
            <a:ext cx="12192000" cy="50800"/>
          </a:xfrm>
          <a:custGeom>
            <a:avLst/>
            <a:gdLst/>
            <a:ahLst/>
            <a:cxnLst/>
            <a:rect l="0" t="0" r="0" b="0"/>
            <a:pathLst>
              <a:path w="19200" h="80">
                <a:moveTo>
                  <a:pt x="19200" y="32"/>
                </a:moveTo>
                <a:lnTo>
                  <a:pt x="0" y="32"/>
                </a:lnTo>
                <a:lnTo>
                  <a:pt x="0" y="80"/>
                </a:lnTo>
                <a:lnTo>
                  <a:pt x="19200" y="80"/>
                </a:lnTo>
                <a:lnTo>
                  <a:pt x="19200" y="32"/>
                </a:lnTo>
              </a:path>
              <a:path w="19200" h="80">
                <a:moveTo>
                  <a:pt x="19200" y="0"/>
                </a:moveTo>
                <a:lnTo>
                  <a:pt x="0" y="0"/>
                </a:lnTo>
                <a:lnTo>
                  <a:pt x="0" y="15"/>
                </a:lnTo>
                <a:lnTo>
                  <a:pt x="19200" y="15"/>
                </a:lnTo>
                <a:lnTo>
                  <a:pt x="19200" y="0"/>
                </a:lnTo>
              </a:path>
            </a:pathLst>
          </a:custGeom>
          <a:solidFill>
            <a:srgbClr val="1F497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" name="object 3"/>
          <p:cNvSpPr txBox="1">
            <a:spLocks noGrp="1"/>
          </p:cNvSpPr>
          <p:nvPr/>
        </p:nvSpPr>
        <p:spPr>
          <a:xfrm>
            <a:off x="635" y="1192530"/>
            <a:ext cx="2245360" cy="254635"/>
          </a:xfrm>
          <a:prstGeom prst="rect">
            <a:avLst/>
          </a:prstGeom>
        </p:spPr>
        <p:txBody>
          <a:bodyPr vert="horz" wrap="square" lIns="0" tIns="9370" rIns="0" bIns="0" rtlCol="0" anchor="ctr">
            <a:sp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汉仪旗黑-55简" panose="00020600040101010101" charset="-128"/>
                <a:ea typeface="汉仪旗黑-55简" panose="00020600040101010101" charset="-128"/>
                <a:cs typeface="+mj-cs"/>
              </a:defRPr>
            </a:lvl1pPr>
          </a:lstStyle>
          <a:p>
            <a:pPr marL="9525" algn="l">
              <a:spcBef>
                <a:spcPts val="7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高层生产研发楼效果</a:t>
            </a:r>
            <a:endParaRPr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6740" y="1016635"/>
            <a:ext cx="10934700" cy="5690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/>
          <p:nvPr/>
        </p:nvSpPr>
        <p:spPr>
          <a:xfrm>
            <a:off x="3776040" y="5191328"/>
            <a:ext cx="655319" cy="6400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marL="131445" indent="-118745" algn="l" rtl="0" eaLnBrk="0">
              <a:lnSpc>
                <a:spcPct val="119000"/>
              </a:lnSpc>
            </a:pP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Title</a:t>
            </a:r>
            <a:r>
              <a:rPr sz="1700" spc="26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 </a:t>
            </a:r>
            <a:r>
              <a:rPr sz="1700" spc="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he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</a:t>
            </a:r>
            <a:endParaRPr lang="en-US" altLang="en-US" sz="1700" dirty="0"/>
          </a:p>
        </p:txBody>
      </p:sp>
      <p:sp>
        <p:nvSpPr>
          <p:cNvPr id="16" name="textbox 16"/>
          <p:cNvSpPr/>
          <p:nvPr/>
        </p:nvSpPr>
        <p:spPr>
          <a:xfrm>
            <a:off x="439800" y="186943"/>
            <a:ext cx="3128645" cy="525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200" dirty="0"/>
          </a:p>
          <a:p>
            <a:pPr marL="550545" algn="l" rtl="0" eaLnBrk="0">
              <a:lnSpc>
                <a:spcPct val="91000"/>
              </a:lnSpc>
              <a:tabLst>
                <a:tab pos="784225" algn="l"/>
              </a:tabLst>
            </a:pPr>
            <a:r>
              <a:rPr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spc="2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320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概念方案</a:t>
            </a:r>
            <a:endParaRPr lang="en-US" altLang="en-US" sz="3200" dirty="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2500" y="199643"/>
            <a:ext cx="538099" cy="457200"/>
          </a:xfrm>
          <a:prstGeom prst="rect">
            <a:avLst/>
          </a:prstGeom>
        </p:spPr>
      </p:pic>
      <p:sp>
        <p:nvSpPr>
          <p:cNvPr id="18" name="path"/>
          <p:cNvSpPr/>
          <p:nvPr/>
        </p:nvSpPr>
        <p:spPr>
          <a:xfrm>
            <a:off x="0" y="864870"/>
            <a:ext cx="12192000" cy="50800"/>
          </a:xfrm>
          <a:custGeom>
            <a:avLst/>
            <a:gdLst/>
            <a:ahLst/>
            <a:cxnLst/>
            <a:rect l="0" t="0" r="0" b="0"/>
            <a:pathLst>
              <a:path w="19200" h="80">
                <a:moveTo>
                  <a:pt x="19200" y="32"/>
                </a:moveTo>
                <a:lnTo>
                  <a:pt x="0" y="32"/>
                </a:lnTo>
                <a:lnTo>
                  <a:pt x="0" y="80"/>
                </a:lnTo>
                <a:lnTo>
                  <a:pt x="19200" y="80"/>
                </a:lnTo>
                <a:lnTo>
                  <a:pt x="19200" y="32"/>
                </a:lnTo>
              </a:path>
              <a:path w="19200" h="80">
                <a:moveTo>
                  <a:pt x="19200" y="0"/>
                </a:moveTo>
                <a:lnTo>
                  <a:pt x="0" y="0"/>
                </a:lnTo>
                <a:lnTo>
                  <a:pt x="0" y="15"/>
                </a:lnTo>
                <a:lnTo>
                  <a:pt x="19200" y="15"/>
                </a:lnTo>
                <a:lnTo>
                  <a:pt x="19200" y="0"/>
                </a:lnTo>
              </a:path>
            </a:pathLst>
          </a:custGeom>
          <a:solidFill>
            <a:srgbClr val="1F497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" name="object 3"/>
          <p:cNvSpPr txBox="1">
            <a:spLocks noGrp="1"/>
          </p:cNvSpPr>
          <p:nvPr/>
        </p:nvSpPr>
        <p:spPr>
          <a:xfrm>
            <a:off x="635" y="1192530"/>
            <a:ext cx="2245360" cy="254635"/>
          </a:xfrm>
          <a:prstGeom prst="rect">
            <a:avLst/>
          </a:prstGeom>
        </p:spPr>
        <p:txBody>
          <a:bodyPr vert="horz" wrap="square" lIns="0" tIns="9370" rIns="0" bIns="0" rtlCol="0" anchor="ctr">
            <a:sp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汉仪旗黑-55简" panose="00020600040101010101" charset="-128"/>
                <a:ea typeface="汉仪旗黑-55简" panose="00020600040101010101" charset="-128"/>
                <a:cs typeface="+mj-cs"/>
              </a:defRPr>
            </a:lvl1pPr>
          </a:lstStyle>
          <a:p>
            <a:pPr marL="9525" algn="l">
              <a:spcBef>
                <a:spcPts val="7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高层生产研发楼效果</a:t>
            </a:r>
            <a:endParaRPr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1185" y="1068705"/>
            <a:ext cx="10877550" cy="5631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/>
          <p:nvPr/>
        </p:nvSpPr>
        <p:spPr>
          <a:xfrm>
            <a:off x="3776040" y="5191328"/>
            <a:ext cx="655319" cy="6400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marL="131445" indent="-118745" algn="l" rtl="0" eaLnBrk="0">
              <a:lnSpc>
                <a:spcPct val="119000"/>
              </a:lnSpc>
            </a:pP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Title</a:t>
            </a:r>
            <a:r>
              <a:rPr sz="1700" spc="26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 </a:t>
            </a:r>
            <a:r>
              <a:rPr sz="1700" spc="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he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</a:t>
            </a:r>
            <a:endParaRPr lang="en-US" altLang="en-US" sz="1700" dirty="0"/>
          </a:p>
        </p:txBody>
      </p:sp>
      <p:sp>
        <p:nvSpPr>
          <p:cNvPr id="16" name="textbox 16"/>
          <p:cNvSpPr/>
          <p:nvPr/>
        </p:nvSpPr>
        <p:spPr>
          <a:xfrm>
            <a:off x="439800" y="186943"/>
            <a:ext cx="3128645" cy="5251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1000"/>
              </a:lnSpc>
            </a:pPr>
            <a:endParaRPr lang="en-US" altLang="en-US" sz="200" dirty="0"/>
          </a:p>
          <a:p>
            <a:pPr marL="550545" algn="l" rtl="0" eaLnBrk="0">
              <a:lnSpc>
                <a:spcPct val="91000"/>
              </a:lnSpc>
              <a:tabLst>
                <a:tab pos="784225" algn="l"/>
              </a:tabLst>
            </a:pPr>
            <a:r>
              <a:rPr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spc="2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320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概念方案</a:t>
            </a:r>
            <a:endParaRPr lang="en-US" altLang="en-US" sz="3200" dirty="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52500" y="199643"/>
            <a:ext cx="538099" cy="457200"/>
          </a:xfrm>
          <a:prstGeom prst="rect">
            <a:avLst/>
          </a:prstGeom>
        </p:spPr>
      </p:pic>
      <p:sp>
        <p:nvSpPr>
          <p:cNvPr id="18" name="path"/>
          <p:cNvSpPr/>
          <p:nvPr/>
        </p:nvSpPr>
        <p:spPr>
          <a:xfrm>
            <a:off x="0" y="864870"/>
            <a:ext cx="12192000" cy="50800"/>
          </a:xfrm>
          <a:custGeom>
            <a:avLst/>
            <a:gdLst/>
            <a:ahLst/>
            <a:cxnLst/>
            <a:rect l="0" t="0" r="0" b="0"/>
            <a:pathLst>
              <a:path w="19200" h="80">
                <a:moveTo>
                  <a:pt x="19200" y="32"/>
                </a:moveTo>
                <a:lnTo>
                  <a:pt x="0" y="32"/>
                </a:lnTo>
                <a:lnTo>
                  <a:pt x="0" y="80"/>
                </a:lnTo>
                <a:lnTo>
                  <a:pt x="19200" y="80"/>
                </a:lnTo>
                <a:lnTo>
                  <a:pt x="19200" y="32"/>
                </a:lnTo>
              </a:path>
              <a:path w="19200" h="80">
                <a:moveTo>
                  <a:pt x="19200" y="0"/>
                </a:moveTo>
                <a:lnTo>
                  <a:pt x="0" y="0"/>
                </a:lnTo>
                <a:lnTo>
                  <a:pt x="0" y="15"/>
                </a:lnTo>
                <a:lnTo>
                  <a:pt x="19200" y="15"/>
                </a:lnTo>
                <a:lnTo>
                  <a:pt x="19200" y="0"/>
                </a:lnTo>
              </a:path>
            </a:pathLst>
          </a:custGeom>
          <a:solidFill>
            <a:srgbClr val="1F497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" name="object 3"/>
          <p:cNvSpPr txBox="1">
            <a:spLocks noGrp="1"/>
          </p:cNvSpPr>
          <p:nvPr/>
        </p:nvSpPr>
        <p:spPr>
          <a:xfrm>
            <a:off x="635" y="1192530"/>
            <a:ext cx="2245360" cy="254635"/>
          </a:xfrm>
          <a:prstGeom prst="rect">
            <a:avLst/>
          </a:prstGeom>
        </p:spPr>
        <p:txBody>
          <a:bodyPr vert="horz" wrap="square" lIns="0" tIns="9370" rIns="0" bIns="0" rtlCol="0" anchor="ctr">
            <a:spAutoFit/>
          </a:bodyPr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汉仪旗黑-55简" panose="00020600040101010101" charset="-128"/>
                <a:ea typeface="汉仪旗黑-55简" panose="00020600040101010101" charset="-128"/>
                <a:cs typeface="+mj-cs"/>
              </a:defRPr>
            </a:lvl1pPr>
          </a:lstStyle>
          <a:p>
            <a:pPr marL="9525" algn="l">
              <a:spcBef>
                <a:spcPts val="75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高层生产研发楼效果</a:t>
            </a:r>
            <a:endParaRPr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8175" y="996315"/>
            <a:ext cx="10915650" cy="581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1355" y="1383030"/>
            <a:ext cx="6197600" cy="3663950"/>
          </a:xfrm>
          <a:prstGeom prst="rect">
            <a:avLst/>
          </a:prstGeom>
        </p:spPr>
      </p:pic>
      <p:sp>
        <p:nvSpPr>
          <p:cNvPr id="37" name="textbox 37"/>
          <p:cNvSpPr/>
          <p:nvPr/>
        </p:nvSpPr>
        <p:spPr>
          <a:xfrm>
            <a:off x="3776040" y="5191328"/>
            <a:ext cx="655319" cy="6400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marL="131445" indent="-118745" algn="l" rtl="0" eaLnBrk="0">
              <a:lnSpc>
                <a:spcPct val="119000"/>
              </a:lnSpc>
            </a:pP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Title</a:t>
            </a:r>
            <a:r>
              <a:rPr sz="1700" spc="26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 </a:t>
            </a:r>
            <a:r>
              <a:rPr sz="1700" spc="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he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</a:t>
            </a:r>
            <a:endParaRPr lang="en-US" altLang="en-US" sz="1700" dirty="0"/>
          </a:p>
        </p:txBody>
      </p:sp>
      <p:sp>
        <p:nvSpPr>
          <p:cNvPr id="41" name="textbox 41"/>
          <p:cNvSpPr/>
          <p:nvPr/>
        </p:nvSpPr>
        <p:spPr>
          <a:xfrm>
            <a:off x="0" y="915670"/>
            <a:ext cx="7742555" cy="59423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463550" eaLnBrk="0">
              <a:lnSpc>
                <a:spcPct val="150000"/>
              </a:lnSpc>
              <a:spcBef>
                <a:spcPts val="5"/>
              </a:spcBef>
              <a:tabLst>
                <a:tab pos="557530" algn="l"/>
              </a:tabLst>
            </a:pPr>
            <a:r>
              <a:rPr lang="zh-CN" altLang="en-US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一、可售部分销售</a:t>
            </a:r>
            <a:r>
              <a:rPr lang="zh-CN" altLang="en-US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收入：</a:t>
            </a:r>
            <a:r>
              <a:rPr lang="en-US" altLang="zh-CN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6.9</a:t>
            </a:r>
            <a:r>
              <a:rPr lang="zh-CN" altLang="en-US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亿元</a:t>
            </a:r>
            <a:endParaRPr lang="zh-CN" altLang="en-US" spc="1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749300" indent="-285750" algn="l" eaLnBrk="0">
              <a:lnSpc>
                <a:spcPct val="150000"/>
              </a:lnSpc>
              <a:spcBef>
                <a:spcPts val="5"/>
              </a:spcBef>
              <a:buClrTx/>
              <a:buSzTx/>
              <a:buFont typeface="Arial" panose="020B0604020202020204" pitchFamily="34" charset="0"/>
              <a:buChar char="•"/>
              <a:tabLst>
                <a:tab pos="557530" algn="l"/>
              </a:tabLst>
            </a:pPr>
            <a:r>
              <a:rPr lang="zh-CN" altLang="en-US" sz="14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销售均价4350元/㎡</a:t>
            </a:r>
            <a:endParaRPr lang="zh-CN" altLang="en-US" sz="1400" spc="1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463550" eaLnBrk="0">
              <a:lnSpc>
                <a:spcPct val="150000"/>
              </a:lnSpc>
              <a:spcBef>
                <a:spcPts val="5"/>
              </a:spcBef>
              <a:tabLst>
                <a:tab pos="557530" algn="l"/>
              </a:tabLst>
            </a:pPr>
            <a:r>
              <a:rPr lang="zh-CN" altLang="en-US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二、</a:t>
            </a:r>
            <a:r>
              <a:rPr lang="zh-CN" altLang="en-US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开发</a:t>
            </a:r>
            <a:r>
              <a:rPr lang="zh-CN" altLang="en-US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成本：</a:t>
            </a:r>
            <a:r>
              <a:rPr lang="en-US" altLang="zh-CN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5.13</a:t>
            </a:r>
            <a:r>
              <a:rPr lang="zh-CN" altLang="en-US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亿元</a:t>
            </a:r>
            <a:endParaRPr lang="en-US" altLang="zh-CN" spc="1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749300" indent="-285750" eaLnBrk="0">
              <a:lnSpc>
                <a:spcPct val="15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557530" algn="l"/>
              </a:tabLst>
            </a:pPr>
            <a:r>
              <a:rPr lang="zh-CN" altLang="en-US" sz="14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土地成本</a:t>
            </a:r>
            <a:r>
              <a:rPr lang="en-US" altLang="zh-CN" sz="14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0.96</a:t>
            </a:r>
            <a:r>
              <a:rPr lang="zh-CN" altLang="en-US" sz="14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亿；</a:t>
            </a:r>
            <a:endParaRPr lang="en-US" altLang="zh-CN" sz="1400" spc="1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749300" indent="-285750" eaLnBrk="0">
              <a:lnSpc>
                <a:spcPct val="15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557530" algn="l"/>
              </a:tabLst>
            </a:pPr>
            <a:r>
              <a:rPr lang="zh-CN" altLang="en-US" sz="14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建安</a:t>
            </a:r>
            <a:r>
              <a:rPr lang="en-US" altLang="zh-CN" sz="14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4.17</a:t>
            </a:r>
            <a:r>
              <a:rPr lang="zh-CN" altLang="en-US" sz="14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亿；</a:t>
            </a:r>
            <a:endParaRPr lang="en-US" altLang="zh-CN" sz="1400" spc="1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463550" eaLnBrk="0">
              <a:lnSpc>
                <a:spcPct val="150000"/>
              </a:lnSpc>
              <a:spcBef>
                <a:spcPts val="5"/>
              </a:spcBef>
              <a:tabLst>
                <a:tab pos="557530" algn="l"/>
              </a:tabLst>
            </a:pPr>
            <a:r>
              <a:rPr lang="zh-CN" altLang="en-US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三、期间费用</a:t>
            </a:r>
            <a:r>
              <a:rPr lang="zh-CN" altLang="en-US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1.71</a:t>
            </a:r>
            <a:r>
              <a:rPr lang="zh-CN" altLang="en-US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zh-CN" altLang="en-US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元</a:t>
            </a:r>
            <a:endParaRPr lang="en-US" altLang="zh-CN" spc="11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749300" indent="-285750" eaLnBrk="0">
              <a:lnSpc>
                <a:spcPct val="15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557530" algn="l"/>
              </a:tabLst>
            </a:pP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管理费用</a:t>
            </a:r>
            <a:r>
              <a:rPr lang="en-US" altLang="zh-CN" sz="14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0.1</a:t>
            </a: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亿（按可售货值</a:t>
            </a:r>
            <a:r>
              <a:rPr lang="en-US" altLang="zh-CN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1.5%</a:t>
            </a: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计取）；</a:t>
            </a:r>
            <a:endParaRPr lang="zh-CN" altLang="en-US" sz="1400" spc="11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749300" indent="-285750" eaLnBrk="0">
              <a:lnSpc>
                <a:spcPct val="15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557530" algn="l"/>
              </a:tabLst>
            </a:pPr>
            <a:r>
              <a:rPr lang="zh-CN" altLang="en-US" sz="14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销售费用</a:t>
            </a:r>
            <a:r>
              <a:rPr lang="en-US" altLang="zh-CN" sz="14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0.24</a:t>
            </a: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亿（按可售收入</a:t>
            </a:r>
            <a:r>
              <a:rPr lang="en-US" altLang="zh-CN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3.5</a:t>
            </a:r>
            <a:r>
              <a:rPr lang="en-US" altLang="zh-CN" sz="14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%</a:t>
            </a:r>
            <a:r>
              <a:rPr lang="zh-CN" altLang="en-US" sz="1400" spc="11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计</a:t>
            </a: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取）；</a:t>
            </a:r>
            <a:endParaRPr lang="zh-CN" altLang="en-US" sz="1400" spc="11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749300" indent="-285750" eaLnBrk="0">
              <a:lnSpc>
                <a:spcPct val="15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557530" algn="l"/>
              </a:tabLst>
            </a:pP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财务费用</a:t>
            </a:r>
            <a:r>
              <a:rPr 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0.27</a:t>
            </a: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亿（融资额</a:t>
            </a:r>
            <a:r>
              <a:rPr lang="en-US" altLang="zh-CN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6545</a:t>
            </a: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万元，年化</a:t>
            </a:r>
            <a:r>
              <a:rPr lang="en-US" altLang="zh-CN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15%</a:t>
            </a: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个月）</a:t>
            </a:r>
            <a:endParaRPr lang="zh-CN" altLang="en-US" sz="1400" spc="11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749300" indent="-285750" eaLnBrk="0">
              <a:lnSpc>
                <a:spcPct val="15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557530" algn="l"/>
              </a:tabLst>
            </a:pP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税金</a:t>
            </a:r>
            <a:r>
              <a:rPr lang="en-US" altLang="zh-CN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1.1</a:t>
            </a: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亿元（增值税及附加</a:t>
            </a:r>
            <a:r>
              <a:rPr lang="en-US" altLang="zh-CN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0.35</a:t>
            </a: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亿、土增税</a:t>
            </a:r>
            <a:r>
              <a:rPr lang="en-US" altLang="zh-CN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0.74</a:t>
            </a:r>
            <a:r>
              <a:rPr lang="zh-CN" altLang="en-US" sz="1400" spc="11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亿）</a:t>
            </a:r>
            <a:endParaRPr lang="en-US" altLang="zh-CN" sz="1400" spc="11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463550" eaLnBrk="0">
              <a:lnSpc>
                <a:spcPts val="2160"/>
              </a:lnSpc>
              <a:spcBef>
                <a:spcPts val="5"/>
              </a:spcBef>
              <a:tabLst>
                <a:tab pos="557530" algn="l"/>
              </a:tabLst>
            </a:pPr>
            <a:endParaRPr lang="en-US" altLang="zh-CN" spc="11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box 43"/>
          <p:cNvSpPr/>
          <p:nvPr/>
        </p:nvSpPr>
        <p:spPr>
          <a:xfrm>
            <a:off x="297331" y="240283"/>
            <a:ext cx="7820301" cy="5264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9000"/>
              </a:lnSpc>
            </a:pPr>
            <a:endParaRPr lang="en-US" altLang="en-US" sz="200" dirty="0"/>
          </a:p>
          <a:p>
            <a:pPr marL="551815" eaLnBrk="0">
              <a:lnSpc>
                <a:spcPct val="91000"/>
              </a:lnSpc>
              <a:tabLst>
                <a:tab pos="784225" algn="l"/>
              </a:tabLst>
            </a:pPr>
            <a:r>
              <a:rPr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sz="3200" spc="2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sz="320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spc="0" dirty="0" err="1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地块现状</a:t>
            </a:r>
            <a:r>
              <a:rPr lang="zh-CN" altLang="en-US" sz="320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320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成本、售价</a:t>
            </a:r>
            <a:r>
              <a:rPr lang="zh-CN" altLang="en-US" sz="3200" dirty="0" smtClean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和利润预估</a:t>
            </a:r>
            <a:endParaRPr lang="en-US" altLang="en-US" sz="3200" dirty="0"/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0032" y="252983"/>
            <a:ext cx="538835" cy="457200"/>
          </a:xfrm>
          <a:prstGeom prst="rect">
            <a:avLst/>
          </a:prstGeom>
        </p:spPr>
      </p:pic>
      <p:sp>
        <p:nvSpPr>
          <p:cNvPr id="46" name="path"/>
          <p:cNvSpPr/>
          <p:nvPr/>
        </p:nvSpPr>
        <p:spPr>
          <a:xfrm>
            <a:off x="0" y="864870"/>
            <a:ext cx="12192000" cy="50800"/>
          </a:xfrm>
          <a:custGeom>
            <a:avLst/>
            <a:gdLst/>
            <a:ahLst/>
            <a:cxnLst/>
            <a:rect l="0" t="0" r="0" b="0"/>
            <a:pathLst>
              <a:path w="19200" h="80">
                <a:moveTo>
                  <a:pt x="19200" y="32"/>
                </a:moveTo>
                <a:lnTo>
                  <a:pt x="0" y="32"/>
                </a:lnTo>
                <a:lnTo>
                  <a:pt x="0" y="80"/>
                </a:lnTo>
                <a:lnTo>
                  <a:pt x="19200" y="80"/>
                </a:lnTo>
                <a:lnTo>
                  <a:pt x="19200" y="32"/>
                </a:lnTo>
              </a:path>
              <a:path w="19200" h="80">
                <a:moveTo>
                  <a:pt x="19200" y="0"/>
                </a:moveTo>
                <a:lnTo>
                  <a:pt x="0" y="0"/>
                </a:lnTo>
                <a:lnTo>
                  <a:pt x="0" y="15"/>
                </a:lnTo>
                <a:lnTo>
                  <a:pt x="19200" y="15"/>
                </a:lnTo>
                <a:lnTo>
                  <a:pt x="19200" y="0"/>
                </a:lnTo>
              </a:path>
            </a:pathLst>
          </a:custGeom>
          <a:solidFill>
            <a:srgbClr val="1F497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6533515" y="2092325"/>
            <a:ext cx="4066540" cy="2337435"/>
          </a:xfrm>
          <a:custGeom>
            <a:avLst/>
            <a:gdLst>
              <a:gd name="connisteX0" fmla="*/ 0 w 4066540"/>
              <a:gd name="connsiteY0" fmla="*/ 1667510 h 2337435"/>
              <a:gd name="connisteX1" fmla="*/ 944245 w 4066540"/>
              <a:gd name="connsiteY1" fmla="*/ 0 h 2337435"/>
              <a:gd name="connisteX2" fmla="*/ 4066540 w 4066540"/>
              <a:gd name="connsiteY2" fmla="*/ 441325 h 2337435"/>
              <a:gd name="connisteX3" fmla="*/ 3586480 w 4066540"/>
              <a:gd name="connsiteY3" fmla="*/ 2337435 h 2337435"/>
              <a:gd name="connisteX4" fmla="*/ 0 w 4066540"/>
              <a:gd name="connsiteY4" fmla="*/ 1667510 h 233743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066540" h="2337435">
                <a:moveTo>
                  <a:pt x="0" y="1667510"/>
                </a:moveTo>
                <a:lnTo>
                  <a:pt x="944245" y="0"/>
                </a:lnTo>
                <a:lnTo>
                  <a:pt x="4066540" y="441325"/>
                </a:lnTo>
                <a:lnTo>
                  <a:pt x="3586480" y="2337435"/>
                </a:lnTo>
                <a:lnTo>
                  <a:pt x="0" y="16675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8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17715" y="533582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北至万芳路，西至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S342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辅路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7"/>
          <p:cNvSpPr/>
          <p:nvPr/>
        </p:nvSpPr>
        <p:spPr>
          <a:xfrm>
            <a:off x="3776040" y="5191328"/>
            <a:ext cx="655319" cy="6400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marL="131445" indent="-118745" algn="l" rtl="0" eaLnBrk="0">
              <a:lnSpc>
                <a:spcPct val="119000"/>
              </a:lnSpc>
            </a:pP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Title</a:t>
            </a:r>
            <a:r>
              <a:rPr sz="1700" spc="26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in </a:t>
            </a:r>
            <a:r>
              <a:rPr sz="1700" spc="1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he</a:t>
            </a:r>
            <a:r>
              <a:rPr sz="1700" spc="0" dirty="0">
                <a:solidFill>
                  <a:srgbClr val="FFFFFF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re</a:t>
            </a:r>
            <a:endParaRPr lang="en-US" altLang="en-US" sz="1700" dirty="0"/>
          </a:p>
        </p:txBody>
      </p:sp>
      <p:sp>
        <p:nvSpPr>
          <p:cNvPr id="41" name="textbox 41"/>
          <p:cNvSpPr/>
          <p:nvPr/>
        </p:nvSpPr>
        <p:spPr>
          <a:xfrm>
            <a:off x="372110" y="943273"/>
            <a:ext cx="6019359" cy="50482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463550" eaLnBrk="0">
              <a:lnSpc>
                <a:spcPct val="150000"/>
              </a:lnSpc>
              <a:spcBef>
                <a:spcPts val="5"/>
              </a:spcBef>
              <a:tabLst>
                <a:tab pos="557530" algn="l"/>
              </a:tabLst>
            </a:pPr>
            <a:endParaRPr lang="zh-CN" altLang="zh-CN" dirty="0"/>
          </a:p>
          <a:p>
            <a:pPr marL="463550" eaLnBrk="0">
              <a:lnSpc>
                <a:spcPct val="96000"/>
              </a:lnSpc>
              <a:spcBef>
                <a:spcPts val="5"/>
              </a:spcBef>
              <a:tabLst>
                <a:tab pos="557530" algn="l"/>
              </a:tabLst>
            </a:pPr>
            <a:endParaRPr lang="zh-CN" sz="1400" dirty="0"/>
          </a:p>
        </p:txBody>
      </p:sp>
      <p:sp>
        <p:nvSpPr>
          <p:cNvPr id="43" name="textbox 43"/>
          <p:cNvSpPr/>
          <p:nvPr/>
        </p:nvSpPr>
        <p:spPr>
          <a:xfrm>
            <a:off x="297331" y="240283"/>
            <a:ext cx="6420709" cy="5264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9000"/>
              </a:lnSpc>
            </a:pPr>
            <a:endParaRPr lang="en-US" altLang="en-US" sz="200" dirty="0"/>
          </a:p>
          <a:p>
            <a:pPr marL="551815" eaLnBrk="0">
              <a:lnSpc>
                <a:spcPct val="91000"/>
              </a:lnSpc>
              <a:tabLst>
                <a:tab pos="784225" algn="l"/>
              </a:tabLst>
            </a:pPr>
            <a:r>
              <a:rPr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sz="3200" spc="2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3200" spc="2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.1</a:t>
            </a:r>
            <a:r>
              <a:rPr sz="320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spc="2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目标成本估算明细表</a:t>
            </a:r>
            <a:endParaRPr lang="en-US" altLang="en-US" sz="3200" dirty="0"/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0032" y="252983"/>
            <a:ext cx="538835" cy="457200"/>
          </a:xfrm>
          <a:prstGeom prst="rect">
            <a:avLst/>
          </a:prstGeom>
        </p:spPr>
      </p:pic>
      <p:sp>
        <p:nvSpPr>
          <p:cNvPr id="46" name="path"/>
          <p:cNvSpPr/>
          <p:nvPr/>
        </p:nvSpPr>
        <p:spPr>
          <a:xfrm>
            <a:off x="0" y="864870"/>
            <a:ext cx="12192000" cy="50800"/>
          </a:xfrm>
          <a:custGeom>
            <a:avLst/>
            <a:gdLst/>
            <a:ahLst/>
            <a:cxnLst/>
            <a:rect l="0" t="0" r="0" b="0"/>
            <a:pathLst>
              <a:path w="19200" h="80">
                <a:moveTo>
                  <a:pt x="19200" y="32"/>
                </a:moveTo>
                <a:lnTo>
                  <a:pt x="0" y="32"/>
                </a:lnTo>
                <a:lnTo>
                  <a:pt x="0" y="80"/>
                </a:lnTo>
                <a:lnTo>
                  <a:pt x="19200" y="80"/>
                </a:lnTo>
                <a:lnTo>
                  <a:pt x="19200" y="32"/>
                </a:lnTo>
              </a:path>
              <a:path w="19200" h="80">
                <a:moveTo>
                  <a:pt x="19200" y="0"/>
                </a:moveTo>
                <a:lnTo>
                  <a:pt x="0" y="0"/>
                </a:lnTo>
                <a:lnTo>
                  <a:pt x="0" y="15"/>
                </a:lnTo>
                <a:lnTo>
                  <a:pt x="19200" y="15"/>
                </a:lnTo>
                <a:lnTo>
                  <a:pt x="19200" y="0"/>
                </a:lnTo>
              </a:path>
            </a:pathLst>
          </a:custGeom>
          <a:solidFill>
            <a:srgbClr val="1F497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61705" y="1586865"/>
            <a:ext cx="3331845" cy="21697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63550" eaLnBrk="0">
              <a:lnSpc>
                <a:spcPct val="150000"/>
              </a:lnSpc>
              <a:spcBef>
                <a:spcPts val="5"/>
              </a:spcBef>
              <a:tabLst>
                <a:tab pos="557530" algn="l"/>
              </a:tabLst>
            </a:pPr>
            <a:r>
              <a:rPr lang="zh-CN" altLang="en-US" spc="11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经测算</a:t>
            </a:r>
            <a:endParaRPr lang="zh-CN" altLang="en-US" spc="11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63550" eaLnBrk="0">
              <a:lnSpc>
                <a:spcPct val="150000"/>
              </a:lnSpc>
              <a:spcBef>
                <a:spcPts val="5"/>
              </a:spcBef>
              <a:tabLst>
                <a:tab pos="557530" algn="l"/>
              </a:tabLst>
            </a:pPr>
            <a:r>
              <a:rPr lang="zh-CN" altLang="en-US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项目整体（含自持）净利润：</a:t>
            </a:r>
            <a:r>
              <a:rPr lang="en-US" altLang="zh-CN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481.01</a:t>
            </a:r>
            <a:r>
              <a:rPr lang="zh-CN" altLang="en-US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万</a:t>
            </a:r>
            <a:endParaRPr lang="en-US" altLang="zh-CN" spc="11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463550" eaLnBrk="0">
              <a:lnSpc>
                <a:spcPct val="150000"/>
              </a:lnSpc>
              <a:spcBef>
                <a:spcPts val="5"/>
              </a:spcBef>
              <a:tabLst>
                <a:tab pos="557530" algn="l"/>
              </a:tabLst>
            </a:pPr>
            <a:r>
              <a:rPr lang="zh-CN" altLang="en-US" spc="11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自持</a:t>
            </a:r>
            <a:r>
              <a:rPr lang="zh-CN" altLang="en-US" spc="11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物业货值：</a:t>
            </a:r>
            <a:r>
              <a:rPr lang="en-US" altLang="zh-CN" spc="11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2.96</a:t>
            </a:r>
            <a:r>
              <a:rPr lang="zh-CN" altLang="en-US" spc="11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亿元</a:t>
            </a:r>
            <a:r>
              <a:rPr lang="en-US" altLang="zh-CN" spc="11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pc="11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按均价估值</a:t>
            </a:r>
            <a:r>
              <a:rPr lang="en-US" altLang="zh-CN" spc="11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endParaRPr lang="en-US" altLang="zh-CN" spc="11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" y="942975"/>
            <a:ext cx="8415655" cy="53740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le 5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03644" y="920089"/>
          <a:ext cx="11784962" cy="4846060"/>
        </p:xfrm>
        <a:graphic>
          <a:graphicData uri="http://schemas.openxmlformats.org/drawingml/2006/table">
            <a:tbl>
              <a:tblPr/>
              <a:tblGrid>
                <a:gridCol w="618490"/>
                <a:gridCol w="828039"/>
                <a:gridCol w="3383914"/>
                <a:gridCol w="6954519"/>
              </a:tblGrid>
              <a:tr h="438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36525" algn="l" rtl="0" eaLnBrk="0">
                        <a:lnSpc>
                          <a:spcPct val="91000"/>
                        </a:lnSpc>
                      </a:pPr>
                      <a:r>
                        <a:rPr sz="1400" spc="-10" dirty="0">
                          <a:ln w="317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lang="en-US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93040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400" spc="-10" dirty="0">
                          <a:ln w="317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要素</a:t>
                      </a:r>
                      <a:endParaRPr lang="en-US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311912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n w="317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情</a:t>
                      </a:r>
                      <a:r>
                        <a:rPr sz="1400" spc="0" dirty="0">
                          <a:ln w="3175" cap="flat" cmpd="sng">
                            <a:solidFill>
                              <a:srgbClr val="FFFFFF">
                                <a:alpha val="100000"/>
                              </a:srgbClr>
                            </a:solidFill>
                            <a:prstDash val="solid"/>
                            <a:miter lim="0"/>
                          </a:ln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况说明</a:t>
                      </a:r>
                      <a:endParaRPr lang="en-US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331469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7813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699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土地情</a:t>
                      </a:r>
                      <a:r>
                        <a:rPr sz="1200" b="1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况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19761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标的地块位</a:t>
                      </a:r>
                      <a:r>
                        <a:rPr sz="1200" b="1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置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6000"/>
                        </a:lnSpc>
                      </a:pPr>
                      <a:r>
                        <a:rPr lang="zh-CN" altLang="en-US" sz="12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宜兴市万石镇</a:t>
                      </a:r>
                      <a:endParaRPr lang="zh-CN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34"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6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36461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用地面</a:t>
                      </a:r>
                      <a:r>
                        <a:rPr sz="1200" b="1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积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30000"/>
                        </a:lnSpc>
                      </a:pPr>
                      <a:r>
                        <a:rPr lang="en-US" altLang="en-US" sz="12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170</a:t>
                      </a:r>
                      <a:r>
                        <a:rPr lang="zh-CN" altLang="en-US" sz="12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亩</a:t>
                      </a:r>
                      <a:endParaRPr lang="zh-CN" altLang="en-US" sz="12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70"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22555" algn="l" rtl="0" eaLnBrk="0">
                        <a:lnSpc>
                          <a:spcPts val="1670"/>
                        </a:lnSpc>
                      </a:pPr>
                      <a:r>
                        <a:rPr sz="1200" b="1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地块性质／交地标准／挂牌时间 / 项目类</a:t>
                      </a:r>
                      <a:r>
                        <a:rPr sz="1200" b="1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型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30000"/>
                        </a:lnSpc>
                      </a:pPr>
                      <a:r>
                        <a:rPr lang="zh-CN" altLang="en-US" sz="12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工业用地</a:t>
                      </a:r>
                      <a:r>
                        <a:rPr lang="en-US" altLang="zh-CN" sz="12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2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现状出让</a:t>
                      </a:r>
                      <a:r>
                        <a:rPr lang="en-US" altLang="zh-CN" sz="12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/2024.06/</a:t>
                      </a:r>
                      <a:r>
                        <a:rPr lang="zh-CN" altLang="en-US" sz="1200" b="1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招拍挂</a:t>
                      </a:r>
                      <a:endParaRPr lang="zh-CN" altLang="en-US" sz="12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34"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34390" algn="l" rtl="0" eaLnBrk="0">
                        <a:lnSpc>
                          <a:spcPts val="1670"/>
                        </a:lnSpc>
                      </a:pPr>
                      <a:r>
                        <a:rPr lang="en-US" sz="1200" b="1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sz="1200" b="1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土地包干价格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30000"/>
                        </a:lnSpc>
                      </a:pPr>
                      <a:r>
                        <a:rPr lang="zh-CN"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土地出让金</a:t>
                      </a:r>
                      <a:r>
                        <a:rPr lang="en-US" altLang="zh-CN"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9350</a:t>
                      </a:r>
                      <a:r>
                        <a:rPr lang="zh-CN" altLang="en-US"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万元、契税</a:t>
                      </a:r>
                      <a:r>
                        <a:rPr lang="en-US" altLang="zh-CN"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3%</a:t>
                      </a:r>
                      <a:r>
                        <a:rPr lang="zh-CN" altLang="en-US"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，共计</a:t>
                      </a:r>
                      <a:r>
                        <a:rPr lang="en-US" altLang="zh-CN"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9630.5</a:t>
                      </a:r>
                      <a:r>
                        <a:rPr lang="zh-CN" altLang="en-US"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万元</a:t>
                      </a:r>
                      <a:endParaRPr lang="zh-CN" altLang="en-US" sz="1200" b="1" spc="10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9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7178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509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技术指</a:t>
                      </a:r>
                      <a:r>
                        <a:rPr sz="1200" b="1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03378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经济技术规划指</a:t>
                      </a:r>
                      <a:r>
                        <a:rPr sz="1200" b="1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标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44000"/>
                        </a:lnSpc>
                      </a:pPr>
                      <a:endParaRPr lang="en-US" altLang="en-US" sz="1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729615" indent="-560070" algn="ctr" rtl="0" eaLnBrk="0">
                        <a:lnSpc>
                          <a:spcPct val="115000"/>
                        </a:lnSpc>
                      </a:pPr>
                      <a:r>
                        <a:rPr sz="12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容积率</a:t>
                      </a:r>
                      <a:r>
                        <a:rPr lang="en-US" sz="12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2.0</a:t>
                      </a:r>
                      <a:r>
                        <a:rPr sz="12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，建筑密度45%，绿化率： </a:t>
                      </a:r>
                      <a:r>
                        <a:rPr lang="en-US" altLang="zh-CN" sz="12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sz="12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0%</a:t>
                      </a:r>
                      <a:endParaRPr lang="en-US" sz="1200" b="1" spc="70" dirty="0">
                        <a:solidFill>
                          <a:schemeClr val="tx1">
                            <a:alpha val="10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70"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74955" algn="l" rtl="0" eaLnBrk="0">
                        <a:lnSpc>
                          <a:spcPct val="90000"/>
                        </a:lnSpc>
                      </a:pPr>
                      <a:r>
                        <a:rPr sz="12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57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政策情</a:t>
                      </a:r>
                      <a:r>
                        <a:rPr sz="1200" b="1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况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19761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产权分割政</a:t>
                      </a:r>
                      <a:r>
                        <a:rPr sz="1200" b="1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策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30000"/>
                        </a:lnSpc>
                      </a:pPr>
                      <a:endParaRPr lang="en-US" altLang="en-US" sz="3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860425" algn="ctr" rtl="0" eaLnBrk="0">
                        <a:lnSpc>
                          <a:spcPts val="1670"/>
                        </a:lnSpc>
                      </a:pPr>
                      <a:r>
                        <a:rPr lang="en-US" sz="1200" b="1" spc="6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70</a:t>
                      </a:r>
                      <a:r>
                        <a:rPr sz="1200" b="1" spc="6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%可按栋、  按</a:t>
                      </a:r>
                      <a:r>
                        <a:rPr lang="zh-CN" sz="1200" b="1" spc="6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层</a:t>
                      </a:r>
                      <a:r>
                        <a:rPr sz="1200" b="1" spc="6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销售</a:t>
                      </a:r>
                      <a:r>
                        <a:rPr lang="zh-CN" sz="1200" b="1" spc="6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；</a:t>
                      </a:r>
                      <a:r>
                        <a:rPr sz="1200" b="1" spc="5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12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en-US" sz="12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</a:t>
                      </a:r>
                      <a:r>
                        <a:rPr sz="12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%自持</a:t>
                      </a:r>
                      <a:endParaRPr lang="en-US" altLang="en-US" sz="12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34"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28333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配套费政</a:t>
                      </a:r>
                      <a:r>
                        <a:rPr sz="1200" b="1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策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30000"/>
                        </a:lnSpc>
                      </a:pPr>
                      <a:r>
                        <a:rPr lang="zh-CN" sz="1200" b="1" spc="10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免收</a:t>
                      </a:r>
                      <a:endParaRPr lang="zh-CN" sz="1200" b="1" spc="100" dirty="0">
                        <a:solidFill>
                          <a:schemeClr val="tx1">
                            <a:alpha val="10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70"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38049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自持要</a:t>
                      </a:r>
                      <a:r>
                        <a:rPr sz="1200" b="1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求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30000"/>
                        </a:lnSpc>
                      </a:pPr>
                      <a:r>
                        <a:rPr lang="en-US" sz="1200" b="1" spc="10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30%</a:t>
                      </a:r>
                      <a:r>
                        <a:rPr lang="zh-CN" altLang="en-US" sz="1200" b="1" spc="10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，后期可降至</a:t>
                      </a:r>
                      <a:r>
                        <a:rPr lang="en-US" altLang="zh-CN" sz="1200" b="1" spc="10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20%</a:t>
                      </a:r>
                      <a:endParaRPr lang="en-US" altLang="zh-CN" sz="1200" b="1" spc="100" dirty="0">
                        <a:solidFill>
                          <a:schemeClr val="tx1">
                            <a:alpha val="10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834"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36271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产业门</a:t>
                      </a:r>
                      <a:r>
                        <a:rPr sz="1200" b="1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槛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6000"/>
                        </a:lnSpc>
                      </a:pPr>
                      <a:r>
                        <a:rPr sz="1200" b="1" spc="10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智能制造相关业态为主，聚合生产制造、中试成果转化、生产企业总部和生产配套等功能于一体的产业集聚地。以政府投资协议为</a:t>
                      </a:r>
                      <a:r>
                        <a:rPr sz="1200" b="1" spc="3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准</a:t>
                      </a:r>
                      <a:endParaRPr lang="en-US" altLang="en-US" sz="1200" b="1" spc="30" dirty="0">
                        <a:solidFill>
                          <a:schemeClr val="tx1">
                            <a:alpha val="10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8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647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r>
                        <a:rPr lang="en-US" sz="1200" b="1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市场情</a:t>
                      </a:r>
                      <a:r>
                        <a:rPr sz="1200" b="1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况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46000"/>
                        </a:lnSpc>
                      </a:pPr>
                      <a:r>
                        <a:rPr lang="zh-CN"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工业</a:t>
                      </a: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用地市场情</a:t>
                      </a:r>
                      <a:r>
                        <a:rPr sz="1200" b="1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况</a:t>
                      </a:r>
                      <a:endParaRPr lang="en-US" altLang="en-US" sz="1200" b="1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69000"/>
                        </a:lnSpc>
                      </a:pPr>
                      <a:endParaRPr lang="en-US" altLang="en-US" sz="1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8415" algn="ctr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lang="zh-CN" sz="12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无新增竞品。</a:t>
                      </a:r>
                      <a:endParaRPr lang="zh-CN" sz="12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5"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8000"/>
                        </a:lnSpc>
                      </a:pP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产品拟定位及定</a:t>
                      </a:r>
                      <a:r>
                        <a:rPr sz="1200" b="1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价</a:t>
                      </a:r>
                      <a:endParaRPr lang="en-US" altLang="en-US" sz="1200" b="1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30000"/>
                        </a:lnSpc>
                      </a:pPr>
                      <a:endParaRPr lang="en-US" altLang="en-US" sz="3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66675" algn="ctr" rtl="0" eaLnBrk="0">
                        <a:lnSpc>
                          <a:spcPts val="1670"/>
                        </a:lnSpc>
                      </a:pPr>
                      <a:r>
                        <a:rPr lang="en-US" sz="1200" b="1" spc="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200" b="1" spc="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层及</a:t>
                      </a:r>
                      <a:r>
                        <a:rPr lang="en-US" altLang="zh-CN" sz="1200" b="1" spc="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200" b="1" spc="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层半产品为主，销售均价</a:t>
                      </a:r>
                      <a:r>
                        <a:rPr lang="en-US" altLang="zh-CN" sz="1200" b="1" spc="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4350</a:t>
                      </a:r>
                      <a:r>
                        <a:rPr lang="zh-CN" altLang="en-US" sz="1200" b="1" spc="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元</a:t>
                      </a:r>
                      <a:r>
                        <a:rPr lang="en-US" altLang="zh-CN" sz="1200" b="1" spc="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1200" b="1" spc="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㎡</a:t>
                      </a:r>
                      <a:endParaRPr lang="zh-CN" altLang="en-US" sz="1200" b="1" spc="10" dirty="0">
                        <a:solidFill>
                          <a:schemeClr val="tx1">
                            <a:alpha val="10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4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7749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445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项目测</a:t>
                      </a:r>
                      <a:r>
                        <a:rPr sz="1200" b="1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算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44780" algn="l" rtl="0" eaLnBrk="0">
                        <a:lnSpc>
                          <a:spcPts val="1740"/>
                        </a:lnSpc>
                      </a:pPr>
                      <a:r>
                        <a:rPr sz="1200" b="1" spc="10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预估</a:t>
                      </a:r>
                      <a:r>
                        <a:rPr lang="zh-CN" altLang="en-US"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可售</a:t>
                      </a:r>
                      <a:r>
                        <a:rPr sz="1200" b="1" spc="10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货值</a:t>
                      </a: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/总成本/</a:t>
                      </a:r>
                      <a:r>
                        <a:rPr sz="1200" b="1" spc="100" dirty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可售净利润额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30000"/>
                        </a:lnSpc>
                      </a:pPr>
                      <a:r>
                        <a:rPr lang="en-US" altLang="zh-CN" sz="12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6.9</a:t>
                      </a:r>
                      <a:r>
                        <a:rPr lang="zh-CN" altLang="en-US" sz="12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亿</a:t>
                      </a:r>
                      <a:r>
                        <a:rPr lang="en-US" altLang="zh-CN" sz="12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/5.13</a:t>
                      </a:r>
                      <a:r>
                        <a:rPr lang="zh-CN" altLang="en-US" sz="12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亿</a:t>
                      </a:r>
                      <a:r>
                        <a:rPr lang="en-US" altLang="zh-CN" sz="12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en-US" sz="12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0.05</a:t>
                      </a:r>
                      <a:r>
                        <a:rPr lang="zh-CN" altLang="en-US" sz="1200" b="1" spc="7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亿</a:t>
                      </a:r>
                      <a:endParaRPr lang="zh-CN" altLang="en-US" sz="1200" b="1" spc="70" dirty="0">
                        <a:solidFill>
                          <a:schemeClr val="tx1">
                            <a:alpha val="10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273050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857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其他情</a:t>
                      </a:r>
                      <a:r>
                        <a:rPr sz="1200" b="1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况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136334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其他要</a:t>
                      </a:r>
                      <a:r>
                        <a:rPr sz="1200" b="1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点</a:t>
                      </a:r>
                      <a:endParaRPr lang="en-US" altLang="en-US" sz="12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30000"/>
                        </a:lnSpc>
                      </a:pPr>
                      <a:endParaRPr lang="en-US" altLang="en-US" sz="3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79070" algn="ctr" rtl="0" eaLnBrk="0">
                        <a:lnSpc>
                          <a:spcPts val="1670"/>
                        </a:lnSpc>
                      </a:pPr>
                      <a:r>
                        <a:rPr lang="zh-CN" altLang="en-US" sz="12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自持资产预估价值为</a:t>
                      </a:r>
                      <a:r>
                        <a:rPr lang="en-US" altLang="zh-CN" sz="12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2.96</a:t>
                      </a:r>
                      <a:r>
                        <a:rPr lang="zh-CN" altLang="en-US" sz="1200" b="1" spc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亿</a:t>
                      </a:r>
                      <a:endParaRPr lang="zh-CN" altLang="en-US" sz="1200" b="1" spc="0" dirty="0">
                        <a:solidFill>
                          <a:schemeClr val="tx1">
                            <a:alpha val="10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" name="textbox 58"/>
          <p:cNvSpPr/>
          <p:nvPr/>
        </p:nvSpPr>
        <p:spPr>
          <a:xfrm>
            <a:off x="297332" y="177800"/>
            <a:ext cx="3128645" cy="5219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lang="en-US" altLang="en-US" sz="200" dirty="0"/>
          </a:p>
          <a:p>
            <a:pPr marL="551815" algn="l" rtl="0" eaLnBrk="0">
              <a:lnSpc>
                <a:spcPct val="90000"/>
              </a:lnSpc>
              <a:spcBef>
                <a:spcPts val="0"/>
              </a:spcBef>
              <a:tabLst>
                <a:tab pos="784225" algn="l"/>
              </a:tabLst>
            </a:pPr>
            <a:r>
              <a:rPr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lang="en-US" altLang="zh-CN" sz="3200" spc="0" dirty="0"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3200" spc="2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sz="3200" spc="0" dirty="0">
                <a:ln w="9525" cap="flat" cmpd="sng">
                  <a:solidFill>
                    <a:srgbClr val="1F497D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1F497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项目要素</a:t>
            </a:r>
            <a:endParaRPr lang="en-US" altLang="en-US" sz="3200" dirty="0"/>
          </a:p>
        </p:txBody>
      </p:sp>
      <p:pic>
        <p:nvPicPr>
          <p:cNvPr id="59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0032" y="190500"/>
            <a:ext cx="538835" cy="457200"/>
          </a:xfrm>
          <a:prstGeom prst="rect">
            <a:avLst/>
          </a:prstGeom>
        </p:spPr>
      </p:pic>
      <p:sp>
        <p:nvSpPr>
          <p:cNvPr id="60" name="path"/>
          <p:cNvSpPr/>
          <p:nvPr/>
        </p:nvSpPr>
        <p:spPr>
          <a:xfrm>
            <a:off x="0" y="762000"/>
            <a:ext cx="12192000" cy="50800"/>
          </a:xfrm>
          <a:custGeom>
            <a:avLst/>
            <a:gdLst/>
            <a:ahLst/>
            <a:cxnLst/>
            <a:rect l="0" t="0" r="0" b="0"/>
            <a:pathLst>
              <a:path w="19200" h="80">
                <a:moveTo>
                  <a:pt x="19200" y="32"/>
                </a:moveTo>
                <a:lnTo>
                  <a:pt x="0" y="32"/>
                </a:lnTo>
                <a:lnTo>
                  <a:pt x="0" y="80"/>
                </a:lnTo>
                <a:lnTo>
                  <a:pt x="19200" y="80"/>
                </a:lnTo>
                <a:lnTo>
                  <a:pt x="19200" y="32"/>
                </a:lnTo>
              </a:path>
              <a:path w="19200" h="80">
                <a:moveTo>
                  <a:pt x="19200" y="0"/>
                </a:moveTo>
                <a:lnTo>
                  <a:pt x="0" y="0"/>
                </a:lnTo>
                <a:lnTo>
                  <a:pt x="0" y="15"/>
                </a:lnTo>
                <a:lnTo>
                  <a:pt x="19200" y="15"/>
                </a:lnTo>
                <a:lnTo>
                  <a:pt x="19200" y="0"/>
                </a:lnTo>
              </a:path>
            </a:pathLst>
          </a:custGeom>
          <a:solidFill>
            <a:srgbClr val="1F497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NjFhNzBmYzljMmYzZTgwNmM3NWM1NmI4MTI0NjhjZjgifQ=="/>
  <p:tag name="KSO_WPP_MARK_KEY" val="c729ed39-d3d8-4d54-883c-72b675954f3b"/>
  <p:tag name="commondata" val="eyJoZGlkIjoiMTU2Zjg3YzMwOWZiYzMyZmY1MmJmNjcxNGEyN2I4ZD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TABLE_BEAUTIFY" val="smartTable{1386500c-09c9-451e-a865-c4a6bc456f2f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1472</Words>
  <Application>WPS 演示</Application>
  <PresentationFormat>自定义</PresentationFormat>
  <Paragraphs>314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汉仪旗黑-55简</vt:lpstr>
      <vt:lpstr>黑体</vt:lpstr>
      <vt:lpstr>Wingdings</vt:lpstr>
      <vt:lpstr>楷体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</dc:creator>
  <cp:lastModifiedBy>孟庆双</cp:lastModifiedBy>
  <cp:revision>87</cp:revision>
  <dcterms:created xsi:type="dcterms:W3CDTF">2022-06-21T06:12:00Z</dcterms:created>
  <dcterms:modified xsi:type="dcterms:W3CDTF">2024-04-18T05:47:34Z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2022-06-30T16:40:48Z</vt:filetime>
  </property>
  <property fmtid="{D5CDD505-2E9C-101B-9397-08002B2CF9AE}" pid="4" name="ICV">
    <vt:lpwstr>6126FC91957146F1B3D6AFD3DFAD7836</vt:lpwstr>
  </property>
  <property fmtid="{D5CDD505-2E9C-101B-9397-08002B2CF9AE}" pid="5" name="KSOProductBuildVer">
    <vt:lpwstr>2052-12.1.0.16729</vt:lpwstr>
  </property>
</Properties>
</file>