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0"/>
  </p:handoutMasterIdLst>
  <p:sldIdLst>
    <p:sldId id="1008" r:id="rId4"/>
    <p:sldId id="1006" r:id="rId5"/>
    <p:sldId id="1113" r:id="rId7"/>
    <p:sldId id="1111" r:id="rId8"/>
    <p:sldId id="955" r:id="rId9"/>
  </p:sldIdLst>
  <p:sldSz cx="9144000" cy="5143500" type="screen16x9"/>
  <p:notesSz cx="9928225" cy="6797675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国瑞北五楼项目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8" name="图片 7" descr="微信图片_2024101020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2738120"/>
            <a:ext cx="1950720" cy="1974215"/>
          </a:xfrm>
          <a:prstGeom prst="rect">
            <a:avLst/>
          </a:prstGeom>
        </p:spPr>
      </p:pic>
      <p:pic>
        <p:nvPicPr>
          <p:cNvPr id="10" name="图片 9" descr="微信图片_202410102057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05" y="1203960"/>
            <a:ext cx="1896745" cy="3508375"/>
          </a:xfrm>
          <a:prstGeom prst="rect">
            <a:avLst/>
          </a:prstGeom>
        </p:spPr>
      </p:pic>
      <p:pic>
        <p:nvPicPr>
          <p:cNvPr id="11" name="图片 10" descr="微信图片_202410102058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20" y="1660525"/>
            <a:ext cx="2087880" cy="3051810"/>
          </a:xfrm>
          <a:prstGeom prst="rect">
            <a:avLst/>
          </a:prstGeom>
        </p:spPr>
      </p:pic>
      <p:pic>
        <p:nvPicPr>
          <p:cNvPr id="12" name="图片 11" descr="微信图片_202410102058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55" y="747395"/>
            <a:ext cx="2002155" cy="3964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360" y="771525"/>
            <a:ext cx="586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、项目地上四层，地下</a:t>
            </a:r>
            <a:r>
              <a:rPr lang="en-US" altLang="zh-CN" sz="1200"/>
              <a:t>1</a:t>
            </a:r>
            <a:r>
              <a:rPr lang="zh-CN" altLang="en-US" sz="1200"/>
              <a:t>层，总建筑面积</a:t>
            </a:r>
            <a:r>
              <a:rPr lang="en-US" altLang="zh-CN" sz="1200"/>
              <a:t>11436.23</a:t>
            </a:r>
            <a:r>
              <a:rPr lang="zh-CN" altLang="en-US" sz="1200"/>
              <a:t>㎡，其中产权面积</a:t>
            </a:r>
            <a:r>
              <a:rPr lang="en-US" altLang="zh-CN" sz="1200"/>
              <a:t>10915.64</a:t>
            </a:r>
            <a:r>
              <a:rPr lang="zh-CN" altLang="en-US" sz="1200"/>
              <a:t>㎡。</a:t>
            </a:r>
            <a:endParaRPr lang="zh-CN" altLang="en-US" sz="1200"/>
          </a:p>
          <a:p>
            <a:r>
              <a:rPr lang="en-US" altLang="zh-CN" sz="1200"/>
              <a:t>2</a:t>
            </a:r>
            <a:r>
              <a:rPr lang="zh-CN" altLang="en-US" sz="1200"/>
              <a:t>、地下</a:t>
            </a:r>
            <a:r>
              <a:rPr lang="en-US" altLang="zh-CN" sz="1200"/>
              <a:t>1</a:t>
            </a:r>
            <a:r>
              <a:rPr lang="zh-CN" altLang="en-US" sz="1200"/>
              <a:t>层</a:t>
            </a:r>
            <a:r>
              <a:rPr lang="en-US" altLang="zh-CN" sz="1200"/>
              <a:t>3106.15</a:t>
            </a:r>
            <a:r>
              <a:rPr lang="zh-CN" altLang="en-US" sz="1200"/>
              <a:t>㎡，</a:t>
            </a:r>
            <a:r>
              <a:rPr lang="en-US" altLang="zh-CN" sz="1200"/>
              <a:t>1</a:t>
            </a:r>
            <a:r>
              <a:rPr lang="zh-CN" altLang="en-US" sz="1200"/>
              <a:t>层</a:t>
            </a:r>
            <a:r>
              <a:rPr lang="en-US" altLang="zh-CN" sz="1200"/>
              <a:t>2672</a:t>
            </a:r>
            <a:r>
              <a:rPr lang="zh-CN" altLang="en-US" sz="1200"/>
              <a:t>㎡，</a:t>
            </a:r>
            <a:r>
              <a:rPr lang="en-US" altLang="zh-CN" sz="1200"/>
              <a:t>2</a:t>
            </a:r>
            <a:r>
              <a:rPr lang="zh-CN" altLang="en-US" sz="1200"/>
              <a:t>层</a:t>
            </a:r>
            <a:r>
              <a:rPr lang="en-US" altLang="zh-CN" sz="1200"/>
              <a:t>2608</a:t>
            </a:r>
            <a:r>
              <a:rPr lang="zh-CN" altLang="en-US" sz="1200"/>
              <a:t>㎡，</a:t>
            </a:r>
            <a:r>
              <a:rPr lang="en-US" altLang="zh-CN" sz="1200"/>
              <a:t>3</a:t>
            </a:r>
            <a:r>
              <a:rPr lang="zh-CN" altLang="en-US" sz="1200"/>
              <a:t>层</a:t>
            </a:r>
            <a:r>
              <a:rPr lang="en-US" altLang="zh-CN" sz="1200"/>
              <a:t>2512</a:t>
            </a:r>
            <a:r>
              <a:rPr lang="zh-CN" altLang="en-US" sz="1200"/>
              <a:t>㎡，</a:t>
            </a:r>
            <a:r>
              <a:rPr lang="en-US" altLang="zh-CN" sz="1200"/>
              <a:t>4</a:t>
            </a:r>
            <a:r>
              <a:rPr lang="zh-CN" altLang="en-US" sz="1200"/>
              <a:t>层</a:t>
            </a:r>
            <a:r>
              <a:rPr lang="en-US" altLang="zh-CN" sz="1200"/>
              <a:t>536</a:t>
            </a:r>
            <a:r>
              <a:rPr lang="zh-CN" altLang="en-US" sz="1200"/>
              <a:t>㎡，另有，屋顶花园</a:t>
            </a:r>
            <a:r>
              <a:rPr lang="en-US" altLang="zh-CN" sz="1200"/>
              <a:t>1700</a:t>
            </a:r>
            <a:r>
              <a:rPr lang="zh-CN" altLang="en-US" sz="1200"/>
              <a:t>㎡。</a:t>
            </a:r>
            <a:endParaRPr lang="zh-CN" altLang="en-US" sz="1200"/>
          </a:p>
          <a:p>
            <a:r>
              <a:rPr lang="en-US" altLang="zh-CN" sz="1200"/>
              <a:t>3</a:t>
            </a:r>
            <a:r>
              <a:rPr lang="zh-CN" altLang="en-US" sz="1200"/>
              <a:t>、交易方式可股权、可产权交易。</a:t>
            </a:r>
            <a:endParaRPr lang="zh-CN" altLang="en-US" sz="12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 descr="微信图片_202410102057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4255" y="2289175"/>
            <a:ext cx="1261745" cy="2372360"/>
          </a:xfrm>
          <a:prstGeom prst="rect">
            <a:avLst/>
          </a:prstGeom>
        </p:spPr>
      </p:pic>
      <p:pic>
        <p:nvPicPr>
          <p:cNvPr id="7" name="图片 6" descr="微信图片_202410102057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289175"/>
            <a:ext cx="1583055" cy="2372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3383915"/>
            <a:ext cx="1370330" cy="1277620"/>
          </a:xfrm>
          <a:prstGeom prst="rect">
            <a:avLst/>
          </a:prstGeom>
        </p:spPr>
      </p:pic>
      <p:pic>
        <p:nvPicPr>
          <p:cNvPr id="5" name="图片 4" descr="微信图片_202410102058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25" y="1659255"/>
            <a:ext cx="1895475" cy="3000375"/>
          </a:xfrm>
          <a:prstGeom prst="rect">
            <a:avLst/>
          </a:prstGeom>
        </p:spPr>
      </p:pic>
      <p:pic>
        <p:nvPicPr>
          <p:cNvPr id="6" name="图片 5" descr="微信图片_202410102058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15" y="1659890"/>
            <a:ext cx="1941830" cy="2999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360" y="771525"/>
            <a:ext cx="5867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</a:t>
            </a:r>
            <a:r>
              <a:rPr lang="zh-CN" sz="1200"/>
              <a:t>地下</a:t>
            </a:r>
            <a:r>
              <a:rPr lang="en-US" altLang="zh-CN" sz="1200"/>
              <a:t>19</a:t>
            </a:r>
            <a:r>
              <a:rPr lang="zh-CN" altLang="en-US" sz="1200"/>
              <a:t>个车位，地上</a:t>
            </a:r>
            <a:r>
              <a:rPr lang="en-US" altLang="zh-CN" sz="1200"/>
              <a:t>22</a:t>
            </a:r>
            <a:r>
              <a:rPr lang="zh-CN" altLang="en-US" sz="1200"/>
              <a:t>个车位，合计</a:t>
            </a:r>
            <a:r>
              <a:rPr lang="en-US" altLang="zh-CN" sz="1200"/>
              <a:t>41</a:t>
            </a:r>
            <a:r>
              <a:rPr lang="zh-CN" altLang="en-US" sz="1200"/>
              <a:t>个车位。</a:t>
            </a:r>
            <a:endParaRPr lang="zh-CN" altLang="en-US" sz="1200"/>
          </a:p>
          <a:p>
            <a:r>
              <a:rPr lang="en-US" altLang="zh-CN" sz="1200"/>
              <a:t>2</a:t>
            </a:r>
            <a:r>
              <a:rPr lang="zh-CN" altLang="en-US" sz="1200"/>
              <a:t>、</a:t>
            </a:r>
            <a:r>
              <a:rPr lang="zh-CN" sz="1200"/>
              <a:t>地下部分还建有食堂、多功能厅、宴会厅等设施</a:t>
            </a:r>
            <a:r>
              <a:rPr lang="zh-CN" altLang="en-US" sz="1200"/>
              <a:t>。</a:t>
            </a:r>
            <a:endParaRPr lang="zh-CN" altLang="en-US" sz="12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交易方式</a:t>
            </a:r>
            <a:endParaRPr lang="zh-CN" altLang="en-US"/>
          </a:p>
        </p:txBody>
      </p:sp>
      <p:pic>
        <p:nvPicPr>
          <p:cNvPr id="2" name="图片 1" descr="微信图片_202410102058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1059815"/>
            <a:ext cx="2301875" cy="3168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0" y="1564005"/>
            <a:ext cx="3342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、项目</a:t>
            </a:r>
            <a:r>
              <a:rPr lang="zh-CN" sz="1200"/>
              <a:t>报价</a:t>
            </a:r>
            <a:r>
              <a:rPr lang="en-US" altLang="zh-CN" sz="1200"/>
              <a:t>6.9</a:t>
            </a:r>
            <a:r>
              <a:rPr lang="zh-CN" altLang="en-US" sz="1200"/>
              <a:t>亿（约</a:t>
            </a:r>
            <a:r>
              <a:rPr lang="en-US" altLang="zh-CN" sz="1200"/>
              <a:t>7</a:t>
            </a:r>
            <a:r>
              <a:rPr lang="zh-CN" altLang="en-US" sz="1200"/>
              <a:t>万</a:t>
            </a:r>
            <a:r>
              <a:rPr lang="en-US" altLang="zh-CN" sz="1200"/>
              <a:t>/</a:t>
            </a:r>
            <a:r>
              <a:rPr lang="zh-CN" altLang="en-US" sz="1200"/>
              <a:t>㎡），具体可议。</a:t>
            </a:r>
            <a:endParaRPr lang="zh-CN" altLang="en-US" sz="1200"/>
          </a:p>
          <a:p>
            <a:r>
              <a:rPr lang="en-US" altLang="zh-CN" sz="1200"/>
              <a:t>2</a:t>
            </a:r>
            <a:r>
              <a:rPr lang="zh-CN" altLang="en-US" sz="1200"/>
              <a:t>、项目优势为北京二环内稀缺独栋办公空间；项目交易方式灵活。</a:t>
            </a:r>
            <a:endParaRPr lang="zh-CN" altLang="en-US" sz="1200"/>
          </a:p>
          <a:p>
            <a:r>
              <a:rPr lang="en-US" altLang="zh-CN" sz="1200"/>
              <a:t>3</a:t>
            </a:r>
            <a:r>
              <a:rPr lang="zh-CN" altLang="en-US" sz="1200"/>
              <a:t>、项目体量适中，设计装修合理，企业直接入住，适合做企业总部。</a:t>
            </a:r>
            <a:endParaRPr lang="zh-CN" altLang="en-US" sz="1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全屏显示(16:9)</PresentationFormat>
  <Paragraphs>29</Paragraphs>
  <Slides>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2024-10-15T12:12:45Z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2052-12.1.0.18276</vt:lpwstr>
  </property>
</Properties>
</file>