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263" r:id="rId31"/>
    <p:sldId id="264" r:id="rId32"/>
    <p:sldId id="265" r:id="rId33"/>
    <p:sldId id="266" r:id="rId34"/>
    <p:sldId id="268" r:id="rId35"/>
    <p:sldId id="267" r:id="rId36"/>
    <p:sldId id="305" r:id="rId37"/>
    <p:sldId id="306" r:id="rId38"/>
    <p:sldId id="307" r:id="rId39"/>
    <p:sldId id="269" r:id="rId40"/>
  </p:sldIdLst>
  <p:sldSz cx="18288000" cy="10287000"/>
  <p:notesSz cx="6858000" cy="9144000"/>
  <p:embeddedFontLst>
    <p:embeddedFont>
      <p:font typeface="Arimo" panose="02010600030101010101" charset="0"/>
      <p:regular r:id="rId41"/>
    </p:embeddedFont>
    <p:embeddedFont>
      <p:font typeface="Montserrat" panose="00000500000000000000" pitchFamily="2" charset="0"/>
      <p:regular r:id="rId42"/>
    </p:embeddedFont>
    <p:embeddedFont>
      <p:font typeface="Montserrat Heavy" panose="02010600030101010101" charset="0"/>
      <p:bold r:id="rId43"/>
    </p:embeddedFont>
    <p:embeddedFont>
      <p:font typeface="Montserrat Ultra-Bold" panose="02010600030101010101" charset="0"/>
      <p:bold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29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9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howGuides="1">
      <p:cViewPr varScale="1">
        <p:scale>
          <a:sx n="55" d="100"/>
          <a:sy n="55" d="100"/>
        </p:scale>
        <p:origin x="658" y="34"/>
      </p:cViewPr>
      <p:guideLst>
        <p:guide orient="horz" pos="2124"/>
        <p:guide pos="29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36.jpe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9.jpe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40.jpeg"/><Relationship Id="rId5" Type="http://schemas.openxmlformats.org/officeDocument/2006/relationships/image" Target="../media/image37.jpeg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097332" y="0"/>
            <a:ext cx="11190668" cy="10260916"/>
          </a:xfrm>
          <a:custGeom>
            <a:avLst/>
            <a:gdLst/>
            <a:ahLst/>
            <a:cxnLst/>
            <a:rect l="l" t="t" r="r" b="b"/>
            <a:pathLst>
              <a:path w="11190668" h="10260916">
                <a:moveTo>
                  <a:pt x="0" y="0"/>
                </a:moveTo>
                <a:lnTo>
                  <a:pt x="11190668" y="0"/>
                </a:lnTo>
                <a:lnTo>
                  <a:pt x="11190668" y="10260916"/>
                </a:lnTo>
                <a:lnTo>
                  <a:pt x="0" y="10260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487" r="-1683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0150" y="6110288"/>
            <a:ext cx="5581650" cy="564424"/>
            <a:chOff x="0" y="0"/>
            <a:chExt cx="6038850" cy="7525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38850" cy="752566"/>
            </a:xfrm>
            <a:custGeom>
              <a:avLst/>
              <a:gdLst/>
              <a:ahLst/>
              <a:cxnLst/>
              <a:rect l="l" t="t" r="r" b="b"/>
              <a:pathLst>
                <a:path w="6038850" h="752566">
                  <a:moveTo>
                    <a:pt x="0" y="0"/>
                  </a:moveTo>
                  <a:lnTo>
                    <a:pt x="6038850" y="0"/>
                  </a:lnTo>
                  <a:lnTo>
                    <a:pt x="6038850" y="752566"/>
                  </a:lnTo>
                  <a:lnTo>
                    <a:pt x="0" y="75256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AutoShape 7"/>
          <p:cNvSpPr/>
          <p:nvPr/>
        </p:nvSpPr>
        <p:spPr>
          <a:xfrm rot="3490">
            <a:off x="1109660" y="9029700"/>
            <a:ext cx="938213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3921279" y="-1852102"/>
          <a:ext cx="12687300" cy="381000"/>
        </p:xfrm>
        <a:graphic>
          <a:graphicData uri="http://schemas.openxmlformats.org/drawingml/2006/table">
            <a:tbl>
              <a:tblPr/>
              <a:tblGrid>
                <a:gridCol w="4913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3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mo" panose="020B0604020202020204"/>
                          <a:ea typeface="Arimo" panose="020B0604020202020204"/>
                        </a:rPr>
                        <a:t>产品销售PPT模板</a:t>
                      </a:r>
                      <a:endParaRPr lang="en-US" sz="1100"/>
                    </a:p>
                  </a:txBody>
                  <a:tcPr marL="9525" marR="9525" marT="9525" marB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mo" panose="020B0604020202020204"/>
                        </a:rPr>
                        <a:t>Product Sales PPT Template</a:t>
                      </a:r>
                      <a:endParaRPr lang="en-US" sz="1100"/>
                    </a:p>
                  </a:txBody>
                  <a:tcPr marL="9525" marR="9525" marT="9525" marB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1124225" y="2772425"/>
            <a:ext cx="12958054" cy="2889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880"/>
              </a:lnSpc>
            </a:pPr>
            <a:r>
              <a:rPr lang="en-US" sz="8000" b="1" dirty="0" err="1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霍营商圈</a:t>
            </a:r>
            <a:r>
              <a:rPr lang="en-US" sz="8000" b="1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---</a:t>
            </a:r>
            <a:r>
              <a:rPr lang="zh-CN" altLang="en-US" sz="8000" b="1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国风美唐</a:t>
            </a:r>
            <a:endParaRPr lang="en-US" sz="8000" b="1" dirty="0">
              <a:ln w="6600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  <a:p>
            <a:pPr algn="l">
              <a:lnSpc>
                <a:spcPts val="11880"/>
              </a:lnSpc>
            </a:pPr>
            <a:r>
              <a:rPr lang="en-US" sz="6600" b="1" dirty="0" err="1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165100" dist="38100" dir="2700000" algn="tl" rotWithShape="0">
                    <a:prstClr val="black">
                      <a:alpha val="40000"/>
                    </a:prstClr>
                  </a:outerShdw>
                </a:effectLst>
                <a:ea typeface="思源宋体-超粗体" panose="02020900000000000000" charset="-122"/>
              </a:rPr>
              <a:t>全新社区底商隆重亮相</a:t>
            </a:r>
            <a:endParaRPr lang="en-US" sz="6600" b="1" dirty="0">
              <a:ln w="6600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  <a:ea typeface="思源宋体-超粗体" panose="020209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21618" y="6225066"/>
            <a:ext cx="6449789" cy="381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240"/>
              </a:lnSpc>
            </a:pPr>
            <a:r>
              <a:rPr lang="en-US" sz="2400" spc="1690" dirty="0">
                <a:latin typeface="思源宋体" panose="02020400000000000000" charset="-122"/>
                <a:ea typeface="思源宋体" panose="02020400000000000000" charset="-122"/>
              </a:rPr>
              <a:t>2024全城</a:t>
            </a:r>
            <a:r>
              <a:rPr lang="zh-CN" altLang="en-US" sz="2400" spc="1690" dirty="0">
                <a:latin typeface="思源宋体" panose="02020400000000000000" charset="-122"/>
                <a:ea typeface="思源宋体" panose="02020400000000000000" charset="-122"/>
              </a:rPr>
              <a:t>招商</a:t>
            </a:r>
            <a:endParaRPr lang="en-US" sz="2400" spc="1690" dirty="0">
              <a:latin typeface="思源宋体" panose="02020400000000000000" charset="-122"/>
              <a:ea typeface="思源宋体" panose="020204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30968" y="6883426"/>
            <a:ext cx="5703231" cy="1184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80"/>
              </a:lnSpc>
            </a:pPr>
            <a:r>
              <a:rPr lang="en-US" sz="1975" dirty="0">
                <a:solidFill>
                  <a:srgbClr val="FFFFFF"/>
                </a:solidFill>
                <a:latin typeface="思源宋体" panose="02020400000000000000" charset="-122"/>
                <a:ea typeface="思源宋体" panose="02020400000000000000" charset="-122"/>
              </a:rPr>
              <a:t>地址：北京市昌平区科星西路国风美唐综合楼1层2层（地铁霍营站）</a:t>
            </a:r>
          </a:p>
          <a:p>
            <a:pPr algn="l">
              <a:lnSpc>
                <a:spcPts val="3080"/>
              </a:lnSpc>
            </a:pPr>
            <a:endParaRPr lang="en-US" sz="1975" dirty="0">
              <a:solidFill>
                <a:srgbClr val="FFFFFF"/>
              </a:solidFill>
              <a:latin typeface="思源宋体" panose="02020400000000000000" charset="-122"/>
              <a:ea typeface="思源宋体" panose="020204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88427" y="9193922"/>
            <a:ext cx="4158007" cy="247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FFFFFF"/>
                </a:solidFill>
                <a:latin typeface="Montserrat Ultra-Bold" panose="00000900000000000000"/>
              </a:rPr>
              <a:t>SOLICIT BUSINESS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07.jpg107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11.jpg111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12.jpg112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13.jpg113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14.jpg114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15.jpg115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16.jpg116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17.jpg117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18.jpg118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19.jpg119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9168" y="411317"/>
            <a:ext cx="10254344" cy="10287000"/>
            <a:chOff x="0" y="0"/>
            <a:chExt cx="13672458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72438" cy="13716000"/>
            </a:xfrm>
            <a:custGeom>
              <a:avLst/>
              <a:gdLst/>
              <a:ahLst/>
              <a:cxnLst/>
              <a:rect l="l" t="t" r="r" b="b"/>
              <a:pathLst>
                <a:path w="13672438" h="13716000">
                  <a:moveTo>
                    <a:pt x="0" y="0"/>
                  </a:moveTo>
                  <a:lnTo>
                    <a:pt x="13672438" y="0"/>
                  </a:lnTo>
                  <a:lnTo>
                    <a:pt x="1367243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744009" y="1795436"/>
            <a:ext cx="8537151" cy="163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60"/>
              </a:lnSpc>
            </a:pPr>
            <a:r>
              <a:rPr lang="en-US" sz="10800" b="1" dirty="0" err="1">
                <a:solidFill>
                  <a:srgbClr val="FFFFFF"/>
                </a:solidFill>
                <a:ea typeface="思源宋体-超粗体" panose="02020900000000000000" charset="-122"/>
              </a:rPr>
              <a:t>目录</a:t>
            </a:r>
            <a:endParaRPr lang="en-US" sz="10800" b="1" dirty="0">
              <a:solidFill>
                <a:srgbClr val="FFFFFF"/>
              </a:solidFill>
              <a:ea typeface="思源宋体-超粗体" panose="02020900000000000000" charset="-122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870690" y="5143500"/>
            <a:ext cx="6515598" cy="4114800"/>
          </a:xfrm>
          <a:custGeom>
            <a:avLst/>
            <a:gdLst/>
            <a:ahLst/>
            <a:cxnLst/>
            <a:rect l="l" t="t" r="r" b="b"/>
            <a:pathLst>
              <a:path w="6515598" h="4114800">
                <a:moveTo>
                  <a:pt x="0" y="0"/>
                </a:moveTo>
                <a:lnTo>
                  <a:pt x="6515598" y="0"/>
                </a:lnTo>
                <a:lnTo>
                  <a:pt x="65155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8759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8033655" y="-39351"/>
            <a:ext cx="10269856" cy="901336"/>
            <a:chOff x="0" y="0"/>
            <a:chExt cx="13693142" cy="12017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693139" cy="1201801"/>
            </a:xfrm>
            <a:custGeom>
              <a:avLst/>
              <a:gdLst/>
              <a:ahLst/>
              <a:cxnLst/>
              <a:rect l="l" t="t" r="r" b="b"/>
              <a:pathLst>
                <a:path w="13693139" h="1201801">
                  <a:moveTo>
                    <a:pt x="0" y="0"/>
                  </a:moveTo>
                  <a:lnTo>
                    <a:pt x="13693139" y="0"/>
                  </a:lnTo>
                  <a:lnTo>
                    <a:pt x="13693139" y="1201801"/>
                  </a:lnTo>
                  <a:lnTo>
                    <a:pt x="0" y="1201801"/>
                  </a:lnTo>
                  <a:close/>
                </a:path>
              </a:pathLst>
            </a:custGeom>
            <a:solidFill>
              <a:srgbClr val="2A2827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70690" y="3612417"/>
            <a:ext cx="5831058" cy="36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2500">
                <a:solidFill>
                  <a:srgbClr val="FFFFFF"/>
                </a:solidFill>
                <a:latin typeface="思源宋体-超粗体" panose="02020900000000000000" charset="-122"/>
              </a:rPr>
              <a:t>Contents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86179" y="603171"/>
            <a:ext cx="371230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chemeClr val="bg2"/>
                </a:solidFill>
                <a:latin typeface="Montserrat Ultra-Bold" panose="00000900000000000000"/>
              </a:rPr>
              <a:t>PRESENTATION</a:t>
            </a:r>
            <a:endParaRPr lang="en-US" sz="1800">
              <a:solidFill>
                <a:schemeClr val="accent1">
                  <a:lumMod val="75000"/>
                </a:schemeClr>
              </a:solidFill>
              <a:latin typeface="Montserrat Ultra-Bold" panose="00000900000000000000"/>
            </a:endParaRP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chemeClr val="accent1">
                    <a:lumMod val="75000"/>
                  </a:schemeClr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10" name="AutoShape 10"/>
          <p:cNvSpPr/>
          <p:nvPr>
            <p:custDataLst>
              <p:tags r:id="rId1"/>
            </p:custDataLst>
          </p:nvPr>
        </p:nvSpPr>
        <p:spPr>
          <a:xfrm flipV="1">
            <a:off x="9144000" y="2845205"/>
            <a:ext cx="2399431" cy="0"/>
          </a:xfrm>
          <a:prstGeom prst="line">
            <a:avLst/>
          </a:prstGeom>
          <a:ln w="9525" cap="flat">
            <a:solidFill>
              <a:srgbClr val="1402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>
            <p:custDataLst>
              <p:tags r:id="rId2"/>
            </p:custDataLst>
          </p:nvPr>
        </p:nvSpPr>
        <p:spPr>
          <a:xfrm>
            <a:off x="11912749" y="2916756"/>
            <a:ext cx="3667585" cy="45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0"/>
              </a:lnSpc>
              <a:spcBef>
                <a:spcPct val="0"/>
              </a:spcBef>
            </a:pPr>
            <a:r>
              <a:rPr lang="en-US" sz="2665" spc="31">
                <a:solidFill>
                  <a:srgbClr val="000000"/>
                </a:solidFill>
                <a:latin typeface="思源宋体-超粗体" panose="02020900000000000000" charset="-122"/>
              </a:rPr>
              <a:t>Introduction</a:t>
            </a:r>
          </a:p>
        </p:txBody>
      </p:sp>
      <p:sp>
        <p:nvSpPr>
          <p:cNvPr id="12" name="TextBox 12"/>
          <p:cNvSpPr txBox="1"/>
          <p:nvPr>
            <p:custDataLst>
              <p:tags r:id="rId3"/>
            </p:custDataLst>
          </p:nvPr>
        </p:nvSpPr>
        <p:spPr>
          <a:xfrm>
            <a:off x="11960179" y="2269174"/>
            <a:ext cx="3014600" cy="61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0"/>
              </a:lnSpc>
              <a:spcBef>
                <a:spcPct val="0"/>
              </a:spcBef>
            </a:pPr>
            <a:r>
              <a:rPr lang="en-US" sz="3620" spc="43">
                <a:solidFill>
                  <a:schemeClr val="accent1">
                    <a:lumMod val="75000"/>
                  </a:schemeClr>
                </a:solidFill>
                <a:latin typeface="思源宋体-超粗体" panose="02020900000000000000" charset="-122"/>
                <a:ea typeface="思源宋体-超粗体" panose="02020900000000000000" charset="-122"/>
              </a:rPr>
              <a:t>01.项目介绍</a:t>
            </a:r>
          </a:p>
        </p:txBody>
      </p:sp>
      <p:sp>
        <p:nvSpPr>
          <p:cNvPr id="13" name="AutoShape 13"/>
          <p:cNvSpPr/>
          <p:nvPr>
            <p:custDataLst>
              <p:tags r:id="rId4"/>
            </p:custDataLst>
          </p:nvPr>
        </p:nvSpPr>
        <p:spPr>
          <a:xfrm flipV="1">
            <a:off x="9144000" y="4656481"/>
            <a:ext cx="2399431" cy="0"/>
          </a:xfrm>
          <a:prstGeom prst="line">
            <a:avLst/>
          </a:prstGeom>
          <a:ln w="9525" cap="flat">
            <a:solidFill>
              <a:srgbClr val="1402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>
            <p:custDataLst>
              <p:tags r:id="rId5"/>
            </p:custDataLst>
          </p:nvPr>
        </p:nvSpPr>
        <p:spPr>
          <a:xfrm>
            <a:off x="11912749" y="4728032"/>
            <a:ext cx="5026911" cy="45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0"/>
              </a:lnSpc>
              <a:spcBef>
                <a:spcPct val="0"/>
              </a:spcBef>
            </a:pPr>
            <a:r>
              <a:rPr lang="en-US" sz="2665" spc="31">
                <a:solidFill>
                  <a:srgbClr val="000000"/>
                </a:solidFill>
                <a:latin typeface="思源宋体-超粗体" panose="02020900000000000000" charset="-122"/>
              </a:rPr>
              <a:t>Project Area Distribution</a:t>
            </a:r>
          </a:p>
        </p:txBody>
      </p:sp>
      <p:sp>
        <p:nvSpPr>
          <p:cNvPr id="15" name="TextBox 15"/>
          <p:cNvSpPr txBox="1"/>
          <p:nvPr>
            <p:custDataLst>
              <p:tags r:id="rId6"/>
            </p:custDataLst>
          </p:nvPr>
        </p:nvSpPr>
        <p:spPr>
          <a:xfrm>
            <a:off x="11960179" y="4080450"/>
            <a:ext cx="3811896" cy="612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65"/>
              </a:lnSpc>
              <a:spcBef>
                <a:spcPct val="0"/>
              </a:spcBef>
            </a:pPr>
            <a:r>
              <a:rPr lang="en-US" sz="3620" spc="43">
                <a:solidFill>
                  <a:schemeClr val="accent1">
                    <a:lumMod val="75000"/>
                  </a:schemeClr>
                </a:solidFill>
                <a:latin typeface="思源宋体-超粗体" panose="02020900000000000000" charset="-122"/>
                <a:ea typeface="思源宋体-超粗体" panose="02020900000000000000" charset="-122"/>
              </a:rPr>
              <a:t>02.项目面积分布</a:t>
            </a:r>
          </a:p>
        </p:txBody>
      </p:sp>
      <p:sp>
        <p:nvSpPr>
          <p:cNvPr id="16" name="AutoShape 16"/>
          <p:cNvSpPr/>
          <p:nvPr>
            <p:custDataLst>
              <p:tags r:id="rId7"/>
            </p:custDataLst>
          </p:nvPr>
        </p:nvSpPr>
        <p:spPr>
          <a:xfrm flipV="1">
            <a:off x="9144000" y="6467757"/>
            <a:ext cx="2399431" cy="0"/>
          </a:xfrm>
          <a:prstGeom prst="line">
            <a:avLst/>
          </a:prstGeom>
          <a:ln w="9525" cap="flat">
            <a:solidFill>
              <a:srgbClr val="1402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>
            <p:custDataLst>
              <p:tags r:id="rId8"/>
            </p:custDataLst>
          </p:nvPr>
        </p:nvSpPr>
        <p:spPr>
          <a:xfrm>
            <a:off x="11912749" y="6539308"/>
            <a:ext cx="3667585" cy="45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0"/>
              </a:lnSpc>
              <a:spcBef>
                <a:spcPct val="0"/>
              </a:spcBef>
            </a:pPr>
            <a:r>
              <a:rPr lang="en-US" sz="2665" spc="31">
                <a:solidFill>
                  <a:srgbClr val="000000"/>
                </a:solidFill>
                <a:latin typeface="思源宋体-超粗体" panose="02020900000000000000" charset="-122"/>
              </a:rPr>
              <a:t>Selling points</a:t>
            </a:r>
          </a:p>
        </p:txBody>
      </p:sp>
      <p:sp>
        <p:nvSpPr>
          <p:cNvPr id="18" name="TextBox 18"/>
          <p:cNvSpPr txBox="1"/>
          <p:nvPr>
            <p:custDataLst>
              <p:tags r:id="rId9"/>
            </p:custDataLst>
          </p:nvPr>
        </p:nvSpPr>
        <p:spPr>
          <a:xfrm>
            <a:off x="11960179" y="5891726"/>
            <a:ext cx="3424336" cy="61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0"/>
              </a:lnSpc>
              <a:spcBef>
                <a:spcPct val="0"/>
              </a:spcBef>
            </a:pPr>
            <a:r>
              <a:rPr lang="en-US" sz="3620" spc="43">
                <a:solidFill>
                  <a:schemeClr val="accent1">
                    <a:lumMod val="75000"/>
                  </a:schemeClr>
                </a:solidFill>
                <a:latin typeface="思源宋体-超粗体" panose="02020900000000000000" charset="-122"/>
                <a:ea typeface="思源宋体-超粗体" panose="02020900000000000000" charset="-122"/>
              </a:rPr>
              <a:t>03.卖点优势</a:t>
            </a:r>
          </a:p>
        </p:txBody>
      </p:sp>
      <p:sp>
        <p:nvSpPr>
          <p:cNvPr id="19" name="AutoShape 19"/>
          <p:cNvSpPr/>
          <p:nvPr>
            <p:custDataLst>
              <p:tags r:id="rId10"/>
            </p:custDataLst>
          </p:nvPr>
        </p:nvSpPr>
        <p:spPr>
          <a:xfrm>
            <a:off x="9144000" y="8279033"/>
            <a:ext cx="2399431" cy="0"/>
          </a:xfrm>
          <a:prstGeom prst="line">
            <a:avLst/>
          </a:prstGeom>
          <a:ln w="9525" cap="flat">
            <a:solidFill>
              <a:srgbClr val="1402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TextBox 20"/>
          <p:cNvSpPr txBox="1"/>
          <p:nvPr>
            <p:custDataLst>
              <p:tags r:id="rId11"/>
            </p:custDataLst>
          </p:nvPr>
        </p:nvSpPr>
        <p:spPr>
          <a:xfrm>
            <a:off x="11912749" y="8350584"/>
            <a:ext cx="4172066" cy="45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0"/>
              </a:lnSpc>
              <a:spcBef>
                <a:spcPct val="0"/>
              </a:spcBef>
            </a:pPr>
            <a:r>
              <a:rPr lang="en-US" sz="2665" spc="31">
                <a:solidFill>
                  <a:srgbClr val="000000"/>
                </a:solidFill>
                <a:latin typeface="思源宋体-超粗体" panose="02020900000000000000" charset="-122"/>
              </a:rPr>
              <a:t>Reality Imagesrealistic</a:t>
            </a:r>
          </a:p>
        </p:txBody>
      </p:sp>
      <p:sp>
        <p:nvSpPr>
          <p:cNvPr id="21" name="TextBox 21"/>
          <p:cNvSpPr txBox="1"/>
          <p:nvPr>
            <p:custDataLst>
              <p:tags r:id="rId12"/>
            </p:custDataLst>
          </p:nvPr>
        </p:nvSpPr>
        <p:spPr>
          <a:xfrm>
            <a:off x="11960179" y="7703002"/>
            <a:ext cx="3620155" cy="612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70"/>
              </a:lnSpc>
              <a:spcBef>
                <a:spcPct val="0"/>
              </a:spcBef>
            </a:pPr>
            <a:r>
              <a:rPr lang="en-US" sz="3620" spc="43">
                <a:solidFill>
                  <a:schemeClr val="accent1">
                    <a:lumMod val="75000"/>
                  </a:schemeClr>
                </a:solidFill>
                <a:latin typeface="思源宋体-超粗体" panose="02020900000000000000" charset="-122"/>
                <a:ea typeface="思源宋体-超粗体" panose="02020900000000000000" charset="-122"/>
              </a:rPr>
              <a:t>04.实景图片展示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20.jpg120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26.jpg126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34.jpg134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>
            <p:custDataLst>
              <p:tags r:id="rId1"/>
            </p:custDataLst>
          </p:nvPr>
        </p:nvSpPr>
        <p:spPr>
          <a:xfrm rot="5400000">
            <a:off x="13031722" y="4914003"/>
            <a:ext cx="7441686" cy="890281"/>
          </a:xfrm>
          <a:custGeom>
            <a:avLst/>
            <a:gdLst/>
            <a:ahLst/>
            <a:cxnLst/>
            <a:rect l="l" t="t" r="r" b="b"/>
            <a:pathLst>
              <a:path w="9922129" h="1186942">
                <a:moveTo>
                  <a:pt x="0" y="0"/>
                </a:moveTo>
                <a:lnTo>
                  <a:pt x="9922129" y="0"/>
                </a:lnTo>
                <a:lnTo>
                  <a:pt x="9922129" y="1186942"/>
                </a:lnTo>
                <a:lnTo>
                  <a:pt x="0" y="1186942"/>
                </a:lnTo>
                <a:close/>
              </a:path>
            </a:pathLst>
          </a:custGeom>
          <a:solidFill>
            <a:srgbClr val="404040"/>
          </a:solidFill>
        </p:spPr>
      </p:sp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pic>
        <p:nvPicPr>
          <p:cNvPr id="2" name="图片 1" descr="D:/工作的魅力女人/121/1/205.jpg205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二层平面图介绍</a:t>
            </a:r>
            <a:r>
              <a:rPr lang="en-US" altLang="zh-CN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       </a:t>
            </a:r>
          </a:p>
          <a:p>
            <a:endParaRPr lang="en-US" altLang="zh-CN" sz="27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6" name="TextBox 16"/>
          <p:cNvSpPr txBox="1"/>
          <p:nvPr>
            <p:custDataLst>
              <p:tags r:id="rId2"/>
            </p:custDataLst>
          </p:nvPr>
        </p:nvSpPr>
        <p:spPr>
          <a:xfrm rot="5400000">
            <a:off x="15846654" y="2991420"/>
            <a:ext cx="1786914" cy="40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 Ultra-Bold" panose="00000900000000000000"/>
              </a:rPr>
              <a:t>Part 02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>
            <p:custDataLst>
              <p:tags r:id="rId1"/>
            </p:custDataLst>
          </p:nvPr>
        </p:nvSpPr>
        <p:spPr>
          <a:xfrm rot="5400000">
            <a:off x="13031722" y="4914003"/>
            <a:ext cx="7441686" cy="890281"/>
          </a:xfrm>
          <a:custGeom>
            <a:avLst/>
            <a:gdLst/>
            <a:ahLst/>
            <a:cxnLst/>
            <a:rect l="l" t="t" r="r" b="b"/>
            <a:pathLst>
              <a:path w="9922129" h="1186942">
                <a:moveTo>
                  <a:pt x="0" y="0"/>
                </a:moveTo>
                <a:lnTo>
                  <a:pt x="9922129" y="0"/>
                </a:lnTo>
                <a:lnTo>
                  <a:pt x="9922129" y="1186942"/>
                </a:lnTo>
                <a:lnTo>
                  <a:pt x="0" y="1186942"/>
                </a:lnTo>
                <a:close/>
              </a:path>
            </a:pathLst>
          </a:custGeom>
          <a:solidFill>
            <a:srgbClr val="404040"/>
          </a:solidFill>
        </p:spPr>
      </p:sp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pic>
        <p:nvPicPr>
          <p:cNvPr id="2" name="图片 1" descr="D:/工作的魅力女人/121/1/207.jpg207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二层平面图介绍</a:t>
            </a:r>
            <a:r>
              <a:rPr lang="en-US" altLang="zh-CN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       </a:t>
            </a:r>
          </a:p>
          <a:p>
            <a:endParaRPr lang="en-US" altLang="zh-CN" sz="27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6" name="TextBox 16"/>
          <p:cNvSpPr txBox="1"/>
          <p:nvPr>
            <p:custDataLst>
              <p:tags r:id="rId2"/>
            </p:custDataLst>
          </p:nvPr>
        </p:nvSpPr>
        <p:spPr>
          <a:xfrm rot="5400000">
            <a:off x="15846654" y="2991420"/>
            <a:ext cx="1786914" cy="40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 Ultra-Bold" panose="00000900000000000000"/>
              </a:rPr>
              <a:t>Part 02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>
            <p:custDataLst>
              <p:tags r:id="rId1"/>
            </p:custDataLst>
          </p:nvPr>
        </p:nvSpPr>
        <p:spPr>
          <a:xfrm rot="5400000">
            <a:off x="13031722" y="4914003"/>
            <a:ext cx="7441686" cy="890281"/>
          </a:xfrm>
          <a:custGeom>
            <a:avLst/>
            <a:gdLst/>
            <a:ahLst/>
            <a:cxnLst/>
            <a:rect l="l" t="t" r="r" b="b"/>
            <a:pathLst>
              <a:path w="9922129" h="1186942">
                <a:moveTo>
                  <a:pt x="0" y="0"/>
                </a:moveTo>
                <a:lnTo>
                  <a:pt x="9922129" y="0"/>
                </a:lnTo>
                <a:lnTo>
                  <a:pt x="9922129" y="1186942"/>
                </a:lnTo>
                <a:lnTo>
                  <a:pt x="0" y="1186942"/>
                </a:lnTo>
                <a:close/>
              </a:path>
            </a:pathLst>
          </a:custGeom>
          <a:solidFill>
            <a:srgbClr val="404040"/>
          </a:solidFill>
        </p:spPr>
      </p:sp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pic>
        <p:nvPicPr>
          <p:cNvPr id="2" name="图片 1" descr="D:/工作的魅力女人/121/1/208.jpg208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二层平面图介绍</a:t>
            </a:r>
            <a:r>
              <a:rPr lang="en-US" altLang="zh-CN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       </a:t>
            </a:r>
          </a:p>
          <a:p>
            <a:endParaRPr lang="en-US" altLang="zh-CN" sz="27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6" name="TextBox 16"/>
          <p:cNvSpPr txBox="1"/>
          <p:nvPr>
            <p:custDataLst>
              <p:tags r:id="rId2"/>
            </p:custDataLst>
          </p:nvPr>
        </p:nvSpPr>
        <p:spPr>
          <a:xfrm rot="5400000">
            <a:off x="15846654" y="2991420"/>
            <a:ext cx="1786914" cy="40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 Ultra-Bold" panose="00000900000000000000"/>
              </a:rPr>
              <a:t>Part 02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>
            <p:custDataLst>
              <p:tags r:id="rId1"/>
            </p:custDataLst>
          </p:nvPr>
        </p:nvSpPr>
        <p:spPr>
          <a:xfrm rot="5400000">
            <a:off x="13031722" y="4914003"/>
            <a:ext cx="7441686" cy="890281"/>
          </a:xfrm>
          <a:custGeom>
            <a:avLst/>
            <a:gdLst/>
            <a:ahLst/>
            <a:cxnLst/>
            <a:rect l="l" t="t" r="r" b="b"/>
            <a:pathLst>
              <a:path w="9922129" h="1186942">
                <a:moveTo>
                  <a:pt x="0" y="0"/>
                </a:moveTo>
                <a:lnTo>
                  <a:pt x="9922129" y="0"/>
                </a:lnTo>
                <a:lnTo>
                  <a:pt x="9922129" y="1186942"/>
                </a:lnTo>
                <a:lnTo>
                  <a:pt x="0" y="1186942"/>
                </a:lnTo>
                <a:close/>
              </a:path>
            </a:pathLst>
          </a:custGeom>
          <a:solidFill>
            <a:srgbClr val="404040"/>
          </a:solidFill>
        </p:spPr>
      </p:sp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pic>
        <p:nvPicPr>
          <p:cNvPr id="2" name="图片 1" descr="D:/工作的魅力女人/121/1/211.jpg211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二层平面图介绍</a:t>
            </a:r>
            <a:r>
              <a:rPr lang="en-US" altLang="zh-CN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       </a:t>
            </a:r>
          </a:p>
          <a:p>
            <a:endParaRPr lang="en-US" altLang="zh-CN" sz="27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6" name="TextBox 16"/>
          <p:cNvSpPr txBox="1"/>
          <p:nvPr>
            <p:custDataLst>
              <p:tags r:id="rId2"/>
            </p:custDataLst>
          </p:nvPr>
        </p:nvSpPr>
        <p:spPr>
          <a:xfrm rot="5400000">
            <a:off x="15846654" y="2991420"/>
            <a:ext cx="1786914" cy="40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 Ultra-Bold" panose="00000900000000000000"/>
              </a:rPr>
              <a:t>Part 02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>
            <p:custDataLst>
              <p:tags r:id="rId1"/>
            </p:custDataLst>
          </p:nvPr>
        </p:nvSpPr>
        <p:spPr>
          <a:xfrm rot="5400000">
            <a:off x="13031722" y="4914003"/>
            <a:ext cx="7441686" cy="890281"/>
          </a:xfrm>
          <a:custGeom>
            <a:avLst/>
            <a:gdLst/>
            <a:ahLst/>
            <a:cxnLst/>
            <a:rect l="l" t="t" r="r" b="b"/>
            <a:pathLst>
              <a:path w="9922129" h="1186942">
                <a:moveTo>
                  <a:pt x="0" y="0"/>
                </a:moveTo>
                <a:lnTo>
                  <a:pt x="9922129" y="0"/>
                </a:lnTo>
                <a:lnTo>
                  <a:pt x="9922129" y="1186942"/>
                </a:lnTo>
                <a:lnTo>
                  <a:pt x="0" y="1186942"/>
                </a:lnTo>
                <a:close/>
              </a:path>
            </a:pathLst>
          </a:custGeom>
          <a:solidFill>
            <a:srgbClr val="404040"/>
          </a:solidFill>
        </p:spPr>
      </p:sp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pic>
        <p:nvPicPr>
          <p:cNvPr id="2" name="图片 1" descr="D:/工作的魅力女人/121/1/212.jpg212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二层平面图介绍</a:t>
            </a:r>
            <a:r>
              <a:rPr lang="en-US" altLang="zh-CN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       </a:t>
            </a:r>
          </a:p>
          <a:p>
            <a:endParaRPr lang="en-US" altLang="zh-CN" sz="27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6" name="TextBox 16"/>
          <p:cNvSpPr txBox="1"/>
          <p:nvPr>
            <p:custDataLst>
              <p:tags r:id="rId2"/>
            </p:custDataLst>
          </p:nvPr>
        </p:nvSpPr>
        <p:spPr>
          <a:xfrm rot="5400000">
            <a:off x="15846654" y="2991420"/>
            <a:ext cx="1786914" cy="40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 Ultra-Bold" panose="00000900000000000000"/>
              </a:rPr>
              <a:t>Part 02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>
            <p:custDataLst>
              <p:tags r:id="rId1"/>
            </p:custDataLst>
          </p:nvPr>
        </p:nvSpPr>
        <p:spPr>
          <a:xfrm rot="5400000">
            <a:off x="13031722" y="4914003"/>
            <a:ext cx="7441686" cy="890281"/>
          </a:xfrm>
          <a:custGeom>
            <a:avLst/>
            <a:gdLst/>
            <a:ahLst/>
            <a:cxnLst/>
            <a:rect l="l" t="t" r="r" b="b"/>
            <a:pathLst>
              <a:path w="9922129" h="1186942">
                <a:moveTo>
                  <a:pt x="0" y="0"/>
                </a:moveTo>
                <a:lnTo>
                  <a:pt x="9922129" y="0"/>
                </a:lnTo>
                <a:lnTo>
                  <a:pt x="9922129" y="1186942"/>
                </a:lnTo>
                <a:lnTo>
                  <a:pt x="0" y="1186942"/>
                </a:lnTo>
                <a:close/>
              </a:path>
            </a:pathLst>
          </a:custGeom>
          <a:solidFill>
            <a:srgbClr val="404040"/>
          </a:solidFill>
        </p:spPr>
      </p:sp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pic>
        <p:nvPicPr>
          <p:cNvPr id="2" name="图片 1" descr="D:/工作的魅力女人/121/1/214.jpg214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二层平面图介绍</a:t>
            </a:r>
            <a:r>
              <a:rPr lang="en-US" altLang="zh-CN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       </a:t>
            </a:r>
          </a:p>
          <a:p>
            <a:endParaRPr lang="en-US" altLang="zh-CN" sz="27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6" name="TextBox 16"/>
          <p:cNvSpPr txBox="1"/>
          <p:nvPr>
            <p:custDataLst>
              <p:tags r:id="rId2"/>
            </p:custDataLst>
          </p:nvPr>
        </p:nvSpPr>
        <p:spPr>
          <a:xfrm rot="5400000">
            <a:off x="15846654" y="2991420"/>
            <a:ext cx="1786914" cy="40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 Ultra-Bold" panose="00000900000000000000"/>
              </a:rPr>
              <a:t>Part 02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>
            <p:custDataLst>
              <p:tags r:id="rId1"/>
            </p:custDataLst>
          </p:nvPr>
        </p:nvSpPr>
        <p:spPr>
          <a:xfrm rot="5400000">
            <a:off x="13031722" y="4914003"/>
            <a:ext cx="7441686" cy="890281"/>
          </a:xfrm>
          <a:custGeom>
            <a:avLst/>
            <a:gdLst/>
            <a:ahLst/>
            <a:cxnLst/>
            <a:rect l="l" t="t" r="r" b="b"/>
            <a:pathLst>
              <a:path w="9922129" h="1186942">
                <a:moveTo>
                  <a:pt x="0" y="0"/>
                </a:moveTo>
                <a:lnTo>
                  <a:pt x="9922129" y="0"/>
                </a:lnTo>
                <a:lnTo>
                  <a:pt x="9922129" y="1186942"/>
                </a:lnTo>
                <a:lnTo>
                  <a:pt x="0" y="1186942"/>
                </a:lnTo>
                <a:close/>
              </a:path>
            </a:pathLst>
          </a:custGeom>
          <a:solidFill>
            <a:srgbClr val="404040"/>
          </a:solidFill>
        </p:spPr>
      </p:sp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pic>
        <p:nvPicPr>
          <p:cNvPr id="2" name="图片 1" descr="D:/工作的魅力女人/121/1/215.jpg215"/>
          <p:cNvPicPr>
            <a:picLocks noChangeAspect="1"/>
          </p:cNvPicPr>
          <p:nvPr/>
        </p:nvPicPr>
        <p:blipFill>
          <a:blip r:embed="rId4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二层平面图介绍</a:t>
            </a:r>
            <a:r>
              <a:rPr lang="en-US" altLang="zh-CN" sz="2700" b="1" dirty="0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       </a:t>
            </a:r>
          </a:p>
          <a:p>
            <a:endParaRPr lang="en-US" altLang="zh-CN" sz="2700" b="1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6" name="TextBox 16"/>
          <p:cNvSpPr txBox="1"/>
          <p:nvPr>
            <p:custDataLst>
              <p:tags r:id="rId2"/>
            </p:custDataLst>
          </p:nvPr>
        </p:nvSpPr>
        <p:spPr>
          <a:xfrm rot="5400000">
            <a:off x="15846654" y="2991420"/>
            <a:ext cx="1786914" cy="409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>
                <a:solidFill>
                  <a:srgbClr val="FFFFFF"/>
                </a:solidFill>
                <a:latin typeface="Montserrat Ultra-Bold" panose="00000900000000000000"/>
              </a:rPr>
              <a:t>Part 02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281289" cy="10287000"/>
          </a:xfrm>
          <a:custGeom>
            <a:avLst/>
            <a:gdLst/>
            <a:ahLst/>
            <a:cxnLst/>
            <a:rect l="l" t="t" r="r" b="b"/>
            <a:pathLst>
              <a:path w="9281289" h="10287000">
                <a:moveTo>
                  <a:pt x="0" y="0"/>
                </a:moveTo>
                <a:lnTo>
                  <a:pt x="9281289" y="0"/>
                </a:lnTo>
                <a:lnTo>
                  <a:pt x="92812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68" r="-27989" b="-130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10872" y="5898951"/>
            <a:ext cx="3435870" cy="528638"/>
            <a:chOff x="0" y="0"/>
            <a:chExt cx="4581160" cy="7048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81144" cy="704850"/>
            </a:xfrm>
            <a:custGeom>
              <a:avLst/>
              <a:gdLst/>
              <a:ahLst/>
              <a:cxnLst/>
              <a:rect l="l" t="t" r="r" b="b"/>
              <a:pathLst>
                <a:path w="4581144" h="704850">
                  <a:moveTo>
                    <a:pt x="0" y="0"/>
                  </a:moveTo>
                  <a:lnTo>
                    <a:pt x="4581144" y="0"/>
                  </a:lnTo>
                  <a:lnTo>
                    <a:pt x="4581144" y="704850"/>
                  </a:lnTo>
                  <a:lnTo>
                    <a:pt x="0" y="7048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22029" y="3460058"/>
            <a:ext cx="8315211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60"/>
              </a:lnSpc>
            </a:pPr>
            <a:r>
              <a:rPr lang="en-US" sz="10800">
                <a:solidFill>
                  <a:srgbClr val="FFFFFF"/>
                </a:solidFill>
                <a:ea typeface="思源宋体-超粗体" panose="02020900000000000000" charset="-122"/>
              </a:rPr>
              <a:t>项目介绍</a:t>
            </a:r>
          </a:p>
        </p:txBody>
      </p:sp>
      <p:sp>
        <p:nvSpPr>
          <p:cNvPr id="6" name="AutoShape 6"/>
          <p:cNvSpPr/>
          <p:nvPr/>
        </p:nvSpPr>
        <p:spPr>
          <a:xfrm rot="5394010">
            <a:off x="14868521" y="3371850"/>
            <a:ext cx="546735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3694">
            <a:off x="6234110" y="9029700"/>
            <a:ext cx="886247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1077410" y="6756689"/>
            <a:ext cx="3563235" cy="2286000"/>
            <a:chOff x="0" y="0"/>
            <a:chExt cx="4750980" cy="3048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51029" cy="3048000"/>
            </a:xfrm>
            <a:custGeom>
              <a:avLst/>
              <a:gdLst/>
              <a:ahLst/>
              <a:cxnLst/>
              <a:rect l="l" t="t" r="r" b="b"/>
              <a:pathLst>
                <a:path w="4751029" h="3048000">
                  <a:moveTo>
                    <a:pt x="0" y="0"/>
                  </a:moveTo>
                  <a:lnTo>
                    <a:pt x="4751029" y="0"/>
                  </a:lnTo>
                  <a:lnTo>
                    <a:pt x="4751029" y="3048000"/>
                  </a:lnTo>
                  <a:lnTo>
                    <a:pt x="0" y="3048000"/>
                  </a:lnTo>
                  <a:close/>
                </a:path>
              </a:pathLst>
            </a:custGeom>
            <a:solidFill>
              <a:srgbClr val="2A2827"/>
            </a:solidFill>
          </p:spPr>
        </p:sp>
      </p:grpSp>
      <p:sp>
        <p:nvSpPr>
          <p:cNvPr id="10" name="AutoShape 10"/>
          <p:cNvSpPr/>
          <p:nvPr/>
        </p:nvSpPr>
        <p:spPr>
          <a:xfrm flipH="1">
            <a:off x="10288284" y="2943480"/>
            <a:ext cx="83735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H="1">
            <a:off x="1390611" y="7205663"/>
            <a:ext cx="72805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0550356" y="6039445"/>
            <a:ext cx="2756902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spc="499">
                <a:solidFill>
                  <a:srgbClr val="000000"/>
                </a:solidFill>
                <a:latin typeface="思源宋体-超粗体" panose="02020900000000000000" charset="-122"/>
              </a:rPr>
              <a:t> Introduction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88427" y="9193922"/>
            <a:ext cx="4158007" cy="24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0940" y="7911165"/>
            <a:ext cx="3652545" cy="54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Montserrat Ultra-Bold" panose="00000900000000000000"/>
              </a:rPr>
              <a:t>PART ONE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617304" y="7183191"/>
            <a:ext cx="8315211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80"/>
              </a:lnSpc>
            </a:pPr>
            <a:r>
              <a:rPr lang="en-US" sz="14400">
                <a:solidFill>
                  <a:srgbClr val="FFFFFF"/>
                </a:solidFill>
                <a:latin typeface="Montserrat Ultra-Bold" panose="00000900000000000000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70940" y="7342762"/>
            <a:ext cx="264138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 Introduction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9284970" cy="10287000"/>
          </a:xfrm>
          <a:custGeom>
            <a:avLst/>
            <a:gdLst/>
            <a:ahLst/>
            <a:cxnLst/>
            <a:rect l="l" t="t" r="r" b="b"/>
            <a:pathLst>
              <a:path w="8029245" h="10287000">
                <a:moveTo>
                  <a:pt x="0" y="0"/>
                </a:moveTo>
                <a:lnTo>
                  <a:pt x="8029245" y="0"/>
                </a:lnTo>
                <a:lnTo>
                  <a:pt x="80292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435" r="-45673" b="-130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10872" y="5898951"/>
            <a:ext cx="3435870" cy="528638"/>
            <a:chOff x="0" y="0"/>
            <a:chExt cx="4581160" cy="70485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81144" cy="704850"/>
            </a:xfrm>
            <a:custGeom>
              <a:avLst/>
              <a:gdLst/>
              <a:ahLst/>
              <a:cxnLst/>
              <a:rect l="l" t="t" r="r" b="b"/>
              <a:pathLst>
                <a:path w="4581144" h="704850">
                  <a:moveTo>
                    <a:pt x="0" y="0"/>
                  </a:moveTo>
                  <a:lnTo>
                    <a:pt x="4581144" y="0"/>
                  </a:lnTo>
                  <a:lnTo>
                    <a:pt x="4581144" y="704850"/>
                  </a:lnTo>
                  <a:lnTo>
                    <a:pt x="0" y="70485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22029" y="3460058"/>
            <a:ext cx="8315211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60"/>
              </a:lnSpc>
            </a:pPr>
            <a:r>
              <a:rPr lang="en-US" sz="10800">
                <a:solidFill>
                  <a:srgbClr val="FFFFFF"/>
                </a:solidFill>
                <a:ea typeface="思源宋体-超粗体" panose="02020900000000000000" charset="-122"/>
              </a:rPr>
              <a:t>卖点优势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8427" y="9193922"/>
            <a:ext cx="4158007" cy="24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</p:txBody>
      </p:sp>
      <p:sp>
        <p:nvSpPr>
          <p:cNvPr id="7" name="AutoShape 7"/>
          <p:cNvSpPr/>
          <p:nvPr/>
        </p:nvSpPr>
        <p:spPr>
          <a:xfrm rot="5394010">
            <a:off x="14868521" y="3371850"/>
            <a:ext cx="546735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3694">
            <a:off x="6234110" y="9029700"/>
            <a:ext cx="886247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077410" y="6756689"/>
            <a:ext cx="3790852" cy="2286000"/>
            <a:chOff x="0" y="0"/>
            <a:chExt cx="5054469" cy="3048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54518" cy="3048000"/>
            </a:xfrm>
            <a:custGeom>
              <a:avLst/>
              <a:gdLst/>
              <a:ahLst/>
              <a:cxnLst/>
              <a:rect l="l" t="t" r="r" b="b"/>
              <a:pathLst>
                <a:path w="5054518" h="3048000">
                  <a:moveTo>
                    <a:pt x="0" y="0"/>
                  </a:moveTo>
                  <a:lnTo>
                    <a:pt x="5054518" y="0"/>
                  </a:lnTo>
                  <a:lnTo>
                    <a:pt x="5054518" y="3048000"/>
                  </a:lnTo>
                  <a:lnTo>
                    <a:pt x="0" y="3048000"/>
                  </a:lnTo>
                  <a:close/>
                </a:path>
              </a:pathLst>
            </a:custGeom>
            <a:solidFill>
              <a:srgbClr val="2A2827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370940" y="7911165"/>
            <a:ext cx="3269704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Montserrat Ultra-Bold" panose="00000900000000000000"/>
              </a:rPr>
              <a:t>PART THREE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21362" y="7256145"/>
            <a:ext cx="8315211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80"/>
              </a:lnSpc>
            </a:pPr>
            <a:r>
              <a:rPr lang="en-US" sz="14400">
                <a:solidFill>
                  <a:srgbClr val="FFFFFF"/>
                </a:solidFill>
                <a:latin typeface="Montserrat Ultra-Bold" panose="00000900000000000000"/>
              </a:rPr>
              <a:t>03</a:t>
            </a:r>
          </a:p>
        </p:txBody>
      </p:sp>
      <p:sp>
        <p:nvSpPr>
          <p:cNvPr id="14" name="AutoShape 14"/>
          <p:cNvSpPr/>
          <p:nvPr/>
        </p:nvSpPr>
        <p:spPr>
          <a:xfrm flipH="1">
            <a:off x="10288284" y="2943480"/>
            <a:ext cx="83735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370940" y="7342762"/>
            <a:ext cx="2641381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Selling points</a:t>
            </a:r>
          </a:p>
        </p:txBody>
      </p:sp>
      <p:sp>
        <p:nvSpPr>
          <p:cNvPr id="16" name="AutoShape 16"/>
          <p:cNvSpPr/>
          <p:nvPr/>
        </p:nvSpPr>
        <p:spPr>
          <a:xfrm flipH="1">
            <a:off x="1390611" y="7205663"/>
            <a:ext cx="72805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10550356" y="6025157"/>
            <a:ext cx="2756902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spc="499">
                <a:solidFill>
                  <a:srgbClr val="000000"/>
                </a:solidFill>
                <a:latin typeface="思源宋体-超粗体" panose="02020900000000000000" charset="-122"/>
              </a:rPr>
              <a:t>Selling points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050" y="0"/>
            <a:ext cx="13062858" cy="10287000"/>
          </a:xfrm>
          <a:custGeom>
            <a:avLst/>
            <a:gdLst/>
            <a:ahLst/>
            <a:cxnLst/>
            <a:rect l="l" t="t" r="r" b="b"/>
            <a:pathLst>
              <a:path w="13062858" h="10287000">
                <a:moveTo>
                  <a:pt x="0" y="0"/>
                </a:moveTo>
                <a:lnTo>
                  <a:pt x="13062858" y="0"/>
                </a:lnTo>
                <a:lnTo>
                  <a:pt x="130628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190433" y="3094519"/>
            <a:ext cx="5784369" cy="9525"/>
          </a:xfrm>
          <a:prstGeom prst="line">
            <a:avLst/>
          </a:prstGeom>
          <a:ln w="9525" cap="rnd">
            <a:solidFill>
              <a:srgbClr val="D19B5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981144" y="-3729342"/>
            <a:ext cx="7344609" cy="3132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CA8B46"/>
                </a:solidFill>
                <a:latin typeface="Arimo" panose="020B0604020202020204"/>
              </a:rPr>
              <a:t>Product</a:t>
            </a:r>
          </a:p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CA8B46"/>
                </a:solidFill>
                <a:latin typeface="Arimo" panose="020B0604020202020204"/>
              </a:rPr>
              <a:t>Features</a:t>
            </a:r>
          </a:p>
          <a:p>
            <a:pPr algn="l">
              <a:lnSpc>
                <a:spcPts val="7920"/>
              </a:lnSpc>
            </a:pPr>
            <a:endParaRPr lang="en-US" sz="6600">
              <a:solidFill>
                <a:srgbClr val="CA8B46"/>
              </a:solidFill>
              <a:latin typeface="Arimo" panose="020B0604020202020204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09599" y="-1508253"/>
            <a:ext cx="5716792" cy="40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CA8B46"/>
                </a:solidFill>
                <a:latin typeface="Montserrat" panose="00000500000000000000"/>
              </a:rPr>
              <a:t>Add a short description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90433" y="3927957"/>
            <a:ext cx="4517708" cy="5119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5"/>
              </a:lnSpc>
            </a:pPr>
            <a:r>
              <a:rPr lang="en-US" sz="2400" spc="28">
                <a:solidFill>
                  <a:srgbClr val="262626"/>
                </a:solidFill>
                <a:latin typeface="思源宋体" panose="02020400000000000000" charset="-122"/>
              </a:rPr>
              <a:t>         </a:t>
            </a:r>
            <a:r>
              <a:rPr lang="en-US" sz="2400" spc="28">
                <a:solidFill>
                  <a:srgbClr val="262626"/>
                </a:solidFill>
                <a:ea typeface="思源宋体" panose="02020400000000000000" charset="-122"/>
              </a:rPr>
              <a:t>产业聚集地，百变经营业态，抢占价值高地，科创服务中心，价值新高地。</a:t>
            </a:r>
          </a:p>
          <a:p>
            <a:pPr>
              <a:lnSpc>
                <a:spcPts val="3745"/>
              </a:lnSpc>
            </a:pPr>
            <a:r>
              <a:rPr lang="en-US" sz="2400" spc="28">
                <a:solidFill>
                  <a:srgbClr val="262626"/>
                </a:solidFill>
                <a:latin typeface="思源宋体" panose="02020400000000000000" charset="-122"/>
                <a:ea typeface="思源宋体" panose="02020400000000000000" charset="-122"/>
              </a:rPr>
              <a:t>        历经多年发展，回龙观版块拥有成熟的商业氛围，持续吸引商业品。</a:t>
            </a:r>
          </a:p>
          <a:p>
            <a:pPr>
              <a:lnSpc>
                <a:spcPts val="3745"/>
              </a:lnSpc>
            </a:pPr>
            <a:r>
              <a:rPr lang="en-US" sz="2400" spc="28">
                <a:solidFill>
                  <a:srgbClr val="262626"/>
                </a:solidFill>
                <a:latin typeface="思源宋体" panose="02020400000000000000" charset="-122"/>
                <a:ea typeface="思源宋体" panose="02020400000000000000" charset="-122"/>
              </a:rPr>
              <a:t>        项目位置得天独厚，接驳西二旗、西三旗、上地、航天城等版。</a:t>
            </a:r>
          </a:p>
          <a:p>
            <a:pPr>
              <a:lnSpc>
                <a:spcPts val="3745"/>
              </a:lnSpc>
            </a:pPr>
            <a:endParaRPr lang="en-US" sz="2400" spc="28">
              <a:solidFill>
                <a:srgbClr val="262626"/>
              </a:solidFill>
              <a:latin typeface="思源宋体" panose="02020400000000000000" charset="-122"/>
              <a:ea typeface="思源宋体" panose="02020400000000000000" charset="-122"/>
            </a:endParaRPr>
          </a:p>
          <a:p>
            <a:pPr algn="l">
              <a:lnSpc>
                <a:spcPts val="3745"/>
              </a:lnSpc>
            </a:pPr>
            <a:endParaRPr lang="en-US" sz="2400" spc="28">
              <a:solidFill>
                <a:srgbClr val="262626"/>
              </a:solidFill>
              <a:latin typeface="思源宋体" panose="02020400000000000000" charset="-122"/>
              <a:ea typeface="思源宋体" panose="02020400000000000000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88369" y="7158037"/>
            <a:ext cx="4778354" cy="918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2400">
                <a:solidFill>
                  <a:srgbClr val="262626"/>
                </a:solidFill>
                <a:latin typeface="思源宋体" panose="02020400000000000000" charset="-122"/>
              </a:rPr>
              <a:t> </a:t>
            </a:r>
            <a:r>
              <a:rPr lang="en-US" sz="2400">
                <a:solidFill>
                  <a:srgbClr val="262626"/>
                </a:solidFill>
                <a:latin typeface="思源宋体" panose="02020400000000000000" charset="-122"/>
                <a:ea typeface="思源宋体" panose="02020400000000000000" charset="-122"/>
              </a:rPr>
              <a:t>霍营商圈各类型商业几无空置，呈现“一铺难求”的火热状态。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87300" y="7655623"/>
            <a:ext cx="7344609" cy="300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sz="6600">
                <a:solidFill>
                  <a:srgbClr val="FFFFFF"/>
                </a:solidFill>
                <a:latin typeface="Montserrat Heavy" panose="00000A00000000000000"/>
              </a:rPr>
              <a:t>PRODUCT</a:t>
            </a:r>
          </a:p>
          <a:p>
            <a:pPr algn="l">
              <a:lnSpc>
                <a:spcPts val="7920"/>
              </a:lnSpc>
            </a:pPr>
            <a:endParaRPr lang="en-US" sz="6600">
              <a:solidFill>
                <a:srgbClr val="FFFFFF"/>
              </a:solidFill>
              <a:latin typeface="Montserrat Heavy" panose="00000A00000000000000"/>
            </a:endParaRPr>
          </a:p>
          <a:p>
            <a:pPr algn="l">
              <a:lnSpc>
                <a:spcPts val="7920"/>
              </a:lnSpc>
            </a:pPr>
            <a:endParaRPr lang="en-US" sz="6600">
              <a:solidFill>
                <a:srgbClr val="FFFFFF"/>
              </a:solidFill>
              <a:latin typeface="Montserrat Heavy" panose="00000A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190426" y="1729644"/>
            <a:ext cx="5266772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>
                <a:solidFill>
                  <a:schemeClr val="accent1">
                    <a:lumMod val="75000"/>
                  </a:schemeClr>
                </a:solidFill>
                <a:ea typeface="思源宋体-超粗体" panose="02020900000000000000" charset="-122"/>
              </a:rPr>
              <a:t>临街旺铺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788369" y="2848336"/>
            <a:ext cx="11499632" cy="3483660"/>
            <a:chOff x="0" y="0"/>
            <a:chExt cx="15332842" cy="46448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05530" cy="4644880"/>
            </a:xfrm>
            <a:custGeom>
              <a:avLst/>
              <a:gdLst/>
              <a:ahLst/>
              <a:cxnLst/>
              <a:rect l="l" t="t" r="r" b="b"/>
              <a:pathLst>
                <a:path w="5105530" h="4644880">
                  <a:moveTo>
                    <a:pt x="0" y="0"/>
                  </a:moveTo>
                  <a:lnTo>
                    <a:pt x="5105530" y="0"/>
                  </a:lnTo>
                  <a:lnTo>
                    <a:pt x="5105530" y="4644880"/>
                  </a:lnTo>
                  <a:lnTo>
                    <a:pt x="0" y="4644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03" r="-14164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5762052" y="0"/>
              <a:ext cx="5105530" cy="4644880"/>
            </a:xfrm>
            <a:custGeom>
              <a:avLst/>
              <a:gdLst/>
              <a:ahLst/>
              <a:cxnLst/>
              <a:rect l="l" t="t" r="r" b="b"/>
              <a:pathLst>
                <a:path w="5105530" h="4644880">
                  <a:moveTo>
                    <a:pt x="0" y="0"/>
                  </a:moveTo>
                  <a:lnTo>
                    <a:pt x="5105530" y="0"/>
                  </a:lnTo>
                  <a:lnTo>
                    <a:pt x="5105530" y="4644880"/>
                  </a:lnTo>
                  <a:lnTo>
                    <a:pt x="0" y="4644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0617" t="-1123" r="-4525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679023" y="0"/>
              <a:ext cx="3653819" cy="4644880"/>
            </a:xfrm>
            <a:custGeom>
              <a:avLst/>
              <a:gdLst/>
              <a:ahLst/>
              <a:cxnLst/>
              <a:rect l="l" t="t" r="r" b="b"/>
              <a:pathLst>
                <a:path w="3653819" h="4644880">
                  <a:moveTo>
                    <a:pt x="0" y="0"/>
                  </a:moveTo>
                  <a:lnTo>
                    <a:pt x="3653819" y="0"/>
                  </a:lnTo>
                  <a:lnTo>
                    <a:pt x="3653819" y="4644880"/>
                  </a:lnTo>
                  <a:lnTo>
                    <a:pt x="0" y="46448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39751"/>
              </a:stretch>
            </a:blipFill>
          </p:spPr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606881"/>
            <a:ext cx="6310175" cy="4862664"/>
            <a:chOff x="0" y="0"/>
            <a:chExt cx="7410898" cy="5710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10958" cy="5710890"/>
            </a:xfrm>
            <a:custGeom>
              <a:avLst/>
              <a:gdLst/>
              <a:ahLst/>
              <a:cxnLst/>
              <a:rect l="l" t="t" r="r" b="b"/>
              <a:pathLst>
                <a:path w="7410958" h="5710890">
                  <a:moveTo>
                    <a:pt x="0" y="0"/>
                  </a:moveTo>
                  <a:lnTo>
                    <a:pt x="7410958" y="0"/>
                  </a:lnTo>
                  <a:lnTo>
                    <a:pt x="7410958" y="5710890"/>
                  </a:lnTo>
                  <a:lnTo>
                    <a:pt x="0" y="5710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424663" y="3898178"/>
            <a:ext cx="5518249" cy="418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45"/>
              </a:lnSpc>
            </a:pPr>
            <a:r>
              <a:rPr lang="en-US" sz="2400" spc="28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</a:rPr>
              <a:t>       常住人口:其中多数为青年科技精英，高知高薪人群，消费需求庞大。</a:t>
            </a:r>
          </a:p>
          <a:p>
            <a:pPr>
              <a:lnSpc>
                <a:spcPts val="3745"/>
              </a:lnSpc>
            </a:pPr>
            <a:r>
              <a:rPr lang="en-US" sz="2400" spc="28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</a:rPr>
              <a:t>       项目约3公里范围内，便有70余个醇熟社区，辐射约30余万人口。</a:t>
            </a:r>
          </a:p>
          <a:p>
            <a:pPr>
              <a:lnSpc>
                <a:spcPts val="3745"/>
              </a:lnSpc>
            </a:pPr>
            <a:r>
              <a:rPr lang="en-US" sz="2400" spc="28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</a:rPr>
              <a:t>       项目与霍营站咫尺之距，约2公里范围内覆盖8号线及13号线，消费实力强动，蕴减广阔的市场空间。 </a:t>
            </a:r>
          </a:p>
          <a:p>
            <a:pPr algn="l">
              <a:lnSpc>
                <a:spcPts val="3745"/>
              </a:lnSpc>
            </a:pPr>
            <a:r>
              <a:rPr lang="en-US" sz="2400" spc="28">
                <a:solidFill>
                  <a:srgbClr val="000000"/>
                </a:solidFill>
                <a:latin typeface="思源宋体" panose="02020400000000000000" charset="-122"/>
                <a:ea typeface="思源宋体" panose="02020400000000000000" charset="-122"/>
              </a:rPr>
              <a:t>       8个地铁站点，近享双线地铁客流资源，商机四起，前景广阔。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9197" y="1751415"/>
            <a:ext cx="919470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ea typeface="思源宋体-超粗体" panose="02020900000000000000" charset="-122"/>
              </a:rPr>
              <a:t>紧邻地铁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8288272" y="3024320"/>
            <a:ext cx="9999726" cy="6341268"/>
            <a:chOff x="0" y="0"/>
            <a:chExt cx="13332968" cy="8455024"/>
          </a:xfrm>
        </p:grpSpPr>
        <p:grpSp>
          <p:nvGrpSpPr>
            <p:cNvPr id="7" name="Group 7"/>
            <p:cNvGrpSpPr/>
            <p:nvPr/>
          </p:nvGrpSpPr>
          <p:grpSpPr>
            <a:xfrm>
              <a:off x="11869296" y="0"/>
              <a:ext cx="1463672" cy="8455024"/>
              <a:chOff x="0" y="0"/>
              <a:chExt cx="1463672" cy="845502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463675" cy="8455025"/>
              </a:xfrm>
              <a:custGeom>
                <a:avLst/>
                <a:gdLst/>
                <a:ahLst/>
                <a:cxnLst/>
                <a:rect l="l" t="t" r="r" b="b"/>
                <a:pathLst>
                  <a:path w="1463675" h="8455025">
                    <a:moveTo>
                      <a:pt x="0" y="0"/>
                    </a:moveTo>
                    <a:lnTo>
                      <a:pt x="1463675" y="0"/>
                    </a:lnTo>
                    <a:lnTo>
                      <a:pt x="1463675" y="8455025"/>
                    </a:lnTo>
                    <a:lnTo>
                      <a:pt x="0" y="8455025"/>
                    </a:lnTo>
                    <a:close/>
                  </a:path>
                </a:pathLst>
              </a:custGeom>
              <a:solidFill>
                <a:srgbClr val="2A2827"/>
              </a:solidFill>
            </p:spPr>
          </p:sp>
        </p:grpSp>
        <p:sp>
          <p:nvSpPr>
            <p:cNvPr id="9" name="Freeform 9"/>
            <p:cNvSpPr/>
            <p:nvPr/>
          </p:nvSpPr>
          <p:spPr>
            <a:xfrm>
              <a:off x="0" y="0"/>
              <a:ext cx="5655128" cy="8438248"/>
            </a:xfrm>
            <a:custGeom>
              <a:avLst/>
              <a:gdLst/>
              <a:ahLst/>
              <a:cxnLst/>
              <a:rect l="l" t="t" r="r" b="b"/>
              <a:pathLst>
                <a:path w="5655128" h="8438248">
                  <a:moveTo>
                    <a:pt x="0" y="0"/>
                  </a:moveTo>
                  <a:lnTo>
                    <a:pt x="5655128" y="0"/>
                  </a:lnTo>
                  <a:lnTo>
                    <a:pt x="5655128" y="8438248"/>
                  </a:lnTo>
                  <a:lnTo>
                    <a:pt x="0" y="8438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335" t="-1606" r="-12491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6214168" y="16776"/>
              <a:ext cx="5655128" cy="8438248"/>
            </a:xfrm>
            <a:custGeom>
              <a:avLst/>
              <a:gdLst/>
              <a:ahLst/>
              <a:cxnLst/>
              <a:rect l="l" t="t" r="r" b="b"/>
              <a:pathLst>
                <a:path w="5655128" h="8438248">
                  <a:moveTo>
                    <a:pt x="0" y="0"/>
                  </a:moveTo>
                  <a:lnTo>
                    <a:pt x="5655128" y="0"/>
                  </a:lnTo>
                  <a:lnTo>
                    <a:pt x="5655128" y="8438248"/>
                  </a:lnTo>
                  <a:lnTo>
                    <a:pt x="0" y="8438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2897" t="-1606" r="-24358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/>
          <p:cNvSpPr/>
          <p:nvPr>
            <p:custDataLst>
              <p:tags r:id="rId1"/>
            </p:custDataLst>
          </p:nvPr>
        </p:nvSpPr>
        <p:spPr>
          <a:xfrm>
            <a:off x="0" y="0"/>
            <a:ext cx="9280525" cy="10287000"/>
          </a:xfrm>
          <a:custGeom>
            <a:avLst/>
            <a:gdLst/>
            <a:ahLst/>
            <a:cxnLst/>
            <a:rect l="l" t="t" r="r" b="b"/>
            <a:pathLst>
              <a:path w="8029245" h="10287000">
                <a:moveTo>
                  <a:pt x="0" y="0"/>
                </a:moveTo>
                <a:lnTo>
                  <a:pt x="8029245" y="0"/>
                </a:lnTo>
                <a:lnTo>
                  <a:pt x="80292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435" r="-45673" b="-130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10872" y="5898951"/>
            <a:ext cx="4789511" cy="583369"/>
            <a:chOff x="0" y="0"/>
            <a:chExt cx="4581160" cy="5579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81144" cy="557991"/>
            </a:xfrm>
            <a:custGeom>
              <a:avLst/>
              <a:gdLst/>
              <a:ahLst/>
              <a:cxnLst/>
              <a:rect l="l" t="t" r="r" b="b"/>
              <a:pathLst>
                <a:path w="4581144" h="557991">
                  <a:moveTo>
                    <a:pt x="0" y="0"/>
                  </a:moveTo>
                  <a:lnTo>
                    <a:pt x="4581144" y="0"/>
                  </a:lnTo>
                  <a:lnTo>
                    <a:pt x="4581144" y="557991"/>
                  </a:lnTo>
                  <a:lnTo>
                    <a:pt x="0" y="55799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0222029" y="3460058"/>
            <a:ext cx="8315211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60"/>
              </a:lnSpc>
            </a:pPr>
            <a:r>
              <a:rPr lang="en-US" sz="10800">
                <a:solidFill>
                  <a:srgbClr val="FFFFFF"/>
                </a:solidFill>
                <a:ea typeface="思源宋体-超粗体" panose="02020900000000000000" charset="-122"/>
              </a:rPr>
              <a:t>实景图片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8427" y="9193922"/>
            <a:ext cx="4158007" cy="24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</p:txBody>
      </p:sp>
      <p:sp>
        <p:nvSpPr>
          <p:cNvPr id="7" name="AutoShape 7"/>
          <p:cNvSpPr/>
          <p:nvPr/>
        </p:nvSpPr>
        <p:spPr>
          <a:xfrm rot="5394010">
            <a:off x="14868521" y="3371850"/>
            <a:ext cx="546735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3694">
            <a:off x="6234110" y="9029700"/>
            <a:ext cx="886247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9" name="Group 9"/>
          <p:cNvGrpSpPr/>
          <p:nvPr/>
        </p:nvGrpSpPr>
        <p:grpSpPr>
          <a:xfrm>
            <a:off x="1077409" y="6756689"/>
            <a:ext cx="3489823" cy="2286000"/>
            <a:chOff x="0" y="0"/>
            <a:chExt cx="4653097" cy="3048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53146" cy="3048000"/>
            </a:xfrm>
            <a:custGeom>
              <a:avLst/>
              <a:gdLst/>
              <a:ahLst/>
              <a:cxnLst/>
              <a:rect l="l" t="t" r="r" b="b"/>
              <a:pathLst>
                <a:path w="4653146" h="3048000">
                  <a:moveTo>
                    <a:pt x="0" y="0"/>
                  </a:moveTo>
                  <a:lnTo>
                    <a:pt x="4653146" y="0"/>
                  </a:lnTo>
                  <a:lnTo>
                    <a:pt x="4653146" y="3048000"/>
                  </a:lnTo>
                  <a:lnTo>
                    <a:pt x="0" y="3048000"/>
                  </a:lnTo>
                  <a:close/>
                </a:path>
              </a:pathLst>
            </a:custGeom>
            <a:solidFill>
              <a:srgbClr val="2A2827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370940" y="7911165"/>
            <a:ext cx="2934912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Montserrat Ultra-Bold" panose="00000900000000000000"/>
              </a:rPr>
              <a:t>PART FOUR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221362" y="7256145"/>
            <a:ext cx="8315211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80"/>
              </a:lnSpc>
            </a:pPr>
            <a:r>
              <a:rPr lang="en-US" sz="14400">
                <a:solidFill>
                  <a:srgbClr val="FFFFFF"/>
                </a:solidFill>
                <a:latin typeface="Montserrat Ultra-Bold" panose="00000900000000000000"/>
              </a:rPr>
              <a:t>04</a:t>
            </a:r>
          </a:p>
        </p:txBody>
      </p:sp>
      <p:sp>
        <p:nvSpPr>
          <p:cNvPr id="14" name="AutoShape 14"/>
          <p:cNvSpPr/>
          <p:nvPr/>
        </p:nvSpPr>
        <p:spPr>
          <a:xfrm flipH="1">
            <a:off x="10288284" y="2943480"/>
            <a:ext cx="83735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1370940" y="7342762"/>
            <a:ext cx="2934912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Reality Imagesrealistic</a:t>
            </a:r>
          </a:p>
        </p:txBody>
      </p:sp>
      <p:sp>
        <p:nvSpPr>
          <p:cNvPr id="16" name="AutoShape 16"/>
          <p:cNvSpPr/>
          <p:nvPr/>
        </p:nvSpPr>
        <p:spPr>
          <a:xfrm flipH="1">
            <a:off x="1390611" y="7205663"/>
            <a:ext cx="72805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10347347" y="6025157"/>
            <a:ext cx="4749238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spc="499">
                <a:solidFill>
                  <a:srgbClr val="000000"/>
                </a:solidFill>
                <a:latin typeface="思源宋体-超粗体" panose="02020900000000000000" charset="-122"/>
              </a:rPr>
              <a:t>Reality Imagesrealistic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388322" y="0"/>
            <a:ext cx="5899674" cy="10287000"/>
          </a:xfrm>
          <a:custGeom>
            <a:avLst/>
            <a:gdLst/>
            <a:ahLst/>
            <a:cxnLst/>
            <a:rect l="l" t="t" r="r" b="b"/>
            <a:pathLst>
              <a:path w="5899674" h="10287000">
                <a:moveTo>
                  <a:pt x="0" y="0"/>
                </a:moveTo>
                <a:lnTo>
                  <a:pt x="5899674" y="0"/>
                </a:lnTo>
                <a:lnTo>
                  <a:pt x="58996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535977" y="563132"/>
            <a:ext cx="3367144" cy="55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chemeClr val="accent1">
                    <a:lumMod val="75000"/>
                  </a:schemeClr>
                </a:solidFill>
                <a:latin typeface="Montserrat Ultra-Bold" panose="00000900000000000000"/>
              </a:rPr>
              <a:t>PRESENTATIOaN</a:t>
            </a:r>
            <a:endParaRPr lang="en-US" sz="1800">
              <a:solidFill>
                <a:srgbClr val="D19B5D"/>
              </a:solidFill>
              <a:latin typeface="Montserrat Ultra-Bold" panose="00000900000000000000"/>
            </a:endParaRP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D19B5D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5" name="TextBox 5"/>
          <p:cNvSpPr txBox="1"/>
          <p:nvPr>
            <p:custDataLst>
              <p:tags r:id="rId1"/>
            </p:custDataLst>
          </p:nvPr>
        </p:nvSpPr>
        <p:spPr>
          <a:xfrm>
            <a:off x="1189197" y="1751415"/>
            <a:ext cx="9194700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zh-CN" altLang="en-US" sz="5400" b="1" dirty="0">
                <a:solidFill>
                  <a:schemeClr val="bg1"/>
                </a:solidFill>
                <a:latin typeface="+mj-lt"/>
                <a:sym typeface="+mn-ea"/>
              </a:rPr>
              <a:t>霍营地铁口临街全景图</a:t>
            </a:r>
            <a:endParaRPr lang="zh-CN" altLang="en-US" sz="5400" b="1" dirty="0">
              <a:solidFill>
                <a:schemeClr val="bg1"/>
              </a:solidFill>
              <a:latin typeface="+mj-lt"/>
              <a:ea typeface="思源宋体-超粗体" panose="020209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8870" y="-2779395"/>
            <a:ext cx="5905500" cy="1730756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01800" y="8830945"/>
            <a:ext cx="8606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j-ea"/>
              </a:rPr>
              <a:t>西</a:t>
            </a:r>
            <a:r>
              <a:rPr lang="en-US" altLang="zh-CN" sz="360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      </a:t>
            </a:r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j-ea"/>
              </a:rPr>
              <a:t>东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" y="0"/>
            <a:ext cx="7030720" cy="10287000"/>
            <a:chOff x="0" y="0"/>
            <a:chExt cx="9374292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4292" cy="13716000"/>
            </a:xfrm>
            <a:custGeom>
              <a:avLst/>
              <a:gdLst/>
              <a:ahLst/>
              <a:cxnLst/>
              <a:rect l="l" t="t" r="r" b="b"/>
              <a:pathLst>
                <a:path w="7141083" h="13716000">
                  <a:moveTo>
                    <a:pt x="0" y="0"/>
                  </a:moveTo>
                  <a:lnTo>
                    <a:pt x="7141083" y="0"/>
                  </a:lnTo>
                  <a:lnTo>
                    <a:pt x="714108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3535977" y="563132"/>
            <a:ext cx="336714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10" name="TextBox 10"/>
          <p:cNvSpPr txBox="1"/>
          <p:nvPr>
            <p:custDataLst>
              <p:tags r:id="rId1"/>
            </p:custDataLst>
          </p:nvPr>
        </p:nvSpPr>
        <p:spPr>
          <a:xfrm>
            <a:off x="1190426" y="967644"/>
            <a:ext cx="5266772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 eaLnBrk="0">
              <a:lnSpc>
                <a:spcPct val="97000"/>
              </a:lnSpc>
            </a:pPr>
            <a:r>
              <a:rPr lang="zh-CN" altLang="en-US" sz="54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一层南向商铺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ea typeface="思源宋体-超粗体" panose="020209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2019300"/>
            <a:ext cx="17336135" cy="6477635"/>
          </a:xfrm>
          <a:prstGeom prst="rect">
            <a:avLst/>
          </a:prstGeom>
        </p:spPr>
      </p:pic>
      <p:sp>
        <p:nvSpPr>
          <p:cNvPr id="8" name="左右箭头 7"/>
          <p:cNvSpPr/>
          <p:nvPr/>
        </p:nvSpPr>
        <p:spPr>
          <a:xfrm>
            <a:off x="15087600" y="8877300"/>
            <a:ext cx="1643380" cy="579755"/>
          </a:xfrm>
          <a:prstGeom prst="leftRightArrow">
            <a:avLst>
              <a:gd name="adj1" fmla="val 39539"/>
              <a:gd name="adj2" fmla="val 50000"/>
            </a:avLst>
          </a:prstGeom>
          <a:solidFill>
            <a:schemeClr val="bg1"/>
          </a:solidFill>
          <a:ln w="28575" cmpd="sng">
            <a:noFill/>
            <a:prstDash val="lgDashDot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4401800" y="8830945"/>
            <a:ext cx="86067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j-ea"/>
              </a:rPr>
              <a:t>西</a:t>
            </a:r>
            <a:r>
              <a:rPr lang="en-US" altLang="zh-CN" sz="360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      </a:t>
            </a:r>
            <a:r>
              <a:rPr lang="zh-CN" altLang="en-US" sz="3600">
                <a:solidFill>
                  <a:schemeClr val="bg1"/>
                </a:solidFill>
                <a:latin typeface="+mj-ea"/>
                <a:ea typeface="+mj-ea"/>
                <a:cs typeface="+mj-ea"/>
              </a:rPr>
              <a:t>东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" y="0"/>
            <a:ext cx="7030720" cy="10287000"/>
            <a:chOff x="0" y="0"/>
            <a:chExt cx="9374292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4292" cy="13716000"/>
            </a:xfrm>
            <a:custGeom>
              <a:avLst/>
              <a:gdLst/>
              <a:ahLst/>
              <a:cxnLst/>
              <a:rect l="l" t="t" r="r" b="b"/>
              <a:pathLst>
                <a:path w="7141083" h="13716000">
                  <a:moveTo>
                    <a:pt x="0" y="0"/>
                  </a:moveTo>
                  <a:lnTo>
                    <a:pt x="7141083" y="0"/>
                  </a:lnTo>
                  <a:lnTo>
                    <a:pt x="714108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3535977" y="563132"/>
            <a:ext cx="336714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10" name="TextBox 10"/>
          <p:cNvSpPr txBox="1"/>
          <p:nvPr>
            <p:custDataLst>
              <p:tags r:id="rId1"/>
            </p:custDataLst>
          </p:nvPr>
        </p:nvSpPr>
        <p:spPr>
          <a:xfrm>
            <a:off x="1190426" y="967644"/>
            <a:ext cx="5266772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 eaLnBrk="0">
              <a:lnSpc>
                <a:spcPct val="97000"/>
              </a:lnSpc>
            </a:pPr>
            <a:r>
              <a:rPr lang="zh-CN" altLang="en-US" sz="54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一层南向商铺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ea typeface="思源宋体-超粗体" panose="020209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2019300"/>
            <a:ext cx="17336135" cy="6477635"/>
          </a:xfrm>
          <a:prstGeom prst="rect">
            <a:avLst/>
          </a:prstGeom>
        </p:spPr>
      </p:pic>
      <p:sp>
        <p:nvSpPr>
          <p:cNvPr id="8" name="左右箭头 7"/>
          <p:cNvSpPr/>
          <p:nvPr/>
        </p:nvSpPr>
        <p:spPr>
          <a:xfrm>
            <a:off x="15087600" y="8877300"/>
            <a:ext cx="1643380" cy="579755"/>
          </a:xfrm>
          <a:prstGeom prst="leftRightArrow">
            <a:avLst>
              <a:gd name="adj1" fmla="val 39539"/>
              <a:gd name="adj2" fmla="val 50000"/>
            </a:avLst>
          </a:prstGeom>
          <a:solidFill>
            <a:schemeClr val="bg1"/>
          </a:solidFill>
          <a:ln w="28575" cmpd="sng">
            <a:noFill/>
            <a:prstDash val="lgDashDot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2019300"/>
            <a:ext cx="17335500" cy="647763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7030720" cy="10287000"/>
            <a:chOff x="0" y="0"/>
            <a:chExt cx="9374292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4292" cy="13716000"/>
            </a:xfrm>
            <a:custGeom>
              <a:avLst/>
              <a:gdLst/>
              <a:ahLst/>
              <a:cxnLst/>
              <a:rect l="l" t="t" r="r" b="b"/>
              <a:pathLst>
                <a:path w="7141083" h="13716000">
                  <a:moveTo>
                    <a:pt x="0" y="0"/>
                  </a:moveTo>
                  <a:lnTo>
                    <a:pt x="7141083" y="0"/>
                  </a:lnTo>
                  <a:lnTo>
                    <a:pt x="714108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3535977" y="563132"/>
            <a:ext cx="336714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10" name="TextBox 10"/>
          <p:cNvSpPr txBox="1"/>
          <p:nvPr>
            <p:custDataLst>
              <p:tags r:id="rId1"/>
            </p:custDataLst>
          </p:nvPr>
        </p:nvSpPr>
        <p:spPr>
          <a:xfrm>
            <a:off x="1190426" y="967644"/>
            <a:ext cx="5266772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 eaLnBrk="0">
              <a:lnSpc>
                <a:spcPct val="97000"/>
              </a:lnSpc>
            </a:pPr>
            <a:r>
              <a:rPr lang="zh-CN" altLang="en-US" sz="54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一层北向商铺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ea typeface="思源宋体-超粗体" panose="020209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2019300"/>
            <a:ext cx="17336135" cy="6477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2019300"/>
            <a:ext cx="17336135" cy="649795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0"/>
            <a:ext cx="7030720" cy="10287000"/>
            <a:chOff x="0" y="0"/>
            <a:chExt cx="9374292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4292" cy="13716000"/>
            </a:xfrm>
            <a:custGeom>
              <a:avLst/>
              <a:gdLst/>
              <a:ahLst/>
              <a:cxnLst/>
              <a:rect l="l" t="t" r="r" b="b"/>
              <a:pathLst>
                <a:path w="7141083" h="13716000">
                  <a:moveTo>
                    <a:pt x="0" y="0"/>
                  </a:moveTo>
                  <a:lnTo>
                    <a:pt x="7141083" y="0"/>
                  </a:lnTo>
                  <a:lnTo>
                    <a:pt x="7141083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3535977" y="563132"/>
            <a:ext cx="3367144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10" name="TextBox 10"/>
          <p:cNvSpPr txBox="1"/>
          <p:nvPr>
            <p:custDataLst>
              <p:tags r:id="rId1"/>
            </p:custDataLst>
          </p:nvPr>
        </p:nvSpPr>
        <p:spPr>
          <a:xfrm>
            <a:off x="1190426" y="967644"/>
            <a:ext cx="5266772" cy="80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 eaLnBrk="0">
              <a:lnSpc>
                <a:spcPct val="97000"/>
              </a:lnSpc>
            </a:pPr>
            <a:r>
              <a:rPr lang="zh-CN" altLang="en-US" sz="5400" b="1" dirty="0">
                <a:solidFill>
                  <a:schemeClr val="accent1">
                    <a:lumMod val="75000"/>
                  </a:schemeClr>
                </a:solidFill>
                <a:sym typeface="+mn-ea"/>
              </a:rPr>
              <a:t>二层北向商铺</a:t>
            </a:r>
            <a:endParaRPr lang="zh-CN" altLang="en-US" sz="5400" b="1" dirty="0">
              <a:solidFill>
                <a:schemeClr val="accent1">
                  <a:lumMod val="75000"/>
                </a:schemeClr>
              </a:solidFill>
              <a:ea typeface="思源宋体-超粗体" panose="020209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2019300"/>
            <a:ext cx="17336135" cy="6477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2019300"/>
            <a:ext cx="17336770" cy="647827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20146" y="0"/>
            <a:ext cx="10867854" cy="10287000"/>
          </a:xfrm>
          <a:custGeom>
            <a:avLst/>
            <a:gdLst/>
            <a:ahLst/>
            <a:cxnLst/>
            <a:rect l="l" t="t" r="r" b="b"/>
            <a:pathLst>
              <a:path w="10867854" h="10287000">
                <a:moveTo>
                  <a:pt x="0" y="0"/>
                </a:moveTo>
                <a:lnTo>
                  <a:pt x="10867854" y="0"/>
                </a:lnTo>
                <a:lnTo>
                  <a:pt x="108678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766" r="-23903" b="-130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76392" y="3224108"/>
            <a:ext cx="5623285" cy="163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60"/>
              </a:lnSpc>
            </a:pPr>
            <a:r>
              <a:rPr lang="en-US" sz="10800">
                <a:solidFill>
                  <a:srgbClr val="FFFFFF"/>
                </a:solidFill>
                <a:ea typeface="思源宋体-超粗体" panose="02020900000000000000" charset="-122"/>
              </a:rPr>
              <a:t>感谢观看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80727" y="5381593"/>
            <a:ext cx="5943085" cy="1390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000" spc="750">
                <a:solidFill>
                  <a:schemeClr val="bg2"/>
                </a:solidFill>
                <a:ea typeface="思源宋体-超粗体" panose="02020900000000000000" charset="-122"/>
              </a:rPr>
              <a:t>欢迎商户入住国风美唐商街</a:t>
            </a:r>
          </a:p>
          <a:p>
            <a:pPr algn="l">
              <a:lnSpc>
                <a:spcPts val="5700"/>
              </a:lnSpc>
            </a:pPr>
            <a:r>
              <a:rPr lang="en-US" sz="3000" spc="750">
                <a:solidFill>
                  <a:schemeClr val="bg2"/>
                </a:solidFill>
                <a:ea typeface="思源宋体-超粗体" panose="02020900000000000000" charset="-122"/>
              </a:rPr>
              <a:t>欢迎渠道带客户参观签约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88427" y="9193922"/>
            <a:ext cx="4158007" cy="24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1251864" y="2743200"/>
            <a:ext cx="539509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5394010">
            <a:off x="14868521" y="3371850"/>
            <a:ext cx="546735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3490">
            <a:off x="1109660" y="9029700"/>
            <a:ext cx="9382130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3921279" y="-1852102"/>
          <a:ext cx="12687300" cy="381000"/>
        </p:xfrm>
        <a:graphic>
          <a:graphicData uri="http://schemas.openxmlformats.org/drawingml/2006/table">
            <a:tbl>
              <a:tblPr/>
              <a:tblGrid>
                <a:gridCol w="49136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3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mo" panose="020B0604020202020204"/>
                          <a:ea typeface="Arimo" panose="020B0604020202020204"/>
                        </a:rPr>
                        <a:t>产品销售PPT模板</a:t>
                      </a:r>
                      <a:endParaRPr lang="en-US" sz="1100"/>
                    </a:p>
                  </a:txBody>
                  <a:tcPr marL="9525" marR="9525" marT="9525" marB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60"/>
                        </a:lnSpc>
                        <a:defRPr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Arimo" panose="020B0604020202020204"/>
                        </a:rPr>
                        <a:t>Product Sales PPT Template</a:t>
                      </a:r>
                      <a:endParaRPr lang="en-US" sz="1100"/>
                    </a:p>
                  </a:txBody>
                  <a:tcPr marL="9525" marR="9525" marT="9525" marB="9525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8645" y="3799575"/>
            <a:ext cx="4244415" cy="5556356"/>
          </a:xfrm>
          <a:custGeom>
            <a:avLst/>
            <a:gdLst/>
            <a:ahLst/>
            <a:cxnLst/>
            <a:rect l="l" t="t" r="r" b="b"/>
            <a:pathLst>
              <a:path w="4244415" h="5556356">
                <a:moveTo>
                  <a:pt x="0" y="0"/>
                </a:moveTo>
                <a:lnTo>
                  <a:pt x="4244415" y="0"/>
                </a:lnTo>
                <a:lnTo>
                  <a:pt x="4244415" y="5556355"/>
                </a:lnTo>
                <a:lnTo>
                  <a:pt x="0" y="55563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453" r="-6403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012872" y="3799575"/>
            <a:ext cx="4218336" cy="5556355"/>
          </a:xfrm>
          <a:custGeom>
            <a:avLst/>
            <a:gdLst/>
            <a:ahLst/>
            <a:cxnLst/>
            <a:rect l="l" t="t" r="r" b="b"/>
            <a:pathLst>
              <a:path w="4218336" h="5556355">
                <a:moveTo>
                  <a:pt x="0" y="0"/>
                </a:moveTo>
                <a:lnTo>
                  <a:pt x="4218336" y="0"/>
                </a:lnTo>
                <a:lnTo>
                  <a:pt x="4218336" y="5556355"/>
                </a:lnTo>
                <a:lnTo>
                  <a:pt x="0" y="55563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379" r="-3524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407570" y="4243640"/>
            <a:ext cx="11472861" cy="4582223"/>
            <a:chOff x="0" y="0"/>
            <a:chExt cx="15297148" cy="61096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97150" cy="6109606"/>
            </a:xfrm>
            <a:custGeom>
              <a:avLst/>
              <a:gdLst/>
              <a:ahLst/>
              <a:cxnLst/>
              <a:rect l="l" t="t" r="r" b="b"/>
              <a:pathLst>
                <a:path w="15297150" h="6109606">
                  <a:moveTo>
                    <a:pt x="0" y="0"/>
                  </a:moveTo>
                  <a:lnTo>
                    <a:pt x="15297150" y="0"/>
                  </a:lnTo>
                  <a:lnTo>
                    <a:pt x="15297150" y="6109606"/>
                  </a:lnTo>
                  <a:lnTo>
                    <a:pt x="0" y="610960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519454" y="2922648"/>
            <a:ext cx="7344609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0"/>
              </a:lnSpc>
            </a:pPr>
            <a:r>
              <a:rPr lang="en-US" sz="7700">
                <a:solidFill>
                  <a:srgbClr val="FFFFFF"/>
                </a:solidFill>
                <a:latin typeface="Montserrat Heavy" panose="00000A00000000000000"/>
              </a:rPr>
              <a:t>PRODUCT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096327" y="4734684"/>
            <a:ext cx="10291054" cy="4091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5"/>
              </a:lnSpc>
            </a:pPr>
            <a:r>
              <a:rPr lang="en-US" sz="2600" spc="31">
                <a:solidFill>
                  <a:srgbClr val="262626"/>
                </a:solidFill>
                <a:latin typeface="思源宋体" panose="02020400000000000000" charset="-122"/>
                <a:ea typeface="思源宋体" panose="02020400000000000000" charset="-122"/>
              </a:rPr>
              <a:t>        霍营国风美唐商业综合楼位于霍营地铁站国风美唐综合楼一二层，商圈全新商业项目亮相。 </a:t>
            </a:r>
          </a:p>
          <a:p>
            <a:pPr>
              <a:lnSpc>
                <a:spcPts val="4055"/>
              </a:lnSpc>
            </a:pPr>
            <a:r>
              <a:rPr lang="en-US" sz="2600" spc="31">
                <a:solidFill>
                  <a:srgbClr val="262626"/>
                </a:solidFill>
                <a:latin typeface="思源宋体" panose="02020400000000000000" charset="-122"/>
              </a:rPr>
              <a:t>        </a:t>
            </a:r>
            <a:r>
              <a:rPr lang="en-US" sz="2600" spc="31">
                <a:solidFill>
                  <a:srgbClr val="262626"/>
                </a:solidFill>
                <a:latin typeface="思源宋体" panose="02020400000000000000" charset="-122"/>
                <a:ea typeface="思源宋体" panose="02020400000000000000" charset="-122"/>
              </a:rPr>
              <a:t>项目位于昌平回龙观版块核心区，近邻地铁8号线与13号线交汇，作为发展多年的醇熟居住区，回龙观版块社区林立、生活氛围浓。</a:t>
            </a:r>
          </a:p>
          <a:p>
            <a:pPr>
              <a:lnSpc>
                <a:spcPts val="4055"/>
              </a:lnSpc>
            </a:pPr>
            <a:r>
              <a:rPr lang="en-US" sz="2600" spc="31">
                <a:solidFill>
                  <a:srgbClr val="262626"/>
                </a:solidFill>
                <a:latin typeface="思源宋体" panose="02020400000000000000" charset="-122"/>
                <a:ea typeface="思源宋体" panose="02020400000000000000" charset="-122"/>
              </a:rPr>
              <a:t>        双地铁客流资源，庞大潜藏消费客群，超高人口活跃密度，强力消费势能。</a:t>
            </a:r>
          </a:p>
          <a:p>
            <a:pPr>
              <a:lnSpc>
                <a:spcPts val="4055"/>
              </a:lnSpc>
            </a:pPr>
            <a:r>
              <a:rPr lang="en-US" sz="2600" spc="31">
                <a:solidFill>
                  <a:srgbClr val="262626"/>
                </a:solidFill>
                <a:latin typeface="思源宋体" panose="02020400000000000000" charset="-122"/>
                <a:ea typeface="思源宋体" panose="02020400000000000000" charset="-122"/>
              </a:rPr>
              <a:t>        项目总面积7600平米。</a:t>
            </a:r>
          </a:p>
          <a:p>
            <a:pPr algn="l">
              <a:lnSpc>
                <a:spcPts val="4055"/>
              </a:lnSpc>
            </a:pPr>
            <a:endParaRPr lang="en-US" sz="2600" spc="31">
              <a:solidFill>
                <a:srgbClr val="262626"/>
              </a:solidFill>
              <a:latin typeface="思源宋体" panose="02020400000000000000" charset="-122"/>
              <a:ea typeface="思源宋体" panose="020204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28700" y="1751415"/>
            <a:ext cx="9355197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ea typeface="思源宋体-超粗体" panose="02020900000000000000" charset="-122"/>
              </a:rPr>
              <a:t>项目介绍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42987" y="2751198"/>
            <a:ext cx="5861709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Montserrat" panose="00000500000000000000"/>
              </a:rPr>
              <a:t> Introduction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86892"/>
            <a:ext cx="18287998" cy="4551534"/>
            <a:chOff x="0" y="0"/>
            <a:chExt cx="24383998" cy="60687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6068695"/>
            </a:xfrm>
            <a:custGeom>
              <a:avLst/>
              <a:gdLst/>
              <a:ahLst/>
              <a:cxnLst/>
              <a:rect l="l" t="t" r="r" b="b"/>
              <a:pathLst>
                <a:path w="24384000" h="6068695">
                  <a:moveTo>
                    <a:pt x="0" y="0"/>
                  </a:moveTo>
                  <a:lnTo>
                    <a:pt x="24384000" y="0"/>
                  </a:lnTo>
                  <a:lnTo>
                    <a:pt x="24384000" y="6068695"/>
                  </a:lnTo>
                  <a:lnTo>
                    <a:pt x="0" y="6068695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97754" y="2085975"/>
            <a:ext cx="5472230" cy="7265280"/>
          </a:xfrm>
          <a:custGeom>
            <a:avLst/>
            <a:gdLst/>
            <a:ahLst/>
            <a:cxnLst/>
            <a:rect l="l" t="t" r="r" b="b"/>
            <a:pathLst>
              <a:path w="5472230" h="7265280">
                <a:moveTo>
                  <a:pt x="0" y="0"/>
                </a:moveTo>
                <a:lnTo>
                  <a:pt x="5472230" y="0"/>
                </a:lnTo>
                <a:lnTo>
                  <a:pt x="5472230" y="7265280"/>
                </a:lnTo>
                <a:lnTo>
                  <a:pt x="0" y="7265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133" r="-558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246891" y="6454441"/>
            <a:ext cx="4941207" cy="3004818"/>
          </a:xfrm>
          <a:custGeom>
            <a:avLst/>
            <a:gdLst/>
            <a:ahLst/>
            <a:cxnLst/>
            <a:rect l="l" t="t" r="r" b="b"/>
            <a:pathLst>
              <a:path w="4941207" h="3004818">
                <a:moveTo>
                  <a:pt x="0" y="0"/>
                </a:moveTo>
                <a:lnTo>
                  <a:pt x="4941207" y="0"/>
                </a:lnTo>
                <a:lnTo>
                  <a:pt x="4941207" y="3004819"/>
                </a:lnTo>
                <a:lnTo>
                  <a:pt x="0" y="3004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88" t="-87125" r="-25813"/>
            </a:stretch>
          </a:blipFill>
        </p:spPr>
      </p:sp>
      <p:sp>
        <p:nvSpPr>
          <p:cNvPr id="6" name="AutoShape 6"/>
          <p:cNvSpPr/>
          <p:nvPr/>
        </p:nvSpPr>
        <p:spPr>
          <a:xfrm rot="5391068">
            <a:off x="15304795" y="3592792"/>
            <a:ext cx="3666123" cy="0"/>
          </a:xfrm>
          <a:prstGeom prst="line">
            <a:avLst/>
          </a:prstGeom>
          <a:ln w="9525" cap="rnd">
            <a:solidFill>
              <a:srgbClr val="40404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7821387" y="6557551"/>
            <a:ext cx="2865663" cy="701819"/>
            <a:chOff x="0" y="0"/>
            <a:chExt cx="3820884" cy="93575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20922" cy="935736"/>
            </a:xfrm>
            <a:custGeom>
              <a:avLst/>
              <a:gdLst/>
              <a:ahLst/>
              <a:cxnLst/>
              <a:rect l="l" t="t" r="r" b="b"/>
              <a:pathLst>
                <a:path w="3820922" h="935736">
                  <a:moveTo>
                    <a:pt x="0" y="935736"/>
                  </a:moveTo>
                  <a:lnTo>
                    <a:pt x="3820922" y="935736"/>
                  </a:lnTo>
                  <a:lnTo>
                    <a:pt x="38209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821387" y="7604718"/>
            <a:ext cx="2865663" cy="701819"/>
            <a:chOff x="0" y="0"/>
            <a:chExt cx="3820884" cy="93575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20922" cy="935736"/>
            </a:xfrm>
            <a:custGeom>
              <a:avLst/>
              <a:gdLst/>
              <a:ahLst/>
              <a:cxnLst/>
              <a:rect l="l" t="t" r="r" b="b"/>
              <a:pathLst>
                <a:path w="3820922" h="935736">
                  <a:moveTo>
                    <a:pt x="0" y="935736"/>
                  </a:moveTo>
                  <a:lnTo>
                    <a:pt x="3820922" y="935736"/>
                  </a:lnTo>
                  <a:lnTo>
                    <a:pt x="38209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7828653" y="8649436"/>
            <a:ext cx="2865663" cy="701819"/>
            <a:chOff x="0" y="0"/>
            <a:chExt cx="3820884" cy="93575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20922" cy="935736"/>
            </a:xfrm>
            <a:custGeom>
              <a:avLst/>
              <a:gdLst/>
              <a:ahLst/>
              <a:cxnLst/>
              <a:rect l="l" t="t" r="r" b="b"/>
              <a:pathLst>
                <a:path w="3820922" h="935736">
                  <a:moveTo>
                    <a:pt x="0" y="935736"/>
                  </a:moveTo>
                  <a:lnTo>
                    <a:pt x="3820922" y="935736"/>
                  </a:lnTo>
                  <a:lnTo>
                    <a:pt x="38209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59178" y="1954712"/>
            <a:ext cx="9221927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4800">
                <a:solidFill>
                  <a:schemeClr val="accent1">
                    <a:lumMod val="75000"/>
                  </a:schemeClr>
                </a:solidFill>
                <a:ea typeface="思源宋体-超粗体" panose="02020900000000000000" charset="-122"/>
              </a:rPr>
              <a:t>紧邻地铁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28653" y="3010283"/>
            <a:ext cx="571679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思源宋体" panose="02020400000000000000" charset="-122"/>
              </a:rPr>
              <a:t>Next to the subway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59178" y="3966944"/>
            <a:ext cx="8570482" cy="765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000">
                <a:solidFill>
                  <a:srgbClr val="595959"/>
                </a:solidFill>
                <a:latin typeface="思源宋体" panose="02020400000000000000" charset="-122"/>
                <a:ea typeface="思源宋体" panose="02020400000000000000" charset="-122"/>
              </a:rPr>
              <a:t>霍营站为回龙观核心枢纽，位居北京铁各站前列:地铁8号线、13号线合计日均客流量逾百万人次。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18063" y="6704898"/>
            <a:ext cx="226504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chemeClr val="accent1">
                    <a:lumMod val="75000"/>
                  </a:schemeClr>
                </a:solidFill>
                <a:latin typeface="思源宋体-超粗体" panose="02020900000000000000" charset="-122"/>
                <a:ea typeface="思源宋体-超粗体" panose="02020900000000000000" charset="-122"/>
              </a:rPr>
              <a:t>70个成熟社区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118063" y="7752063"/>
            <a:ext cx="226504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chemeClr val="accent1">
                    <a:lumMod val="75000"/>
                  </a:schemeClr>
                </a:solidFill>
                <a:latin typeface="思源宋体-超粗体" panose="02020900000000000000" charset="-122"/>
                <a:ea typeface="思源宋体-超粗体" panose="02020900000000000000" charset="-122"/>
              </a:rPr>
              <a:t>30万人口覆盖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25329" y="8796782"/>
            <a:ext cx="2265045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40"/>
              </a:lnSpc>
            </a:pPr>
            <a:r>
              <a:rPr lang="en-US" sz="2700">
                <a:solidFill>
                  <a:schemeClr val="accent1">
                    <a:lumMod val="75000"/>
                  </a:schemeClr>
                </a:solidFill>
                <a:latin typeface="思源宋体-超粗体" panose="02020900000000000000" charset="-122"/>
                <a:ea typeface="思源宋体-超粗体" panose="02020900000000000000" charset="-122"/>
              </a:rPr>
              <a:t>13号交通枢纽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029245" cy="10287000"/>
          </a:xfrm>
          <a:custGeom>
            <a:avLst/>
            <a:gdLst/>
            <a:ahLst/>
            <a:cxnLst/>
            <a:rect l="l" t="t" r="r" b="b"/>
            <a:pathLst>
              <a:path w="8029245" h="10287000">
                <a:moveTo>
                  <a:pt x="0" y="0"/>
                </a:moveTo>
                <a:lnTo>
                  <a:pt x="8029245" y="0"/>
                </a:lnTo>
                <a:lnTo>
                  <a:pt x="80292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435" r="-45673" b="-1304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39225" y="5898951"/>
            <a:ext cx="5231808" cy="612328"/>
            <a:chOff x="0" y="0"/>
            <a:chExt cx="5145553" cy="6022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45535" cy="602233"/>
            </a:xfrm>
            <a:custGeom>
              <a:avLst/>
              <a:gdLst/>
              <a:ahLst/>
              <a:cxnLst/>
              <a:rect l="l" t="t" r="r" b="b"/>
              <a:pathLst>
                <a:path w="5145535" h="602233">
                  <a:moveTo>
                    <a:pt x="0" y="0"/>
                  </a:moveTo>
                  <a:lnTo>
                    <a:pt x="5145535" y="0"/>
                  </a:lnTo>
                  <a:lnTo>
                    <a:pt x="5145535" y="602233"/>
                  </a:lnTo>
                  <a:lnTo>
                    <a:pt x="0" y="60223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AutoShape 5"/>
          <p:cNvSpPr/>
          <p:nvPr/>
        </p:nvSpPr>
        <p:spPr>
          <a:xfrm rot="5394010">
            <a:off x="14868521" y="3371850"/>
            <a:ext cx="546735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694">
            <a:off x="6234110" y="9029700"/>
            <a:ext cx="8862478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1077409" y="6756689"/>
            <a:ext cx="3946075" cy="2286000"/>
            <a:chOff x="0" y="0"/>
            <a:chExt cx="5261434" cy="3048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261483" cy="3048000"/>
            </a:xfrm>
            <a:custGeom>
              <a:avLst/>
              <a:gdLst/>
              <a:ahLst/>
              <a:cxnLst/>
              <a:rect l="l" t="t" r="r" b="b"/>
              <a:pathLst>
                <a:path w="5261483" h="3048000">
                  <a:moveTo>
                    <a:pt x="0" y="0"/>
                  </a:moveTo>
                  <a:lnTo>
                    <a:pt x="5261483" y="0"/>
                  </a:lnTo>
                  <a:lnTo>
                    <a:pt x="5261483" y="3048000"/>
                  </a:lnTo>
                  <a:lnTo>
                    <a:pt x="0" y="3048000"/>
                  </a:lnTo>
                  <a:close/>
                </a:path>
              </a:pathLst>
            </a:custGeom>
            <a:solidFill>
              <a:srgbClr val="2A2827"/>
            </a:solidFill>
          </p:spPr>
        </p:sp>
      </p:grpSp>
      <p:sp>
        <p:nvSpPr>
          <p:cNvPr id="9" name="AutoShape 9"/>
          <p:cNvSpPr/>
          <p:nvPr/>
        </p:nvSpPr>
        <p:spPr>
          <a:xfrm flipH="1">
            <a:off x="9116637" y="2943480"/>
            <a:ext cx="837350" cy="0"/>
          </a:xfrm>
          <a:prstGeom prst="line">
            <a:avLst/>
          </a:prstGeom>
          <a:ln w="19050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>
            <a:off x="1390611" y="7205663"/>
            <a:ext cx="728052" cy="0"/>
          </a:xfrm>
          <a:prstGeom prst="line">
            <a:avLst/>
          </a:prstGeom>
          <a:ln w="285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TextBox 11"/>
          <p:cNvSpPr txBox="1"/>
          <p:nvPr/>
        </p:nvSpPr>
        <p:spPr>
          <a:xfrm>
            <a:off x="9050382" y="3460058"/>
            <a:ext cx="8315211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960"/>
              </a:lnSpc>
            </a:pPr>
            <a:r>
              <a:rPr lang="en-US" sz="10800">
                <a:solidFill>
                  <a:srgbClr val="FFFFFF"/>
                </a:solidFill>
                <a:ea typeface="思源宋体-超粗体" panose="02020900000000000000" charset="-122"/>
              </a:rPr>
              <a:t>项目面积分布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8427" y="9193922"/>
            <a:ext cx="4158007" cy="24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80"/>
              </a:lnSpc>
            </a:pPr>
            <a:r>
              <a:rPr lang="en-US" sz="165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70940" y="7911165"/>
            <a:ext cx="3652545" cy="54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Montserrat Ultra-Bold" panose="00000900000000000000"/>
              </a:rPr>
              <a:t>PART TWO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221362" y="7256145"/>
            <a:ext cx="8315211" cy="218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80"/>
              </a:lnSpc>
            </a:pPr>
            <a:r>
              <a:rPr lang="en-US" sz="14400">
                <a:solidFill>
                  <a:srgbClr val="FFFFFF"/>
                </a:solidFill>
                <a:latin typeface="Montserrat Ultra-Bold" panose="00000900000000000000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0940" y="7342762"/>
            <a:ext cx="3163067" cy="26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Project Area Distribution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216225" y="6088957"/>
            <a:ext cx="5365328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2000" spc="499">
                <a:solidFill>
                  <a:srgbClr val="000000"/>
                </a:solidFill>
                <a:latin typeface="思源宋体-超粗体" panose="02020900000000000000" charset="-122"/>
              </a:rPr>
              <a:t>Project Area Distribution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761595" y="3984150"/>
            <a:ext cx="7181338" cy="9525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872194" y="1878441"/>
            <a:ext cx="8115300" cy="6982845"/>
            <a:chOff x="0" y="0"/>
            <a:chExt cx="10820400" cy="9310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20402" cy="9310497"/>
            </a:xfrm>
            <a:custGeom>
              <a:avLst/>
              <a:gdLst/>
              <a:ahLst/>
              <a:cxnLst/>
              <a:rect l="l" t="t" r="r" b="b"/>
              <a:pathLst>
                <a:path w="10820402" h="9310497">
                  <a:moveTo>
                    <a:pt x="0" y="0"/>
                  </a:moveTo>
                  <a:lnTo>
                    <a:pt x="10820402" y="0"/>
                  </a:lnTo>
                  <a:lnTo>
                    <a:pt x="10820402" y="9310497"/>
                  </a:lnTo>
                  <a:lnTo>
                    <a:pt x="0" y="931049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872194" y="2500978"/>
            <a:ext cx="8115300" cy="5737771"/>
          </a:xfrm>
          <a:custGeom>
            <a:avLst/>
            <a:gdLst/>
            <a:ahLst/>
            <a:cxnLst/>
            <a:rect l="l" t="t" r="r" b="b"/>
            <a:pathLst>
              <a:path w="8115300" h="5737771">
                <a:moveTo>
                  <a:pt x="0" y="0"/>
                </a:moveTo>
                <a:lnTo>
                  <a:pt x="8115300" y="0"/>
                </a:lnTo>
                <a:lnTo>
                  <a:pt x="8115300" y="5737771"/>
                </a:lnTo>
                <a:lnTo>
                  <a:pt x="0" y="57377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681993" y="5447184"/>
            <a:ext cx="7393113" cy="154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000" spc="23">
                <a:solidFill>
                  <a:srgbClr val="FFFFFF"/>
                </a:solidFill>
                <a:ea typeface="思源宋体" panose="02020400000000000000" charset="-122"/>
              </a:rPr>
              <a:t>项目近万平米一层二层底商，适合全业态经营、银行、证券公司、口腔医院，中医医院、大型餐饮机构。</a:t>
            </a:r>
          </a:p>
          <a:p>
            <a:pPr>
              <a:lnSpc>
                <a:spcPts val="3120"/>
              </a:lnSpc>
            </a:pPr>
            <a:r>
              <a:rPr lang="en-US" sz="2000" spc="23">
                <a:solidFill>
                  <a:srgbClr val="FFFFFF"/>
                </a:solidFill>
                <a:latin typeface="思源宋体" panose="02020400000000000000" charset="-122"/>
                <a:ea typeface="思源宋体" panose="02020400000000000000" charset="-122"/>
              </a:rPr>
              <a:t>面积99-1000平米</a:t>
            </a:r>
          </a:p>
          <a:p>
            <a:pPr algn="l">
              <a:lnSpc>
                <a:spcPts val="3120"/>
              </a:lnSpc>
            </a:pPr>
            <a:endParaRPr lang="en-US" sz="2000" spc="23">
              <a:solidFill>
                <a:srgbClr val="FFFFFF"/>
              </a:solidFill>
              <a:latin typeface="思源宋体" panose="02020400000000000000" charset="-122"/>
              <a:ea typeface="思源宋体" panose="02020400000000000000" charset="-122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9696279" y="4356963"/>
            <a:ext cx="7719921" cy="890196"/>
            <a:chOff x="0" y="0"/>
            <a:chExt cx="10293228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838772" y="34134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541336" y="314120"/>
              <a:ext cx="5751892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404040"/>
                  </a:solidFill>
                  <a:ea typeface="思源宋体-超粗体" panose="02020900000000000000" charset="-122"/>
                </a:rPr>
                <a:t>项目面积分布介绍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681993" y="6933084"/>
            <a:ext cx="7734207" cy="890196"/>
            <a:chOff x="0" y="0"/>
            <a:chExt cx="10312276" cy="1186928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9922100" cy="1186928"/>
              <a:chOff x="0" y="0"/>
              <a:chExt cx="9922100" cy="118692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404040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1857820" y="303248"/>
              <a:ext cx="238252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latin typeface="Montserrat Ultra-Bold" panose="00000900000000000000"/>
                </a:rPr>
                <a:t>Part 02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4560384" y="307664"/>
              <a:ext cx="5751892" cy="546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FFFFFF"/>
                  </a:solidFill>
                  <a:ea typeface="思源宋体-超粗体" panose="02020900000000000000" charset="-122"/>
                </a:rPr>
                <a:t>户型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653304" y="1960137"/>
            <a:ext cx="9265095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5400">
                <a:solidFill>
                  <a:srgbClr val="FFFFFF"/>
                </a:solidFill>
                <a:ea typeface="思源宋体-超粗体" panose="02020900000000000000" charset="-122"/>
              </a:rPr>
              <a:t>平面介绍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22406" y="2959920"/>
            <a:ext cx="5716792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2400">
                <a:solidFill>
                  <a:srgbClr val="FFFFFF"/>
                </a:solidFill>
                <a:latin typeface="Montserrat" panose="00000500000000000000"/>
              </a:rPr>
              <a:t>Flat Image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61595" y="8023305"/>
            <a:ext cx="7393113" cy="765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000" spc="23">
                <a:solidFill>
                  <a:srgbClr val="FFFFFF"/>
                </a:solidFill>
                <a:latin typeface="思源宋体" panose="02020400000000000000" charset="-122"/>
                <a:ea typeface="思源宋体" panose="02020400000000000000" charset="-122"/>
              </a:rPr>
              <a:t>一层主力户型：99平米-230平米，</a:t>
            </a:r>
          </a:p>
          <a:p>
            <a:pPr algn="l">
              <a:lnSpc>
                <a:spcPts val="3120"/>
              </a:lnSpc>
            </a:pPr>
            <a:r>
              <a:rPr lang="en-US" sz="2000" spc="23">
                <a:solidFill>
                  <a:srgbClr val="FFFFFF"/>
                </a:solidFill>
                <a:latin typeface="思源宋体" panose="02020400000000000000" charset="-122"/>
                <a:ea typeface="思源宋体" panose="02020400000000000000" charset="-122"/>
              </a:rPr>
              <a:t>朝向：北向户型共计7套，南向户型4套，西向户型3套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1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3864064" y="563132"/>
            <a:ext cx="3367145" cy="53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PRESENTATION</a:t>
            </a:r>
          </a:p>
          <a:p>
            <a:pPr algn="r">
              <a:lnSpc>
                <a:spcPts val="2160"/>
              </a:lnSpc>
            </a:pPr>
            <a:r>
              <a:rPr lang="en-US" sz="1800">
                <a:solidFill>
                  <a:srgbClr val="FFFFFF"/>
                </a:solidFill>
                <a:latin typeface="Montserrat Ultra-Bold" panose="00000900000000000000"/>
              </a:rPr>
              <a:t>//SLIDE</a:t>
            </a:r>
          </a:p>
        </p:txBody>
      </p:sp>
      <p:grpSp>
        <p:nvGrpSpPr>
          <p:cNvPr id="8" name="Group 8"/>
          <p:cNvGrpSpPr/>
          <p:nvPr/>
        </p:nvGrpSpPr>
        <p:grpSpPr>
          <a:xfrm rot="5400000">
            <a:off x="13031573" y="4912892"/>
            <a:ext cx="7441359" cy="890270"/>
            <a:chOff x="0" y="0"/>
            <a:chExt cx="9922102" cy="118692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922102" cy="1186928"/>
              <a:chOff x="0" y="0"/>
              <a:chExt cx="9922102" cy="11869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22129" cy="1186942"/>
              </a:xfrm>
              <a:custGeom>
                <a:avLst/>
                <a:gdLst/>
                <a:ahLst/>
                <a:cxnLst/>
                <a:rect l="l" t="t" r="r" b="b"/>
                <a:pathLst>
                  <a:path w="9922129" h="1186942">
                    <a:moveTo>
                      <a:pt x="0" y="0"/>
                    </a:moveTo>
                    <a:lnTo>
                      <a:pt x="9922129" y="0"/>
                    </a:lnTo>
                    <a:lnTo>
                      <a:pt x="9922129" y="1186942"/>
                    </a:lnTo>
                    <a:lnTo>
                      <a:pt x="0" y="11869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525496" y="336268"/>
              <a:ext cx="2094554" cy="545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40"/>
                </a:lnSpc>
              </a:pPr>
              <a:r>
                <a:rPr lang="en-US" sz="2700">
                  <a:solidFill>
                    <a:srgbClr val="2C2E38"/>
                  </a:solidFill>
                  <a:latin typeface="Montserrat Ultra-Bold" panose="00000900000000000000"/>
                </a:rPr>
                <a:t>Part 01</a:t>
              </a:r>
            </a:p>
          </p:txBody>
        </p:sp>
      </p:grpSp>
      <p:pic>
        <p:nvPicPr>
          <p:cNvPr id="2" name="图片 1" descr="D:/工作的魅力女人/121/1/106.jpg106"/>
          <p:cNvPicPr>
            <a:picLocks noChangeAspect="1"/>
          </p:cNvPicPr>
          <p:nvPr/>
        </p:nvPicPr>
        <p:blipFill>
          <a:blip r:embed="rId2"/>
          <a:srcRect l="5" r="5"/>
          <a:stretch>
            <a:fillRect/>
          </a:stretch>
        </p:blipFill>
        <p:spPr>
          <a:xfrm>
            <a:off x="2819400" y="876300"/>
            <a:ext cx="12240000" cy="86547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611600" y="5295900"/>
            <a:ext cx="433705" cy="317690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2700" b="1" dirty="0">
                <a:latin typeface="+mj-ea"/>
                <a:ea typeface="+mj-ea"/>
                <a:cs typeface="+mj-ea"/>
                <a:sym typeface="+mn-ea"/>
              </a:rPr>
              <a:t>一层平面图介绍</a:t>
            </a:r>
            <a:r>
              <a:rPr lang="en-US" altLang="zh-CN" sz="2700" b="1" dirty="0">
                <a:latin typeface="+mj-ea"/>
                <a:ea typeface="+mj-ea"/>
                <a:cs typeface="+mj-ea"/>
                <a:sym typeface="+mn-ea"/>
              </a:rPr>
              <a:t>       </a:t>
            </a:r>
            <a:endParaRPr lang="en-US" altLang="zh-CN" sz="2700" b="1" dirty="0">
              <a:solidFill>
                <a:schemeClr val="tx1"/>
              </a:solidFill>
              <a:latin typeface="+mj-ea"/>
              <a:ea typeface="+mj-ea"/>
              <a:cs typeface="+mj-ea"/>
              <a:sym typeface="+mn-ea"/>
            </a:endParaRPr>
          </a:p>
          <a:p>
            <a:endParaRPr lang="zh-CN" altLang="en-US" sz="270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OGUxZTM4MGE0ZTg0MzEyMmQ0YTU4NzNlOGRjMjIwYW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514.7741732283464,&quot;left&quot;:720,&quot;top&quot;:178.6751181102362,&quot;width&quot;:613.831496062992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578</Words>
  <Application>Microsoft Office PowerPoint</Application>
  <PresentationFormat>自定义</PresentationFormat>
  <Paragraphs>209</Paragraphs>
  <Slides>39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8" baseType="lpstr">
      <vt:lpstr>Arimo</vt:lpstr>
      <vt:lpstr>Arial</vt:lpstr>
      <vt:lpstr>Montserrat Ultra-Bold</vt:lpstr>
      <vt:lpstr>思源宋体</vt:lpstr>
      <vt:lpstr>Montserrat</vt:lpstr>
      <vt:lpstr>Montserrat Heavy</vt:lpstr>
      <vt:lpstr>Calibri</vt:lpstr>
      <vt:lpstr>思源宋体-超粗体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副本</dc:title>
  <dc:creator/>
  <cp:lastModifiedBy>yicheng zhao</cp:lastModifiedBy>
  <cp:revision>10</cp:revision>
  <dcterms:created xsi:type="dcterms:W3CDTF">2006-08-16T00:00:00Z</dcterms:created>
  <dcterms:modified xsi:type="dcterms:W3CDTF">2024-03-07T04:15:10Z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0B55668BEE954C838668A022B2F519C0_12</vt:lpwstr>
  </property>
  <property fmtid="{D5CDD505-2E9C-101B-9397-08002B2CF9AE}" pid="3" name="KSOProductBuildVer">
    <vt:lpwstr>2052-12.1.0.16250</vt:lpwstr>
  </property>
</Properties>
</file>