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1" r:id="rId11"/>
  </p:sldIdLst>
  <p:sldSz cx="10692130" cy="75603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576833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89952" y="3579943"/>
            <a:ext cx="7644765" cy="1208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800" b="1" kern="0" spc="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金融街·天津置业·产成品大</a:t>
            </a:r>
            <a:r>
              <a:rPr sz="28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宗销售项目推介书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2400" y="1927859"/>
          <a:ext cx="10327640" cy="4389120"/>
        </p:xfrm>
        <a:graphic>
          <a:graphicData uri="http://schemas.openxmlformats.org/drawingml/2006/table">
            <a:tbl>
              <a:tblPr/>
              <a:tblGrid>
                <a:gridCol w="376554"/>
                <a:gridCol w="1490344"/>
                <a:gridCol w="2845435"/>
                <a:gridCol w="906780"/>
                <a:gridCol w="874394"/>
                <a:gridCol w="1263014"/>
                <a:gridCol w="2571114"/>
              </a:tblGrid>
              <a:tr h="186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752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ts val="121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产品/业态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252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8288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256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47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金融街（南开）</a:t>
                      </a: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algn="l" rtl="0" eaLnBrk="0">
                        <a:lnSpc>
                          <a:spcPct val="97000"/>
                        </a:lnSpc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A座·整栋写字楼（3-14F、16</a:t>
                      </a:r>
                      <a:r>
                        <a:rPr sz="1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-29F、31-44F）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80736.64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ts val="1205"/>
                        </a:lnSpc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23.9亿元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6945" algn="l" rtl="0" eaLnBrk="0">
                        <a:lnSpc>
                          <a:spcPct val="100000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资产包整售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9860" indent="289560" algn="l" rtl="0" eaLnBrk="0">
                        <a:lnSpc>
                          <a:spcPct val="101000"/>
                        </a:lnSpc>
                        <a:spcBef>
                          <a:spcPts val="6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（写字楼及地上商业为资产交易         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地下商业及地下停车位为使用权转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让）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49910" indent="-466090" algn="l" rtl="0" eaLnBrk="0">
                        <a:lnSpc>
                          <a:spcPct val="103000"/>
                        </a:lnSpc>
                        <a:spcBef>
                          <a:spcPts val="8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部分写字楼、地上商业、地下商业带租约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地下停车位物业公司经营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5040" algn="l" rtl="0" eaLnBrk="0">
                        <a:lnSpc>
                          <a:spcPct val="97000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地上商业（2F）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8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1735.16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05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地下商业（B1）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2726.94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633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1487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2110" algn="l" rtl="0" eaLnBrk="0">
                        <a:lnSpc>
                          <a:spcPts val="1205"/>
                        </a:lnSpc>
                        <a:spcBef>
                          <a:spcPts val="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/>
          <p:nvPr/>
        </p:nvSpPr>
        <p:spPr>
          <a:xfrm>
            <a:off x="746513" y="1604622"/>
            <a:ext cx="730884" cy="23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资产总表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0" y="772668"/>
            <a:ext cx="5900927" cy="6013703"/>
          </a:xfrm>
          <a:prstGeom prst="rect">
            <a:avLst/>
          </a:prstGeom>
        </p:spPr>
      </p:pic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4789931" y="859535"/>
          <a:ext cx="5655309" cy="5861050"/>
        </p:xfrm>
        <a:graphic>
          <a:graphicData uri="http://schemas.openxmlformats.org/drawingml/2006/table">
            <a:tbl>
              <a:tblPr/>
              <a:tblGrid>
                <a:gridCol w="5655309"/>
              </a:tblGrid>
              <a:tr h="5854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E9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9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9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9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8"/>
          <p:cNvSpPr/>
          <p:nvPr/>
        </p:nvSpPr>
        <p:spPr>
          <a:xfrm>
            <a:off x="557101" y="1616336"/>
            <a:ext cx="3926204" cy="4488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010" algn="l" rtl="0" eaLnBrk="0">
              <a:lnSpc>
                <a:spcPct val="93000"/>
              </a:lnSpc>
            </a:pPr>
            <a:r>
              <a:rPr sz="17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金融街（南开）</a:t>
            </a:r>
            <a:r>
              <a:rPr sz="1700" b="1" kern="0" spc="-35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4455" algn="l" rtl="0" eaLnBrk="0">
              <a:lnSpc>
                <a:spcPct val="93000"/>
              </a:lnSpc>
              <a:spcBef>
                <a:spcPts val="167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70"/>
              </a:spcBef>
            </a:pPr>
            <a:r>
              <a:rPr sz="9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南开中心——提升、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035" algn="l" rtl="0" eaLnBrk="0">
              <a:lnSpc>
                <a:spcPct val="92000"/>
              </a:lnSpc>
              <a:spcBef>
                <a:spcPts val="360"/>
              </a:spcBef>
            </a:pP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海光寺板块金融商务聚集/300m沿街展示面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65"/>
              </a:spcBef>
            </a:pPr>
            <a:r>
              <a:rPr sz="9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9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项目集甲级写字楼、商业、洋房、高层于一体，总建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0" algn="l" rtl="0" eaLnBrk="0">
              <a:lnSpc>
                <a:spcPct val="92000"/>
              </a:lnSpc>
              <a:spcBef>
                <a:spcPts val="36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筑面积</a:t>
            </a:r>
            <a:r>
              <a:rPr sz="12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45万m</a:t>
            </a:r>
            <a:r>
              <a:rPr sz="1200" b="1" kern="0" spc="0" baseline="30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2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70"/>
              </a:spcBef>
            </a:pPr>
            <a:r>
              <a:rPr sz="9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其中地上部分由</a:t>
            </a: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16万m</a:t>
            </a:r>
            <a:r>
              <a:rPr sz="1200" b="1" kern="0" spc="10" baseline="30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的写字楼、</a:t>
            </a:r>
            <a:r>
              <a:rPr sz="12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5万m</a:t>
            </a:r>
            <a:r>
              <a:rPr sz="1200" b="1" kern="0" spc="10" baseline="30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的裙楼商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635" algn="l" rtl="0" eaLnBrk="0">
              <a:lnSpc>
                <a:spcPct val="92000"/>
              </a:lnSpc>
              <a:spcBef>
                <a:spcPts val="370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业和</a:t>
            </a: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8.5万m</a:t>
            </a:r>
            <a:r>
              <a:rPr sz="1200" b="1" kern="0" spc="20" baseline="30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住宅组合而成，三栋甲级写字楼沿城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6540" algn="l" rtl="0" eaLnBrk="0">
              <a:lnSpc>
                <a:spcPct val="92000"/>
              </a:lnSpc>
              <a:spcBef>
                <a:spcPts val="370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市主干道呈“品”字排布，商业、办公占比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</a:t>
            </a: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9715" algn="l" rtl="0" eaLnBrk="0">
              <a:lnSpc>
                <a:spcPct val="92000"/>
              </a:lnSpc>
              <a:spcBef>
                <a:spcPts val="360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  <a:spcBef>
                <a:spcPts val="360"/>
              </a:spcBef>
            </a:pPr>
            <a:r>
              <a:rPr sz="900" b="1" kern="0" spc="-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高端居住区2013年、2014年竣工，三栋甲级写字楼、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5270" algn="l" rtl="0" eaLnBrk="0">
              <a:lnSpc>
                <a:spcPct val="92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商业陆续于2014、2015年竣工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633314" y="1713861"/>
            <a:ext cx="4806315" cy="3074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9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9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写字楼图纸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225"/>
              </a:lnSpc>
              <a:spcBef>
                <a:spcPts val="0"/>
              </a:spcBef>
            </a:pPr>
            <a:r>
              <a:rPr sz="1000" b="1" kern="0" spc="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标准层平面图         </a:t>
            </a:r>
            <a:r>
              <a:rPr sz="1000" b="1" kern="0" spc="2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</a:t>
            </a:r>
            <a:r>
              <a:rPr sz="1000" b="1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LOFT</a:t>
            </a:r>
            <a:r>
              <a:rPr sz="1000" b="1" kern="0" spc="2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办公区平面图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6" name="rect 26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textbox 28"/>
          <p:cNvSpPr/>
          <p:nvPr/>
        </p:nvSpPr>
        <p:spPr>
          <a:xfrm>
            <a:off x="585735" y="2384861"/>
            <a:ext cx="3689984" cy="2118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南京路商务门户 汇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聚城市万千繁华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6540" indent="-236855" algn="l" rtl="0" eaLnBrk="0">
              <a:lnSpc>
                <a:spcPct val="15000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位于天津市南京路沿线，南京路为天津中心城区的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中轴线，可以说是人们心目中的“天津第一路”，</a:t>
            </a:r>
            <a:r>
              <a:rPr sz="12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经过多年的发展已成为天津最为成熟、繁华的商务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商业区，其在城市中的地位相当于上海的陆家嘴区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域、北京的金融街，亦是天津市核心区重点打造的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商务金融板块，紧邻城市主干道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rect 30"/>
          <p:cNvSpPr/>
          <p:nvPr/>
        </p:nvSpPr>
        <p:spPr>
          <a:xfrm>
            <a:off x="577595" y="5099303"/>
            <a:ext cx="3445764" cy="233172"/>
          </a:xfrm>
          <a:prstGeom prst="rect">
            <a:avLst/>
          </a:prstGeom>
          <a:solidFill>
            <a:srgbClr val="E6CDA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textbox 32"/>
          <p:cNvSpPr/>
          <p:nvPr/>
        </p:nvSpPr>
        <p:spPr>
          <a:xfrm>
            <a:off x="589740" y="4959087"/>
            <a:ext cx="3530600" cy="1351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紧邻地铁1号线 凝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聚核心资源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ts val="1470"/>
              </a:lnSpc>
              <a:spcBef>
                <a:spcPts val="37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汇聚三大商务交汇：南京路、海光寺、鞍山西道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ts val="1475"/>
              </a:lnSpc>
              <a:spcBef>
                <a:spcPts val="735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轨道交通优势：距离地铁1号线仅200米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ts val="1470"/>
              </a:lnSpc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京津城市联通：城市中心区域，紧邻主干道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28132" y="1784604"/>
            <a:ext cx="3745991" cy="4486655"/>
          </a:xfrm>
          <a:prstGeom prst="rect">
            <a:avLst/>
          </a:prstGeom>
        </p:spPr>
      </p:pic>
      <p:sp>
        <p:nvSpPr>
          <p:cNvPr id="40" name="rect 40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textbox 42"/>
          <p:cNvSpPr/>
          <p:nvPr/>
        </p:nvSpPr>
        <p:spPr>
          <a:xfrm>
            <a:off x="583732" y="2384861"/>
            <a:ext cx="4601845" cy="2345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人性化商务配置 舒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适办公体验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1475"/>
              </a:lnSpc>
              <a:spcBef>
                <a:spcPts val="365"/>
              </a:spcBef>
            </a:pPr>
            <a:r>
              <a:rPr sz="1200" b="1" kern="0" spc="3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</a:t>
            </a:r>
            <a:r>
              <a:rPr sz="12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首个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预留加班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空调条件的项目，有效节约办公成本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470"/>
              </a:lnSpc>
              <a:spcBef>
                <a:spcPts val="1480"/>
              </a:spcBef>
            </a:pPr>
            <a:r>
              <a:rPr sz="1200" b="1" kern="0" spc="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在非城市主干道一侧预留设置加时空调条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件，增加产品附加值，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9080" algn="l" rtl="0" eaLnBrk="0">
              <a:lnSpc>
                <a:spcPct val="93000"/>
              </a:lnSpc>
              <a:spcBef>
                <a:spcPts val="1520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这一点在南开中心写字楼商招中受到客户充分认可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1475"/>
              </a:lnSpc>
              <a:spcBef>
                <a:spcPts val="365"/>
              </a:spcBef>
            </a:pPr>
            <a:r>
              <a:rPr sz="1200" b="1" kern="0" spc="3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设置加班空调后仅需支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付电费，与市场其他项目相对，有效降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7810" algn="l" rtl="0" eaLnBrk="0">
              <a:lnSpc>
                <a:spcPct val="9200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低企业常成本支出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04359" y="2170176"/>
            <a:ext cx="5914645" cy="3307079"/>
          </a:xfrm>
          <a:prstGeom prst="rect">
            <a:avLst/>
          </a:prstGeom>
        </p:spPr>
      </p:pic>
      <p:sp>
        <p:nvSpPr>
          <p:cNvPr id="50" name="rect 50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583732" y="2385083"/>
            <a:ext cx="3512184" cy="1596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人性化细节设计 倍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显企业关怀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7810" indent="-236220" algn="l" rtl="0" eaLnBrk="0">
              <a:lnSpc>
                <a:spcPct val="196000"/>
              </a:lnSpc>
              <a:spcBef>
                <a:spcPts val="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商务办公空间均预留了茶水间、吸烟室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的位置，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B1层商务会议中心等以满足企业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日常办公的多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方位需求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535582" y="1622420"/>
            <a:ext cx="7548244" cy="1973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610"/>
              </a:spcBef>
            </a:pPr>
            <a:r>
              <a:rPr sz="20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金融街（南开）</a:t>
            </a:r>
            <a:r>
              <a:rPr sz="2000" b="1" kern="0" spc="-3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中心A座</a:t>
            </a:r>
            <a:r>
              <a:rPr sz="2000" b="1" kern="0" spc="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2015年7月对外出租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2365" algn="l" rtl="0" eaLnBrk="0">
              <a:lnSpc>
                <a:spcPct val="95000"/>
              </a:lnSpc>
              <a:spcBef>
                <a:spcPts val="1495"/>
              </a:spcBef>
            </a:pPr>
            <a:r>
              <a:rPr sz="2000" b="1" kern="0" spc="1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多家金融、总部机构、行业知名</a:t>
            </a:r>
            <a:r>
              <a:rPr sz="20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企业进驻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78480" algn="l" rtl="0" eaLnBrk="0">
              <a:lnSpc>
                <a:spcPct val="95000"/>
              </a:lnSpc>
            </a:pPr>
            <a:r>
              <a:rPr sz="2000" b="1" kern="0" spc="1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租金水平在天津市场</a:t>
            </a:r>
            <a:r>
              <a:rPr sz="20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独处一档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12135" y="3861816"/>
            <a:ext cx="5295900" cy="553211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74619" y="4713731"/>
            <a:ext cx="2289047" cy="435863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835139" y="4759452"/>
            <a:ext cx="1246632" cy="390143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15583" y="4587240"/>
            <a:ext cx="537972" cy="68884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735580" y="5550407"/>
            <a:ext cx="864107" cy="303275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788151" y="5550407"/>
            <a:ext cx="803147" cy="303275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80916" y="5550407"/>
            <a:ext cx="708659" cy="303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2634996"/>
            <a:ext cx="10683238" cy="381761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3286185" y="4354739"/>
            <a:ext cx="4012565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以上可售资源仅为资料参考，</a:t>
            </a:r>
            <a:r>
              <a:rPr sz="13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最终以现场销控为准。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WPS 演示</Application>
  <PresentationFormat/>
  <Paragraphs>192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Ñ“W·)%nˆ·§_x0010_Á'Š</dc:title>
  <dc:creator/>
  <cp:lastModifiedBy>刘宪锋</cp:lastModifiedBy>
  <cp:revision>1</cp:revision>
  <dcterms:created xsi:type="dcterms:W3CDTF">2025-01-12T07:45:01Z</dcterms:created>
  <dcterms:modified xsi:type="dcterms:W3CDTF">2025-01-12T07:45:02Z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2025-01-12T15:25:55Z</vt:filetime>
  </property>
  <property fmtid="{D5CDD505-2E9C-101B-9397-08002B2CF9AE}" pid="4" name="ICV">
    <vt:lpwstr>BC80725546D944D1AD2BE899DCD25679_12</vt:lpwstr>
  </property>
  <property fmtid="{D5CDD505-2E9C-101B-9397-08002B2CF9AE}" pid="5" name="KSOProductBuildVer">
    <vt:lpwstr>2052-12.1.0.19770</vt:lpwstr>
  </property>
</Properties>
</file>