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8" r:id="rId5"/>
    <p:sldId id="289" r:id="rId6"/>
    <p:sldId id="290" r:id="rId7"/>
    <p:sldId id="291" r:id="rId8"/>
  </p:sldIdLst>
  <p:sldSz cx="10692130" cy="75603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5768339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789952" y="3579943"/>
            <a:ext cx="7644765" cy="1208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800" b="1" kern="0" spc="1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金融街·天津置业·产成品大</a:t>
            </a:r>
            <a:r>
              <a:rPr sz="2800" b="1" kern="0" spc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宗销售项目推介书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  <a:spcBef>
                <a:spcPts val="5"/>
              </a:spcBef>
            </a:pPr>
            <a:r>
              <a:rPr sz="1400" b="1" kern="0" spc="-4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2024年1月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52400" y="1927859"/>
          <a:ext cx="10327640" cy="4389120"/>
        </p:xfrm>
        <a:graphic>
          <a:graphicData uri="http://schemas.openxmlformats.org/drawingml/2006/table">
            <a:tbl>
              <a:tblPr/>
              <a:tblGrid>
                <a:gridCol w="376554"/>
                <a:gridCol w="1490344"/>
                <a:gridCol w="2845435"/>
                <a:gridCol w="906780"/>
                <a:gridCol w="874394"/>
                <a:gridCol w="1263014"/>
                <a:gridCol w="2571114"/>
              </a:tblGrid>
              <a:tr h="1860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752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项目名称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7125" algn="l" rtl="0" eaLnBrk="0">
                        <a:lnSpc>
                          <a:spcPts val="1215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产品/业态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面积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单位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784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价格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252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02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94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云麓公馆·自持租赁住宅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203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自持租赁住宅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16800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5290" algn="l" rtl="0" eaLnBrk="0">
                        <a:lnSpc>
                          <a:spcPts val="1205"/>
                        </a:lnSpc>
                      </a:pPr>
                      <a:r>
                        <a:rPr sz="1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4.2亿元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163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共398套自持租赁住宅</a:t>
                      </a: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整体转让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0"/>
          <p:cNvSpPr/>
          <p:nvPr/>
        </p:nvSpPr>
        <p:spPr>
          <a:xfrm>
            <a:off x="746513" y="1604622"/>
            <a:ext cx="730884" cy="236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资产总表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81143" y="2368296"/>
            <a:ext cx="6080760" cy="3055619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748241" y="1656862"/>
            <a:ext cx="5836920" cy="2733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" algn="l" rtl="0" eaLnBrk="0">
              <a:lnSpc>
                <a:spcPct val="93000"/>
              </a:lnSpc>
            </a:pPr>
            <a:r>
              <a:rPr sz="17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云麓公馆自持租赁住宅（签</a:t>
            </a:r>
            <a:r>
              <a:rPr sz="17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订《天津市存量房买卖协议》）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" algn="l" rtl="0" eaLnBrk="0">
              <a:lnSpc>
                <a:spcPct val="93000"/>
              </a:lnSpc>
              <a:spcBef>
                <a:spcPts val="1675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项目总述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25"/>
              </a:lnSpc>
              <a:spcBef>
                <a:spcPts val="335"/>
              </a:spcBef>
            </a:pPr>
            <a:r>
              <a:rPr sz="1100" b="1" kern="0" spc="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100" b="1" kern="0" spc="5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项目位于红桥区西站商务区板块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20"/>
              </a:lnSpc>
              <a:spcBef>
                <a:spcPts val="1430"/>
              </a:spcBef>
            </a:pPr>
            <a:r>
              <a:rPr sz="1100" b="1" kern="0" spc="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1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地处天津市老城厢核心地段，</a:t>
            </a:r>
            <a:r>
              <a:rPr sz="11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交通</a:t>
            </a:r>
            <a:r>
              <a:rPr sz="11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、商业、医疗配套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6060" algn="l" rtl="0" eaLnBrk="0">
              <a:lnSpc>
                <a:spcPct val="97000"/>
              </a:lnSpc>
              <a:spcBef>
                <a:spcPts val="1475"/>
              </a:spcBef>
            </a:pPr>
            <a:r>
              <a:rPr sz="11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齐全。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30"/>
              </a:lnSpc>
              <a:spcBef>
                <a:spcPts val="1525"/>
              </a:spcBef>
            </a:pPr>
            <a:r>
              <a:rPr sz="1100" b="1" kern="0" spc="6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全盘共计18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栋住宅，</a:t>
            </a:r>
            <a:r>
              <a:rPr sz="11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1276户，</a:t>
            </a:r>
            <a:r>
              <a:rPr sz="11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商业56套，</a:t>
            </a:r>
            <a:r>
              <a:rPr sz="11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其中自持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4155" algn="l" rtl="0" eaLnBrk="0">
              <a:lnSpc>
                <a:spcPct val="97000"/>
              </a:lnSpc>
            </a:pP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租赁住宅398户。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29911" y="2118359"/>
            <a:ext cx="6062471" cy="3201923"/>
          </a:xfrm>
          <a:prstGeom prst="rect">
            <a:avLst/>
          </a:prstGeom>
        </p:spPr>
      </p:pic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669798" y="2468880"/>
          <a:ext cx="2954020" cy="860425"/>
        </p:xfrm>
        <a:graphic>
          <a:graphicData uri="http://schemas.openxmlformats.org/drawingml/2006/table">
            <a:tbl>
              <a:tblPr/>
              <a:tblGrid>
                <a:gridCol w="1647825"/>
                <a:gridCol w="1306195"/>
              </a:tblGrid>
              <a:tr h="424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0560" algn="l" rtl="0" eaLnBrk="0">
                        <a:lnSpc>
                          <a:spcPts val="1450"/>
                        </a:lnSpc>
                        <a:spcBef>
                          <a:spcPts val="5"/>
                        </a:spcBef>
                      </a:pP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位置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14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220" algn="l" rtl="0" eaLnBrk="0">
                        <a:lnSpc>
                          <a:spcPct val="100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建筑面积（㎡）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144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9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398户自持租赁住宅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16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16800.00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96" name="textbox 296"/>
          <p:cNvSpPr/>
          <p:nvPr/>
        </p:nvSpPr>
        <p:spPr>
          <a:xfrm>
            <a:off x="531563" y="2067847"/>
            <a:ext cx="1936114" cy="180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0"/>
              </a:lnSpc>
            </a:pPr>
            <a:r>
              <a:rPr sz="800" b="1" kern="0" spc="8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800" b="1" kern="0" spc="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0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推荐产品·自持租赁</a:t>
            </a:r>
            <a:r>
              <a:rPr sz="10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住宅整售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535582" y="1622420"/>
            <a:ext cx="3853179" cy="4384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0" indent="-240030" algn="l" rtl="0" eaLnBrk="0">
              <a:lnSpc>
                <a:spcPct val="133000"/>
              </a:lnSpc>
              <a:spcBef>
                <a:spcPts val="360"/>
              </a:spcBef>
            </a:pPr>
            <a:r>
              <a:rPr sz="9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项目汇聚精华城市资源：</a:t>
            </a:r>
            <a:r>
              <a:rPr sz="12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1条内环城市大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动脉、3条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地铁环绕、6所书香学府、7座大型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商圈、12处人文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打卡地。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1620" indent="-241300" algn="l" rtl="0" eaLnBrk="0">
              <a:lnSpc>
                <a:spcPct val="123000"/>
              </a:lnSpc>
              <a:spcBef>
                <a:spcPts val="865"/>
              </a:spcBef>
            </a:pPr>
            <a:r>
              <a:rPr sz="900" b="1" kern="0" spc="3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醇熟领地：水游城、陆家嘴中心、大悦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城、天佑城、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大胡同商贸城：</a:t>
            </a:r>
            <a:r>
              <a:rPr sz="1200" b="1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7大综合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型商场，资源天赋异禀；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1620" indent="-241300" algn="l" rtl="0" eaLnBrk="0">
              <a:lnSpc>
                <a:spcPct val="133000"/>
              </a:lnSpc>
              <a:spcBef>
                <a:spcPts val="900"/>
              </a:spcBef>
            </a:pPr>
            <a:r>
              <a:rPr sz="9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交通领地：快速接驳机场天津站、西站，地铁1、2、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3号线三线环抱，未来规划地铁4、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7号线，优越轨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道资源从容高效；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4160" indent="-243840" algn="l" rtl="0" eaLnBrk="0">
              <a:lnSpc>
                <a:spcPct val="123000"/>
              </a:lnSpc>
              <a:spcBef>
                <a:spcPts val="865"/>
              </a:spcBef>
            </a:pPr>
            <a:r>
              <a:rPr sz="9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文化领地：项目周边2.5公里内，集中天津之眼、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三岔河口、鼓楼、古文化街、估衣街、广东会馆、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1620" algn="l" rtl="0" eaLnBrk="0">
              <a:lnSpc>
                <a:spcPct val="92000"/>
              </a:lnSpc>
              <a:spcBef>
                <a:spcPts val="885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天津老城博物馆、天后宫、清真大寺、吕祖堂、大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2890" algn="l" rtl="0" eaLnBrk="0">
              <a:lnSpc>
                <a:spcPct val="92000"/>
              </a:lnSpc>
              <a:spcBef>
                <a:spcPts val="885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悲禅院等十二大打卡地，集萃一城文化能量。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ct val="95000"/>
              </a:lnSpc>
              <a:spcBef>
                <a:spcPts val="880"/>
              </a:spcBef>
            </a:pPr>
            <a:r>
              <a:rPr sz="900" b="1" kern="0" spc="3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9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教育领地：第三中学南校区落址、复兴中学、惠灵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2890" algn="l" rtl="0" eaLnBrk="0">
              <a:lnSpc>
                <a:spcPct val="92000"/>
              </a:lnSpc>
              <a:spcBef>
                <a:spcPts val="5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顿国际学校、五马路小学、中营小学、崇化中学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2634996"/>
            <a:ext cx="10683238" cy="3817619"/>
          </a:xfrm>
          <a:prstGeom prst="rect">
            <a:avLst/>
          </a:prstGeom>
        </p:spPr>
      </p:pic>
      <p:sp>
        <p:nvSpPr>
          <p:cNvPr id="304" name="textbox 304"/>
          <p:cNvSpPr/>
          <p:nvPr/>
        </p:nvSpPr>
        <p:spPr>
          <a:xfrm>
            <a:off x="3286185" y="4354739"/>
            <a:ext cx="4012565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</a:pP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以上可售资源仅为资料参考，</a:t>
            </a:r>
            <a:r>
              <a:rPr sz="13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最终以现场销控为准。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WPS 演示</Application>
  <PresentationFormat/>
  <Paragraphs>73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Ñ“W·)%nˆ·§_x0010_Á'Š</dc:title>
  <dc:creator/>
  <cp:lastModifiedBy>刘宪锋</cp:lastModifiedBy>
  <cp:revision>2</cp:revision>
  <dcterms:created xsi:type="dcterms:W3CDTF">2025-01-12T08:04:00Z</dcterms:created>
  <dcterms:modified xsi:type="dcterms:W3CDTF">2025-01-12T08:07:16Z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2025-01-12T23:25:55Z</vt:filetime>
  </property>
  <property fmtid="{D5CDD505-2E9C-101B-9397-08002B2CF9AE}" pid="4" name="ICV">
    <vt:lpwstr>5376434BBA57441D84E2E94A4DB69353_12</vt:lpwstr>
  </property>
  <property fmtid="{D5CDD505-2E9C-101B-9397-08002B2CF9AE}" pid="5" name="KSOProductBuildVer">
    <vt:lpwstr>2052-12.1.0.19770</vt:lpwstr>
  </property>
</Properties>
</file>