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86" r:id="rId5"/>
    <p:sldId id="287" r:id="rId6"/>
    <p:sldId id="291" r:id="rId7"/>
  </p:sldIdLst>
  <p:sldSz cx="10692130" cy="75603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5768339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789952" y="3579943"/>
            <a:ext cx="7644765" cy="1208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800" b="1" kern="0" spc="1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金融街·天津置业·产成品大</a:t>
            </a:r>
            <a:r>
              <a:rPr sz="2800" b="1" kern="0" spc="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宗销售项目推介书</a:t>
            </a:r>
            <a:endParaRPr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2000"/>
              </a:lnSpc>
              <a:spcBef>
                <a:spcPts val="5"/>
              </a:spcBef>
            </a:pPr>
            <a:r>
              <a:rPr sz="1400" b="1" kern="0" spc="-4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2024年1月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graphicFrame>
        <p:nvGraphicFramePr>
          <p:cNvPr id="8" name="table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35890" y="1927860"/>
          <a:ext cx="10344150" cy="1263650"/>
        </p:xfrm>
        <a:graphic>
          <a:graphicData uri="http://schemas.openxmlformats.org/drawingml/2006/table">
            <a:tbl>
              <a:tblPr/>
              <a:tblGrid>
                <a:gridCol w="377190"/>
                <a:gridCol w="1492885"/>
                <a:gridCol w="2849880"/>
                <a:gridCol w="908050"/>
                <a:gridCol w="875665"/>
                <a:gridCol w="1265555"/>
                <a:gridCol w="2574925"/>
              </a:tblGrid>
              <a:tr h="1860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245" algn="l" rtl="0" eaLnBrk="0">
                        <a:lnSpc>
                          <a:spcPts val="1215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7520" algn="l" rtl="0" eaLnBrk="0">
                        <a:lnSpc>
                          <a:spcPts val="1215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项目名称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7125" algn="l" rtl="0" eaLnBrk="0">
                        <a:lnSpc>
                          <a:spcPts val="1215"/>
                        </a:lnSpc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产品/业态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215"/>
                        </a:lnSpc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面积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8610" algn="l" rtl="0" eaLnBrk="0">
                        <a:lnSpc>
                          <a:spcPts val="1215"/>
                        </a:lnSpc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单位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7840" algn="l" rtl="0" eaLnBrk="0">
                        <a:lnSpc>
                          <a:spcPts val="1215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价格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52525" algn="l" rtl="0" eaLnBrk="0">
                        <a:lnSpc>
                          <a:spcPts val="1215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938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07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东丽湖·逸湖A地块商业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62050" algn="l" rtl="0" eaLnBrk="0">
                        <a:lnSpc>
                          <a:spcPts val="1205"/>
                        </a:lnSpc>
                        <a:spcBef>
                          <a:spcPts val="0"/>
                        </a:spcBef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整栋商业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5990.8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ct val="100000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平方米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9100" algn="l" rtl="0" eaLnBrk="0">
                        <a:lnSpc>
                          <a:spcPts val="1205"/>
                        </a:lnSpc>
                        <a:spcBef>
                          <a:spcPts val="0"/>
                        </a:spcBef>
                      </a:pPr>
                      <a:r>
                        <a:rPr sz="1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0.9亿元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1840" algn="l" rtl="0" eaLnBrk="0">
                        <a:lnSpc>
                          <a:spcPct val="100000"/>
                        </a:lnSpc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共52套资产包整售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10"/>
          <p:cNvSpPr/>
          <p:nvPr/>
        </p:nvSpPr>
        <p:spPr>
          <a:xfrm>
            <a:off x="746513" y="1604622"/>
            <a:ext cx="730884" cy="236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资产总表</a:t>
            </a:r>
            <a:endParaRPr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sp>
        <p:nvSpPr>
          <p:cNvPr id="254" name="textbox 254"/>
          <p:cNvSpPr/>
          <p:nvPr/>
        </p:nvSpPr>
        <p:spPr>
          <a:xfrm>
            <a:off x="748683" y="1532463"/>
            <a:ext cx="2749550" cy="4979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858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东丽湖·逸湖A地块商业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" algn="l" rtl="0" eaLnBrk="0">
              <a:lnSpc>
                <a:spcPct val="93000"/>
              </a:lnSpc>
              <a:spcBef>
                <a:spcPts val="1665"/>
              </a:spcBef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项目总述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2095" indent="-239395" algn="l" rtl="0" eaLnBrk="0">
              <a:lnSpc>
                <a:spcPct val="125000"/>
              </a:lnSpc>
              <a:spcBef>
                <a:spcPts val="1225"/>
              </a:spcBef>
            </a:pPr>
            <a:r>
              <a:rPr sz="1200" b="1" kern="0" spc="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7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逸湖A地块商业，</a:t>
            </a:r>
            <a:r>
              <a:rPr sz="1200" b="1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区域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内稀缺5层商  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业，位于听湖小镇项目西南侧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1620" indent="-249555" algn="l" rtl="0" eaLnBrk="0">
              <a:lnSpc>
                <a:spcPct val="125000"/>
              </a:lnSpc>
              <a:spcBef>
                <a:spcPts val="815"/>
              </a:spcBef>
            </a:pPr>
            <a:r>
              <a:rPr sz="1200" b="1" kern="0" spc="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商业建筑面积：7700㎡（可售面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   </a:t>
            </a:r>
            <a:r>
              <a:rPr sz="12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5990.8</a:t>
            </a:r>
            <a:r>
              <a:rPr sz="1200" b="1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</a:t>
            </a:r>
            <a:r>
              <a:rPr sz="1200" b="1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0825" indent="-238760" algn="l" rtl="0" eaLnBrk="0">
              <a:lnSpc>
                <a:spcPct val="125000"/>
              </a:lnSpc>
              <a:spcBef>
                <a:spcPts val="825"/>
              </a:spcBef>
            </a:pPr>
            <a:r>
              <a:rPr sz="1200" b="1" kern="0" spc="2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9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地块四至：东至丽泽路，南至无名道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路，西至东文路，北至智景东道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0825" indent="-238760" algn="l" rtl="0" eaLnBrk="0">
              <a:lnSpc>
                <a:spcPct val="125000"/>
              </a:lnSpc>
              <a:spcBef>
                <a:spcPts val="820"/>
              </a:spcBef>
            </a:pPr>
            <a:r>
              <a:rPr sz="1200" b="1" kern="0" spc="2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商业要求：需合建菜市场、社区服务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站、综合商业与服务。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indent="-241300" algn="l" rtl="0" eaLnBrk="0">
              <a:lnSpc>
                <a:spcPct val="125000"/>
              </a:lnSpc>
              <a:spcBef>
                <a:spcPts val="810"/>
              </a:spcBef>
            </a:pPr>
            <a:r>
              <a:rPr sz="1200" b="1" kern="0" spc="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商业规划：整体五层</a:t>
            </a:r>
            <a:r>
              <a:rPr sz="1200" b="1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，一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层规划菜   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80"/>
              </a:lnSpc>
              <a:spcBef>
                <a:spcPts val="820"/>
              </a:spcBef>
            </a:pPr>
            <a:r>
              <a:rPr sz="1200" b="1" kern="0" spc="2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商业定位：社区区域配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80"/>
              </a:lnSpc>
              <a:spcBef>
                <a:spcPts val="725"/>
              </a:spcBef>
            </a:pPr>
            <a:r>
              <a:rPr sz="1200" b="1" kern="0" spc="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20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竣工时间：2022年7月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0190" indent="-237490" algn="l" rtl="0" eaLnBrk="0">
              <a:lnSpc>
                <a:spcPct val="134000"/>
              </a:lnSpc>
              <a:spcBef>
                <a:spcPts val="5"/>
              </a:spcBef>
            </a:pPr>
            <a:r>
              <a:rPr sz="1200" b="1" kern="0" spc="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9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辐射人群：本项目共3080户，华侨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城中学，幼儿园，</a:t>
            </a:r>
            <a:r>
              <a:rPr sz="1200" b="1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国家电网，周边住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区：</a:t>
            </a:r>
            <a:r>
              <a:rPr sz="1200" b="1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中建玖棠府、天骥筑璟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group 4"/>
          <p:cNvGrpSpPr/>
          <p:nvPr/>
        </p:nvGrpSpPr>
        <p:grpSpPr>
          <a:xfrm rot="21600000">
            <a:off x="6463283" y="2490215"/>
            <a:ext cx="1415795" cy="1042415"/>
            <a:chOff x="0" y="0"/>
            <a:chExt cx="1415795" cy="1042415"/>
          </a:xfrm>
        </p:grpSpPr>
        <p:pic>
          <p:nvPicPr>
            <p:cNvPr id="256" name="picture 2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415795" cy="1042415"/>
            </a:xfrm>
            <a:prstGeom prst="rect">
              <a:avLst/>
            </a:prstGeom>
          </p:spPr>
        </p:pic>
        <p:sp>
          <p:nvSpPr>
            <p:cNvPr id="258" name="textbox 258"/>
            <p:cNvSpPr/>
            <p:nvPr/>
          </p:nvSpPr>
          <p:spPr>
            <a:xfrm>
              <a:off x="-12700" y="-12700"/>
              <a:ext cx="1441450" cy="10782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53720" algn="l" rtl="0" eaLnBrk="0">
                <a:lnSpc>
                  <a:spcPts val="990"/>
                </a:lnSpc>
                <a:spcBef>
                  <a:spcPts val="5"/>
                </a:spcBef>
              </a:pPr>
              <a:r>
                <a:rPr sz="800" b="1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逸湖D地块商业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5088635" y="3055620"/>
            <a:ext cx="1216152" cy="1030223"/>
            <a:chOff x="0" y="0"/>
            <a:chExt cx="1216152" cy="1030223"/>
          </a:xfrm>
        </p:grpSpPr>
        <p:pic>
          <p:nvPicPr>
            <p:cNvPr id="260" name="picture 2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216152" cy="1030223"/>
            </a:xfrm>
            <a:prstGeom prst="rect">
              <a:avLst/>
            </a:prstGeom>
          </p:spPr>
        </p:pic>
        <p:sp>
          <p:nvSpPr>
            <p:cNvPr id="262" name="textbox 262"/>
            <p:cNvSpPr/>
            <p:nvPr/>
          </p:nvSpPr>
          <p:spPr>
            <a:xfrm>
              <a:off x="-12700" y="-12700"/>
              <a:ext cx="1242060" cy="10731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0340" algn="l" rtl="0" eaLnBrk="0">
                <a:lnSpc>
                  <a:spcPts val="995"/>
                </a:lnSpc>
                <a:spcBef>
                  <a:spcPts val="5"/>
                </a:spcBef>
              </a:pPr>
              <a:r>
                <a:rPr sz="800" b="1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五期5、6号楼配建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570230" algn="l" rtl="0" eaLnBrk="0">
                <a:lnSpc>
                  <a:spcPct val="80000"/>
                </a:lnSpc>
                <a:spcBef>
                  <a:spcPts val="175"/>
                </a:spcBef>
              </a:pPr>
              <a:r>
                <a:rPr sz="800" b="1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三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8662416" y="3256788"/>
            <a:ext cx="1103376" cy="961644"/>
            <a:chOff x="0" y="0"/>
            <a:chExt cx="1103376" cy="961644"/>
          </a:xfrm>
        </p:grpSpPr>
        <p:pic>
          <p:nvPicPr>
            <p:cNvPr id="264" name="picture 2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103376" cy="961644"/>
            </a:xfrm>
            <a:prstGeom prst="rect">
              <a:avLst/>
            </a:prstGeom>
          </p:spPr>
        </p:pic>
        <p:sp>
          <p:nvSpPr>
            <p:cNvPr id="266" name="textbox 266"/>
            <p:cNvSpPr/>
            <p:nvPr/>
          </p:nvSpPr>
          <p:spPr>
            <a:xfrm>
              <a:off x="-12700" y="-12700"/>
              <a:ext cx="1129030" cy="99758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57835" algn="l" rtl="0" eaLnBrk="0">
                <a:lnSpc>
                  <a:spcPts val="995"/>
                </a:lnSpc>
                <a:spcBef>
                  <a:spcPts val="5"/>
                </a:spcBef>
              </a:pPr>
              <a:r>
                <a:rPr sz="800" b="1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一期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92100" algn="l" rtl="0" eaLnBrk="0">
                <a:lnSpc>
                  <a:spcPts val="995"/>
                </a:lnSpc>
                <a:spcBef>
                  <a:spcPts val="60"/>
                </a:spcBef>
              </a:pPr>
              <a:r>
                <a:rPr sz="800" b="1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配建售楼处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6280403" y="4838700"/>
            <a:ext cx="1510284" cy="522732"/>
            <a:chOff x="0" y="0"/>
            <a:chExt cx="1510284" cy="522732"/>
          </a:xfrm>
        </p:grpSpPr>
        <p:pic>
          <p:nvPicPr>
            <p:cNvPr id="268" name="picture 2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510284" cy="522732"/>
            </a:xfrm>
            <a:prstGeom prst="rect">
              <a:avLst/>
            </a:prstGeom>
          </p:spPr>
        </p:pic>
        <p:sp>
          <p:nvSpPr>
            <p:cNvPr id="270" name="textbox 270"/>
            <p:cNvSpPr/>
            <p:nvPr/>
          </p:nvSpPr>
          <p:spPr>
            <a:xfrm>
              <a:off x="-12700" y="-12700"/>
              <a:ext cx="1536064" cy="5594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42340" indent="57785" algn="l" rtl="0" eaLnBrk="0">
                <a:lnSpc>
                  <a:spcPct val="107000"/>
                </a:lnSpc>
                <a:spcBef>
                  <a:spcPts val="0"/>
                </a:spcBef>
              </a:pPr>
              <a:r>
                <a:rPr sz="800" b="1" kern="0" spc="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二期</a:t>
              </a:r>
              <a:r>
                <a:rPr sz="8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</a:t>
              </a:r>
              <a:r>
                <a:rPr sz="800" b="1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配建三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3659123" y="4546092"/>
            <a:ext cx="766572" cy="967739"/>
            <a:chOff x="0" y="0"/>
            <a:chExt cx="766572" cy="967739"/>
          </a:xfrm>
        </p:grpSpPr>
        <p:pic>
          <p:nvPicPr>
            <p:cNvPr id="272" name="picture 2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766572" cy="967739"/>
            </a:xfrm>
            <a:prstGeom prst="rect">
              <a:avLst/>
            </a:prstGeom>
          </p:spPr>
        </p:pic>
        <p:sp>
          <p:nvSpPr>
            <p:cNvPr id="274" name="textbox 274"/>
            <p:cNvSpPr/>
            <p:nvPr/>
          </p:nvSpPr>
          <p:spPr>
            <a:xfrm>
              <a:off x="-12700" y="-12700"/>
              <a:ext cx="792480" cy="9931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5575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800" b="1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六期配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64795" algn="l" rtl="0" eaLnBrk="0">
                <a:lnSpc>
                  <a:spcPts val="1055"/>
                </a:lnSpc>
              </a:pPr>
              <a:r>
                <a:rPr sz="8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76" name="textbox 276"/>
          <p:cNvSpPr/>
          <p:nvPr/>
        </p:nvSpPr>
        <p:spPr>
          <a:xfrm>
            <a:off x="3818864" y="3081639"/>
            <a:ext cx="920750" cy="3854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6035" algn="l" rtl="0" eaLnBrk="0">
              <a:lnSpc>
                <a:spcPct val="98000"/>
              </a:lnSpc>
            </a:pP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逸湖A地块商</a:t>
            </a:r>
            <a:r>
              <a:rPr sz="12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业（本项目）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graphicFrame>
        <p:nvGraphicFramePr>
          <p:cNvPr id="280" name="table 280"/>
          <p:cNvGraphicFramePr>
            <a:graphicFrameLocks noGrp="1"/>
          </p:cNvGraphicFramePr>
          <p:nvPr/>
        </p:nvGraphicFramePr>
        <p:xfrm>
          <a:off x="669798" y="2468880"/>
          <a:ext cx="2957195" cy="860425"/>
        </p:xfrm>
        <a:graphic>
          <a:graphicData uri="http://schemas.openxmlformats.org/drawingml/2006/table">
            <a:tbl>
              <a:tblPr/>
              <a:tblGrid>
                <a:gridCol w="1651000"/>
                <a:gridCol w="1306195"/>
              </a:tblGrid>
              <a:tr h="4248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3735" algn="l" rtl="0" eaLnBrk="0">
                        <a:lnSpc>
                          <a:spcPts val="1450"/>
                        </a:lnSpc>
                        <a:spcBef>
                          <a:spcPts val="5"/>
                        </a:spcBef>
                      </a:pP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位置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220" algn="l" rtl="0" eaLnBrk="0">
                        <a:lnSpc>
                          <a:spcPct val="100000"/>
                        </a:lnSpc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建筑面积（㎡）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87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逸湖A地块商业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843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5990.8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2" name="textbox 282"/>
          <p:cNvSpPr/>
          <p:nvPr/>
        </p:nvSpPr>
        <p:spPr>
          <a:xfrm>
            <a:off x="531563" y="2039694"/>
            <a:ext cx="2514600" cy="2178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5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9000"/>
              </a:lnSpc>
            </a:pPr>
            <a:r>
              <a:rPr sz="800" b="1" kern="0" spc="4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800" b="1" kern="0" spc="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0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推荐产品·独栋商业销售（资产</a:t>
            </a:r>
            <a:r>
              <a:rPr sz="10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交易</a:t>
            </a:r>
            <a:r>
              <a:rPr sz="1000" b="1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2634996"/>
            <a:ext cx="10683238" cy="3817619"/>
          </a:xfrm>
          <a:prstGeom prst="rect">
            <a:avLst/>
          </a:prstGeom>
        </p:spPr>
      </p:pic>
      <p:sp>
        <p:nvSpPr>
          <p:cNvPr id="304" name="textbox 304"/>
          <p:cNvSpPr/>
          <p:nvPr/>
        </p:nvSpPr>
        <p:spPr>
          <a:xfrm>
            <a:off x="3286185" y="4354739"/>
            <a:ext cx="4012565" cy="216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6000"/>
              </a:lnSpc>
            </a:pP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以上可售资源仅为资料参考，</a:t>
            </a:r>
            <a:r>
              <a:rPr sz="13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最终以现场销控为准。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14*99"/>
  <p:tag name="TABLE_ENDDRAG_RECT" val="10*151*814*99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WPS 演示</Application>
  <PresentationFormat/>
  <Paragraphs>79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Arial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Ñ“W·)%nˆ·§_x0010_Á'Š</dc:title>
  <dc:creator/>
  <cp:lastModifiedBy>刘宪锋</cp:lastModifiedBy>
  <cp:revision>1</cp:revision>
  <dcterms:created xsi:type="dcterms:W3CDTF">2025-01-12T08:06:36Z</dcterms:created>
  <dcterms:modified xsi:type="dcterms:W3CDTF">2025-01-12T08:06:36Z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2025-01-12T15:25:55Z</vt:filetime>
  </property>
  <property fmtid="{D5CDD505-2E9C-101B-9397-08002B2CF9AE}" pid="4" name="ICV">
    <vt:lpwstr>945DA142AB0948D28D7AF1CBE8509449_12</vt:lpwstr>
  </property>
  <property fmtid="{D5CDD505-2E9C-101B-9397-08002B2CF9AE}" pid="5" name="KSOProductBuildVer">
    <vt:lpwstr>2052-12.1.0.19770</vt:lpwstr>
  </property>
</Properties>
</file>