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1" r:id="rId20"/>
  </p:sldIdLst>
  <p:sldSz cx="10692130" cy="75603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576833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789952" y="3579943"/>
            <a:ext cx="7644765" cy="1208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800" b="1" kern="0" spc="1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金融街·天津置业·产成品大</a:t>
            </a:r>
            <a:r>
              <a:rPr sz="2800" b="1" kern="0" spc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宗销售项目推介书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68011" y="2331720"/>
            <a:ext cx="5071871" cy="3209543"/>
          </a:xfrm>
          <a:prstGeom prst="rect">
            <a:avLst/>
          </a:prstGeom>
        </p:spPr>
      </p:pic>
      <p:sp>
        <p:nvSpPr>
          <p:cNvPr id="154" name="rect 154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textbox 156"/>
          <p:cNvSpPr/>
          <p:nvPr/>
        </p:nvSpPr>
        <p:spPr>
          <a:xfrm>
            <a:off x="593077" y="2385973"/>
            <a:ext cx="3959225" cy="277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24部电梯配置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430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高中低区共18部客梯、2部货梯兼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消防梯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、4部服务转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9555" algn="l" rtl="0" eaLnBrk="0">
              <a:lnSpc>
                <a:spcPct val="92000"/>
              </a:lnSpc>
              <a:spcBef>
                <a:spcPts val="360"/>
              </a:spcBef>
            </a:pP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550"/>
              </a:spcBef>
            </a:pPr>
            <a:r>
              <a:rPr sz="1200" b="1" kern="0" spc="-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平均等候时间：</a:t>
            </a:r>
            <a:r>
              <a:rPr sz="12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≤35秒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70"/>
              </a:spcBef>
            </a:pPr>
            <a:r>
              <a:rPr sz="1200" b="1" kern="0" spc="-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5分钟载客率：</a:t>
            </a:r>
            <a:r>
              <a:rPr sz="12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10-12%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60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电梯品牌：迅达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载重量：客梯1600kg；货梯1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600kg，转换梯1350kg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8596" y="2046732"/>
            <a:ext cx="4975859" cy="3169919"/>
          </a:xfrm>
          <a:prstGeom prst="rect">
            <a:avLst/>
          </a:prstGeom>
        </p:spPr>
      </p:pic>
      <p:sp>
        <p:nvSpPr>
          <p:cNvPr id="164" name="rect 164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textbox 166"/>
          <p:cNvSpPr/>
          <p:nvPr/>
        </p:nvSpPr>
        <p:spPr>
          <a:xfrm>
            <a:off x="593234" y="2386863"/>
            <a:ext cx="3625215" cy="2343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93000"/>
              </a:lnSpc>
            </a:pP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PORT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 实现目的选层电梯体验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0"/>
              </a:lnSpc>
              <a:spcBef>
                <a:spcPts val="36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迅达电梯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PORT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选派技术，为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访客及用户提供智能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0190" algn="l" rtl="0" eaLnBrk="0">
              <a:lnSpc>
                <a:spcPct val="94000"/>
              </a:lnSpc>
              <a:spcBef>
                <a:spcPts val="1525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边界的移动享受，等候时间不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超过35秒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5"/>
              </a:lnSpc>
              <a:spcBef>
                <a:spcPts val="154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智序输入身份和目的的层信息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皆由它来完成。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9555" indent="12700" algn="l" rtl="0" eaLnBrk="0">
              <a:lnSpc>
                <a:spcPct val="194000"/>
              </a:lnSpc>
              <a:spcBef>
                <a:spcPts val="22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PORT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技术会规划最佳路线，执行最为优化的立体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转换方案，在最短时间内将乘客送达目的楼层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373397" y="1279761"/>
            <a:ext cx="167767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大都会·保利广场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01183" y="772668"/>
            <a:ext cx="5791199" cy="6013703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539874" y="2359255"/>
            <a:ext cx="3996690" cy="2082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0"/>
              </a:lnSpc>
            </a:pP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地处天津城市中心和平区，依托城市主干路福安大街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80"/>
              </a:spcBef>
            </a:pPr>
            <a:r>
              <a:rPr sz="1200" b="1" kern="0" spc="3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北临清河大街、南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靠福安大街、西临南市大街、东靠禄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2095" algn="l" rtl="0" eaLnBrk="0">
              <a:lnSpc>
                <a:spcPct val="92000"/>
              </a:lnSpc>
              <a:spcBef>
                <a:spcPts val="1515"/>
              </a:spcBef>
            </a:pP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安大街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5"/>
              </a:lnSpc>
              <a:spcBef>
                <a:spcPts val="370"/>
              </a:spcBef>
            </a:pPr>
            <a:r>
              <a:rPr sz="12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紧邻海河而建，</a:t>
            </a:r>
            <a:r>
              <a:rPr sz="12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毗邻天津金街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65"/>
              </a:spcBef>
            </a:pP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地处海河商务带重要位置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0"/>
              </a:lnSpc>
              <a:spcBef>
                <a:spcPts val="5"/>
              </a:spcBef>
            </a:pPr>
            <a:r>
              <a:rPr sz="1200" b="1" kern="0" spc="2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2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周边具备丰富金融、交通、商业、教育等资源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186" name="table 186"/>
          <p:cNvGraphicFramePr>
            <a:graphicFrameLocks noGrp="1"/>
          </p:cNvGraphicFramePr>
          <p:nvPr/>
        </p:nvGraphicFramePr>
        <p:xfrm>
          <a:off x="0" y="2646425"/>
          <a:ext cx="3571875" cy="3239769"/>
        </p:xfrm>
        <a:graphic>
          <a:graphicData uri="http://schemas.openxmlformats.org/drawingml/2006/table">
            <a:tbl>
              <a:tblPr>
                <a:solidFill>
                  <a:srgbClr val="EDEDED"/>
                </a:solidFill>
              </a:tblPr>
              <a:tblGrid>
                <a:gridCol w="1577339"/>
                <a:gridCol w="1994535"/>
              </a:tblGrid>
              <a:tr h="299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2605" algn="l" rtl="0" eaLnBrk="0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项目定位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639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城市中心精品购物中心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685" algn="l" rtl="0" eaLnBrk="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层数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57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6（地下1层-地上5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136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B1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11638.92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009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0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10427.74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692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10233.29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6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0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10313.89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374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10304.37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692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5815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4810.5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0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5A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02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272.01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564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5B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28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140.35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299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295" algn="l" rtl="0" eaLnBrk="0">
                        <a:lnSpc>
                          <a:spcPts val="124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商场总建筑面积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04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58141.07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704087" y="2257044"/>
          <a:ext cx="4123690" cy="3580765"/>
        </p:xfrm>
        <a:graphic>
          <a:graphicData uri="http://schemas.openxmlformats.org/drawingml/2006/table">
            <a:tbl>
              <a:tblPr/>
              <a:tblGrid>
                <a:gridCol w="1249680"/>
                <a:gridCol w="1505585"/>
                <a:gridCol w="1368425"/>
              </a:tblGrid>
              <a:tr h="313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769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楼座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4365" algn="l" rtl="0" eaLnBrk="0">
                        <a:lnSpc>
                          <a:spcPts val="1085"/>
                        </a:lnSpc>
                        <a:spcBef>
                          <a:spcPts val="5"/>
                        </a:spcBef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房号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0690" algn="l" rtl="0" eaLnBrk="0">
                        <a:lnSpc>
                          <a:spcPts val="1085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建筑面积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4330" algn="l" rtl="0" eaLnBrk="0">
                        <a:lnSpc>
                          <a:spcPct val="100000"/>
                        </a:lnSpc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3号公寓楼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00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182.26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00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102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843.43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738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86.41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738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156.25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738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203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222.14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90.26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513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95.19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15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4号公寓楼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00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573.84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738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676.31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301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街道办事处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302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085"/>
                        </a:lnSpc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物业用房需核实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</a:tr>
              <a:tr h="2254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2000"/>
                        </a:lnSpc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303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454.99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4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510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366.14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416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公寓商业合计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3747.22</a:t>
                      </a:r>
                      <a:endParaRPr sz="9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 rot="21600000">
            <a:off x="5221223" y="2241803"/>
            <a:ext cx="3921252" cy="3593591"/>
            <a:chOff x="0" y="0"/>
            <a:chExt cx="3921252" cy="3593591"/>
          </a:xfrm>
        </p:grpSpPr>
        <p:pic>
          <p:nvPicPr>
            <p:cNvPr id="192" name="picture 1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921252" cy="3593591"/>
            </a:xfrm>
            <a:prstGeom prst="rect">
              <a:avLst/>
            </a:prstGeom>
          </p:spPr>
        </p:pic>
        <p:sp>
          <p:nvSpPr>
            <p:cNvPr id="194" name="textbox 194"/>
            <p:cNvSpPr/>
            <p:nvPr/>
          </p:nvSpPr>
          <p:spPr>
            <a:xfrm>
              <a:off x="-12700" y="-12700"/>
              <a:ext cx="3947159" cy="36195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33600" algn="l" rtl="0" eaLnBrk="0">
                <a:lnSpc>
                  <a:spcPct val="92000"/>
                </a:lnSpc>
              </a:pPr>
              <a:r>
                <a:rPr sz="1000" b="1" kern="0" spc="5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4号公寓楼</a:t>
              </a:r>
              <a:endParaRPr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551940" algn="l" rtl="0" eaLnBrk="0">
                <a:lnSpc>
                  <a:spcPts val="1910"/>
                </a:lnSpc>
              </a:pPr>
              <a:r>
                <a:rPr sz="1000" b="1" kern="0" spc="4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3号公寓楼</a:t>
              </a:r>
              <a:endParaRPr sz="1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96" name="textbox 196"/>
          <p:cNvSpPr/>
          <p:nvPr/>
        </p:nvSpPr>
        <p:spPr>
          <a:xfrm>
            <a:off x="634925" y="1728256"/>
            <a:ext cx="1356360" cy="266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公寓附属商业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" y="2634996"/>
            <a:ext cx="10683238" cy="3817619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3286185" y="4354739"/>
            <a:ext cx="4012565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以上可售资源仅为资料参考，</a:t>
            </a:r>
            <a:r>
              <a:rPr sz="13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最终以现场销控为准。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2400" y="1927859"/>
          <a:ext cx="10327640" cy="4389120"/>
        </p:xfrm>
        <a:graphic>
          <a:graphicData uri="http://schemas.openxmlformats.org/drawingml/2006/table">
            <a:tbl>
              <a:tblPr/>
              <a:tblGrid>
                <a:gridCol w="376554"/>
                <a:gridCol w="1490344"/>
                <a:gridCol w="2845435"/>
                <a:gridCol w="906780"/>
                <a:gridCol w="874394"/>
                <a:gridCol w="1263014"/>
                <a:gridCol w="2571114"/>
              </a:tblGrid>
              <a:tr h="1860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752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项目名称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125" algn="l" rtl="0" eaLnBrk="0">
                        <a:lnSpc>
                          <a:spcPts val="1215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产品/业态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面积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ts val="1215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840" algn="l" rtl="0" eaLnBrk="0">
                        <a:lnSpc>
                          <a:spcPts val="1215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价格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2525" algn="l" rtl="0" eaLnBrk="0">
                        <a:lnSpc>
                          <a:spcPts val="1215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537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38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大都会·天汇中心2号楼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92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2号楼写字楼（1-4F、6-17F、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4555" algn="l" rtl="0" eaLnBrk="0">
                        <a:lnSpc>
                          <a:spcPct val="92000"/>
                        </a:lnSpc>
                        <a:spcBef>
                          <a:spcPts val="85"/>
                        </a:spcBef>
                      </a:pP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19-30F、32-43F）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0115" algn="l" rtl="0" eaLnBrk="0">
                        <a:lnSpc>
                          <a:spcPts val="1260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+配置的地下车位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72479.05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indent="-85725" algn="l" rtl="0" eaLnBrk="0">
                        <a:lnSpc>
                          <a:spcPct val="103000"/>
                        </a:lnSpc>
                      </a:pP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写字楼：</a:t>
                      </a: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15.3亿元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车位18万元/个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694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资产包整售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3235" indent="289560" algn="l" rtl="0" eaLnBrk="0">
                        <a:lnSpc>
                          <a:spcPct val="101000"/>
                        </a:lnSpc>
                        <a:spcBef>
                          <a:spcPts val="65"/>
                        </a:spcBef>
                      </a:pP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（写字楼为资产交易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</a:t>
                      </a: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地下停车位为使用权转让）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42010" algn="l" rtl="0" eaLnBrk="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目前为整栋空置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83895" algn="l" rtl="0" eaLnBrk="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报价不含地下停车位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74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大都会·天汇中心5号楼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99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5号楼写字楼（1-4F、6-17F、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4555" algn="l" rtl="0" eaLnBrk="0">
                        <a:lnSpc>
                          <a:spcPct val="92000"/>
                        </a:lnSpc>
                        <a:spcBef>
                          <a:spcPts val="85"/>
                        </a:spcBef>
                      </a:pP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19-30F、32-43F）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0115" algn="l" rtl="0" eaLnBrk="0">
                        <a:lnSpc>
                          <a:spcPts val="1260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+配置的地下车位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5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72333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indent="-85725" algn="l" rtl="0" eaLnBrk="0">
                        <a:lnSpc>
                          <a:spcPct val="103000"/>
                        </a:lnSpc>
                        <a:spcBef>
                          <a:spcPts val="0"/>
                        </a:spcBef>
                      </a:pP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写字楼：</a:t>
                      </a: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15.2亿元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车位18万元/个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7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4940" algn="l" rtl="0" eaLnBrk="0">
                        <a:lnSpc>
                          <a:spcPct val="81000"/>
                        </a:lnSpc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71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大都会·天汇中心商业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0" algn="l" rtl="0" eaLnBrk="0">
                        <a:lnSpc>
                          <a:spcPct val="97000"/>
                        </a:lnSpc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1号楼保利广场商场（B1-5F）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58141.07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indent="-134620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商场+商业10.7亿元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车位18万元/个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694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资产包整售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3235" indent="155575" algn="l" rtl="0" eaLnBrk="0">
                        <a:lnSpc>
                          <a:spcPct val="101000"/>
                        </a:lnSpc>
                        <a:spcBef>
                          <a:spcPts val="65"/>
                        </a:spcBef>
                      </a:pPr>
                      <a:r>
                        <a:rPr sz="1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（商场及商业为资产</a:t>
                      </a:r>
                      <a:r>
                        <a:rPr sz="1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交易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地下停车位为使用权转让</a:t>
                      </a: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5625" algn="l" rtl="0" eaLnBrk="0">
                        <a:lnSpc>
                          <a:spcPct val="92000"/>
                        </a:lnSpc>
                        <a:spcBef>
                          <a:spcPts val="8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商场由保利商管公司经营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83895" algn="l" rtl="0" eaLnBrk="0">
                        <a:lnSpc>
                          <a:spcPts val="1260"/>
                        </a:lnSpc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报价不含地下停车位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6130" algn="l" rtl="0" eaLnBrk="0">
                        <a:lnSpc>
                          <a:spcPct val="97000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公寓附属商业（1层）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24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3747.22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平方米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配置的地下车位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1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2110" algn="l" rtl="0" eaLnBrk="0">
                        <a:lnSpc>
                          <a:spcPts val="1205"/>
                        </a:lnSpc>
                        <a:spcBef>
                          <a:spcPts val="5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/>
          <p:nvPr/>
        </p:nvSpPr>
        <p:spPr>
          <a:xfrm>
            <a:off x="746513" y="1604622"/>
            <a:ext cx="730884" cy="236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资产总表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99688" y="772668"/>
            <a:ext cx="7092695" cy="6013703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94175" y="867156"/>
            <a:ext cx="6998208" cy="5826252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526136" y="1727588"/>
            <a:ext cx="2931160" cy="4434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015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大都会中心2#、5#楼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5"/>
              </a:lnSpc>
              <a:spcBef>
                <a:spcPts val="370"/>
              </a:spcBef>
            </a:pPr>
            <a:r>
              <a:rPr sz="1200" b="1" kern="0" spc="3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写字楼共五栋，建筑面积21万平米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3000"/>
              </a:lnSpc>
              <a:spcBef>
                <a:spcPts val="1525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其中两栋写字楼为北京银行、人保寿险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4480" algn="l" rtl="0" eaLnBrk="0">
              <a:lnSpc>
                <a:spcPct val="93000"/>
              </a:lnSpc>
              <a:spcBef>
                <a:spcPts val="365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2号写字楼：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定位“企业总部”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290" algn="l" rtl="0" eaLnBrk="0">
              <a:lnSpc>
                <a:spcPct val="93000"/>
              </a:lnSpc>
              <a:spcBef>
                <a:spcPts val="370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5号写字楼：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定位“商务中心”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5"/>
              </a:lnSpc>
              <a:spcBef>
                <a:spcPts val="1545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200" b="1" kern="0" spc="10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单体建筑面积7.2-7.5万平米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5"/>
              </a:lnSpc>
              <a:spcBef>
                <a:spcPts val="1465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200" b="1" kern="0" spc="1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200m+高度，43层到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5"/>
              </a:lnSpc>
              <a:spcBef>
                <a:spcPts val="147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标准层面积为1700-2100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65"/>
              </a:spcBef>
            </a:pPr>
            <a:r>
              <a:rPr sz="1200" b="1" kern="0" spc="3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2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最小户型面积为85平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5"/>
              </a:lnSpc>
              <a:spcBef>
                <a:spcPts val="147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200" b="1" kern="0" spc="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标准层层高4.1米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6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2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地下车位约1500个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85"/>
              </a:lnSpc>
              <a:spcBef>
                <a:spcPts val="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1200" b="1" kern="0" spc="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于2022年推出市场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textbox 82"/>
          <p:cNvSpPr/>
          <p:nvPr/>
        </p:nvSpPr>
        <p:spPr>
          <a:xfrm>
            <a:off x="8263408" y="1431132"/>
            <a:ext cx="1948179" cy="284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540"/>
              </a:lnSpc>
            </a:pPr>
            <a:r>
              <a:rPr sz="1800" b="1" kern="0" spc="-20" baseline="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2号楼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1800" b="1" kern="0" spc="-2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5号楼</a:t>
            </a:r>
            <a:endParaRPr sz="1800" baseline="-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</a:pP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地铁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号线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8496" y="1630680"/>
            <a:ext cx="5390387" cy="4994147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513960" y="1710594"/>
            <a:ext cx="10046969" cy="1771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700" b="1" kern="0" spc="-20" baseline="-600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2号楼立面图</a:t>
            </a:r>
            <a:r>
              <a:rPr sz="1000" b="1" kern="0" spc="-2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000" b="1" kern="0" spc="-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</a:t>
            </a:r>
            <a:r>
              <a:rPr sz="1700" b="1" kern="0" spc="-30" baseline="600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5号楼立面图</a:t>
            </a:r>
            <a:r>
              <a:rPr sz="1000" b="1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                                    </a:t>
            </a:r>
            <a:r>
              <a:rPr sz="1000" b="1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30545" algn="l" rtl="0" eaLnBrk="0">
              <a:lnSpc>
                <a:spcPct val="99000"/>
              </a:lnSpc>
              <a:spcBef>
                <a:spcPts val="0"/>
              </a:spcBef>
            </a:pPr>
            <a:r>
              <a:rPr sz="800" b="1" kern="0" spc="4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低区平面图                </a:t>
            </a:r>
            <a:r>
              <a:rPr sz="800" b="1" kern="0" spc="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中区平面图                                 高区平面图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21751" y="1822703"/>
            <a:ext cx="1524000" cy="1520951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547031" y="1784604"/>
            <a:ext cx="3384803" cy="1536191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699760" y="3948683"/>
            <a:ext cx="4800600" cy="1534667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517499" y="1483724"/>
            <a:ext cx="6026784" cy="225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570"/>
              </a:lnSpc>
            </a:pPr>
            <a:r>
              <a:rPr sz="1500" b="1" kern="0" spc="30" baseline="1500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□</a:t>
            </a:r>
            <a:r>
              <a:rPr sz="900" b="1" kern="0" spc="10" dirty="0">
                <a:solidFill>
                  <a:srgbClr val="CE9C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30" baseline="1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写字楼图纸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</a:t>
            </a:r>
            <a:r>
              <a:rPr sz="1600" b="1" kern="0" spc="30" baseline="-900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2号楼平面图</a:t>
            </a:r>
            <a:endParaRPr sz="1600" baseline="-9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textbox 98"/>
          <p:cNvSpPr/>
          <p:nvPr/>
        </p:nvSpPr>
        <p:spPr>
          <a:xfrm>
            <a:off x="6112236" y="5529656"/>
            <a:ext cx="3964940" cy="146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800" b="1" kern="0" spc="4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低区平面图              </a:t>
            </a:r>
            <a:r>
              <a:rPr sz="800" b="1" kern="0" spc="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中区平面图                                 高区平面图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rect 100"/>
          <p:cNvSpPr/>
          <p:nvPr/>
        </p:nvSpPr>
        <p:spPr>
          <a:xfrm>
            <a:off x="2180844" y="6173723"/>
            <a:ext cx="873252" cy="20269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textbox 102"/>
          <p:cNvSpPr/>
          <p:nvPr/>
        </p:nvSpPr>
        <p:spPr>
          <a:xfrm>
            <a:off x="5756230" y="3746481"/>
            <a:ext cx="767080" cy="1701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000" b="1" kern="0" spc="3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5号楼平面图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51247" y="2029968"/>
            <a:ext cx="5533643" cy="3875531"/>
          </a:xfrm>
          <a:prstGeom prst="rect">
            <a:avLst/>
          </a:prstGeom>
        </p:spPr>
      </p:pic>
      <p:sp>
        <p:nvSpPr>
          <p:cNvPr id="108" name="textbox 108"/>
          <p:cNvSpPr/>
          <p:nvPr/>
        </p:nvSpPr>
        <p:spPr>
          <a:xfrm>
            <a:off x="593234" y="3031374"/>
            <a:ext cx="3058795" cy="2083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0"/>
              </a:lnSpc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政治、商贸、金融、教育、医疗中心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5"/>
              </a:lnSpc>
              <a:spcBef>
                <a:spcPts val="148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海河沿线商务带的重要节点之上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0"/>
              </a:lnSpc>
              <a:spcBef>
                <a:spcPts val="146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已日渐成为天津城市发展格局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的重中之重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70"/>
              </a:lnSpc>
              <a:spcBef>
                <a:spcPts val="148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全区金融服务门类齐全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480"/>
              </a:lnSpc>
              <a:spcBef>
                <a:spcPts val="1465"/>
              </a:spcBef>
            </a:pPr>
            <a:r>
              <a:rPr sz="1200" b="1" kern="0" spc="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拥有金融服务机构660余家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80"/>
              </a:lnSpc>
              <a:spcBef>
                <a:spcPts val="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“金融和平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”功能定位凸显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rect 110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" name="textbox 112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610210" y="2386196"/>
            <a:ext cx="1108075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占位和平区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118" name="rect 118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textbox 120"/>
          <p:cNvSpPr/>
          <p:nvPr/>
        </p:nvSpPr>
        <p:spPr>
          <a:xfrm>
            <a:off x="584622" y="2384861"/>
            <a:ext cx="3510915" cy="2356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半径三公里 天津五商圈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1475"/>
              </a:lnSpc>
              <a:spcBef>
                <a:spcPts val="37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项目近旁三公里内汇集五大繁华商圈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ts val="1480"/>
              </a:lnSpc>
              <a:spcBef>
                <a:spcPts val="147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是天津市商业最密集的区域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475"/>
              </a:lnSpc>
              <a:spcBef>
                <a:spcPts val="1460"/>
              </a:spcBef>
            </a:pPr>
            <a:r>
              <a:rPr sz="1200" b="1" kern="0" spc="-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毗邻保利广场、和平路商业街、东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马路商业街、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ts val="1470"/>
              </a:lnSpc>
              <a:spcBef>
                <a:spcPts val="147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9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南市食品街、恒隆广场、天河城等商业地标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1480"/>
              </a:lnSpc>
              <a:spcBef>
                <a:spcPts val="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万千业态合围，商业资源丰沛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sp>
        <p:nvSpPr>
          <p:cNvPr id="126" name="rect 126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" name="textbox 128"/>
          <p:cNvSpPr/>
          <p:nvPr/>
        </p:nvSpPr>
        <p:spPr>
          <a:xfrm>
            <a:off x="584622" y="2384416"/>
            <a:ext cx="3538854" cy="2355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高速交通 高效率商务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1480"/>
              </a:lnSpc>
              <a:spcBef>
                <a:spcPts val="37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项目地处福安大街与禄安大街交口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480"/>
              </a:lnSpc>
              <a:spcBef>
                <a:spcPts val="1475"/>
              </a:spcBef>
            </a:pPr>
            <a:r>
              <a:rPr sz="1200" b="1" kern="0" spc="-1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与地铁2号楼东南角站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、地铁4号线金街站相近、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2415" algn="l" rtl="0" eaLnBrk="0">
              <a:lnSpc>
                <a:spcPct val="93000"/>
              </a:lnSpc>
              <a:spcBef>
                <a:spcPts val="1515"/>
              </a:spcBef>
            </a:pP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12号线（规划中）福安大街站地铁上盖，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1480"/>
              </a:lnSpc>
              <a:spcBef>
                <a:spcPts val="36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顺达机场、火车站，立体路网联动商务动线；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1470"/>
              </a:lnSpc>
              <a:spcBef>
                <a:spcPts val="5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7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周边环绕多条城市主干路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58055" y="1990344"/>
            <a:ext cx="6307835" cy="3945635"/>
          </a:xfrm>
          <a:prstGeom prst="rect">
            <a:avLst/>
          </a:prstGeom>
        </p:spPr>
      </p:pic>
      <p:sp>
        <p:nvSpPr>
          <p:cNvPr id="136" name="rect 136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textbox 138"/>
          <p:cNvSpPr/>
          <p:nvPr/>
        </p:nvSpPr>
        <p:spPr>
          <a:xfrm>
            <a:off x="535582" y="1623941"/>
            <a:ext cx="3429000" cy="2358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690" algn="l" rtl="0" eaLnBrk="0">
              <a:lnSpc>
                <a:spcPct val="94000"/>
              </a:lnSpc>
              <a:spcBef>
                <a:spcPts val="515"/>
              </a:spcBef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双塔建筑形态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SOM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立面设计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6705" indent="-236855" algn="l" rtl="0" eaLnBrk="0">
              <a:lnSpc>
                <a:spcPct val="196000"/>
              </a:lnSpc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6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在超高层办公的应用上，</a:t>
            </a:r>
            <a:r>
              <a:rPr sz="12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以洛克菲斯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中心为代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表的纽约超高层设计风格为代表，综合高度变</a:t>
            </a:r>
            <a:r>
              <a:rPr sz="12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化的退台处理是其最鲜艳的特征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43855" y="2331720"/>
            <a:ext cx="4687824" cy="3031235"/>
          </a:xfrm>
          <a:prstGeom prst="rect">
            <a:avLst/>
          </a:prstGeom>
        </p:spPr>
      </p:pic>
      <p:sp>
        <p:nvSpPr>
          <p:cNvPr id="144" name="rect 144"/>
          <p:cNvSpPr/>
          <p:nvPr/>
        </p:nvSpPr>
        <p:spPr>
          <a:xfrm>
            <a:off x="577595" y="2525267"/>
            <a:ext cx="3445764" cy="234696"/>
          </a:xfrm>
          <a:prstGeom prst="rect">
            <a:avLst/>
          </a:prstGeom>
          <a:solidFill>
            <a:srgbClr val="E6CDA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textbox 146"/>
          <p:cNvSpPr/>
          <p:nvPr/>
        </p:nvSpPr>
        <p:spPr>
          <a:xfrm>
            <a:off x="585512" y="2385083"/>
            <a:ext cx="3424554" cy="1623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麦克维尔四管制 风机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盘管空调系统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9240" indent="-236855" algn="l" rtl="0" eaLnBrk="0">
              <a:lnSpc>
                <a:spcPct val="196000"/>
              </a:lnSpc>
              <a:spcBef>
                <a:spcPts val="0"/>
              </a:spcBef>
            </a:pPr>
            <a:r>
              <a:rPr sz="1200" b="1" kern="0" spc="2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1200" b="1" kern="0" spc="180" dirty="0">
                <a:solidFill>
                  <a:srgbClr val="D2A14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办公室内全年可调节，可根据客户不同需求，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在冬季办公空间实现同时冷气、暖气，提升办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公舒适度，分层独立计量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textbox 148"/>
          <p:cNvSpPr/>
          <p:nvPr/>
        </p:nvSpPr>
        <p:spPr>
          <a:xfrm>
            <a:off x="535582" y="1623941"/>
            <a:ext cx="1135380" cy="267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2751</Words>
  <Application>WPS 演示</Application>
  <PresentationFormat/>
  <Paragraphs>458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Ñ“W·)%nˆ·§_x0010_Á'Š</dc:title>
  <dc:creator/>
  <cp:lastModifiedBy>刘宪锋</cp:lastModifiedBy>
  <cp:revision>1</cp:revision>
  <dcterms:created xsi:type="dcterms:W3CDTF">2025-01-12T07:50:33Z</dcterms:created>
  <dcterms:modified xsi:type="dcterms:W3CDTF">2025-01-12T07:50:33Z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2025-01-12T15:25:55Z</vt:filetime>
  </property>
  <property fmtid="{D5CDD505-2E9C-101B-9397-08002B2CF9AE}" pid="4" name="ICV">
    <vt:lpwstr>682A11FD012C4B99B6DFE1E4487FAC7D_12</vt:lpwstr>
  </property>
  <property fmtid="{D5CDD505-2E9C-101B-9397-08002B2CF9AE}" pid="5" name="KSOProductBuildVer">
    <vt:lpwstr>2052-12.1.0.19770</vt:lpwstr>
  </property>
</Properties>
</file>