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1" r:id="rId12"/>
  </p:sldIdLst>
  <p:sldSz cx="10692130" cy="75603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5768339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789952" y="3579943"/>
            <a:ext cx="7644765" cy="1208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800" b="1" kern="0" spc="1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金融街·天津置业·产成品大</a:t>
            </a:r>
            <a:r>
              <a:rPr sz="2800" b="1" kern="0" spc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宗销售项目推介书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  <a:spcBef>
                <a:spcPts val="5"/>
              </a:spcBef>
            </a:pPr>
            <a:r>
              <a:rPr sz="1400" b="1" kern="0" spc="-4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2024年1月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2634996"/>
            <a:ext cx="10683238" cy="3817619"/>
          </a:xfrm>
          <a:prstGeom prst="rect">
            <a:avLst/>
          </a:prstGeom>
        </p:spPr>
      </p:pic>
      <p:sp>
        <p:nvSpPr>
          <p:cNvPr id="304" name="textbox 304"/>
          <p:cNvSpPr/>
          <p:nvPr/>
        </p:nvSpPr>
        <p:spPr>
          <a:xfrm>
            <a:off x="3286185" y="4354739"/>
            <a:ext cx="4012565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</a:pP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以上可售资源仅为资料参考，</a:t>
            </a:r>
            <a:r>
              <a:rPr sz="13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最终以现场销控为准。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52400" y="1927859"/>
          <a:ext cx="10327640" cy="4389120"/>
        </p:xfrm>
        <a:graphic>
          <a:graphicData uri="http://schemas.openxmlformats.org/drawingml/2006/table">
            <a:tbl>
              <a:tblPr/>
              <a:tblGrid>
                <a:gridCol w="376554"/>
                <a:gridCol w="1490344"/>
                <a:gridCol w="2845435"/>
                <a:gridCol w="906780"/>
                <a:gridCol w="874394"/>
                <a:gridCol w="1263014"/>
                <a:gridCol w="2571114"/>
              </a:tblGrid>
              <a:tr h="1860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752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项目名称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7125" algn="l" rtl="0" eaLnBrk="0">
                        <a:lnSpc>
                          <a:spcPts val="1215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产品/业态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面积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单位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784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价格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252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18415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02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59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津塔写字楼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写字楼（电梯楼层36-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78F，</a:t>
                      </a:r>
                      <a:r>
                        <a:rPr sz="10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具体以清单为准）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95523.91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5445" algn="l" rtl="0" eaLnBrk="0">
                        <a:lnSpc>
                          <a:spcPts val="1205"/>
                        </a:lnSpc>
                      </a:pPr>
                      <a:r>
                        <a:rPr sz="1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29.5亿元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694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资产包整售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73430" algn="l" rtl="0" eaLnBrk="0">
                        <a:lnSpc>
                          <a:spcPct val="97000"/>
                        </a:lnSpc>
                        <a:spcBef>
                          <a:spcPts val="65"/>
                        </a:spcBef>
                      </a:pPr>
                      <a:r>
                        <a:rPr sz="1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（写字楼为资产交易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17195" indent="-264160" algn="l" rtl="0" eaLnBrk="0">
                        <a:lnSpc>
                          <a:spcPct val="102000"/>
                        </a:lnSpc>
                        <a:spcBef>
                          <a:spcPts val="100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配套商业及地下停车位为使用权转让）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部分写字楼及配套商业带租约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0545" algn="l" rtl="0" eaLnBrk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地下停车位物业公司经营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3770" algn="l" rtl="0" eaLnBrk="0">
                        <a:lnSpc>
                          <a:spcPct val="97000"/>
                        </a:lnSpc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配套商业（B1）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670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5666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05"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8902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地下停车位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6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2110" algn="l" rtl="0" eaLnBrk="0">
                        <a:lnSpc>
                          <a:spcPts val="120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0"/>
          <p:cNvSpPr/>
          <p:nvPr/>
        </p:nvSpPr>
        <p:spPr>
          <a:xfrm>
            <a:off x="746513" y="1604622"/>
            <a:ext cx="730884" cy="236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资产总表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4800600" y="1168908"/>
          <a:ext cx="5414644" cy="5216525"/>
        </p:xfrm>
        <a:graphic>
          <a:graphicData uri="http://schemas.openxmlformats.org/drawingml/2006/table">
            <a:tbl>
              <a:tblPr/>
              <a:tblGrid>
                <a:gridCol w="5414644"/>
              </a:tblGrid>
              <a:tr h="5210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B9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9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9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9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2" name="textbox 202"/>
          <p:cNvSpPr/>
          <p:nvPr/>
        </p:nvSpPr>
        <p:spPr>
          <a:xfrm>
            <a:off x="606500" y="1651319"/>
            <a:ext cx="3719195" cy="3283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660" algn="l" rtl="0" eaLnBrk="0">
              <a:lnSpc>
                <a:spcPct val="93000"/>
              </a:lnSpc>
            </a:pPr>
            <a:r>
              <a:rPr sz="1700" b="1" kern="0" spc="5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天津环球金融中心·</a:t>
            </a:r>
            <a:r>
              <a:rPr sz="1700" b="1" kern="0" spc="4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津塔写字楼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" algn="l" rtl="0" eaLnBrk="0">
              <a:lnSpc>
                <a:spcPct val="93000"/>
              </a:lnSpc>
              <a:spcBef>
                <a:spcPts val="1665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项目总述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3520" indent="-211455" algn="l" rtl="0" eaLnBrk="0">
              <a:lnSpc>
                <a:spcPct val="199000"/>
              </a:lnSpc>
              <a:spcBef>
                <a:spcPts val="680"/>
              </a:spcBef>
            </a:pPr>
            <a:r>
              <a:rPr sz="1100" b="1" kern="0" spc="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100" b="1" kern="0" spc="3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是金融街控股继北京金融街项目后打造的又一城市综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合体，</a:t>
            </a:r>
            <a:r>
              <a:rPr sz="11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其中标志性建筑——336.9米的津塔写字楼，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9235" indent="10795" algn="l" rtl="0" eaLnBrk="0">
              <a:lnSpc>
                <a:spcPct val="209000"/>
              </a:lnSpc>
              <a:spcBef>
                <a:spcPts val="265"/>
              </a:spcBef>
            </a:pP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自2011年7月竣工交付以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来，</a:t>
            </a:r>
            <a:r>
              <a:rPr sz="1100" b="1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中高区近</a:t>
            </a:r>
            <a:r>
              <a:rPr sz="1100" b="1" kern="0" spc="5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10万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平米由金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融街自持运营，</a:t>
            </a:r>
            <a:r>
              <a:rPr sz="11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历经十余年的成熟运营，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入住率达到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b="1" kern="0" spc="6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多家分行级金融机构进驻达到近10年时间，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885" indent="12065" algn="l" rtl="0" eaLnBrk="0">
              <a:lnSpc>
                <a:spcPct val="206000"/>
              </a:lnSpc>
              <a:spcBef>
                <a:spcPts val="275"/>
              </a:spcBef>
            </a:pP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500强以及行业知名企业占比达到</a:t>
            </a:r>
            <a:r>
              <a:rPr sz="1100" b="1" kern="0" spc="6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70%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</a:t>
            </a:r>
            <a:r>
              <a:rPr sz="11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近万商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务人士在此办公，是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天津名副其实的城市名片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82511" y="859535"/>
            <a:ext cx="3613403" cy="5926835"/>
          </a:xfrm>
          <a:prstGeom prst="rect">
            <a:avLst/>
          </a:prstGeom>
        </p:spPr>
      </p:pic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669798" y="2468880"/>
          <a:ext cx="5342255" cy="1687195"/>
        </p:xfrm>
        <a:graphic>
          <a:graphicData uri="http://schemas.openxmlformats.org/drawingml/2006/table">
            <a:tbl>
              <a:tblPr/>
              <a:tblGrid>
                <a:gridCol w="2323464"/>
                <a:gridCol w="1435735"/>
                <a:gridCol w="1583055"/>
              </a:tblGrid>
              <a:tr h="424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015" algn="l" rtl="0" eaLnBrk="0">
                        <a:lnSpc>
                          <a:spcPts val="1450"/>
                        </a:lnSpc>
                        <a:spcBef>
                          <a:spcPts val="5"/>
                        </a:spcBef>
                      </a:pP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位置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14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9070" algn="l" rtl="0" eaLnBrk="0">
                        <a:lnSpc>
                          <a:spcPct val="100000"/>
                        </a:lnSpc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建筑面积（㎡）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14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3095" algn="l" rtl="0" eaLnBrk="0">
                        <a:lnSpc>
                          <a:spcPts val="145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14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ct val="97000"/>
                        </a:lnSpc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地上：</a:t>
                      </a:r>
                      <a:r>
                        <a:rPr sz="1200" b="1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写字楼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652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96739.84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4780" algn="l" rtl="0" eaLnBrk="0">
                        <a:lnSpc>
                          <a:spcPct val="97000"/>
                        </a:lnSpc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写字楼中高区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地下：</a:t>
                      </a:r>
                      <a:r>
                        <a:rPr sz="1200" b="1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一层配套商业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779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5666.00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ct val="97000"/>
                        </a:lnSpc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地下：</a:t>
                      </a:r>
                      <a:r>
                        <a:rPr sz="1200" b="1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970" algn="l" rtl="0" eaLnBrk="0">
                        <a:lnSpc>
                          <a:spcPts val="1395"/>
                        </a:lnSpc>
                        <a:spcBef>
                          <a:spcPts val="5"/>
                        </a:spcBef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1000个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10" name="textbox 210"/>
          <p:cNvSpPr/>
          <p:nvPr/>
        </p:nvSpPr>
        <p:spPr>
          <a:xfrm>
            <a:off x="531563" y="2032459"/>
            <a:ext cx="5374004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300" b="1" kern="0" spc="50" baseline="400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800" b="1" kern="0" spc="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600" b="1" kern="0" spc="5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推荐产品·整售写字楼</a:t>
            </a:r>
            <a:r>
              <a:rPr sz="1600" b="1" kern="0" spc="4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（资产交易</a:t>
            </a:r>
            <a:r>
              <a:rPr sz="1000" b="1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kern="0" spc="4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0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写字楼中高区、负一层商业、车位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75988" y="2058923"/>
            <a:ext cx="5838444" cy="3713987"/>
          </a:xfrm>
          <a:prstGeom prst="rect">
            <a:avLst/>
          </a:prstGeom>
        </p:spPr>
      </p:pic>
      <p:sp>
        <p:nvSpPr>
          <p:cNvPr id="216" name="textbox 216"/>
          <p:cNvSpPr/>
          <p:nvPr/>
        </p:nvSpPr>
        <p:spPr>
          <a:xfrm>
            <a:off x="1130810" y="3128440"/>
            <a:ext cx="3359784" cy="16421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100" b="1" kern="0" spc="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金融中心——位于解放北路金融城龙头位置，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0" indent="20320" algn="l" rtl="0" eaLnBrk="0">
              <a:lnSpc>
                <a:spcPct val="216000"/>
              </a:lnSpc>
              <a:spcBef>
                <a:spcPts val="20"/>
              </a:spcBef>
            </a:pP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目前区域内有多家常设金融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机构，另外天津市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银保监局也设立于此，是名副其实的金融中心；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25"/>
              </a:lnSpc>
              <a:spcBef>
                <a:spcPts val="1520"/>
              </a:spcBef>
            </a:pPr>
            <a:r>
              <a:rPr sz="1100" b="1" kern="0" spc="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天津的“新天地”——高档消费、娱乐区，</a:t>
            </a:r>
            <a:r>
              <a:rPr sz="11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885" algn="l" rtl="0" eaLnBrk="0">
              <a:lnSpc>
                <a:spcPct val="97000"/>
              </a:lnSpc>
            </a:pP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式风情区、津湾广场、天河城、恒隆广场环伺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" name="rect 218"/>
          <p:cNvSpPr/>
          <p:nvPr/>
        </p:nvSpPr>
        <p:spPr>
          <a:xfrm>
            <a:off x="1037844" y="2638043"/>
            <a:ext cx="3028187" cy="246888"/>
          </a:xfrm>
          <a:prstGeom prst="rect">
            <a:avLst/>
          </a:prstGeom>
          <a:solidFill>
            <a:srgbClr val="E5CC9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0" name="textbox 220"/>
          <p:cNvSpPr/>
          <p:nvPr/>
        </p:nvSpPr>
        <p:spPr>
          <a:xfrm>
            <a:off x="1120657" y="2542848"/>
            <a:ext cx="2004060" cy="242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位居商务、商业核心区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2" name="textbox 222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80559" y="2007108"/>
            <a:ext cx="5945124" cy="3642359"/>
          </a:xfrm>
          <a:prstGeom prst="rect">
            <a:avLst/>
          </a:prstGeom>
        </p:spPr>
      </p:pic>
      <p:sp>
        <p:nvSpPr>
          <p:cNvPr id="228" name="rect 228"/>
          <p:cNvSpPr/>
          <p:nvPr/>
        </p:nvSpPr>
        <p:spPr>
          <a:xfrm>
            <a:off x="1037844" y="2638043"/>
            <a:ext cx="3028187" cy="246888"/>
          </a:xfrm>
          <a:prstGeom prst="rect">
            <a:avLst/>
          </a:prstGeom>
          <a:solidFill>
            <a:srgbClr val="E5CC9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" name="textbox 230"/>
          <p:cNvSpPr/>
          <p:nvPr/>
        </p:nvSpPr>
        <p:spPr>
          <a:xfrm>
            <a:off x="535582" y="1623941"/>
            <a:ext cx="3656329" cy="3148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1650" algn="l" rtl="0" eaLnBrk="0">
              <a:lnSpc>
                <a:spcPct val="94000"/>
              </a:lnSpc>
              <a:spcBef>
                <a:spcPts val="460"/>
              </a:spcBef>
              <a:tabLst>
                <a:tab pos="60007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立体路网环伺</a:t>
            </a:r>
            <a:r>
              <a:rPr sz="15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区域便捷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触手掌控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20"/>
              </a:lnSpc>
              <a:spcBef>
                <a:spcPts val="340"/>
              </a:spcBef>
            </a:pPr>
            <a:r>
              <a:rPr sz="1100" b="1" kern="0" spc="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距天津站仅500米，城际联通京津，</a:t>
            </a:r>
            <a:r>
              <a:rPr sz="11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半小时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18515" algn="l" rtl="0" eaLnBrk="0">
              <a:lnSpc>
                <a:spcPct val="97000"/>
              </a:lnSpc>
              <a:spcBef>
                <a:spcPts val="1495"/>
              </a:spcBef>
            </a:pP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接轨首都；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7695" algn="l" rtl="0" eaLnBrk="0">
              <a:lnSpc>
                <a:spcPts val="1425"/>
              </a:lnSpc>
              <a:spcBef>
                <a:spcPts val="1505"/>
              </a:spcBef>
            </a:pPr>
            <a:r>
              <a:rPr sz="1100" b="1" kern="0" spc="6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100" b="1" kern="0" spc="15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30分钟车程直达滨海机场；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7695" algn="l" rtl="0" eaLnBrk="0">
              <a:lnSpc>
                <a:spcPts val="1425"/>
              </a:lnSpc>
              <a:spcBef>
                <a:spcPts val="1430"/>
              </a:spcBef>
            </a:pPr>
            <a:r>
              <a:rPr sz="1100" b="1" kern="0" spc="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100" b="1" kern="0" spc="1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紧邻地铁3、4号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线，</a:t>
            </a:r>
            <a:r>
              <a:rPr sz="11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与地铁2、9号线咫尺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7245" algn="l" rtl="0" eaLnBrk="0">
              <a:lnSpc>
                <a:spcPct val="97000"/>
              </a:lnSpc>
              <a:spcBef>
                <a:spcPts val="5"/>
              </a:spcBef>
            </a:pP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之临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234" name="rect 234"/>
          <p:cNvSpPr/>
          <p:nvPr/>
        </p:nvSpPr>
        <p:spPr>
          <a:xfrm>
            <a:off x="1037844" y="2638043"/>
            <a:ext cx="3028187" cy="246888"/>
          </a:xfrm>
          <a:prstGeom prst="rect">
            <a:avLst/>
          </a:prstGeom>
          <a:solidFill>
            <a:srgbClr val="E5CC9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" name="textbox 236"/>
          <p:cNvSpPr/>
          <p:nvPr/>
        </p:nvSpPr>
        <p:spPr>
          <a:xfrm>
            <a:off x="1131950" y="2542452"/>
            <a:ext cx="2700654" cy="240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336.9米高度独享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城市河景资源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8" name="textbox 238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242" name="rect 242"/>
          <p:cNvSpPr/>
          <p:nvPr/>
        </p:nvSpPr>
        <p:spPr>
          <a:xfrm>
            <a:off x="1037844" y="2638044"/>
            <a:ext cx="4183379" cy="271271"/>
          </a:xfrm>
          <a:prstGeom prst="rect">
            <a:avLst/>
          </a:prstGeom>
          <a:solidFill>
            <a:srgbClr val="E5CC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4" name="textbox 244"/>
          <p:cNvSpPr/>
          <p:nvPr/>
        </p:nvSpPr>
        <p:spPr>
          <a:xfrm>
            <a:off x="1124025" y="2542452"/>
            <a:ext cx="4047490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多家世界知名企业进驻 整体签约入住率近80%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250" name="textbox 250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WPS 演示</Application>
  <PresentationFormat/>
  <Paragraphs>156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Arial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Ñ“W·)%nˆ·§_x0010_Á'Š</dc:title>
  <dc:creator/>
  <cp:lastModifiedBy>刘宪锋</cp:lastModifiedBy>
  <cp:revision>1</cp:revision>
  <dcterms:created xsi:type="dcterms:W3CDTF">2025-01-12T07:53:02Z</dcterms:created>
  <dcterms:modified xsi:type="dcterms:W3CDTF">2025-01-12T07:53:02Z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2025-01-12T15:25:55Z</vt:filetime>
  </property>
  <property fmtid="{D5CDD505-2E9C-101B-9397-08002B2CF9AE}" pid="4" name="ICV">
    <vt:lpwstr>BC43D45773DA46F7A9026DD547B7D761_12</vt:lpwstr>
  </property>
  <property fmtid="{D5CDD505-2E9C-101B-9397-08002B2CF9AE}" pid="5" name="KSOProductBuildVer">
    <vt:lpwstr>2052-12.1.0.19770</vt:lpwstr>
  </property>
</Properties>
</file>