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1.xml" ContentType="application/vnd.openxmlformats-officedocument.presentationml.tags+xml"/>
  <Override PartName="/ppt/notesSlides/notesSlide14.xml" ContentType="application/vnd.openxmlformats-officedocument.presentationml.notesSlide+xml"/>
  <Override PartName="/ppt/tags/tag2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3" r:id="rId2"/>
    <p:sldId id="286" r:id="rId3"/>
    <p:sldId id="285" r:id="rId4"/>
    <p:sldId id="327" r:id="rId5"/>
    <p:sldId id="325" r:id="rId6"/>
    <p:sldId id="329" r:id="rId7"/>
    <p:sldId id="330" r:id="rId8"/>
    <p:sldId id="328" r:id="rId9"/>
    <p:sldId id="331" r:id="rId10"/>
    <p:sldId id="333" r:id="rId11"/>
    <p:sldId id="334" r:id="rId12"/>
    <p:sldId id="335" r:id="rId13"/>
    <p:sldId id="320" r:id="rId14"/>
    <p:sldId id="337" r:id="rId15"/>
    <p:sldId id="336" r:id="rId16"/>
    <p:sldId id="338" r:id="rId17"/>
    <p:sldId id="323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2BD1B-BD3A-4FA3-94CD-BD3FC464F2E4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27BAC-8F43-469B-89F0-6ED8930E5A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035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545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5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628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158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806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254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248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774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545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633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005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880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436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498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874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604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81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6CB8B-72D4-430A-9034-95041433D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97A198-7095-4EBA-9BAE-827B5A4EB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2A873F-D97C-4E92-BA63-A242C5479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0C18-EB96-41FB-A73C-5EAA8D281105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D01EEA-D46E-4B5F-B736-C0BA323AC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DD052D-AD34-4284-A1D3-6055073C9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4A7E-988C-4777-9F62-6DCF249EBD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90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4AEBE5-6448-473E-B3C3-648E33EFF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8E4A7A8-6D36-476D-AC0E-6F9B84ABF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1A7EE4-6BC2-4D0D-995A-6636924BA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0C18-EB96-41FB-A73C-5EAA8D281105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CAD511-D2F4-4B2E-B840-3130E3504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6D7D99-80DC-4694-8116-45AB2041E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4A7E-988C-4777-9F62-6DCF249EBD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25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5808EF-5AFC-4187-B939-C5BB061DA4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3A97ADB-C269-4222-9950-4A45839E1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0C94BC-0DF9-4415-9BE2-A28FA5868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0C18-EB96-41FB-A73C-5EAA8D281105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66C362-10FC-4512-8B1C-F44FC6929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2D1845-43E5-4DED-A71F-26A774367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4A7E-988C-4777-9F62-6DCF249EBD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59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6D309B-15C3-4E18-BBCF-94EA1C740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F2F6C6-3416-461F-B0D4-58447A856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18AF1F-E2C0-45E0-854C-38A13EEF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0C18-EB96-41FB-A73C-5EAA8D281105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5B6C9B-B15F-46AD-BBDC-48F2FA76D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769879-8D14-4045-B726-5BA7CE5A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4A7E-988C-4777-9F62-6DCF249EBD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58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FDA38D-C2C4-40C2-A3C3-68945E713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2AE77F-42D0-4C38-AFBF-2EA2EB006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6393A9-DE81-4196-9540-63C05BB40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0C18-EB96-41FB-A73C-5EAA8D281105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33728C-5B21-4C87-9095-CAAFB9B41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E6E9C8-5933-4ECE-B403-4EC4382D4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4A7E-988C-4777-9F62-6DCF249EBD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06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60503-56D5-4BB6-B9FD-A66E747D7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4DA738-BFBA-4186-A17C-06D9FBF603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DF1696-23FA-49E9-B69E-2670179B4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F8D408-3F50-40E6-A47A-E5E4A2B7E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0C18-EB96-41FB-A73C-5EAA8D281105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D3568E8-6EA2-45B2-A021-CD67FD9CC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D4DDB5-35D1-462A-BFAB-6FF44FE84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4A7E-988C-4777-9F62-6DCF249EBD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79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120ED8-E506-432B-9055-C7D78A32B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390F2B-1DA8-4332-8A55-5E05341E4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8B88CB0-85D5-48AC-96CA-B55FC8F85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2EEC2AF-A270-4CB9-8CE1-22607C0AF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84FFFD6-AC85-48AB-9AB4-622851C181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22B6AFA-FFB8-48FE-8901-D137B60B3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0C18-EB96-41FB-A73C-5EAA8D281105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AED1E71-312A-412C-91FF-513A380B9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FE02E7A-C9D8-430C-A4EC-47E9D7523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4A7E-988C-4777-9F62-6DCF249EBD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40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A70836-168F-4F66-AA63-C74053DC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7C122F3-51DA-42D5-992C-CAE196C15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0C18-EB96-41FB-A73C-5EAA8D281105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06A5908-17A3-4445-8357-EDDC8A4B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660A9FD-CE3E-4350-8017-ABD17A9B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4A7E-988C-4777-9F62-6DCF249EBD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242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98D3B13-3D3A-43BC-8058-2E0239DFF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0C18-EB96-41FB-A73C-5EAA8D281105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82700DE-8CF9-4E3E-A81C-285821C58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37C9F29-8E85-42BF-9EF3-A70F2DD8E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4A7E-988C-4777-9F62-6DCF249EBD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67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32F659-5B60-471E-BB58-A14A7ABF1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6586D5-3F82-440D-B19F-A6159D0E5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477A8F5-3FAA-4665-BF64-67C853914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785E5A-FC4D-4F49-823A-78D936BCF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0C18-EB96-41FB-A73C-5EAA8D281105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651CF2-D189-433C-9838-EBE577E40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C65C52-F9E0-44BF-B547-795FC0386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4A7E-988C-4777-9F62-6DCF249EBD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53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144571-8999-45F3-8A35-4B071B881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6ADD40A-4EA8-4BFD-BF1D-F495388D4B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3FEC91-CC62-4619-AE2C-E3F477706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B16C91F-923F-4F27-941F-5F3A73D4B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0C18-EB96-41FB-A73C-5EAA8D281105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0E1833-FFE4-475A-8204-623E423C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5B1C8D-0374-482A-A7EC-8DAC4410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4A7E-988C-4777-9F62-6DCF249EBD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56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1FA8DF0-A051-41D8-A9DF-069826548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8BA77E-89CB-4280-967D-6732EB5FE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75B6C8-1256-470C-89ED-03A18F31D5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C0C18-EB96-41FB-A73C-5EAA8D281105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F5B5D4-9A67-4D64-B15D-555612FA1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EC5392-7560-4166-80E2-1E8409723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E4A7E-988C-4777-9F62-6DCF249EBD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71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.png"/><Relationship Id="rId2" Type="http://schemas.openxmlformats.org/officeDocument/2006/relationships/tags" Target="../tags/tag2.xml"/><Relationship Id="rId16" Type="http://schemas.openxmlformats.org/officeDocument/2006/relationships/image" Target="../media/image3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2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7.xml"/><Relationship Id="rId7" Type="http://schemas.openxmlformats.org/officeDocument/2006/relationships/image" Target="../media/image14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7.jpeg"/><Relationship Id="rId4" Type="http://schemas.openxmlformats.org/officeDocument/2006/relationships/tags" Target="../tags/tag18.xml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4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4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image" Target="../media/image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4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1B153E6A-280F-408C-9233-8C8BCB863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/>
          <a:srcRect t="9834" b="10687"/>
          <a:stretch/>
        </p:blipFill>
        <p:spPr bwMode="auto">
          <a:xfrm>
            <a:off x="0" y="1"/>
            <a:ext cx="12199936" cy="4361696"/>
          </a:xfrm>
          <a:prstGeom prst="rect">
            <a:avLst/>
          </a:prstGeom>
          <a:noFill/>
        </p:spPr>
      </p:pic>
      <p:pic>
        <p:nvPicPr>
          <p:cNvPr id="1027" name="PA_图片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80"/>
          <a:stretch/>
        </p:blipFill>
        <p:spPr bwMode="auto">
          <a:xfrm>
            <a:off x="-2381" y="4362044"/>
            <a:ext cx="12199938" cy="250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A_文本框 3"/>
          <p:cNvSpPr txBox="1"/>
          <p:nvPr>
            <p:custDataLst>
              <p:tags r:id="rId2"/>
            </p:custDataLst>
          </p:nvPr>
        </p:nvSpPr>
        <p:spPr>
          <a:xfrm>
            <a:off x="505378" y="4910336"/>
            <a:ext cx="5147022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8800" b="1" kern="2200" spc="600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44000">
                      <a:srgbClr val="0070C0">
                        <a:shade val="67500"/>
                        <a:satMod val="115000"/>
                      </a:srgbClr>
                    </a:gs>
                    <a:gs pos="75000">
                      <a:srgbClr val="00B0F0"/>
                    </a:gs>
                    <a:gs pos="56000">
                      <a:srgbClr val="0070C0">
                        <a:shade val="100000"/>
                        <a:satMod val="115000"/>
                      </a:srgbClr>
                    </a:gs>
                  </a:gsLst>
                  <a:lin ang="18000000" scaled="0"/>
                  <a:tileRect/>
                </a:gradFill>
                <a:latin typeface="微软雅黑" pitchFamily="34" charset="-122"/>
                <a:ea typeface="微软雅黑" pitchFamily="34" charset="-122"/>
              </a:rPr>
              <a:t>绿地一部</a:t>
            </a:r>
          </a:p>
        </p:txBody>
      </p:sp>
      <p:sp>
        <p:nvSpPr>
          <p:cNvPr id="6" name="PA_文本框 3"/>
          <p:cNvSpPr txBox="1"/>
          <p:nvPr>
            <p:custDataLst>
              <p:tags r:id="rId3"/>
            </p:custDataLst>
          </p:nvPr>
        </p:nvSpPr>
        <p:spPr>
          <a:xfrm>
            <a:off x="5650020" y="5540445"/>
            <a:ext cx="4186594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昌吉路项目</a:t>
            </a:r>
          </a:p>
        </p:txBody>
      </p:sp>
      <p:sp>
        <p:nvSpPr>
          <p:cNvPr id="9" name="PA_Flowchart: Decision 8"/>
          <p:cNvSpPr/>
          <p:nvPr>
            <p:custDataLst>
              <p:tags r:id="rId4"/>
            </p:custDataLst>
          </p:nvPr>
        </p:nvSpPr>
        <p:spPr>
          <a:xfrm>
            <a:off x="8904313" y="3112113"/>
            <a:ext cx="2549085" cy="2464116"/>
          </a:xfrm>
          <a:prstGeom prst="flowChartDecisi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PA_Flowchart: Decision 10"/>
          <p:cNvSpPr/>
          <p:nvPr>
            <p:custDataLst>
              <p:tags r:id="rId5"/>
            </p:custDataLst>
          </p:nvPr>
        </p:nvSpPr>
        <p:spPr>
          <a:xfrm>
            <a:off x="7686465" y="4148920"/>
            <a:ext cx="412034" cy="398300"/>
          </a:xfrm>
          <a:prstGeom prst="flowChartDecisi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PA_Flowchart: Decision 13"/>
          <p:cNvSpPr/>
          <p:nvPr>
            <p:custDataLst>
              <p:tags r:id="rId6"/>
            </p:custDataLst>
          </p:nvPr>
        </p:nvSpPr>
        <p:spPr>
          <a:xfrm>
            <a:off x="8084035" y="3958766"/>
            <a:ext cx="824069" cy="796600"/>
          </a:xfrm>
          <a:prstGeom prst="flowChartDecision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PA_Flowchart: Decision 14"/>
          <p:cNvSpPr/>
          <p:nvPr>
            <p:custDataLst>
              <p:tags r:id="rId7"/>
            </p:custDataLst>
          </p:nvPr>
        </p:nvSpPr>
        <p:spPr>
          <a:xfrm>
            <a:off x="10526588" y="2924537"/>
            <a:ext cx="667662" cy="645407"/>
          </a:xfrm>
          <a:prstGeom prst="flowChartDecision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PA_Flowchart: Decision 16"/>
          <p:cNvSpPr/>
          <p:nvPr>
            <p:custDataLst>
              <p:tags r:id="rId8"/>
            </p:custDataLst>
          </p:nvPr>
        </p:nvSpPr>
        <p:spPr>
          <a:xfrm>
            <a:off x="11394302" y="2800215"/>
            <a:ext cx="257216" cy="248642"/>
          </a:xfrm>
          <a:prstGeom prst="flowChartDecision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PA_直接连接符 12"/>
          <p:cNvCxnSpPr/>
          <p:nvPr>
            <p:custDataLst>
              <p:tags r:id="rId9"/>
            </p:custDataLst>
          </p:nvPr>
        </p:nvCxnSpPr>
        <p:spPr>
          <a:xfrm>
            <a:off x="5652399" y="4799678"/>
            <a:ext cx="0" cy="1603086"/>
          </a:xfrm>
          <a:prstGeom prst="line">
            <a:avLst/>
          </a:prstGeom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A_Flowchart: Decision 20"/>
          <p:cNvSpPr/>
          <p:nvPr>
            <p:custDataLst>
              <p:tags r:id="rId10"/>
            </p:custDataLst>
          </p:nvPr>
        </p:nvSpPr>
        <p:spPr>
          <a:xfrm>
            <a:off x="10944426" y="3122134"/>
            <a:ext cx="1156968" cy="1118403"/>
          </a:xfrm>
          <a:prstGeom prst="flowChartDecisi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PA_Flowchart: Decision 22"/>
          <p:cNvSpPr/>
          <p:nvPr>
            <p:custDataLst>
              <p:tags r:id="rId11"/>
            </p:custDataLst>
          </p:nvPr>
        </p:nvSpPr>
        <p:spPr>
          <a:xfrm>
            <a:off x="11194250" y="4536910"/>
            <a:ext cx="667662" cy="645407"/>
          </a:xfrm>
          <a:prstGeom prst="flowChartDecision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E66E270F-F468-40A3-A9EA-F5BA62634D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/>
          <a:srcRect l="82089" t="1680" r="1519" b="93279"/>
          <a:stretch/>
        </p:blipFill>
        <p:spPr bwMode="auto">
          <a:xfrm>
            <a:off x="5715622" y="4901059"/>
            <a:ext cx="3209356" cy="697686"/>
          </a:xfrm>
          <a:prstGeom prst="rect">
            <a:avLst/>
          </a:prstGeom>
          <a:noFill/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2C5E8B8-5D9C-4D4C-A788-D082CFF2A3F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857" y="5958388"/>
            <a:ext cx="2133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6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950"/>
                            </p:stCondLst>
                            <p:childTnLst>
                              <p:par>
                                <p:cTn id="49" presetID="27" presetClass="emph" presetSubtype="0" repeatCount="3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7" presetClass="emph" presetSubtype="0" repeatCount="3000" fill="remove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37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37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37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37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7" presetClass="emph" presetSubtype="0" repeatCount="3000" fill="remove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7" presetClass="emph" presetSubtype="0" repeatCount="3000" fill="remove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3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9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21" grpId="0" animBg="1"/>
      <p:bldP spid="23" grpId="0" animBg="1"/>
      <p:bldP spid="2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t01817c4fb032200075.png">
            <a:extLst>
              <a:ext uri="{FF2B5EF4-FFF2-40B4-BE49-F238E27FC236}">
                <a16:creationId xmlns:a16="http://schemas.microsoft.com/office/drawing/2014/main" id="{1FB8EC3A-8D4C-427B-B2FA-02CC6FA2C7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184" y="1466164"/>
            <a:ext cx="2527816" cy="19628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9937" y="169476"/>
            <a:ext cx="5492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各楼层详细介绍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——1~2</a:t>
            </a:r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18817" y="4464024"/>
            <a:ext cx="2469112" cy="1679190"/>
            <a:chOff x="838622" y="4510794"/>
            <a:chExt cx="2469112" cy="1679190"/>
          </a:xfrm>
        </p:grpSpPr>
        <p:sp>
          <p:nvSpPr>
            <p:cNvPr id="4" name="矩形 3"/>
            <p:cNvSpPr/>
            <p:nvPr/>
          </p:nvSpPr>
          <p:spPr>
            <a:xfrm>
              <a:off x="1126654" y="4920726"/>
              <a:ext cx="1915065" cy="12692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通过即时加工制作、商业销售和服务性劳动于一体，向消费者专门提供各种酒水、食品，消费场所和设施的食品生产经营行业。</a:t>
              </a:r>
            </a:p>
          </p:txBody>
        </p:sp>
        <p:sp>
          <p:nvSpPr>
            <p:cNvPr id="5" name="文本框 25"/>
            <p:cNvSpPr txBox="1"/>
            <p:nvPr>
              <p:custDataLst>
                <p:tags r:id="rId4"/>
              </p:custDataLst>
            </p:nvPr>
          </p:nvSpPr>
          <p:spPr>
            <a:xfrm>
              <a:off x="838622" y="4510794"/>
              <a:ext cx="2469112" cy="43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accent5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内容一 </a:t>
              </a:r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\ </a:t>
              </a:r>
              <a:r>
                <a:rPr lang="zh-CN" altLang="en-US" sz="2000" b="1" dirty="0">
                  <a:solidFill>
                    <a:schemeClr val="accent5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餐饮</a:t>
              </a:r>
              <a:endParaRPr lang="en-US" altLang="zh-CN" sz="20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117831" y="4030302"/>
            <a:ext cx="2054075" cy="361714"/>
            <a:chOff x="4951664" y="2276872"/>
            <a:chExt cx="1717673" cy="216024"/>
          </a:xfrm>
          <a:solidFill>
            <a:schemeClr val="accent5">
              <a:lumMod val="50000"/>
            </a:schemeClr>
          </a:solidFill>
        </p:grpSpPr>
        <p:sp>
          <p:nvSpPr>
            <p:cNvPr id="8" name="矩形 7"/>
            <p:cNvSpPr/>
            <p:nvPr/>
          </p:nvSpPr>
          <p:spPr>
            <a:xfrm>
              <a:off x="4951664" y="2276872"/>
              <a:ext cx="1717673" cy="72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5660851" y="2302769"/>
              <a:ext cx="334117" cy="19012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616024" y="4464024"/>
            <a:ext cx="2469112" cy="1199059"/>
            <a:chOff x="838622" y="4510794"/>
            <a:chExt cx="2469112" cy="1199059"/>
          </a:xfrm>
        </p:grpSpPr>
        <p:sp>
          <p:nvSpPr>
            <p:cNvPr id="11" name="矩形 10"/>
            <p:cNvSpPr/>
            <p:nvPr/>
          </p:nvSpPr>
          <p:spPr>
            <a:xfrm>
              <a:off x="1126654" y="4920726"/>
              <a:ext cx="1915065" cy="7891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划分专门区域进行金银首饰、珠宝宝石的售卖与加工处理。</a:t>
              </a:r>
            </a:p>
          </p:txBody>
        </p:sp>
        <p:sp>
          <p:nvSpPr>
            <p:cNvPr id="12" name="文本框 25"/>
            <p:cNvSpPr txBox="1"/>
            <p:nvPr>
              <p:custDataLst>
                <p:tags r:id="rId3"/>
              </p:custDataLst>
            </p:nvPr>
          </p:nvSpPr>
          <p:spPr>
            <a:xfrm>
              <a:off x="838622" y="4510794"/>
              <a:ext cx="2469112" cy="43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accent5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内容二</a:t>
              </a:r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\ </a:t>
              </a:r>
              <a:r>
                <a:rPr lang="zh-CN" altLang="en-US" sz="2000" b="1" dirty="0">
                  <a:solidFill>
                    <a:schemeClr val="accent5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首饰</a:t>
              </a:r>
              <a:endParaRPr lang="en-US" altLang="zh-CN" sz="20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815038" y="4030301"/>
            <a:ext cx="2054075" cy="361714"/>
            <a:chOff x="4951664" y="2276872"/>
            <a:chExt cx="1717673" cy="216024"/>
          </a:xfrm>
          <a:solidFill>
            <a:schemeClr val="accent5">
              <a:lumMod val="75000"/>
            </a:schemeClr>
          </a:solidFill>
        </p:grpSpPr>
        <p:sp>
          <p:nvSpPr>
            <p:cNvPr id="15" name="矩形 14"/>
            <p:cNvSpPr/>
            <p:nvPr/>
          </p:nvSpPr>
          <p:spPr>
            <a:xfrm>
              <a:off x="4951664" y="2276872"/>
              <a:ext cx="1717673" cy="72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5660851" y="2302769"/>
              <a:ext cx="334117" cy="19012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250095" y="4464025"/>
            <a:ext cx="2469112" cy="1199059"/>
            <a:chOff x="838622" y="4510794"/>
            <a:chExt cx="2469112" cy="1199059"/>
          </a:xfrm>
        </p:grpSpPr>
        <p:sp>
          <p:nvSpPr>
            <p:cNvPr id="18" name="矩形 17"/>
            <p:cNvSpPr/>
            <p:nvPr/>
          </p:nvSpPr>
          <p:spPr>
            <a:xfrm>
              <a:off x="1126654" y="4920726"/>
              <a:ext cx="1915065" cy="7891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适宜各年龄段顾客购买的不同服饰品牌，位于商场主要部分。</a:t>
              </a:r>
            </a:p>
          </p:txBody>
        </p:sp>
        <p:sp>
          <p:nvSpPr>
            <p:cNvPr id="19" name="文本框 25"/>
            <p:cNvSpPr txBox="1"/>
            <p:nvPr>
              <p:custDataLst>
                <p:tags r:id="rId2"/>
              </p:custDataLst>
            </p:nvPr>
          </p:nvSpPr>
          <p:spPr>
            <a:xfrm>
              <a:off x="838622" y="4510794"/>
              <a:ext cx="2469112" cy="43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accent5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内容三</a:t>
              </a:r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\ </a:t>
              </a:r>
              <a:r>
                <a:rPr lang="zh-CN" altLang="en-US" sz="2000" b="1" dirty="0">
                  <a:solidFill>
                    <a:schemeClr val="accent5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服饰</a:t>
              </a:r>
              <a:endParaRPr lang="en-US" altLang="zh-CN" sz="20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449109" y="4030302"/>
            <a:ext cx="2054075" cy="361714"/>
            <a:chOff x="4951664" y="2276872"/>
            <a:chExt cx="1717673" cy="216024"/>
          </a:xfrm>
          <a:solidFill>
            <a:srgbClr val="0070C0"/>
          </a:solidFill>
        </p:grpSpPr>
        <p:sp>
          <p:nvSpPr>
            <p:cNvPr id="22" name="矩形 21"/>
            <p:cNvSpPr/>
            <p:nvPr/>
          </p:nvSpPr>
          <p:spPr>
            <a:xfrm>
              <a:off x="4951664" y="2276872"/>
              <a:ext cx="1717673" cy="72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等腰三角形 22"/>
            <p:cNvSpPr/>
            <p:nvPr/>
          </p:nvSpPr>
          <p:spPr>
            <a:xfrm rot="10800000">
              <a:off x="5660851" y="2302769"/>
              <a:ext cx="334117" cy="19012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879593" y="4464025"/>
            <a:ext cx="2469112" cy="1439125"/>
            <a:chOff x="838622" y="4510794"/>
            <a:chExt cx="2469112" cy="1439125"/>
          </a:xfrm>
        </p:grpSpPr>
        <p:sp>
          <p:nvSpPr>
            <p:cNvPr id="25" name="矩形 24"/>
            <p:cNvSpPr/>
            <p:nvPr/>
          </p:nvSpPr>
          <p:spPr>
            <a:xfrm>
              <a:off x="1126654" y="4920726"/>
              <a:ext cx="1915065" cy="10291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开放陈列、顾客自我选购、排队收银结算，以经营生鲜食品水果、日杂用品为主的超市。</a:t>
              </a:r>
            </a:p>
          </p:txBody>
        </p:sp>
        <p:sp>
          <p:nvSpPr>
            <p:cNvPr id="26" name="文本框 25"/>
            <p:cNvSpPr txBox="1"/>
            <p:nvPr>
              <p:custDataLst>
                <p:tags r:id="rId1"/>
              </p:custDataLst>
            </p:nvPr>
          </p:nvSpPr>
          <p:spPr>
            <a:xfrm>
              <a:off x="838622" y="4510794"/>
              <a:ext cx="2469112" cy="43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accent5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内容四</a:t>
              </a:r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\ </a:t>
              </a:r>
              <a:r>
                <a:rPr lang="zh-CN" altLang="en-US" sz="2000" b="1" dirty="0">
                  <a:solidFill>
                    <a:schemeClr val="accent5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超市</a:t>
              </a:r>
              <a:endParaRPr lang="en-US" altLang="zh-CN" sz="20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078607" y="4030302"/>
            <a:ext cx="2054075" cy="361714"/>
            <a:chOff x="4951664" y="2276872"/>
            <a:chExt cx="1717673" cy="21602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9" name="矩形 28"/>
            <p:cNvSpPr/>
            <p:nvPr/>
          </p:nvSpPr>
          <p:spPr>
            <a:xfrm>
              <a:off x="4951664" y="2276872"/>
              <a:ext cx="1717673" cy="72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rot="10800000">
              <a:off x="5660851" y="2302769"/>
              <a:ext cx="334117" cy="19012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41C05EA1-C09A-4CE0-95F2-A31C099284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447" y="1466164"/>
            <a:ext cx="2533933" cy="1962836"/>
          </a:xfrm>
          <a:prstGeom prst="rect">
            <a:avLst/>
          </a:prstGeom>
        </p:spPr>
      </p:pic>
      <p:pic>
        <p:nvPicPr>
          <p:cNvPr id="33" name="图片 32" descr="20150625_d2ba228233185e04bb7ct8hu1nwesaop.jpg">
            <a:extLst>
              <a:ext uri="{FF2B5EF4-FFF2-40B4-BE49-F238E27FC236}">
                <a16:creationId xmlns:a16="http://schemas.microsoft.com/office/drawing/2014/main" id="{7639A72F-717F-4D81-A103-8BBDB9073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5351" y="1466164"/>
            <a:ext cx="2527816" cy="1962836"/>
          </a:xfrm>
          <a:prstGeom prst="rect">
            <a:avLst/>
          </a:prstGeom>
        </p:spPr>
      </p:pic>
      <p:pic>
        <p:nvPicPr>
          <p:cNvPr id="35" name="图片 34" descr="0041040084432677_b.jpg">
            <a:extLst>
              <a:ext uri="{FF2B5EF4-FFF2-40B4-BE49-F238E27FC236}">
                <a16:creationId xmlns:a16="http://schemas.microsoft.com/office/drawing/2014/main" id="{132B0B0F-95C6-4C28-9A8E-53A7E13700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62518" y="1466165"/>
            <a:ext cx="2527816" cy="196283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CCDF6131-53D3-4027-B3C6-589B004B5A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857" y="5958388"/>
            <a:ext cx="2133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344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00"/>
                            </p:stCondLst>
                            <p:childTnLst>
                              <p:par>
                                <p:cTn id="2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"/>
                            </p:stCondLst>
                            <p:childTnLst>
                              <p:par>
                                <p:cTn id="3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597F596B-273F-488F-88B3-AA7DB01751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6751" t="1522"/>
          <a:stretch/>
        </p:blipFill>
        <p:spPr bwMode="auto">
          <a:xfrm>
            <a:off x="2322286" y="1040311"/>
            <a:ext cx="7315298" cy="434113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27448" y="169476"/>
            <a:ext cx="446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各楼层详细介绍</a:t>
            </a:r>
          </a:p>
        </p:txBody>
      </p:sp>
      <p:sp>
        <p:nvSpPr>
          <p:cNvPr id="8" name="文本框 25"/>
          <p:cNvSpPr txBox="1"/>
          <p:nvPr>
            <p:custDataLst>
              <p:tags r:id="rId1"/>
            </p:custDataLst>
          </p:nvPr>
        </p:nvSpPr>
        <p:spPr>
          <a:xfrm>
            <a:off x="4175375" y="5685260"/>
            <a:ext cx="3841249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层平面图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536160" y="5604250"/>
            <a:ext cx="3864992" cy="705070"/>
            <a:chOff x="7535366" y="5604250"/>
            <a:chExt cx="3864992" cy="705070"/>
          </a:xfrm>
        </p:grpSpPr>
        <p:grpSp>
          <p:nvGrpSpPr>
            <p:cNvPr id="17" name="组合 16"/>
            <p:cNvGrpSpPr/>
            <p:nvPr/>
          </p:nvGrpSpPr>
          <p:grpSpPr>
            <a:xfrm>
              <a:off x="10151093" y="5604250"/>
              <a:ext cx="1249265" cy="705070"/>
              <a:chOff x="3100388" y="1738313"/>
              <a:chExt cx="5991226" cy="3381375"/>
            </a:xfrm>
            <a:solidFill>
              <a:schemeClr val="bg1"/>
            </a:solidFill>
          </p:grpSpPr>
          <p:sp>
            <p:nvSpPr>
              <p:cNvPr id="18" name="Freeform 429"/>
              <p:cNvSpPr>
                <a:spLocks noEditPoints="1"/>
              </p:cNvSpPr>
              <p:nvPr/>
            </p:nvSpPr>
            <p:spPr bwMode="auto">
              <a:xfrm>
                <a:off x="5854701" y="1855788"/>
                <a:ext cx="3236913" cy="3241675"/>
              </a:xfrm>
              <a:custGeom>
                <a:avLst/>
                <a:gdLst>
                  <a:gd name="T0" fmla="*/ 431 w 861"/>
                  <a:gd name="T1" fmla="*/ 0 h 861"/>
                  <a:gd name="T2" fmla="*/ 861 w 861"/>
                  <a:gd name="T3" fmla="*/ 430 h 861"/>
                  <a:gd name="T4" fmla="*/ 431 w 861"/>
                  <a:gd name="T5" fmla="*/ 861 h 861"/>
                  <a:gd name="T6" fmla="*/ 0 w 861"/>
                  <a:gd name="T7" fmla="*/ 430 h 861"/>
                  <a:gd name="T8" fmla="*/ 431 w 861"/>
                  <a:gd name="T9" fmla="*/ 0 h 861"/>
                  <a:gd name="T10" fmla="*/ 795 w 861"/>
                  <a:gd name="T11" fmla="*/ 429 h 861"/>
                  <a:gd name="T12" fmla="*/ 460 w 861"/>
                  <a:gd name="T13" fmla="*/ 66 h 861"/>
                  <a:gd name="T14" fmla="*/ 460 w 861"/>
                  <a:gd name="T15" fmla="*/ 178 h 861"/>
                  <a:gd name="T16" fmla="*/ 533 w 861"/>
                  <a:gd name="T17" fmla="*/ 178 h 861"/>
                  <a:gd name="T18" fmla="*/ 603 w 861"/>
                  <a:gd name="T19" fmla="*/ 234 h 861"/>
                  <a:gd name="T20" fmla="*/ 603 w 861"/>
                  <a:gd name="T21" fmla="*/ 315 h 861"/>
                  <a:gd name="T22" fmla="*/ 539 w 861"/>
                  <a:gd name="T23" fmla="*/ 315 h 861"/>
                  <a:gd name="T24" fmla="*/ 539 w 861"/>
                  <a:gd name="T25" fmla="*/ 264 h 861"/>
                  <a:gd name="T26" fmla="*/ 495 w 861"/>
                  <a:gd name="T27" fmla="*/ 229 h 861"/>
                  <a:gd name="T28" fmla="*/ 460 w 861"/>
                  <a:gd name="T29" fmla="*/ 229 h 861"/>
                  <a:gd name="T30" fmla="*/ 460 w 861"/>
                  <a:gd name="T31" fmla="*/ 400 h 861"/>
                  <a:gd name="T32" fmla="*/ 532 w 861"/>
                  <a:gd name="T33" fmla="*/ 400 h 861"/>
                  <a:gd name="T34" fmla="*/ 603 w 861"/>
                  <a:gd name="T35" fmla="*/ 456 h 861"/>
                  <a:gd name="T36" fmla="*/ 603 w 861"/>
                  <a:gd name="T37" fmla="*/ 617 h 861"/>
                  <a:gd name="T38" fmla="*/ 532 w 861"/>
                  <a:gd name="T39" fmla="*/ 673 h 861"/>
                  <a:gd name="T40" fmla="*/ 460 w 861"/>
                  <a:gd name="T41" fmla="*/ 673 h 861"/>
                  <a:gd name="T42" fmla="*/ 460 w 861"/>
                  <a:gd name="T43" fmla="*/ 791 h 861"/>
                  <a:gd name="T44" fmla="*/ 795 w 861"/>
                  <a:gd name="T45" fmla="*/ 429 h 861"/>
                  <a:gd name="T46" fmla="*/ 538 w 861"/>
                  <a:gd name="T47" fmla="*/ 587 h 861"/>
                  <a:gd name="T48" fmla="*/ 538 w 861"/>
                  <a:gd name="T49" fmla="*/ 486 h 861"/>
                  <a:gd name="T50" fmla="*/ 494 w 861"/>
                  <a:gd name="T51" fmla="*/ 451 h 861"/>
                  <a:gd name="T52" fmla="*/ 460 w 861"/>
                  <a:gd name="T53" fmla="*/ 451 h 861"/>
                  <a:gd name="T54" fmla="*/ 460 w 861"/>
                  <a:gd name="T55" fmla="*/ 622 h 861"/>
                  <a:gd name="T56" fmla="*/ 494 w 861"/>
                  <a:gd name="T57" fmla="*/ 622 h 861"/>
                  <a:gd name="T58" fmla="*/ 538 w 861"/>
                  <a:gd name="T59" fmla="*/ 587 h 861"/>
                  <a:gd name="T60" fmla="*/ 402 w 861"/>
                  <a:gd name="T61" fmla="*/ 791 h 861"/>
                  <a:gd name="T62" fmla="*/ 402 w 861"/>
                  <a:gd name="T63" fmla="*/ 673 h 861"/>
                  <a:gd name="T64" fmla="*/ 329 w 861"/>
                  <a:gd name="T65" fmla="*/ 673 h 861"/>
                  <a:gd name="T66" fmla="*/ 259 w 861"/>
                  <a:gd name="T67" fmla="*/ 617 h 861"/>
                  <a:gd name="T68" fmla="*/ 259 w 861"/>
                  <a:gd name="T69" fmla="*/ 536 h 861"/>
                  <a:gd name="T70" fmla="*/ 323 w 861"/>
                  <a:gd name="T71" fmla="*/ 536 h 861"/>
                  <a:gd name="T72" fmla="*/ 323 w 861"/>
                  <a:gd name="T73" fmla="*/ 587 h 861"/>
                  <a:gd name="T74" fmla="*/ 367 w 861"/>
                  <a:gd name="T75" fmla="*/ 622 h 861"/>
                  <a:gd name="T76" fmla="*/ 402 w 861"/>
                  <a:gd name="T77" fmla="*/ 622 h 861"/>
                  <a:gd name="T78" fmla="*/ 402 w 861"/>
                  <a:gd name="T79" fmla="*/ 451 h 861"/>
                  <a:gd name="T80" fmla="*/ 330 w 861"/>
                  <a:gd name="T81" fmla="*/ 451 h 861"/>
                  <a:gd name="T82" fmla="*/ 260 w 861"/>
                  <a:gd name="T83" fmla="*/ 395 h 861"/>
                  <a:gd name="T84" fmla="*/ 260 w 861"/>
                  <a:gd name="T85" fmla="*/ 234 h 861"/>
                  <a:gd name="T86" fmla="*/ 330 w 861"/>
                  <a:gd name="T87" fmla="*/ 178 h 861"/>
                  <a:gd name="T88" fmla="*/ 402 w 861"/>
                  <a:gd name="T89" fmla="*/ 178 h 861"/>
                  <a:gd name="T90" fmla="*/ 402 w 861"/>
                  <a:gd name="T91" fmla="*/ 66 h 861"/>
                  <a:gd name="T92" fmla="*/ 67 w 861"/>
                  <a:gd name="T93" fmla="*/ 429 h 861"/>
                  <a:gd name="T94" fmla="*/ 402 w 861"/>
                  <a:gd name="T95" fmla="*/ 791 h 861"/>
                  <a:gd name="T96" fmla="*/ 402 w 861"/>
                  <a:gd name="T97" fmla="*/ 400 h 861"/>
                  <a:gd name="T98" fmla="*/ 402 w 861"/>
                  <a:gd name="T99" fmla="*/ 229 h 861"/>
                  <a:gd name="T100" fmla="*/ 368 w 861"/>
                  <a:gd name="T101" fmla="*/ 229 h 861"/>
                  <a:gd name="T102" fmla="*/ 324 w 861"/>
                  <a:gd name="T103" fmla="*/ 264 h 861"/>
                  <a:gd name="T104" fmla="*/ 324 w 861"/>
                  <a:gd name="T105" fmla="*/ 365 h 861"/>
                  <a:gd name="T106" fmla="*/ 368 w 861"/>
                  <a:gd name="T107" fmla="*/ 400 h 861"/>
                  <a:gd name="T108" fmla="*/ 402 w 861"/>
                  <a:gd name="T109" fmla="*/ 400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61" h="861">
                    <a:moveTo>
                      <a:pt x="431" y="0"/>
                    </a:moveTo>
                    <a:cubicBezTo>
                      <a:pt x="668" y="0"/>
                      <a:pt x="861" y="193"/>
                      <a:pt x="861" y="430"/>
                    </a:cubicBezTo>
                    <a:cubicBezTo>
                      <a:pt x="861" y="668"/>
                      <a:pt x="668" y="861"/>
                      <a:pt x="431" y="861"/>
                    </a:cubicBezTo>
                    <a:cubicBezTo>
                      <a:pt x="193" y="861"/>
                      <a:pt x="0" y="668"/>
                      <a:pt x="0" y="430"/>
                    </a:cubicBezTo>
                    <a:cubicBezTo>
                      <a:pt x="0" y="193"/>
                      <a:pt x="193" y="0"/>
                      <a:pt x="431" y="0"/>
                    </a:cubicBezTo>
                    <a:close/>
                    <a:moveTo>
                      <a:pt x="795" y="429"/>
                    </a:moveTo>
                    <a:cubicBezTo>
                      <a:pt x="795" y="237"/>
                      <a:pt x="647" y="81"/>
                      <a:pt x="460" y="66"/>
                    </a:cubicBezTo>
                    <a:cubicBezTo>
                      <a:pt x="460" y="178"/>
                      <a:pt x="460" y="178"/>
                      <a:pt x="460" y="178"/>
                    </a:cubicBezTo>
                    <a:cubicBezTo>
                      <a:pt x="533" y="178"/>
                      <a:pt x="533" y="178"/>
                      <a:pt x="533" y="178"/>
                    </a:cubicBezTo>
                    <a:cubicBezTo>
                      <a:pt x="572" y="178"/>
                      <a:pt x="603" y="203"/>
                      <a:pt x="603" y="234"/>
                    </a:cubicBezTo>
                    <a:cubicBezTo>
                      <a:pt x="603" y="315"/>
                      <a:pt x="603" y="315"/>
                      <a:pt x="603" y="315"/>
                    </a:cubicBezTo>
                    <a:cubicBezTo>
                      <a:pt x="539" y="315"/>
                      <a:pt x="539" y="315"/>
                      <a:pt x="539" y="315"/>
                    </a:cubicBezTo>
                    <a:cubicBezTo>
                      <a:pt x="539" y="264"/>
                      <a:pt x="539" y="264"/>
                      <a:pt x="539" y="264"/>
                    </a:cubicBezTo>
                    <a:cubicBezTo>
                      <a:pt x="539" y="245"/>
                      <a:pt x="519" y="229"/>
                      <a:pt x="495" y="229"/>
                    </a:cubicBezTo>
                    <a:cubicBezTo>
                      <a:pt x="460" y="229"/>
                      <a:pt x="460" y="229"/>
                      <a:pt x="460" y="229"/>
                    </a:cubicBezTo>
                    <a:cubicBezTo>
                      <a:pt x="460" y="400"/>
                      <a:pt x="460" y="400"/>
                      <a:pt x="460" y="400"/>
                    </a:cubicBezTo>
                    <a:cubicBezTo>
                      <a:pt x="532" y="400"/>
                      <a:pt x="532" y="400"/>
                      <a:pt x="532" y="400"/>
                    </a:cubicBezTo>
                    <a:cubicBezTo>
                      <a:pt x="571" y="400"/>
                      <a:pt x="603" y="425"/>
                      <a:pt x="603" y="456"/>
                    </a:cubicBezTo>
                    <a:cubicBezTo>
                      <a:pt x="603" y="617"/>
                      <a:pt x="603" y="617"/>
                      <a:pt x="603" y="617"/>
                    </a:cubicBezTo>
                    <a:cubicBezTo>
                      <a:pt x="603" y="648"/>
                      <a:pt x="571" y="673"/>
                      <a:pt x="532" y="673"/>
                    </a:cubicBezTo>
                    <a:cubicBezTo>
                      <a:pt x="460" y="673"/>
                      <a:pt x="460" y="673"/>
                      <a:pt x="460" y="673"/>
                    </a:cubicBezTo>
                    <a:cubicBezTo>
                      <a:pt x="460" y="791"/>
                      <a:pt x="460" y="791"/>
                      <a:pt x="460" y="791"/>
                    </a:cubicBezTo>
                    <a:cubicBezTo>
                      <a:pt x="647" y="777"/>
                      <a:pt x="795" y="620"/>
                      <a:pt x="795" y="429"/>
                    </a:cubicBezTo>
                    <a:close/>
                    <a:moveTo>
                      <a:pt x="538" y="587"/>
                    </a:moveTo>
                    <a:cubicBezTo>
                      <a:pt x="538" y="486"/>
                      <a:pt x="538" y="486"/>
                      <a:pt x="538" y="486"/>
                    </a:cubicBezTo>
                    <a:cubicBezTo>
                      <a:pt x="538" y="467"/>
                      <a:pt x="519" y="451"/>
                      <a:pt x="494" y="451"/>
                    </a:cubicBezTo>
                    <a:cubicBezTo>
                      <a:pt x="460" y="451"/>
                      <a:pt x="460" y="451"/>
                      <a:pt x="460" y="451"/>
                    </a:cubicBezTo>
                    <a:cubicBezTo>
                      <a:pt x="460" y="622"/>
                      <a:pt x="460" y="622"/>
                      <a:pt x="460" y="622"/>
                    </a:cubicBezTo>
                    <a:cubicBezTo>
                      <a:pt x="494" y="622"/>
                      <a:pt x="494" y="622"/>
                      <a:pt x="494" y="622"/>
                    </a:cubicBezTo>
                    <a:cubicBezTo>
                      <a:pt x="519" y="622"/>
                      <a:pt x="538" y="606"/>
                      <a:pt x="538" y="587"/>
                    </a:cubicBezTo>
                    <a:close/>
                    <a:moveTo>
                      <a:pt x="402" y="791"/>
                    </a:moveTo>
                    <a:cubicBezTo>
                      <a:pt x="402" y="673"/>
                      <a:pt x="402" y="673"/>
                      <a:pt x="402" y="673"/>
                    </a:cubicBezTo>
                    <a:cubicBezTo>
                      <a:pt x="329" y="673"/>
                      <a:pt x="329" y="673"/>
                      <a:pt x="329" y="673"/>
                    </a:cubicBezTo>
                    <a:cubicBezTo>
                      <a:pt x="290" y="673"/>
                      <a:pt x="259" y="648"/>
                      <a:pt x="259" y="617"/>
                    </a:cubicBezTo>
                    <a:cubicBezTo>
                      <a:pt x="259" y="536"/>
                      <a:pt x="259" y="536"/>
                      <a:pt x="259" y="536"/>
                    </a:cubicBezTo>
                    <a:cubicBezTo>
                      <a:pt x="323" y="536"/>
                      <a:pt x="323" y="536"/>
                      <a:pt x="323" y="536"/>
                    </a:cubicBezTo>
                    <a:cubicBezTo>
                      <a:pt x="323" y="587"/>
                      <a:pt x="323" y="587"/>
                      <a:pt x="323" y="587"/>
                    </a:cubicBezTo>
                    <a:cubicBezTo>
                      <a:pt x="323" y="606"/>
                      <a:pt x="343" y="622"/>
                      <a:pt x="367" y="622"/>
                    </a:cubicBezTo>
                    <a:cubicBezTo>
                      <a:pt x="402" y="622"/>
                      <a:pt x="402" y="622"/>
                      <a:pt x="402" y="622"/>
                    </a:cubicBezTo>
                    <a:cubicBezTo>
                      <a:pt x="402" y="451"/>
                      <a:pt x="402" y="451"/>
                      <a:pt x="402" y="451"/>
                    </a:cubicBezTo>
                    <a:cubicBezTo>
                      <a:pt x="330" y="451"/>
                      <a:pt x="330" y="451"/>
                      <a:pt x="330" y="451"/>
                    </a:cubicBezTo>
                    <a:cubicBezTo>
                      <a:pt x="291" y="451"/>
                      <a:pt x="260" y="426"/>
                      <a:pt x="260" y="395"/>
                    </a:cubicBezTo>
                    <a:cubicBezTo>
                      <a:pt x="260" y="234"/>
                      <a:pt x="260" y="234"/>
                      <a:pt x="260" y="234"/>
                    </a:cubicBezTo>
                    <a:cubicBezTo>
                      <a:pt x="260" y="203"/>
                      <a:pt x="291" y="178"/>
                      <a:pt x="330" y="178"/>
                    </a:cubicBezTo>
                    <a:cubicBezTo>
                      <a:pt x="402" y="178"/>
                      <a:pt x="402" y="178"/>
                      <a:pt x="402" y="178"/>
                    </a:cubicBezTo>
                    <a:cubicBezTo>
                      <a:pt x="402" y="66"/>
                      <a:pt x="402" y="66"/>
                      <a:pt x="402" y="66"/>
                    </a:cubicBezTo>
                    <a:cubicBezTo>
                      <a:pt x="215" y="81"/>
                      <a:pt x="67" y="237"/>
                      <a:pt x="67" y="429"/>
                    </a:cubicBezTo>
                    <a:cubicBezTo>
                      <a:pt x="67" y="620"/>
                      <a:pt x="215" y="777"/>
                      <a:pt x="402" y="791"/>
                    </a:cubicBezTo>
                    <a:close/>
                    <a:moveTo>
                      <a:pt x="402" y="400"/>
                    </a:moveTo>
                    <a:cubicBezTo>
                      <a:pt x="402" y="229"/>
                      <a:pt x="402" y="229"/>
                      <a:pt x="402" y="229"/>
                    </a:cubicBezTo>
                    <a:cubicBezTo>
                      <a:pt x="368" y="229"/>
                      <a:pt x="368" y="229"/>
                      <a:pt x="368" y="229"/>
                    </a:cubicBezTo>
                    <a:cubicBezTo>
                      <a:pt x="344" y="229"/>
                      <a:pt x="324" y="245"/>
                      <a:pt x="324" y="264"/>
                    </a:cubicBezTo>
                    <a:cubicBezTo>
                      <a:pt x="324" y="365"/>
                      <a:pt x="324" y="365"/>
                      <a:pt x="324" y="365"/>
                    </a:cubicBezTo>
                    <a:cubicBezTo>
                      <a:pt x="324" y="384"/>
                      <a:pt x="344" y="400"/>
                      <a:pt x="368" y="400"/>
                    </a:cubicBezTo>
                    <a:lnTo>
                      <a:pt x="402" y="4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430"/>
              <p:cNvSpPr>
                <a:spLocks/>
              </p:cNvSpPr>
              <p:nvPr/>
            </p:nvSpPr>
            <p:spPr bwMode="auto">
              <a:xfrm>
                <a:off x="3100388" y="1738313"/>
                <a:ext cx="2855913" cy="3381375"/>
              </a:xfrm>
              <a:custGeom>
                <a:avLst/>
                <a:gdLst>
                  <a:gd name="T0" fmla="*/ 760 w 760"/>
                  <a:gd name="T1" fmla="*/ 125 h 898"/>
                  <a:gd name="T2" fmla="*/ 718 w 760"/>
                  <a:gd name="T3" fmla="*/ 166 h 898"/>
                  <a:gd name="T4" fmla="*/ 449 w 760"/>
                  <a:gd name="T5" fmla="*/ 59 h 898"/>
                  <a:gd name="T6" fmla="*/ 59 w 760"/>
                  <a:gd name="T7" fmla="*/ 449 h 898"/>
                  <a:gd name="T8" fmla="*/ 449 w 760"/>
                  <a:gd name="T9" fmla="*/ 839 h 898"/>
                  <a:gd name="T10" fmla="*/ 713 w 760"/>
                  <a:gd name="T11" fmla="*/ 736 h 898"/>
                  <a:gd name="T12" fmla="*/ 755 w 760"/>
                  <a:gd name="T13" fmla="*/ 778 h 898"/>
                  <a:gd name="T14" fmla="*/ 449 w 760"/>
                  <a:gd name="T15" fmla="*/ 898 h 898"/>
                  <a:gd name="T16" fmla="*/ 0 w 760"/>
                  <a:gd name="T17" fmla="*/ 449 h 898"/>
                  <a:gd name="T18" fmla="*/ 449 w 760"/>
                  <a:gd name="T19" fmla="*/ 0 h 898"/>
                  <a:gd name="T20" fmla="*/ 760 w 760"/>
                  <a:gd name="T21" fmla="*/ 125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0" h="898">
                    <a:moveTo>
                      <a:pt x="760" y="125"/>
                    </a:moveTo>
                    <a:cubicBezTo>
                      <a:pt x="745" y="138"/>
                      <a:pt x="731" y="151"/>
                      <a:pt x="718" y="166"/>
                    </a:cubicBezTo>
                    <a:cubicBezTo>
                      <a:pt x="648" y="99"/>
                      <a:pt x="553" y="59"/>
                      <a:pt x="449" y="59"/>
                    </a:cubicBezTo>
                    <a:cubicBezTo>
                      <a:pt x="234" y="59"/>
                      <a:pt x="59" y="233"/>
                      <a:pt x="59" y="449"/>
                    </a:cubicBezTo>
                    <a:cubicBezTo>
                      <a:pt x="59" y="664"/>
                      <a:pt x="234" y="839"/>
                      <a:pt x="449" y="839"/>
                    </a:cubicBezTo>
                    <a:cubicBezTo>
                      <a:pt x="551" y="839"/>
                      <a:pt x="644" y="800"/>
                      <a:pt x="713" y="736"/>
                    </a:cubicBezTo>
                    <a:cubicBezTo>
                      <a:pt x="726" y="751"/>
                      <a:pt x="740" y="765"/>
                      <a:pt x="755" y="778"/>
                    </a:cubicBezTo>
                    <a:cubicBezTo>
                      <a:pt x="675" y="852"/>
                      <a:pt x="567" y="898"/>
                      <a:pt x="449" y="898"/>
                    </a:cubicBezTo>
                    <a:cubicBezTo>
                      <a:pt x="201" y="898"/>
                      <a:pt x="0" y="697"/>
                      <a:pt x="0" y="449"/>
                    </a:cubicBezTo>
                    <a:cubicBezTo>
                      <a:pt x="0" y="201"/>
                      <a:pt x="201" y="0"/>
                      <a:pt x="449" y="0"/>
                    </a:cubicBezTo>
                    <a:cubicBezTo>
                      <a:pt x="570" y="0"/>
                      <a:pt x="680" y="48"/>
                      <a:pt x="760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431"/>
              <p:cNvSpPr>
                <a:spLocks noEditPoints="1"/>
              </p:cNvSpPr>
              <p:nvPr/>
            </p:nvSpPr>
            <p:spPr bwMode="auto">
              <a:xfrm>
                <a:off x="4471988" y="2308226"/>
                <a:ext cx="1233488" cy="1433513"/>
              </a:xfrm>
              <a:custGeom>
                <a:avLst/>
                <a:gdLst>
                  <a:gd name="T0" fmla="*/ 302 w 328"/>
                  <a:gd name="T1" fmla="*/ 298 h 381"/>
                  <a:gd name="T2" fmla="*/ 326 w 328"/>
                  <a:gd name="T3" fmla="*/ 327 h 381"/>
                  <a:gd name="T4" fmla="*/ 297 w 328"/>
                  <a:gd name="T5" fmla="*/ 352 h 381"/>
                  <a:gd name="T6" fmla="*/ 150 w 328"/>
                  <a:gd name="T7" fmla="*/ 340 h 381"/>
                  <a:gd name="T8" fmla="*/ 80 w 328"/>
                  <a:gd name="T9" fmla="*/ 381 h 381"/>
                  <a:gd name="T10" fmla="*/ 0 w 328"/>
                  <a:gd name="T11" fmla="*/ 301 h 381"/>
                  <a:gd name="T12" fmla="*/ 48 w 328"/>
                  <a:gd name="T13" fmla="*/ 228 h 381"/>
                  <a:gd name="T14" fmla="*/ 48 w 328"/>
                  <a:gd name="T15" fmla="*/ 27 h 381"/>
                  <a:gd name="T16" fmla="*/ 75 w 328"/>
                  <a:gd name="T17" fmla="*/ 0 h 381"/>
                  <a:gd name="T18" fmla="*/ 102 w 328"/>
                  <a:gd name="T19" fmla="*/ 27 h 381"/>
                  <a:gd name="T20" fmla="*/ 102 w 328"/>
                  <a:gd name="T21" fmla="*/ 224 h 381"/>
                  <a:gd name="T22" fmla="*/ 159 w 328"/>
                  <a:gd name="T23" fmla="*/ 287 h 381"/>
                  <a:gd name="T24" fmla="*/ 302 w 328"/>
                  <a:gd name="T25" fmla="*/ 298 h 381"/>
                  <a:gd name="T26" fmla="*/ 117 w 328"/>
                  <a:gd name="T27" fmla="*/ 301 h 381"/>
                  <a:gd name="T28" fmla="*/ 79 w 328"/>
                  <a:gd name="T29" fmla="*/ 262 h 381"/>
                  <a:gd name="T30" fmla="*/ 40 w 328"/>
                  <a:gd name="T31" fmla="*/ 301 h 381"/>
                  <a:gd name="T32" fmla="*/ 79 w 328"/>
                  <a:gd name="T33" fmla="*/ 340 h 381"/>
                  <a:gd name="T34" fmla="*/ 117 w 328"/>
                  <a:gd name="T35" fmla="*/ 301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8" h="381">
                    <a:moveTo>
                      <a:pt x="302" y="298"/>
                    </a:moveTo>
                    <a:cubicBezTo>
                      <a:pt x="316" y="299"/>
                      <a:pt x="328" y="312"/>
                      <a:pt x="326" y="327"/>
                    </a:cubicBezTo>
                    <a:cubicBezTo>
                      <a:pt x="325" y="342"/>
                      <a:pt x="312" y="353"/>
                      <a:pt x="297" y="352"/>
                    </a:cubicBezTo>
                    <a:cubicBezTo>
                      <a:pt x="150" y="340"/>
                      <a:pt x="150" y="340"/>
                      <a:pt x="150" y="340"/>
                    </a:cubicBezTo>
                    <a:cubicBezTo>
                      <a:pt x="137" y="365"/>
                      <a:pt x="110" y="381"/>
                      <a:pt x="80" y="381"/>
                    </a:cubicBezTo>
                    <a:cubicBezTo>
                      <a:pt x="36" y="381"/>
                      <a:pt x="0" y="345"/>
                      <a:pt x="0" y="301"/>
                    </a:cubicBezTo>
                    <a:cubicBezTo>
                      <a:pt x="0" y="268"/>
                      <a:pt x="20" y="240"/>
                      <a:pt x="48" y="228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8" y="12"/>
                      <a:pt x="60" y="0"/>
                      <a:pt x="75" y="0"/>
                    </a:cubicBezTo>
                    <a:cubicBezTo>
                      <a:pt x="90" y="0"/>
                      <a:pt x="102" y="12"/>
                      <a:pt x="102" y="27"/>
                    </a:cubicBezTo>
                    <a:cubicBezTo>
                      <a:pt x="102" y="224"/>
                      <a:pt x="102" y="224"/>
                      <a:pt x="102" y="224"/>
                    </a:cubicBezTo>
                    <a:cubicBezTo>
                      <a:pt x="131" y="232"/>
                      <a:pt x="154" y="256"/>
                      <a:pt x="159" y="287"/>
                    </a:cubicBezTo>
                    <a:lnTo>
                      <a:pt x="302" y="298"/>
                    </a:lnTo>
                    <a:close/>
                    <a:moveTo>
                      <a:pt x="117" y="301"/>
                    </a:moveTo>
                    <a:cubicBezTo>
                      <a:pt x="117" y="280"/>
                      <a:pt x="100" y="262"/>
                      <a:pt x="79" y="262"/>
                    </a:cubicBezTo>
                    <a:cubicBezTo>
                      <a:pt x="57" y="262"/>
                      <a:pt x="40" y="280"/>
                      <a:pt x="40" y="301"/>
                    </a:cubicBezTo>
                    <a:cubicBezTo>
                      <a:pt x="40" y="323"/>
                      <a:pt x="57" y="340"/>
                      <a:pt x="79" y="340"/>
                    </a:cubicBezTo>
                    <a:cubicBezTo>
                      <a:pt x="100" y="340"/>
                      <a:pt x="117" y="323"/>
                      <a:pt x="117" y="3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Oval 432"/>
              <p:cNvSpPr>
                <a:spLocks noChangeArrowheads="1"/>
              </p:cNvSpPr>
              <p:nvPr/>
            </p:nvSpPr>
            <p:spPr bwMode="auto">
              <a:xfrm>
                <a:off x="4543426" y="4302126"/>
                <a:ext cx="447675" cy="4524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Oval 433"/>
              <p:cNvSpPr>
                <a:spLocks noChangeArrowheads="1"/>
              </p:cNvSpPr>
              <p:nvPr/>
            </p:nvSpPr>
            <p:spPr bwMode="auto">
              <a:xfrm>
                <a:off x="3517901" y="3373438"/>
                <a:ext cx="203200" cy="2032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cxnSp>
          <p:nvCxnSpPr>
            <p:cNvPr id="23" name="直接连接符 22"/>
            <p:cNvCxnSpPr/>
            <p:nvPr/>
          </p:nvCxnSpPr>
          <p:spPr>
            <a:xfrm>
              <a:off x="7535366" y="6021996"/>
              <a:ext cx="24270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02212FA3-8A2E-4ECC-A368-61E2F8561D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857" y="5958388"/>
            <a:ext cx="2133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6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>
            <a:extLst>
              <a:ext uri="{FF2B5EF4-FFF2-40B4-BE49-F238E27FC236}">
                <a16:creationId xmlns:a16="http://schemas.microsoft.com/office/drawing/2014/main" id="{5ACD0EC3-B6DF-49BB-8A97-A2FBF3A8B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8178" t="-557"/>
          <a:stretch/>
        </p:blipFill>
        <p:spPr bwMode="auto">
          <a:xfrm>
            <a:off x="2467428" y="988308"/>
            <a:ext cx="7170159" cy="440012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27448" y="169476"/>
            <a:ext cx="446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各楼层详细介绍</a:t>
            </a:r>
          </a:p>
        </p:txBody>
      </p:sp>
      <p:sp>
        <p:nvSpPr>
          <p:cNvPr id="8" name="文本框 25"/>
          <p:cNvSpPr txBox="1"/>
          <p:nvPr>
            <p:custDataLst>
              <p:tags r:id="rId1"/>
            </p:custDataLst>
          </p:nvPr>
        </p:nvSpPr>
        <p:spPr>
          <a:xfrm>
            <a:off x="4175375" y="5685260"/>
            <a:ext cx="3841249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层平面图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536160" y="5604250"/>
            <a:ext cx="3864992" cy="705070"/>
            <a:chOff x="7535366" y="5604250"/>
            <a:chExt cx="3864992" cy="705070"/>
          </a:xfrm>
        </p:grpSpPr>
        <p:grpSp>
          <p:nvGrpSpPr>
            <p:cNvPr id="17" name="组合 16"/>
            <p:cNvGrpSpPr/>
            <p:nvPr/>
          </p:nvGrpSpPr>
          <p:grpSpPr>
            <a:xfrm>
              <a:off x="10151093" y="5604250"/>
              <a:ext cx="1249265" cy="705070"/>
              <a:chOff x="3100388" y="1738313"/>
              <a:chExt cx="5991226" cy="3381375"/>
            </a:xfrm>
            <a:solidFill>
              <a:schemeClr val="bg1"/>
            </a:solidFill>
          </p:grpSpPr>
          <p:sp>
            <p:nvSpPr>
              <p:cNvPr id="18" name="Freeform 429"/>
              <p:cNvSpPr>
                <a:spLocks noEditPoints="1"/>
              </p:cNvSpPr>
              <p:nvPr/>
            </p:nvSpPr>
            <p:spPr bwMode="auto">
              <a:xfrm>
                <a:off x="5854701" y="1855788"/>
                <a:ext cx="3236913" cy="3241675"/>
              </a:xfrm>
              <a:custGeom>
                <a:avLst/>
                <a:gdLst>
                  <a:gd name="T0" fmla="*/ 431 w 861"/>
                  <a:gd name="T1" fmla="*/ 0 h 861"/>
                  <a:gd name="T2" fmla="*/ 861 w 861"/>
                  <a:gd name="T3" fmla="*/ 430 h 861"/>
                  <a:gd name="T4" fmla="*/ 431 w 861"/>
                  <a:gd name="T5" fmla="*/ 861 h 861"/>
                  <a:gd name="T6" fmla="*/ 0 w 861"/>
                  <a:gd name="T7" fmla="*/ 430 h 861"/>
                  <a:gd name="T8" fmla="*/ 431 w 861"/>
                  <a:gd name="T9" fmla="*/ 0 h 861"/>
                  <a:gd name="T10" fmla="*/ 795 w 861"/>
                  <a:gd name="T11" fmla="*/ 429 h 861"/>
                  <a:gd name="T12" fmla="*/ 460 w 861"/>
                  <a:gd name="T13" fmla="*/ 66 h 861"/>
                  <a:gd name="T14" fmla="*/ 460 w 861"/>
                  <a:gd name="T15" fmla="*/ 178 h 861"/>
                  <a:gd name="T16" fmla="*/ 533 w 861"/>
                  <a:gd name="T17" fmla="*/ 178 h 861"/>
                  <a:gd name="T18" fmla="*/ 603 w 861"/>
                  <a:gd name="T19" fmla="*/ 234 h 861"/>
                  <a:gd name="T20" fmla="*/ 603 w 861"/>
                  <a:gd name="T21" fmla="*/ 315 h 861"/>
                  <a:gd name="T22" fmla="*/ 539 w 861"/>
                  <a:gd name="T23" fmla="*/ 315 h 861"/>
                  <a:gd name="T24" fmla="*/ 539 w 861"/>
                  <a:gd name="T25" fmla="*/ 264 h 861"/>
                  <a:gd name="T26" fmla="*/ 495 w 861"/>
                  <a:gd name="T27" fmla="*/ 229 h 861"/>
                  <a:gd name="T28" fmla="*/ 460 w 861"/>
                  <a:gd name="T29" fmla="*/ 229 h 861"/>
                  <a:gd name="T30" fmla="*/ 460 w 861"/>
                  <a:gd name="T31" fmla="*/ 400 h 861"/>
                  <a:gd name="T32" fmla="*/ 532 w 861"/>
                  <a:gd name="T33" fmla="*/ 400 h 861"/>
                  <a:gd name="T34" fmla="*/ 603 w 861"/>
                  <a:gd name="T35" fmla="*/ 456 h 861"/>
                  <a:gd name="T36" fmla="*/ 603 w 861"/>
                  <a:gd name="T37" fmla="*/ 617 h 861"/>
                  <a:gd name="T38" fmla="*/ 532 w 861"/>
                  <a:gd name="T39" fmla="*/ 673 h 861"/>
                  <a:gd name="T40" fmla="*/ 460 w 861"/>
                  <a:gd name="T41" fmla="*/ 673 h 861"/>
                  <a:gd name="T42" fmla="*/ 460 w 861"/>
                  <a:gd name="T43" fmla="*/ 791 h 861"/>
                  <a:gd name="T44" fmla="*/ 795 w 861"/>
                  <a:gd name="T45" fmla="*/ 429 h 861"/>
                  <a:gd name="T46" fmla="*/ 538 w 861"/>
                  <a:gd name="T47" fmla="*/ 587 h 861"/>
                  <a:gd name="T48" fmla="*/ 538 w 861"/>
                  <a:gd name="T49" fmla="*/ 486 h 861"/>
                  <a:gd name="T50" fmla="*/ 494 w 861"/>
                  <a:gd name="T51" fmla="*/ 451 h 861"/>
                  <a:gd name="T52" fmla="*/ 460 w 861"/>
                  <a:gd name="T53" fmla="*/ 451 h 861"/>
                  <a:gd name="T54" fmla="*/ 460 w 861"/>
                  <a:gd name="T55" fmla="*/ 622 h 861"/>
                  <a:gd name="T56" fmla="*/ 494 w 861"/>
                  <a:gd name="T57" fmla="*/ 622 h 861"/>
                  <a:gd name="T58" fmla="*/ 538 w 861"/>
                  <a:gd name="T59" fmla="*/ 587 h 861"/>
                  <a:gd name="T60" fmla="*/ 402 w 861"/>
                  <a:gd name="T61" fmla="*/ 791 h 861"/>
                  <a:gd name="T62" fmla="*/ 402 w 861"/>
                  <a:gd name="T63" fmla="*/ 673 h 861"/>
                  <a:gd name="T64" fmla="*/ 329 w 861"/>
                  <a:gd name="T65" fmla="*/ 673 h 861"/>
                  <a:gd name="T66" fmla="*/ 259 w 861"/>
                  <a:gd name="T67" fmla="*/ 617 h 861"/>
                  <a:gd name="T68" fmla="*/ 259 w 861"/>
                  <a:gd name="T69" fmla="*/ 536 h 861"/>
                  <a:gd name="T70" fmla="*/ 323 w 861"/>
                  <a:gd name="T71" fmla="*/ 536 h 861"/>
                  <a:gd name="T72" fmla="*/ 323 w 861"/>
                  <a:gd name="T73" fmla="*/ 587 h 861"/>
                  <a:gd name="T74" fmla="*/ 367 w 861"/>
                  <a:gd name="T75" fmla="*/ 622 h 861"/>
                  <a:gd name="T76" fmla="*/ 402 w 861"/>
                  <a:gd name="T77" fmla="*/ 622 h 861"/>
                  <a:gd name="T78" fmla="*/ 402 w 861"/>
                  <a:gd name="T79" fmla="*/ 451 h 861"/>
                  <a:gd name="T80" fmla="*/ 330 w 861"/>
                  <a:gd name="T81" fmla="*/ 451 h 861"/>
                  <a:gd name="T82" fmla="*/ 260 w 861"/>
                  <a:gd name="T83" fmla="*/ 395 h 861"/>
                  <a:gd name="T84" fmla="*/ 260 w 861"/>
                  <a:gd name="T85" fmla="*/ 234 h 861"/>
                  <a:gd name="T86" fmla="*/ 330 w 861"/>
                  <a:gd name="T87" fmla="*/ 178 h 861"/>
                  <a:gd name="T88" fmla="*/ 402 w 861"/>
                  <a:gd name="T89" fmla="*/ 178 h 861"/>
                  <a:gd name="T90" fmla="*/ 402 w 861"/>
                  <a:gd name="T91" fmla="*/ 66 h 861"/>
                  <a:gd name="T92" fmla="*/ 67 w 861"/>
                  <a:gd name="T93" fmla="*/ 429 h 861"/>
                  <a:gd name="T94" fmla="*/ 402 w 861"/>
                  <a:gd name="T95" fmla="*/ 791 h 861"/>
                  <a:gd name="T96" fmla="*/ 402 w 861"/>
                  <a:gd name="T97" fmla="*/ 400 h 861"/>
                  <a:gd name="T98" fmla="*/ 402 w 861"/>
                  <a:gd name="T99" fmla="*/ 229 h 861"/>
                  <a:gd name="T100" fmla="*/ 368 w 861"/>
                  <a:gd name="T101" fmla="*/ 229 h 861"/>
                  <a:gd name="T102" fmla="*/ 324 w 861"/>
                  <a:gd name="T103" fmla="*/ 264 h 861"/>
                  <a:gd name="T104" fmla="*/ 324 w 861"/>
                  <a:gd name="T105" fmla="*/ 365 h 861"/>
                  <a:gd name="T106" fmla="*/ 368 w 861"/>
                  <a:gd name="T107" fmla="*/ 400 h 861"/>
                  <a:gd name="T108" fmla="*/ 402 w 861"/>
                  <a:gd name="T109" fmla="*/ 400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61" h="861">
                    <a:moveTo>
                      <a:pt x="431" y="0"/>
                    </a:moveTo>
                    <a:cubicBezTo>
                      <a:pt x="668" y="0"/>
                      <a:pt x="861" y="193"/>
                      <a:pt x="861" y="430"/>
                    </a:cubicBezTo>
                    <a:cubicBezTo>
                      <a:pt x="861" y="668"/>
                      <a:pt x="668" y="861"/>
                      <a:pt x="431" y="861"/>
                    </a:cubicBezTo>
                    <a:cubicBezTo>
                      <a:pt x="193" y="861"/>
                      <a:pt x="0" y="668"/>
                      <a:pt x="0" y="430"/>
                    </a:cubicBezTo>
                    <a:cubicBezTo>
                      <a:pt x="0" y="193"/>
                      <a:pt x="193" y="0"/>
                      <a:pt x="431" y="0"/>
                    </a:cubicBezTo>
                    <a:close/>
                    <a:moveTo>
                      <a:pt x="795" y="429"/>
                    </a:moveTo>
                    <a:cubicBezTo>
                      <a:pt x="795" y="237"/>
                      <a:pt x="647" y="81"/>
                      <a:pt x="460" y="66"/>
                    </a:cubicBezTo>
                    <a:cubicBezTo>
                      <a:pt x="460" y="178"/>
                      <a:pt x="460" y="178"/>
                      <a:pt x="460" y="178"/>
                    </a:cubicBezTo>
                    <a:cubicBezTo>
                      <a:pt x="533" y="178"/>
                      <a:pt x="533" y="178"/>
                      <a:pt x="533" y="178"/>
                    </a:cubicBezTo>
                    <a:cubicBezTo>
                      <a:pt x="572" y="178"/>
                      <a:pt x="603" y="203"/>
                      <a:pt x="603" y="234"/>
                    </a:cubicBezTo>
                    <a:cubicBezTo>
                      <a:pt x="603" y="315"/>
                      <a:pt x="603" y="315"/>
                      <a:pt x="603" y="315"/>
                    </a:cubicBezTo>
                    <a:cubicBezTo>
                      <a:pt x="539" y="315"/>
                      <a:pt x="539" y="315"/>
                      <a:pt x="539" y="315"/>
                    </a:cubicBezTo>
                    <a:cubicBezTo>
                      <a:pt x="539" y="264"/>
                      <a:pt x="539" y="264"/>
                      <a:pt x="539" y="264"/>
                    </a:cubicBezTo>
                    <a:cubicBezTo>
                      <a:pt x="539" y="245"/>
                      <a:pt x="519" y="229"/>
                      <a:pt x="495" y="229"/>
                    </a:cubicBezTo>
                    <a:cubicBezTo>
                      <a:pt x="460" y="229"/>
                      <a:pt x="460" y="229"/>
                      <a:pt x="460" y="229"/>
                    </a:cubicBezTo>
                    <a:cubicBezTo>
                      <a:pt x="460" y="400"/>
                      <a:pt x="460" y="400"/>
                      <a:pt x="460" y="400"/>
                    </a:cubicBezTo>
                    <a:cubicBezTo>
                      <a:pt x="532" y="400"/>
                      <a:pt x="532" y="400"/>
                      <a:pt x="532" y="400"/>
                    </a:cubicBezTo>
                    <a:cubicBezTo>
                      <a:pt x="571" y="400"/>
                      <a:pt x="603" y="425"/>
                      <a:pt x="603" y="456"/>
                    </a:cubicBezTo>
                    <a:cubicBezTo>
                      <a:pt x="603" y="617"/>
                      <a:pt x="603" y="617"/>
                      <a:pt x="603" y="617"/>
                    </a:cubicBezTo>
                    <a:cubicBezTo>
                      <a:pt x="603" y="648"/>
                      <a:pt x="571" y="673"/>
                      <a:pt x="532" y="673"/>
                    </a:cubicBezTo>
                    <a:cubicBezTo>
                      <a:pt x="460" y="673"/>
                      <a:pt x="460" y="673"/>
                      <a:pt x="460" y="673"/>
                    </a:cubicBezTo>
                    <a:cubicBezTo>
                      <a:pt x="460" y="791"/>
                      <a:pt x="460" y="791"/>
                      <a:pt x="460" y="791"/>
                    </a:cubicBezTo>
                    <a:cubicBezTo>
                      <a:pt x="647" y="777"/>
                      <a:pt x="795" y="620"/>
                      <a:pt x="795" y="429"/>
                    </a:cubicBezTo>
                    <a:close/>
                    <a:moveTo>
                      <a:pt x="538" y="587"/>
                    </a:moveTo>
                    <a:cubicBezTo>
                      <a:pt x="538" y="486"/>
                      <a:pt x="538" y="486"/>
                      <a:pt x="538" y="486"/>
                    </a:cubicBezTo>
                    <a:cubicBezTo>
                      <a:pt x="538" y="467"/>
                      <a:pt x="519" y="451"/>
                      <a:pt x="494" y="451"/>
                    </a:cubicBezTo>
                    <a:cubicBezTo>
                      <a:pt x="460" y="451"/>
                      <a:pt x="460" y="451"/>
                      <a:pt x="460" y="451"/>
                    </a:cubicBezTo>
                    <a:cubicBezTo>
                      <a:pt x="460" y="622"/>
                      <a:pt x="460" y="622"/>
                      <a:pt x="460" y="622"/>
                    </a:cubicBezTo>
                    <a:cubicBezTo>
                      <a:pt x="494" y="622"/>
                      <a:pt x="494" y="622"/>
                      <a:pt x="494" y="622"/>
                    </a:cubicBezTo>
                    <a:cubicBezTo>
                      <a:pt x="519" y="622"/>
                      <a:pt x="538" y="606"/>
                      <a:pt x="538" y="587"/>
                    </a:cubicBezTo>
                    <a:close/>
                    <a:moveTo>
                      <a:pt x="402" y="791"/>
                    </a:moveTo>
                    <a:cubicBezTo>
                      <a:pt x="402" y="673"/>
                      <a:pt x="402" y="673"/>
                      <a:pt x="402" y="673"/>
                    </a:cubicBezTo>
                    <a:cubicBezTo>
                      <a:pt x="329" y="673"/>
                      <a:pt x="329" y="673"/>
                      <a:pt x="329" y="673"/>
                    </a:cubicBezTo>
                    <a:cubicBezTo>
                      <a:pt x="290" y="673"/>
                      <a:pt x="259" y="648"/>
                      <a:pt x="259" y="617"/>
                    </a:cubicBezTo>
                    <a:cubicBezTo>
                      <a:pt x="259" y="536"/>
                      <a:pt x="259" y="536"/>
                      <a:pt x="259" y="536"/>
                    </a:cubicBezTo>
                    <a:cubicBezTo>
                      <a:pt x="323" y="536"/>
                      <a:pt x="323" y="536"/>
                      <a:pt x="323" y="536"/>
                    </a:cubicBezTo>
                    <a:cubicBezTo>
                      <a:pt x="323" y="587"/>
                      <a:pt x="323" y="587"/>
                      <a:pt x="323" y="587"/>
                    </a:cubicBezTo>
                    <a:cubicBezTo>
                      <a:pt x="323" y="606"/>
                      <a:pt x="343" y="622"/>
                      <a:pt x="367" y="622"/>
                    </a:cubicBezTo>
                    <a:cubicBezTo>
                      <a:pt x="402" y="622"/>
                      <a:pt x="402" y="622"/>
                      <a:pt x="402" y="622"/>
                    </a:cubicBezTo>
                    <a:cubicBezTo>
                      <a:pt x="402" y="451"/>
                      <a:pt x="402" y="451"/>
                      <a:pt x="402" y="451"/>
                    </a:cubicBezTo>
                    <a:cubicBezTo>
                      <a:pt x="330" y="451"/>
                      <a:pt x="330" y="451"/>
                      <a:pt x="330" y="451"/>
                    </a:cubicBezTo>
                    <a:cubicBezTo>
                      <a:pt x="291" y="451"/>
                      <a:pt x="260" y="426"/>
                      <a:pt x="260" y="395"/>
                    </a:cubicBezTo>
                    <a:cubicBezTo>
                      <a:pt x="260" y="234"/>
                      <a:pt x="260" y="234"/>
                      <a:pt x="260" y="234"/>
                    </a:cubicBezTo>
                    <a:cubicBezTo>
                      <a:pt x="260" y="203"/>
                      <a:pt x="291" y="178"/>
                      <a:pt x="330" y="178"/>
                    </a:cubicBezTo>
                    <a:cubicBezTo>
                      <a:pt x="402" y="178"/>
                      <a:pt x="402" y="178"/>
                      <a:pt x="402" y="178"/>
                    </a:cubicBezTo>
                    <a:cubicBezTo>
                      <a:pt x="402" y="66"/>
                      <a:pt x="402" y="66"/>
                      <a:pt x="402" y="66"/>
                    </a:cubicBezTo>
                    <a:cubicBezTo>
                      <a:pt x="215" y="81"/>
                      <a:pt x="67" y="237"/>
                      <a:pt x="67" y="429"/>
                    </a:cubicBezTo>
                    <a:cubicBezTo>
                      <a:pt x="67" y="620"/>
                      <a:pt x="215" y="777"/>
                      <a:pt x="402" y="791"/>
                    </a:cubicBezTo>
                    <a:close/>
                    <a:moveTo>
                      <a:pt x="402" y="400"/>
                    </a:moveTo>
                    <a:cubicBezTo>
                      <a:pt x="402" y="229"/>
                      <a:pt x="402" y="229"/>
                      <a:pt x="402" y="229"/>
                    </a:cubicBezTo>
                    <a:cubicBezTo>
                      <a:pt x="368" y="229"/>
                      <a:pt x="368" y="229"/>
                      <a:pt x="368" y="229"/>
                    </a:cubicBezTo>
                    <a:cubicBezTo>
                      <a:pt x="344" y="229"/>
                      <a:pt x="324" y="245"/>
                      <a:pt x="324" y="264"/>
                    </a:cubicBezTo>
                    <a:cubicBezTo>
                      <a:pt x="324" y="365"/>
                      <a:pt x="324" y="365"/>
                      <a:pt x="324" y="365"/>
                    </a:cubicBezTo>
                    <a:cubicBezTo>
                      <a:pt x="324" y="384"/>
                      <a:pt x="344" y="400"/>
                      <a:pt x="368" y="400"/>
                    </a:cubicBezTo>
                    <a:lnTo>
                      <a:pt x="402" y="4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430"/>
              <p:cNvSpPr>
                <a:spLocks/>
              </p:cNvSpPr>
              <p:nvPr/>
            </p:nvSpPr>
            <p:spPr bwMode="auto">
              <a:xfrm>
                <a:off x="3100388" y="1738313"/>
                <a:ext cx="2855913" cy="3381375"/>
              </a:xfrm>
              <a:custGeom>
                <a:avLst/>
                <a:gdLst>
                  <a:gd name="T0" fmla="*/ 760 w 760"/>
                  <a:gd name="T1" fmla="*/ 125 h 898"/>
                  <a:gd name="T2" fmla="*/ 718 w 760"/>
                  <a:gd name="T3" fmla="*/ 166 h 898"/>
                  <a:gd name="T4" fmla="*/ 449 w 760"/>
                  <a:gd name="T5" fmla="*/ 59 h 898"/>
                  <a:gd name="T6" fmla="*/ 59 w 760"/>
                  <a:gd name="T7" fmla="*/ 449 h 898"/>
                  <a:gd name="T8" fmla="*/ 449 w 760"/>
                  <a:gd name="T9" fmla="*/ 839 h 898"/>
                  <a:gd name="T10" fmla="*/ 713 w 760"/>
                  <a:gd name="T11" fmla="*/ 736 h 898"/>
                  <a:gd name="T12" fmla="*/ 755 w 760"/>
                  <a:gd name="T13" fmla="*/ 778 h 898"/>
                  <a:gd name="T14" fmla="*/ 449 w 760"/>
                  <a:gd name="T15" fmla="*/ 898 h 898"/>
                  <a:gd name="T16" fmla="*/ 0 w 760"/>
                  <a:gd name="T17" fmla="*/ 449 h 898"/>
                  <a:gd name="T18" fmla="*/ 449 w 760"/>
                  <a:gd name="T19" fmla="*/ 0 h 898"/>
                  <a:gd name="T20" fmla="*/ 760 w 760"/>
                  <a:gd name="T21" fmla="*/ 125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0" h="898">
                    <a:moveTo>
                      <a:pt x="760" y="125"/>
                    </a:moveTo>
                    <a:cubicBezTo>
                      <a:pt x="745" y="138"/>
                      <a:pt x="731" y="151"/>
                      <a:pt x="718" y="166"/>
                    </a:cubicBezTo>
                    <a:cubicBezTo>
                      <a:pt x="648" y="99"/>
                      <a:pt x="553" y="59"/>
                      <a:pt x="449" y="59"/>
                    </a:cubicBezTo>
                    <a:cubicBezTo>
                      <a:pt x="234" y="59"/>
                      <a:pt x="59" y="233"/>
                      <a:pt x="59" y="449"/>
                    </a:cubicBezTo>
                    <a:cubicBezTo>
                      <a:pt x="59" y="664"/>
                      <a:pt x="234" y="839"/>
                      <a:pt x="449" y="839"/>
                    </a:cubicBezTo>
                    <a:cubicBezTo>
                      <a:pt x="551" y="839"/>
                      <a:pt x="644" y="800"/>
                      <a:pt x="713" y="736"/>
                    </a:cubicBezTo>
                    <a:cubicBezTo>
                      <a:pt x="726" y="751"/>
                      <a:pt x="740" y="765"/>
                      <a:pt x="755" y="778"/>
                    </a:cubicBezTo>
                    <a:cubicBezTo>
                      <a:pt x="675" y="852"/>
                      <a:pt x="567" y="898"/>
                      <a:pt x="449" y="898"/>
                    </a:cubicBezTo>
                    <a:cubicBezTo>
                      <a:pt x="201" y="898"/>
                      <a:pt x="0" y="697"/>
                      <a:pt x="0" y="449"/>
                    </a:cubicBezTo>
                    <a:cubicBezTo>
                      <a:pt x="0" y="201"/>
                      <a:pt x="201" y="0"/>
                      <a:pt x="449" y="0"/>
                    </a:cubicBezTo>
                    <a:cubicBezTo>
                      <a:pt x="570" y="0"/>
                      <a:pt x="680" y="48"/>
                      <a:pt x="760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431"/>
              <p:cNvSpPr>
                <a:spLocks noEditPoints="1"/>
              </p:cNvSpPr>
              <p:nvPr/>
            </p:nvSpPr>
            <p:spPr bwMode="auto">
              <a:xfrm>
                <a:off x="4471988" y="2308226"/>
                <a:ext cx="1233488" cy="1433513"/>
              </a:xfrm>
              <a:custGeom>
                <a:avLst/>
                <a:gdLst>
                  <a:gd name="T0" fmla="*/ 302 w 328"/>
                  <a:gd name="T1" fmla="*/ 298 h 381"/>
                  <a:gd name="T2" fmla="*/ 326 w 328"/>
                  <a:gd name="T3" fmla="*/ 327 h 381"/>
                  <a:gd name="T4" fmla="*/ 297 w 328"/>
                  <a:gd name="T5" fmla="*/ 352 h 381"/>
                  <a:gd name="T6" fmla="*/ 150 w 328"/>
                  <a:gd name="T7" fmla="*/ 340 h 381"/>
                  <a:gd name="T8" fmla="*/ 80 w 328"/>
                  <a:gd name="T9" fmla="*/ 381 h 381"/>
                  <a:gd name="T10" fmla="*/ 0 w 328"/>
                  <a:gd name="T11" fmla="*/ 301 h 381"/>
                  <a:gd name="T12" fmla="*/ 48 w 328"/>
                  <a:gd name="T13" fmla="*/ 228 h 381"/>
                  <a:gd name="T14" fmla="*/ 48 w 328"/>
                  <a:gd name="T15" fmla="*/ 27 h 381"/>
                  <a:gd name="T16" fmla="*/ 75 w 328"/>
                  <a:gd name="T17" fmla="*/ 0 h 381"/>
                  <a:gd name="T18" fmla="*/ 102 w 328"/>
                  <a:gd name="T19" fmla="*/ 27 h 381"/>
                  <a:gd name="T20" fmla="*/ 102 w 328"/>
                  <a:gd name="T21" fmla="*/ 224 h 381"/>
                  <a:gd name="T22" fmla="*/ 159 w 328"/>
                  <a:gd name="T23" fmla="*/ 287 h 381"/>
                  <a:gd name="T24" fmla="*/ 302 w 328"/>
                  <a:gd name="T25" fmla="*/ 298 h 381"/>
                  <a:gd name="T26" fmla="*/ 117 w 328"/>
                  <a:gd name="T27" fmla="*/ 301 h 381"/>
                  <a:gd name="T28" fmla="*/ 79 w 328"/>
                  <a:gd name="T29" fmla="*/ 262 h 381"/>
                  <a:gd name="T30" fmla="*/ 40 w 328"/>
                  <a:gd name="T31" fmla="*/ 301 h 381"/>
                  <a:gd name="T32" fmla="*/ 79 w 328"/>
                  <a:gd name="T33" fmla="*/ 340 h 381"/>
                  <a:gd name="T34" fmla="*/ 117 w 328"/>
                  <a:gd name="T35" fmla="*/ 301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8" h="381">
                    <a:moveTo>
                      <a:pt x="302" y="298"/>
                    </a:moveTo>
                    <a:cubicBezTo>
                      <a:pt x="316" y="299"/>
                      <a:pt x="328" y="312"/>
                      <a:pt x="326" y="327"/>
                    </a:cubicBezTo>
                    <a:cubicBezTo>
                      <a:pt x="325" y="342"/>
                      <a:pt x="312" y="353"/>
                      <a:pt x="297" y="352"/>
                    </a:cubicBezTo>
                    <a:cubicBezTo>
                      <a:pt x="150" y="340"/>
                      <a:pt x="150" y="340"/>
                      <a:pt x="150" y="340"/>
                    </a:cubicBezTo>
                    <a:cubicBezTo>
                      <a:pt x="137" y="365"/>
                      <a:pt x="110" y="381"/>
                      <a:pt x="80" y="381"/>
                    </a:cubicBezTo>
                    <a:cubicBezTo>
                      <a:pt x="36" y="381"/>
                      <a:pt x="0" y="345"/>
                      <a:pt x="0" y="301"/>
                    </a:cubicBezTo>
                    <a:cubicBezTo>
                      <a:pt x="0" y="268"/>
                      <a:pt x="20" y="240"/>
                      <a:pt x="48" y="228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8" y="12"/>
                      <a:pt x="60" y="0"/>
                      <a:pt x="75" y="0"/>
                    </a:cubicBezTo>
                    <a:cubicBezTo>
                      <a:pt x="90" y="0"/>
                      <a:pt x="102" y="12"/>
                      <a:pt x="102" y="27"/>
                    </a:cubicBezTo>
                    <a:cubicBezTo>
                      <a:pt x="102" y="224"/>
                      <a:pt x="102" y="224"/>
                      <a:pt x="102" y="224"/>
                    </a:cubicBezTo>
                    <a:cubicBezTo>
                      <a:pt x="131" y="232"/>
                      <a:pt x="154" y="256"/>
                      <a:pt x="159" y="287"/>
                    </a:cubicBezTo>
                    <a:lnTo>
                      <a:pt x="302" y="298"/>
                    </a:lnTo>
                    <a:close/>
                    <a:moveTo>
                      <a:pt x="117" y="301"/>
                    </a:moveTo>
                    <a:cubicBezTo>
                      <a:pt x="117" y="280"/>
                      <a:pt x="100" y="262"/>
                      <a:pt x="79" y="262"/>
                    </a:cubicBezTo>
                    <a:cubicBezTo>
                      <a:pt x="57" y="262"/>
                      <a:pt x="40" y="280"/>
                      <a:pt x="40" y="301"/>
                    </a:cubicBezTo>
                    <a:cubicBezTo>
                      <a:pt x="40" y="323"/>
                      <a:pt x="57" y="340"/>
                      <a:pt x="79" y="340"/>
                    </a:cubicBezTo>
                    <a:cubicBezTo>
                      <a:pt x="100" y="340"/>
                      <a:pt x="117" y="323"/>
                      <a:pt x="117" y="3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Oval 432"/>
              <p:cNvSpPr>
                <a:spLocks noChangeArrowheads="1"/>
              </p:cNvSpPr>
              <p:nvPr/>
            </p:nvSpPr>
            <p:spPr bwMode="auto">
              <a:xfrm>
                <a:off x="4543426" y="4302126"/>
                <a:ext cx="447675" cy="4524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Oval 433"/>
              <p:cNvSpPr>
                <a:spLocks noChangeArrowheads="1"/>
              </p:cNvSpPr>
              <p:nvPr/>
            </p:nvSpPr>
            <p:spPr bwMode="auto">
              <a:xfrm>
                <a:off x="3517901" y="3373438"/>
                <a:ext cx="203200" cy="2032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cxnSp>
          <p:nvCxnSpPr>
            <p:cNvPr id="23" name="直接连接符 22"/>
            <p:cNvCxnSpPr/>
            <p:nvPr/>
          </p:nvCxnSpPr>
          <p:spPr>
            <a:xfrm>
              <a:off x="7535366" y="6021996"/>
              <a:ext cx="24270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87629B1F-8D7F-4DBD-927D-CD0833ADC8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857" y="5958388"/>
            <a:ext cx="2133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5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BACD953-D2FF-4A96-8E93-326AB3586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710" y="1509467"/>
            <a:ext cx="3137118" cy="209867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8BC8F6F-148B-4794-AD04-3C2680614B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001" y="3624670"/>
            <a:ext cx="3046937" cy="2182813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1091717" y="169476"/>
            <a:ext cx="6963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各楼层详细介绍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——3~4</a:t>
            </a:r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层</a:t>
            </a:r>
          </a:p>
        </p:txBody>
      </p:sp>
      <p:grpSp>
        <p:nvGrpSpPr>
          <p:cNvPr id="56" name="组合 5">
            <a:extLst>
              <a:ext uri="{FF2B5EF4-FFF2-40B4-BE49-F238E27FC236}">
                <a16:creationId xmlns:a16="http://schemas.microsoft.com/office/drawing/2014/main" id="{E9B6941E-FCC2-4ADF-8135-B54B2D1C832C}"/>
              </a:ext>
            </a:extLst>
          </p:cNvPr>
          <p:cNvGrpSpPr>
            <a:grpSpLocks/>
          </p:cNvGrpSpPr>
          <p:nvPr/>
        </p:nvGrpSpPr>
        <p:grpSpPr bwMode="auto">
          <a:xfrm>
            <a:off x="5471934" y="1510120"/>
            <a:ext cx="4872539" cy="2106613"/>
            <a:chOff x="5831780" y="1788244"/>
            <a:chExt cx="3895118" cy="1684286"/>
          </a:xfrm>
          <a:solidFill>
            <a:srgbClr val="09C989"/>
          </a:solidFill>
        </p:grpSpPr>
        <p:sp>
          <p:nvSpPr>
            <p:cNvPr id="57" name="Rectangle 1">
              <a:extLst>
                <a:ext uri="{FF2B5EF4-FFF2-40B4-BE49-F238E27FC236}">
                  <a16:creationId xmlns:a16="http://schemas.microsoft.com/office/drawing/2014/main" id="{05CA88CE-38E0-4903-A58A-2DE03A06D5E4}"/>
                </a:ext>
              </a:extLst>
            </p:cNvPr>
            <p:cNvSpPr/>
            <p:nvPr/>
          </p:nvSpPr>
          <p:spPr bwMode="auto">
            <a:xfrm>
              <a:off x="6075438" y="1788244"/>
              <a:ext cx="3651460" cy="1684286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58" name="等腰三角形 57">
              <a:extLst>
                <a:ext uri="{FF2B5EF4-FFF2-40B4-BE49-F238E27FC236}">
                  <a16:creationId xmlns:a16="http://schemas.microsoft.com/office/drawing/2014/main" id="{5523270C-8071-4C5E-BFE0-21E10495BB11}"/>
                </a:ext>
              </a:extLst>
            </p:cNvPr>
            <p:cNvSpPr/>
            <p:nvPr/>
          </p:nvSpPr>
          <p:spPr>
            <a:xfrm rot="16200000">
              <a:off x="5812088" y="3002295"/>
              <a:ext cx="286849" cy="247465"/>
            </a:xfrm>
            <a:prstGeom prst="triangl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25">
            <a:extLst>
              <a:ext uri="{FF2B5EF4-FFF2-40B4-BE49-F238E27FC236}">
                <a16:creationId xmlns:a16="http://schemas.microsoft.com/office/drawing/2014/main" id="{9992545C-8A70-4453-AC13-A88CD2C3D405}"/>
              </a:ext>
            </a:extLst>
          </p:cNvPr>
          <p:cNvGrpSpPr>
            <a:grpSpLocks/>
          </p:cNvGrpSpPr>
          <p:nvPr/>
        </p:nvGrpSpPr>
        <p:grpSpPr bwMode="auto">
          <a:xfrm>
            <a:off x="1703510" y="3624670"/>
            <a:ext cx="4886024" cy="2182813"/>
            <a:chOff x="5907365" y="1787673"/>
            <a:chExt cx="3905900" cy="1745210"/>
          </a:xfrm>
          <a:solidFill>
            <a:srgbClr val="05B32E"/>
          </a:solidFill>
        </p:grpSpPr>
        <p:sp>
          <p:nvSpPr>
            <p:cNvPr id="60" name="Rectangle 1">
              <a:extLst>
                <a:ext uri="{FF2B5EF4-FFF2-40B4-BE49-F238E27FC236}">
                  <a16:creationId xmlns:a16="http://schemas.microsoft.com/office/drawing/2014/main" id="{2BA57CC1-D6C5-4EA2-B5CB-01273F654F38}"/>
                </a:ext>
              </a:extLst>
            </p:cNvPr>
            <p:cNvSpPr/>
            <p:nvPr/>
          </p:nvSpPr>
          <p:spPr bwMode="auto">
            <a:xfrm flipH="1">
              <a:off x="5907365" y="1787673"/>
              <a:ext cx="3663510" cy="174521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/>
            </a:p>
          </p:txBody>
        </p:sp>
        <p:sp>
          <p:nvSpPr>
            <p:cNvPr id="61" name="等腰三角形 60">
              <a:extLst>
                <a:ext uri="{FF2B5EF4-FFF2-40B4-BE49-F238E27FC236}">
                  <a16:creationId xmlns:a16="http://schemas.microsoft.com/office/drawing/2014/main" id="{9CB831E3-D3F3-4A7B-A5D8-CF8C98CD3C45}"/>
                </a:ext>
              </a:extLst>
            </p:cNvPr>
            <p:cNvSpPr/>
            <p:nvPr/>
          </p:nvSpPr>
          <p:spPr>
            <a:xfrm rot="5400000" flipH="1">
              <a:off x="9545474" y="3002357"/>
              <a:ext cx="288118" cy="247465"/>
            </a:xfrm>
            <a:prstGeom prst="triangl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" name="TextBox 10">
            <a:extLst>
              <a:ext uri="{FF2B5EF4-FFF2-40B4-BE49-F238E27FC236}">
                <a16:creationId xmlns:a16="http://schemas.microsoft.com/office/drawing/2014/main" id="{62D58908-F4D6-4BD3-A38B-F137F19B5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422" y="2204865"/>
            <a:ext cx="3484907" cy="58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三层以及四层主要作为一个办公区域进行规划并投入使用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92EDC55B-9873-4BBE-B075-01BCE4A76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116" y="1628801"/>
            <a:ext cx="1526197" cy="37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3" tIns="34287" rIns="68573" bIns="34287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主要规划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4" name="TextBox 12">
            <a:extLst>
              <a:ext uri="{FF2B5EF4-FFF2-40B4-BE49-F238E27FC236}">
                <a16:creationId xmlns:a16="http://schemas.microsoft.com/office/drawing/2014/main" id="{80A4759D-2195-4DC1-8281-BB5779E28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577" y="4388911"/>
            <a:ext cx="3484907" cy="84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可以自行安排将它和别的区域区别开来，公共空间用于开会、存放资料等</a:t>
            </a: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按照成员间的交流与工作需要安排个人空间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6E4E45E3-17C5-4CA0-962B-09EADB4128F8}"/>
              </a:ext>
            </a:extLst>
          </p:cNvPr>
          <p:cNvCxnSpPr/>
          <p:nvPr/>
        </p:nvCxnSpPr>
        <p:spPr>
          <a:xfrm>
            <a:off x="6279972" y="2047051"/>
            <a:ext cx="32724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CB1DB2EE-7C03-489F-874A-C35D6A424339}"/>
              </a:ext>
            </a:extLst>
          </p:cNvPr>
          <p:cNvCxnSpPr/>
          <p:nvPr/>
        </p:nvCxnSpPr>
        <p:spPr>
          <a:xfrm>
            <a:off x="2319532" y="4154898"/>
            <a:ext cx="32724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 71">
            <a:extLst>
              <a:ext uri="{FF2B5EF4-FFF2-40B4-BE49-F238E27FC236}">
                <a16:creationId xmlns:a16="http://schemas.microsoft.com/office/drawing/2014/main" id="{E290CA98-DCA8-4735-83AC-E5EB9327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8931" y="3732376"/>
            <a:ext cx="1526197" cy="37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3" tIns="34287" rIns="68573" bIns="34287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楼层内容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3" name="图片 72">
            <a:extLst>
              <a:ext uri="{FF2B5EF4-FFF2-40B4-BE49-F238E27FC236}">
                <a16:creationId xmlns:a16="http://schemas.microsoft.com/office/drawing/2014/main" id="{BB0FFD29-B683-40B8-9239-7B73DF96A8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857" y="5958388"/>
            <a:ext cx="2133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00"/>
                            </p:stCondLst>
                            <p:childTnLst>
                              <p:par>
                                <p:cTn id="3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6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62" grpId="0"/>
      <p:bldP spid="63" grpId="0"/>
      <p:bldP spid="64" grpId="0"/>
      <p:bldP spid="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E0F05306-1BCC-4ECC-AC06-411D9BB7F8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8406" t="838"/>
          <a:stretch/>
        </p:blipFill>
        <p:spPr bwMode="auto">
          <a:xfrm>
            <a:off x="2467428" y="1057196"/>
            <a:ext cx="6994168" cy="433124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27448" y="169476"/>
            <a:ext cx="446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各楼层详细介绍</a:t>
            </a:r>
          </a:p>
        </p:txBody>
      </p:sp>
      <p:sp>
        <p:nvSpPr>
          <p:cNvPr id="8" name="文本框 25"/>
          <p:cNvSpPr txBox="1"/>
          <p:nvPr>
            <p:custDataLst>
              <p:tags r:id="rId1"/>
            </p:custDataLst>
          </p:nvPr>
        </p:nvSpPr>
        <p:spPr>
          <a:xfrm>
            <a:off x="4175375" y="5685260"/>
            <a:ext cx="3841249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层平面图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536160" y="5604250"/>
            <a:ext cx="3864992" cy="705070"/>
            <a:chOff x="7535366" y="5604250"/>
            <a:chExt cx="3864992" cy="705070"/>
          </a:xfrm>
        </p:grpSpPr>
        <p:grpSp>
          <p:nvGrpSpPr>
            <p:cNvPr id="17" name="组合 16"/>
            <p:cNvGrpSpPr/>
            <p:nvPr/>
          </p:nvGrpSpPr>
          <p:grpSpPr>
            <a:xfrm>
              <a:off x="10151093" y="5604250"/>
              <a:ext cx="1249265" cy="705070"/>
              <a:chOff x="3100388" y="1738313"/>
              <a:chExt cx="5991226" cy="3381375"/>
            </a:xfrm>
            <a:solidFill>
              <a:schemeClr val="bg1"/>
            </a:solidFill>
          </p:grpSpPr>
          <p:sp>
            <p:nvSpPr>
              <p:cNvPr id="18" name="Freeform 429"/>
              <p:cNvSpPr>
                <a:spLocks noEditPoints="1"/>
              </p:cNvSpPr>
              <p:nvPr/>
            </p:nvSpPr>
            <p:spPr bwMode="auto">
              <a:xfrm>
                <a:off x="5854701" y="1855788"/>
                <a:ext cx="3236913" cy="3241675"/>
              </a:xfrm>
              <a:custGeom>
                <a:avLst/>
                <a:gdLst>
                  <a:gd name="T0" fmla="*/ 431 w 861"/>
                  <a:gd name="T1" fmla="*/ 0 h 861"/>
                  <a:gd name="T2" fmla="*/ 861 w 861"/>
                  <a:gd name="T3" fmla="*/ 430 h 861"/>
                  <a:gd name="T4" fmla="*/ 431 w 861"/>
                  <a:gd name="T5" fmla="*/ 861 h 861"/>
                  <a:gd name="T6" fmla="*/ 0 w 861"/>
                  <a:gd name="T7" fmla="*/ 430 h 861"/>
                  <a:gd name="T8" fmla="*/ 431 w 861"/>
                  <a:gd name="T9" fmla="*/ 0 h 861"/>
                  <a:gd name="T10" fmla="*/ 795 w 861"/>
                  <a:gd name="T11" fmla="*/ 429 h 861"/>
                  <a:gd name="T12" fmla="*/ 460 w 861"/>
                  <a:gd name="T13" fmla="*/ 66 h 861"/>
                  <a:gd name="T14" fmla="*/ 460 w 861"/>
                  <a:gd name="T15" fmla="*/ 178 h 861"/>
                  <a:gd name="T16" fmla="*/ 533 w 861"/>
                  <a:gd name="T17" fmla="*/ 178 h 861"/>
                  <a:gd name="T18" fmla="*/ 603 w 861"/>
                  <a:gd name="T19" fmla="*/ 234 h 861"/>
                  <a:gd name="T20" fmla="*/ 603 w 861"/>
                  <a:gd name="T21" fmla="*/ 315 h 861"/>
                  <a:gd name="T22" fmla="*/ 539 w 861"/>
                  <a:gd name="T23" fmla="*/ 315 h 861"/>
                  <a:gd name="T24" fmla="*/ 539 w 861"/>
                  <a:gd name="T25" fmla="*/ 264 h 861"/>
                  <a:gd name="T26" fmla="*/ 495 w 861"/>
                  <a:gd name="T27" fmla="*/ 229 h 861"/>
                  <a:gd name="T28" fmla="*/ 460 w 861"/>
                  <a:gd name="T29" fmla="*/ 229 h 861"/>
                  <a:gd name="T30" fmla="*/ 460 w 861"/>
                  <a:gd name="T31" fmla="*/ 400 h 861"/>
                  <a:gd name="T32" fmla="*/ 532 w 861"/>
                  <a:gd name="T33" fmla="*/ 400 h 861"/>
                  <a:gd name="T34" fmla="*/ 603 w 861"/>
                  <a:gd name="T35" fmla="*/ 456 h 861"/>
                  <a:gd name="T36" fmla="*/ 603 w 861"/>
                  <a:gd name="T37" fmla="*/ 617 h 861"/>
                  <a:gd name="T38" fmla="*/ 532 w 861"/>
                  <a:gd name="T39" fmla="*/ 673 h 861"/>
                  <a:gd name="T40" fmla="*/ 460 w 861"/>
                  <a:gd name="T41" fmla="*/ 673 h 861"/>
                  <a:gd name="T42" fmla="*/ 460 w 861"/>
                  <a:gd name="T43" fmla="*/ 791 h 861"/>
                  <a:gd name="T44" fmla="*/ 795 w 861"/>
                  <a:gd name="T45" fmla="*/ 429 h 861"/>
                  <a:gd name="T46" fmla="*/ 538 w 861"/>
                  <a:gd name="T47" fmla="*/ 587 h 861"/>
                  <a:gd name="T48" fmla="*/ 538 w 861"/>
                  <a:gd name="T49" fmla="*/ 486 h 861"/>
                  <a:gd name="T50" fmla="*/ 494 w 861"/>
                  <a:gd name="T51" fmla="*/ 451 h 861"/>
                  <a:gd name="T52" fmla="*/ 460 w 861"/>
                  <a:gd name="T53" fmla="*/ 451 h 861"/>
                  <a:gd name="T54" fmla="*/ 460 w 861"/>
                  <a:gd name="T55" fmla="*/ 622 h 861"/>
                  <a:gd name="T56" fmla="*/ 494 w 861"/>
                  <a:gd name="T57" fmla="*/ 622 h 861"/>
                  <a:gd name="T58" fmla="*/ 538 w 861"/>
                  <a:gd name="T59" fmla="*/ 587 h 861"/>
                  <a:gd name="T60" fmla="*/ 402 w 861"/>
                  <a:gd name="T61" fmla="*/ 791 h 861"/>
                  <a:gd name="T62" fmla="*/ 402 w 861"/>
                  <a:gd name="T63" fmla="*/ 673 h 861"/>
                  <a:gd name="T64" fmla="*/ 329 w 861"/>
                  <a:gd name="T65" fmla="*/ 673 h 861"/>
                  <a:gd name="T66" fmla="*/ 259 w 861"/>
                  <a:gd name="T67" fmla="*/ 617 h 861"/>
                  <a:gd name="T68" fmla="*/ 259 w 861"/>
                  <a:gd name="T69" fmla="*/ 536 h 861"/>
                  <a:gd name="T70" fmla="*/ 323 w 861"/>
                  <a:gd name="T71" fmla="*/ 536 h 861"/>
                  <a:gd name="T72" fmla="*/ 323 w 861"/>
                  <a:gd name="T73" fmla="*/ 587 h 861"/>
                  <a:gd name="T74" fmla="*/ 367 w 861"/>
                  <a:gd name="T75" fmla="*/ 622 h 861"/>
                  <a:gd name="T76" fmla="*/ 402 w 861"/>
                  <a:gd name="T77" fmla="*/ 622 h 861"/>
                  <a:gd name="T78" fmla="*/ 402 w 861"/>
                  <a:gd name="T79" fmla="*/ 451 h 861"/>
                  <a:gd name="T80" fmla="*/ 330 w 861"/>
                  <a:gd name="T81" fmla="*/ 451 h 861"/>
                  <a:gd name="T82" fmla="*/ 260 w 861"/>
                  <a:gd name="T83" fmla="*/ 395 h 861"/>
                  <a:gd name="T84" fmla="*/ 260 w 861"/>
                  <a:gd name="T85" fmla="*/ 234 h 861"/>
                  <a:gd name="T86" fmla="*/ 330 w 861"/>
                  <a:gd name="T87" fmla="*/ 178 h 861"/>
                  <a:gd name="T88" fmla="*/ 402 w 861"/>
                  <a:gd name="T89" fmla="*/ 178 h 861"/>
                  <a:gd name="T90" fmla="*/ 402 w 861"/>
                  <a:gd name="T91" fmla="*/ 66 h 861"/>
                  <a:gd name="T92" fmla="*/ 67 w 861"/>
                  <a:gd name="T93" fmla="*/ 429 h 861"/>
                  <a:gd name="T94" fmla="*/ 402 w 861"/>
                  <a:gd name="T95" fmla="*/ 791 h 861"/>
                  <a:gd name="T96" fmla="*/ 402 w 861"/>
                  <a:gd name="T97" fmla="*/ 400 h 861"/>
                  <a:gd name="T98" fmla="*/ 402 w 861"/>
                  <a:gd name="T99" fmla="*/ 229 h 861"/>
                  <a:gd name="T100" fmla="*/ 368 w 861"/>
                  <a:gd name="T101" fmla="*/ 229 h 861"/>
                  <a:gd name="T102" fmla="*/ 324 w 861"/>
                  <a:gd name="T103" fmla="*/ 264 h 861"/>
                  <a:gd name="T104" fmla="*/ 324 w 861"/>
                  <a:gd name="T105" fmla="*/ 365 h 861"/>
                  <a:gd name="T106" fmla="*/ 368 w 861"/>
                  <a:gd name="T107" fmla="*/ 400 h 861"/>
                  <a:gd name="T108" fmla="*/ 402 w 861"/>
                  <a:gd name="T109" fmla="*/ 400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61" h="861">
                    <a:moveTo>
                      <a:pt x="431" y="0"/>
                    </a:moveTo>
                    <a:cubicBezTo>
                      <a:pt x="668" y="0"/>
                      <a:pt x="861" y="193"/>
                      <a:pt x="861" y="430"/>
                    </a:cubicBezTo>
                    <a:cubicBezTo>
                      <a:pt x="861" y="668"/>
                      <a:pt x="668" y="861"/>
                      <a:pt x="431" y="861"/>
                    </a:cubicBezTo>
                    <a:cubicBezTo>
                      <a:pt x="193" y="861"/>
                      <a:pt x="0" y="668"/>
                      <a:pt x="0" y="430"/>
                    </a:cubicBezTo>
                    <a:cubicBezTo>
                      <a:pt x="0" y="193"/>
                      <a:pt x="193" y="0"/>
                      <a:pt x="431" y="0"/>
                    </a:cubicBezTo>
                    <a:close/>
                    <a:moveTo>
                      <a:pt x="795" y="429"/>
                    </a:moveTo>
                    <a:cubicBezTo>
                      <a:pt x="795" y="237"/>
                      <a:pt x="647" y="81"/>
                      <a:pt x="460" y="66"/>
                    </a:cubicBezTo>
                    <a:cubicBezTo>
                      <a:pt x="460" y="178"/>
                      <a:pt x="460" y="178"/>
                      <a:pt x="460" y="178"/>
                    </a:cubicBezTo>
                    <a:cubicBezTo>
                      <a:pt x="533" y="178"/>
                      <a:pt x="533" y="178"/>
                      <a:pt x="533" y="178"/>
                    </a:cubicBezTo>
                    <a:cubicBezTo>
                      <a:pt x="572" y="178"/>
                      <a:pt x="603" y="203"/>
                      <a:pt x="603" y="234"/>
                    </a:cubicBezTo>
                    <a:cubicBezTo>
                      <a:pt x="603" y="315"/>
                      <a:pt x="603" y="315"/>
                      <a:pt x="603" y="315"/>
                    </a:cubicBezTo>
                    <a:cubicBezTo>
                      <a:pt x="539" y="315"/>
                      <a:pt x="539" y="315"/>
                      <a:pt x="539" y="315"/>
                    </a:cubicBezTo>
                    <a:cubicBezTo>
                      <a:pt x="539" y="264"/>
                      <a:pt x="539" y="264"/>
                      <a:pt x="539" y="264"/>
                    </a:cubicBezTo>
                    <a:cubicBezTo>
                      <a:pt x="539" y="245"/>
                      <a:pt x="519" y="229"/>
                      <a:pt x="495" y="229"/>
                    </a:cubicBezTo>
                    <a:cubicBezTo>
                      <a:pt x="460" y="229"/>
                      <a:pt x="460" y="229"/>
                      <a:pt x="460" y="229"/>
                    </a:cubicBezTo>
                    <a:cubicBezTo>
                      <a:pt x="460" y="400"/>
                      <a:pt x="460" y="400"/>
                      <a:pt x="460" y="400"/>
                    </a:cubicBezTo>
                    <a:cubicBezTo>
                      <a:pt x="532" y="400"/>
                      <a:pt x="532" y="400"/>
                      <a:pt x="532" y="400"/>
                    </a:cubicBezTo>
                    <a:cubicBezTo>
                      <a:pt x="571" y="400"/>
                      <a:pt x="603" y="425"/>
                      <a:pt x="603" y="456"/>
                    </a:cubicBezTo>
                    <a:cubicBezTo>
                      <a:pt x="603" y="617"/>
                      <a:pt x="603" y="617"/>
                      <a:pt x="603" y="617"/>
                    </a:cubicBezTo>
                    <a:cubicBezTo>
                      <a:pt x="603" y="648"/>
                      <a:pt x="571" y="673"/>
                      <a:pt x="532" y="673"/>
                    </a:cubicBezTo>
                    <a:cubicBezTo>
                      <a:pt x="460" y="673"/>
                      <a:pt x="460" y="673"/>
                      <a:pt x="460" y="673"/>
                    </a:cubicBezTo>
                    <a:cubicBezTo>
                      <a:pt x="460" y="791"/>
                      <a:pt x="460" y="791"/>
                      <a:pt x="460" y="791"/>
                    </a:cubicBezTo>
                    <a:cubicBezTo>
                      <a:pt x="647" y="777"/>
                      <a:pt x="795" y="620"/>
                      <a:pt x="795" y="429"/>
                    </a:cubicBezTo>
                    <a:close/>
                    <a:moveTo>
                      <a:pt x="538" y="587"/>
                    </a:moveTo>
                    <a:cubicBezTo>
                      <a:pt x="538" y="486"/>
                      <a:pt x="538" y="486"/>
                      <a:pt x="538" y="486"/>
                    </a:cubicBezTo>
                    <a:cubicBezTo>
                      <a:pt x="538" y="467"/>
                      <a:pt x="519" y="451"/>
                      <a:pt x="494" y="451"/>
                    </a:cubicBezTo>
                    <a:cubicBezTo>
                      <a:pt x="460" y="451"/>
                      <a:pt x="460" y="451"/>
                      <a:pt x="460" y="451"/>
                    </a:cubicBezTo>
                    <a:cubicBezTo>
                      <a:pt x="460" y="622"/>
                      <a:pt x="460" y="622"/>
                      <a:pt x="460" y="622"/>
                    </a:cubicBezTo>
                    <a:cubicBezTo>
                      <a:pt x="494" y="622"/>
                      <a:pt x="494" y="622"/>
                      <a:pt x="494" y="622"/>
                    </a:cubicBezTo>
                    <a:cubicBezTo>
                      <a:pt x="519" y="622"/>
                      <a:pt x="538" y="606"/>
                      <a:pt x="538" y="587"/>
                    </a:cubicBezTo>
                    <a:close/>
                    <a:moveTo>
                      <a:pt x="402" y="791"/>
                    </a:moveTo>
                    <a:cubicBezTo>
                      <a:pt x="402" y="673"/>
                      <a:pt x="402" y="673"/>
                      <a:pt x="402" y="673"/>
                    </a:cubicBezTo>
                    <a:cubicBezTo>
                      <a:pt x="329" y="673"/>
                      <a:pt x="329" y="673"/>
                      <a:pt x="329" y="673"/>
                    </a:cubicBezTo>
                    <a:cubicBezTo>
                      <a:pt x="290" y="673"/>
                      <a:pt x="259" y="648"/>
                      <a:pt x="259" y="617"/>
                    </a:cubicBezTo>
                    <a:cubicBezTo>
                      <a:pt x="259" y="536"/>
                      <a:pt x="259" y="536"/>
                      <a:pt x="259" y="536"/>
                    </a:cubicBezTo>
                    <a:cubicBezTo>
                      <a:pt x="323" y="536"/>
                      <a:pt x="323" y="536"/>
                      <a:pt x="323" y="536"/>
                    </a:cubicBezTo>
                    <a:cubicBezTo>
                      <a:pt x="323" y="587"/>
                      <a:pt x="323" y="587"/>
                      <a:pt x="323" y="587"/>
                    </a:cubicBezTo>
                    <a:cubicBezTo>
                      <a:pt x="323" y="606"/>
                      <a:pt x="343" y="622"/>
                      <a:pt x="367" y="622"/>
                    </a:cubicBezTo>
                    <a:cubicBezTo>
                      <a:pt x="402" y="622"/>
                      <a:pt x="402" y="622"/>
                      <a:pt x="402" y="622"/>
                    </a:cubicBezTo>
                    <a:cubicBezTo>
                      <a:pt x="402" y="451"/>
                      <a:pt x="402" y="451"/>
                      <a:pt x="402" y="451"/>
                    </a:cubicBezTo>
                    <a:cubicBezTo>
                      <a:pt x="330" y="451"/>
                      <a:pt x="330" y="451"/>
                      <a:pt x="330" y="451"/>
                    </a:cubicBezTo>
                    <a:cubicBezTo>
                      <a:pt x="291" y="451"/>
                      <a:pt x="260" y="426"/>
                      <a:pt x="260" y="395"/>
                    </a:cubicBezTo>
                    <a:cubicBezTo>
                      <a:pt x="260" y="234"/>
                      <a:pt x="260" y="234"/>
                      <a:pt x="260" y="234"/>
                    </a:cubicBezTo>
                    <a:cubicBezTo>
                      <a:pt x="260" y="203"/>
                      <a:pt x="291" y="178"/>
                      <a:pt x="330" y="178"/>
                    </a:cubicBezTo>
                    <a:cubicBezTo>
                      <a:pt x="402" y="178"/>
                      <a:pt x="402" y="178"/>
                      <a:pt x="402" y="178"/>
                    </a:cubicBezTo>
                    <a:cubicBezTo>
                      <a:pt x="402" y="66"/>
                      <a:pt x="402" y="66"/>
                      <a:pt x="402" y="66"/>
                    </a:cubicBezTo>
                    <a:cubicBezTo>
                      <a:pt x="215" y="81"/>
                      <a:pt x="67" y="237"/>
                      <a:pt x="67" y="429"/>
                    </a:cubicBezTo>
                    <a:cubicBezTo>
                      <a:pt x="67" y="620"/>
                      <a:pt x="215" y="777"/>
                      <a:pt x="402" y="791"/>
                    </a:cubicBezTo>
                    <a:close/>
                    <a:moveTo>
                      <a:pt x="402" y="400"/>
                    </a:moveTo>
                    <a:cubicBezTo>
                      <a:pt x="402" y="229"/>
                      <a:pt x="402" y="229"/>
                      <a:pt x="402" y="229"/>
                    </a:cubicBezTo>
                    <a:cubicBezTo>
                      <a:pt x="368" y="229"/>
                      <a:pt x="368" y="229"/>
                      <a:pt x="368" y="229"/>
                    </a:cubicBezTo>
                    <a:cubicBezTo>
                      <a:pt x="344" y="229"/>
                      <a:pt x="324" y="245"/>
                      <a:pt x="324" y="264"/>
                    </a:cubicBezTo>
                    <a:cubicBezTo>
                      <a:pt x="324" y="365"/>
                      <a:pt x="324" y="365"/>
                      <a:pt x="324" y="365"/>
                    </a:cubicBezTo>
                    <a:cubicBezTo>
                      <a:pt x="324" y="384"/>
                      <a:pt x="344" y="400"/>
                      <a:pt x="368" y="400"/>
                    </a:cubicBezTo>
                    <a:lnTo>
                      <a:pt x="402" y="4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430"/>
              <p:cNvSpPr>
                <a:spLocks/>
              </p:cNvSpPr>
              <p:nvPr/>
            </p:nvSpPr>
            <p:spPr bwMode="auto">
              <a:xfrm>
                <a:off x="3100388" y="1738313"/>
                <a:ext cx="2855913" cy="3381375"/>
              </a:xfrm>
              <a:custGeom>
                <a:avLst/>
                <a:gdLst>
                  <a:gd name="T0" fmla="*/ 760 w 760"/>
                  <a:gd name="T1" fmla="*/ 125 h 898"/>
                  <a:gd name="T2" fmla="*/ 718 w 760"/>
                  <a:gd name="T3" fmla="*/ 166 h 898"/>
                  <a:gd name="T4" fmla="*/ 449 w 760"/>
                  <a:gd name="T5" fmla="*/ 59 h 898"/>
                  <a:gd name="T6" fmla="*/ 59 w 760"/>
                  <a:gd name="T7" fmla="*/ 449 h 898"/>
                  <a:gd name="T8" fmla="*/ 449 w 760"/>
                  <a:gd name="T9" fmla="*/ 839 h 898"/>
                  <a:gd name="T10" fmla="*/ 713 w 760"/>
                  <a:gd name="T11" fmla="*/ 736 h 898"/>
                  <a:gd name="T12" fmla="*/ 755 w 760"/>
                  <a:gd name="T13" fmla="*/ 778 h 898"/>
                  <a:gd name="T14" fmla="*/ 449 w 760"/>
                  <a:gd name="T15" fmla="*/ 898 h 898"/>
                  <a:gd name="T16" fmla="*/ 0 w 760"/>
                  <a:gd name="T17" fmla="*/ 449 h 898"/>
                  <a:gd name="T18" fmla="*/ 449 w 760"/>
                  <a:gd name="T19" fmla="*/ 0 h 898"/>
                  <a:gd name="T20" fmla="*/ 760 w 760"/>
                  <a:gd name="T21" fmla="*/ 125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0" h="898">
                    <a:moveTo>
                      <a:pt x="760" y="125"/>
                    </a:moveTo>
                    <a:cubicBezTo>
                      <a:pt x="745" y="138"/>
                      <a:pt x="731" y="151"/>
                      <a:pt x="718" y="166"/>
                    </a:cubicBezTo>
                    <a:cubicBezTo>
                      <a:pt x="648" y="99"/>
                      <a:pt x="553" y="59"/>
                      <a:pt x="449" y="59"/>
                    </a:cubicBezTo>
                    <a:cubicBezTo>
                      <a:pt x="234" y="59"/>
                      <a:pt x="59" y="233"/>
                      <a:pt x="59" y="449"/>
                    </a:cubicBezTo>
                    <a:cubicBezTo>
                      <a:pt x="59" y="664"/>
                      <a:pt x="234" y="839"/>
                      <a:pt x="449" y="839"/>
                    </a:cubicBezTo>
                    <a:cubicBezTo>
                      <a:pt x="551" y="839"/>
                      <a:pt x="644" y="800"/>
                      <a:pt x="713" y="736"/>
                    </a:cubicBezTo>
                    <a:cubicBezTo>
                      <a:pt x="726" y="751"/>
                      <a:pt x="740" y="765"/>
                      <a:pt x="755" y="778"/>
                    </a:cubicBezTo>
                    <a:cubicBezTo>
                      <a:pt x="675" y="852"/>
                      <a:pt x="567" y="898"/>
                      <a:pt x="449" y="898"/>
                    </a:cubicBezTo>
                    <a:cubicBezTo>
                      <a:pt x="201" y="898"/>
                      <a:pt x="0" y="697"/>
                      <a:pt x="0" y="449"/>
                    </a:cubicBezTo>
                    <a:cubicBezTo>
                      <a:pt x="0" y="201"/>
                      <a:pt x="201" y="0"/>
                      <a:pt x="449" y="0"/>
                    </a:cubicBezTo>
                    <a:cubicBezTo>
                      <a:pt x="570" y="0"/>
                      <a:pt x="680" y="48"/>
                      <a:pt x="760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431"/>
              <p:cNvSpPr>
                <a:spLocks noEditPoints="1"/>
              </p:cNvSpPr>
              <p:nvPr/>
            </p:nvSpPr>
            <p:spPr bwMode="auto">
              <a:xfrm>
                <a:off x="4471988" y="2308226"/>
                <a:ext cx="1233488" cy="1433513"/>
              </a:xfrm>
              <a:custGeom>
                <a:avLst/>
                <a:gdLst>
                  <a:gd name="T0" fmla="*/ 302 w 328"/>
                  <a:gd name="T1" fmla="*/ 298 h 381"/>
                  <a:gd name="T2" fmla="*/ 326 w 328"/>
                  <a:gd name="T3" fmla="*/ 327 h 381"/>
                  <a:gd name="T4" fmla="*/ 297 w 328"/>
                  <a:gd name="T5" fmla="*/ 352 h 381"/>
                  <a:gd name="T6" fmla="*/ 150 w 328"/>
                  <a:gd name="T7" fmla="*/ 340 h 381"/>
                  <a:gd name="T8" fmla="*/ 80 w 328"/>
                  <a:gd name="T9" fmla="*/ 381 h 381"/>
                  <a:gd name="T10" fmla="*/ 0 w 328"/>
                  <a:gd name="T11" fmla="*/ 301 h 381"/>
                  <a:gd name="T12" fmla="*/ 48 w 328"/>
                  <a:gd name="T13" fmla="*/ 228 h 381"/>
                  <a:gd name="T14" fmla="*/ 48 w 328"/>
                  <a:gd name="T15" fmla="*/ 27 h 381"/>
                  <a:gd name="T16" fmla="*/ 75 w 328"/>
                  <a:gd name="T17" fmla="*/ 0 h 381"/>
                  <a:gd name="T18" fmla="*/ 102 w 328"/>
                  <a:gd name="T19" fmla="*/ 27 h 381"/>
                  <a:gd name="T20" fmla="*/ 102 w 328"/>
                  <a:gd name="T21" fmla="*/ 224 h 381"/>
                  <a:gd name="T22" fmla="*/ 159 w 328"/>
                  <a:gd name="T23" fmla="*/ 287 h 381"/>
                  <a:gd name="T24" fmla="*/ 302 w 328"/>
                  <a:gd name="T25" fmla="*/ 298 h 381"/>
                  <a:gd name="T26" fmla="*/ 117 w 328"/>
                  <a:gd name="T27" fmla="*/ 301 h 381"/>
                  <a:gd name="T28" fmla="*/ 79 w 328"/>
                  <a:gd name="T29" fmla="*/ 262 h 381"/>
                  <a:gd name="T30" fmla="*/ 40 w 328"/>
                  <a:gd name="T31" fmla="*/ 301 h 381"/>
                  <a:gd name="T32" fmla="*/ 79 w 328"/>
                  <a:gd name="T33" fmla="*/ 340 h 381"/>
                  <a:gd name="T34" fmla="*/ 117 w 328"/>
                  <a:gd name="T35" fmla="*/ 301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8" h="381">
                    <a:moveTo>
                      <a:pt x="302" y="298"/>
                    </a:moveTo>
                    <a:cubicBezTo>
                      <a:pt x="316" y="299"/>
                      <a:pt x="328" y="312"/>
                      <a:pt x="326" y="327"/>
                    </a:cubicBezTo>
                    <a:cubicBezTo>
                      <a:pt x="325" y="342"/>
                      <a:pt x="312" y="353"/>
                      <a:pt x="297" y="352"/>
                    </a:cubicBezTo>
                    <a:cubicBezTo>
                      <a:pt x="150" y="340"/>
                      <a:pt x="150" y="340"/>
                      <a:pt x="150" y="340"/>
                    </a:cubicBezTo>
                    <a:cubicBezTo>
                      <a:pt x="137" y="365"/>
                      <a:pt x="110" y="381"/>
                      <a:pt x="80" y="381"/>
                    </a:cubicBezTo>
                    <a:cubicBezTo>
                      <a:pt x="36" y="381"/>
                      <a:pt x="0" y="345"/>
                      <a:pt x="0" y="301"/>
                    </a:cubicBezTo>
                    <a:cubicBezTo>
                      <a:pt x="0" y="268"/>
                      <a:pt x="20" y="240"/>
                      <a:pt x="48" y="228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8" y="12"/>
                      <a:pt x="60" y="0"/>
                      <a:pt x="75" y="0"/>
                    </a:cubicBezTo>
                    <a:cubicBezTo>
                      <a:pt x="90" y="0"/>
                      <a:pt x="102" y="12"/>
                      <a:pt x="102" y="27"/>
                    </a:cubicBezTo>
                    <a:cubicBezTo>
                      <a:pt x="102" y="224"/>
                      <a:pt x="102" y="224"/>
                      <a:pt x="102" y="224"/>
                    </a:cubicBezTo>
                    <a:cubicBezTo>
                      <a:pt x="131" y="232"/>
                      <a:pt x="154" y="256"/>
                      <a:pt x="159" y="287"/>
                    </a:cubicBezTo>
                    <a:lnTo>
                      <a:pt x="302" y="298"/>
                    </a:lnTo>
                    <a:close/>
                    <a:moveTo>
                      <a:pt x="117" y="301"/>
                    </a:moveTo>
                    <a:cubicBezTo>
                      <a:pt x="117" y="280"/>
                      <a:pt x="100" y="262"/>
                      <a:pt x="79" y="262"/>
                    </a:cubicBezTo>
                    <a:cubicBezTo>
                      <a:pt x="57" y="262"/>
                      <a:pt x="40" y="280"/>
                      <a:pt x="40" y="301"/>
                    </a:cubicBezTo>
                    <a:cubicBezTo>
                      <a:pt x="40" y="323"/>
                      <a:pt x="57" y="340"/>
                      <a:pt x="79" y="340"/>
                    </a:cubicBezTo>
                    <a:cubicBezTo>
                      <a:pt x="100" y="340"/>
                      <a:pt x="117" y="323"/>
                      <a:pt x="117" y="3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Oval 432"/>
              <p:cNvSpPr>
                <a:spLocks noChangeArrowheads="1"/>
              </p:cNvSpPr>
              <p:nvPr/>
            </p:nvSpPr>
            <p:spPr bwMode="auto">
              <a:xfrm>
                <a:off x="4543426" y="4302126"/>
                <a:ext cx="447675" cy="4524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Oval 433"/>
              <p:cNvSpPr>
                <a:spLocks noChangeArrowheads="1"/>
              </p:cNvSpPr>
              <p:nvPr/>
            </p:nvSpPr>
            <p:spPr bwMode="auto">
              <a:xfrm>
                <a:off x="3517901" y="3373438"/>
                <a:ext cx="203200" cy="2032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cxnSp>
          <p:nvCxnSpPr>
            <p:cNvPr id="23" name="直接连接符 22"/>
            <p:cNvCxnSpPr/>
            <p:nvPr/>
          </p:nvCxnSpPr>
          <p:spPr>
            <a:xfrm>
              <a:off x="7535366" y="6021996"/>
              <a:ext cx="24270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823C1C70-2271-4CF5-9245-98C479F211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857" y="5958388"/>
            <a:ext cx="2133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9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>
            <a:extLst>
              <a:ext uri="{FF2B5EF4-FFF2-40B4-BE49-F238E27FC236}">
                <a16:creationId xmlns:a16="http://schemas.microsoft.com/office/drawing/2014/main" id="{65776596-838E-4407-8D44-3D03C765CD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5178"/>
          <a:stretch/>
        </p:blipFill>
        <p:spPr bwMode="auto">
          <a:xfrm>
            <a:off x="2322286" y="1040311"/>
            <a:ext cx="7139310" cy="435953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27448" y="169476"/>
            <a:ext cx="446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各楼层详细介绍</a:t>
            </a:r>
          </a:p>
        </p:txBody>
      </p:sp>
      <p:sp>
        <p:nvSpPr>
          <p:cNvPr id="8" name="文本框 25"/>
          <p:cNvSpPr txBox="1"/>
          <p:nvPr>
            <p:custDataLst>
              <p:tags r:id="rId1"/>
            </p:custDataLst>
          </p:nvPr>
        </p:nvSpPr>
        <p:spPr>
          <a:xfrm>
            <a:off x="4175375" y="5685260"/>
            <a:ext cx="3841249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层平面图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536160" y="5604250"/>
            <a:ext cx="3864992" cy="705070"/>
            <a:chOff x="7535366" y="5604250"/>
            <a:chExt cx="3864992" cy="705070"/>
          </a:xfrm>
        </p:grpSpPr>
        <p:grpSp>
          <p:nvGrpSpPr>
            <p:cNvPr id="17" name="组合 16"/>
            <p:cNvGrpSpPr/>
            <p:nvPr/>
          </p:nvGrpSpPr>
          <p:grpSpPr>
            <a:xfrm>
              <a:off x="10151093" y="5604250"/>
              <a:ext cx="1249265" cy="705070"/>
              <a:chOff x="3100388" y="1738313"/>
              <a:chExt cx="5991226" cy="3381375"/>
            </a:xfrm>
            <a:solidFill>
              <a:schemeClr val="bg1"/>
            </a:solidFill>
          </p:grpSpPr>
          <p:sp>
            <p:nvSpPr>
              <p:cNvPr id="18" name="Freeform 429"/>
              <p:cNvSpPr>
                <a:spLocks noEditPoints="1"/>
              </p:cNvSpPr>
              <p:nvPr/>
            </p:nvSpPr>
            <p:spPr bwMode="auto">
              <a:xfrm>
                <a:off x="5854701" y="1855788"/>
                <a:ext cx="3236913" cy="3241675"/>
              </a:xfrm>
              <a:custGeom>
                <a:avLst/>
                <a:gdLst>
                  <a:gd name="T0" fmla="*/ 431 w 861"/>
                  <a:gd name="T1" fmla="*/ 0 h 861"/>
                  <a:gd name="T2" fmla="*/ 861 w 861"/>
                  <a:gd name="T3" fmla="*/ 430 h 861"/>
                  <a:gd name="T4" fmla="*/ 431 w 861"/>
                  <a:gd name="T5" fmla="*/ 861 h 861"/>
                  <a:gd name="T6" fmla="*/ 0 w 861"/>
                  <a:gd name="T7" fmla="*/ 430 h 861"/>
                  <a:gd name="T8" fmla="*/ 431 w 861"/>
                  <a:gd name="T9" fmla="*/ 0 h 861"/>
                  <a:gd name="T10" fmla="*/ 795 w 861"/>
                  <a:gd name="T11" fmla="*/ 429 h 861"/>
                  <a:gd name="T12" fmla="*/ 460 w 861"/>
                  <a:gd name="T13" fmla="*/ 66 h 861"/>
                  <a:gd name="T14" fmla="*/ 460 w 861"/>
                  <a:gd name="T15" fmla="*/ 178 h 861"/>
                  <a:gd name="T16" fmla="*/ 533 w 861"/>
                  <a:gd name="T17" fmla="*/ 178 h 861"/>
                  <a:gd name="T18" fmla="*/ 603 w 861"/>
                  <a:gd name="T19" fmla="*/ 234 h 861"/>
                  <a:gd name="T20" fmla="*/ 603 w 861"/>
                  <a:gd name="T21" fmla="*/ 315 h 861"/>
                  <a:gd name="T22" fmla="*/ 539 w 861"/>
                  <a:gd name="T23" fmla="*/ 315 h 861"/>
                  <a:gd name="T24" fmla="*/ 539 w 861"/>
                  <a:gd name="T25" fmla="*/ 264 h 861"/>
                  <a:gd name="T26" fmla="*/ 495 w 861"/>
                  <a:gd name="T27" fmla="*/ 229 h 861"/>
                  <a:gd name="T28" fmla="*/ 460 w 861"/>
                  <a:gd name="T29" fmla="*/ 229 h 861"/>
                  <a:gd name="T30" fmla="*/ 460 w 861"/>
                  <a:gd name="T31" fmla="*/ 400 h 861"/>
                  <a:gd name="T32" fmla="*/ 532 w 861"/>
                  <a:gd name="T33" fmla="*/ 400 h 861"/>
                  <a:gd name="T34" fmla="*/ 603 w 861"/>
                  <a:gd name="T35" fmla="*/ 456 h 861"/>
                  <a:gd name="T36" fmla="*/ 603 w 861"/>
                  <a:gd name="T37" fmla="*/ 617 h 861"/>
                  <a:gd name="T38" fmla="*/ 532 w 861"/>
                  <a:gd name="T39" fmla="*/ 673 h 861"/>
                  <a:gd name="T40" fmla="*/ 460 w 861"/>
                  <a:gd name="T41" fmla="*/ 673 h 861"/>
                  <a:gd name="T42" fmla="*/ 460 w 861"/>
                  <a:gd name="T43" fmla="*/ 791 h 861"/>
                  <a:gd name="T44" fmla="*/ 795 w 861"/>
                  <a:gd name="T45" fmla="*/ 429 h 861"/>
                  <a:gd name="T46" fmla="*/ 538 w 861"/>
                  <a:gd name="T47" fmla="*/ 587 h 861"/>
                  <a:gd name="T48" fmla="*/ 538 w 861"/>
                  <a:gd name="T49" fmla="*/ 486 h 861"/>
                  <a:gd name="T50" fmla="*/ 494 w 861"/>
                  <a:gd name="T51" fmla="*/ 451 h 861"/>
                  <a:gd name="T52" fmla="*/ 460 w 861"/>
                  <a:gd name="T53" fmla="*/ 451 h 861"/>
                  <a:gd name="T54" fmla="*/ 460 w 861"/>
                  <a:gd name="T55" fmla="*/ 622 h 861"/>
                  <a:gd name="T56" fmla="*/ 494 w 861"/>
                  <a:gd name="T57" fmla="*/ 622 h 861"/>
                  <a:gd name="T58" fmla="*/ 538 w 861"/>
                  <a:gd name="T59" fmla="*/ 587 h 861"/>
                  <a:gd name="T60" fmla="*/ 402 w 861"/>
                  <a:gd name="T61" fmla="*/ 791 h 861"/>
                  <a:gd name="T62" fmla="*/ 402 w 861"/>
                  <a:gd name="T63" fmla="*/ 673 h 861"/>
                  <a:gd name="T64" fmla="*/ 329 w 861"/>
                  <a:gd name="T65" fmla="*/ 673 h 861"/>
                  <a:gd name="T66" fmla="*/ 259 w 861"/>
                  <a:gd name="T67" fmla="*/ 617 h 861"/>
                  <a:gd name="T68" fmla="*/ 259 w 861"/>
                  <a:gd name="T69" fmla="*/ 536 h 861"/>
                  <a:gd name="T70" fmla="*/ 323 w 861"/>
                  <a:gd name="T71" fmla="*/ 536 h 861"/>
                  <a:gd name="T72" fmla="*/ 323 w 861"/>
                  <a:gd name="T73" fmla="*/ 587 h 861"/>
                  <a:gd name="T74" fmla="*/ 367 w 861"/>
                  <a:gd name="T75" fmla="*/ 622 h 861"/>
                  <a:gd name="T76" fmla="*/ 402 w 861"/>
                  <a:gd name="T77" fmla="*/ 622 h 861"/>
                  <a:gd name="T78" fmla="*/ 402 w 861"/>
                  <a:gd name="T79" fmla="*/ 451 h 861"/>
                  <a:gd name="T80" fmla="*/ 330 w 861"/>
                  <a:gd name="T81" fmla="*/ 451 h 861"/>
                  <a:gd name="T82" fmla="*/ 260 w 861"/>
                  <a:gd name="T83" fmla="*/ 395 h 861"/>
                  <a:gd name="T84" fmla="*/ 260 w 861"/>
                  <a:gd name="T85" fmla="*/ 234 h 861"/>
                  <a:gd name="T86" fmla="*/ 330 w 861"/>
                  <a:gd name="T87" fmla="*/ 178 h 861"/>
                  <a:gd name="T88" fmla="*/ 402 w 861"/>
                  <a:gd name="T89" fmla="*/ 178 h 861"/>
                  <a:gd name="T90" fmla="*/ 402 w 861"/>
                  <a:gd name="T91" fmla="*/ 66 h 861"/>
                  <a:gd name="T92" fmla="*/ 67 w 861"/>
                  <a:gd name="T93" fmla="*/ 429 h 861"/>
                  <a:gd name="T94" fmla="*/ 402 w 861"/>
                  <a:gd name="T95" fmla="*/ 791 h 861"/>
                  <a:gd name="T96" fmla="*/ 402 w 861"/>
                  <a:gd name="T97" fmla="*/ 400 h 861"/>
                  <a:gd name="T98" fmla="*/ 402 w 861"/>
                  <a:gd name="T99" fmla="*/ 229 h 861"/>
                  <a:gd name="T100" fmla="*/ 368 w 861"/>
                  <a:gd name="T101" fmla="*/ 229 h 861"/>
                  <a:gd name="T102" fmla="*/ 324 w 861"/>
                  <a:gd name="T103" fmla="*/ 264 h 861"/>
                  <a:gd name="T104" fmla="*/ 324 w 861"/>
                  <a:gd name="T105" fmla="*/ 365 h 861"/>
                  <a:gd name="T106" fmla="*/ 368 w 861"/>
                  <a:gd name="T107" fmla="*/ 400 h 861"/>
                  <a:gd name="T108" fmla="*/ 402 w 861"/>
                  <a:gd name="T109" fmla="*/ 400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61" h="861">
                    <a:moveTo>
                      <a:pt x="431" y="0"/>
                    </a:moveTo>
                    <a:cubicBezTo>
                      <a:pt x="668" y="0"/>
                      <a:pt x="861" y="193"/>
                      <a:pt x="861" y="430"/>
                    </a:cubicBezTo>
                    <a:cubicBezTo>
                      <a:pt x="861" y="668"/>
                      <a:pt x="668" y="861"/>
                      <a:pt x="431" y="861"/>
                    </a:cubicBezTo>
                    <a:cubicBezTo>
                      <a:pt x="193" y="861"/>
                      <a:pt x="0" y="668"/>
                      <a:pt x="0" y="430"/>
                    </a:cubicBezTo>
                    <a:cubicBezTo>
                      <a:pt x="0" y="193"/>
                      <a:pt x="193" y="0"/>
                      <a:pt x="431" y="0"/>
                    </a:cubicBezTo>
                    <a:close/>
                    <a:moveTo>
                      <a:pt x="795" y="429"/>
                    </a:moveTo>
                    <a:cubicBezTo>
                      <a:pt x="795" y="237"/>
                      <a:pt x="647" y="81"/>
                      <a:pt x="460" y="66"/>
                    </a:cubicBezTo>
                    <a:cubicBezTo>
                      <a:pt x="460" y="178"/>
                      <a:pt x="460" y="178"/>
                      <a:pt x="460" y="178"/>
                    </a:cubicBezTo>
                    <a:cubicBezTo>
                      <a:pt x="533" y="178"/>
                      <a:pt x="533" y="178"/>
                      <a:pt x="533" y="178"/>
                    </a:cubicBezTo>
                    <a:cubicBezTo>
                      <a:pt x="572" y="178"/>
                      <a:pt x="603" y="203"/>
                      <a:pt x="603" y="234"/>
                    </a:cubicBezTo>
                    <a:cubicBezTo>
                      <a:pt x="603" y="315"/>
                      <a:pt x="603" y="315"/>
                      <a:pt x="603" y="315"/>
                    </a:cubicBezTo>
                    <a:cubicBezTo>
                      <a:pt x="539" y="315"/>
                      <a:pt x="539" y="315"/>
                      <a:pt x="539" y="315"/>
                    </a:cubicBezTo>
                    <a:cubicBezTo>
                      <a:pt x="539" y="264"/>
                      <a:pt x="539" y="264"/>
                      <a:pt x="539" y="264"/>
                    </a:cubicBezTo>
                    <a:cubicBezTo>
                      <a:pt x="539" y="245"/>
                      <a:pt x="519" y="229"/>
                      <a:pt x="495" y="229"/>
                    </a:cubicBezTo>
                    <a:cubicBezTo>
                      <a:pt x="460" y="229"/>
                      <a:pt x="460" y="229"/>
                      <a:pt x="460" y="229"/>
                    </a:cubicBezTo>
                    <a:cubicBezTo>
                      <a:pt x="460" y="400"/>
                      <a:pt x="460" y="400"/>
                      <a:pt x="460" y="400"/>
                    </a:cubicBezTo>
                    <a:cubicBezTo>
                      <a:pt x="532" y="400"/>
                      <a:pt x="532" y="400"/>
                      <a:pt x="532" y="400"/>
                    </a:cubicBezTo>
                    <a:cubicBezTo>
                      <a:pt x="571" y="400"/>
                      <a:pt x="603" y="425"/>
                      <a:pt x="603" y="456"/>
                    </a:cubicBezTo>
                    <a:cubicBezTo>
                      <a:pt x="603" y="617"/>
                      <a:pt x="603" y="617"/>
                      <a:pt x="603" y="617"/>
                    </a:cubicBezTo>
                    <a:cubicBezTo>
                      <a:pt x="603" y="648"/>
                      <a:pt x="571" y="673"/>
                      <a:pt x="532" y="673"/>
                    </a:cubicBezTo>
                    <a:cubicBezTo>
                      <a:pt x="460" y="673"/>
                      <a:pt x="460" y="673"/>
                      <a:pt x="460" y="673"/>
                    </a:cubicBezTo>
                    <a:cubicBezTo>
                      <a:pt x="460" y="791"/>
                      <a:pt x="460" y="791"/>
                      <a:pt x="460" y="791"/>
                    </a:cubicBezTo>
                    <a:cubicBezTo>
                      <a:pt x="647" y="777"/>
                      <a:pt x="795" y="620"/>
                      <a:pt x="795" y="429"/>
                    </a:cubicBezTo>
                    <a:close/>
                    <a:moveTo>
                      <a:pt x="538" y="587"/>
                    </a:moveTo>
                    <a:cubicBezTo>
                      <a:pt x="538" y="486"/>
                      <a:pt x="538" y="486"/>
                      <a:pt x="538" y="486"/>
                    </a:cubicBezTo>
                    <a:cubicBezTo>
                      <a:pt x="538" y="467"/>
                      <a:pt x="519" y="451"/>
                      <a:pt x="494" y="451"/>
                    </a:cubicBezTo>
                    <a:cubicBezTo>
                      <a:pt x="460" y="451"/>
                      <a:pt x="460" y="451"/>
                      <a:pt x="460" y="451"/>
                    </a:cubicBezTo>
                    <a:cubicBezTo>
                      <a:pt x="460" y="622"/>
                      <a:pt x="460" y="622"/>
                      <a:pt x="460" y="622"/>
                    </a:cubicBezTo>
                    <a:cubicBezTo>
                      <a:pt x="494" y="622"/>
                      <a:pt x="494" y="622"/>
                      <a:pt x="494" y="622"/>
                    </a:cubicBezTo>
                    <a:cubicBezTo>
                      <a:pt x="519" y="622"/>
                      <a:pt x="538" y="606"/>
                      <a:pt x="538" y="587"/>
                    </a:cubicBezTo>
                    <a:close/>
                    <a:moveTo>
                      <a:pt x="402" y="791"/>
                    </a:moveTo>
                    <a:cubicBezTo>
                      <a:pt x="402" y="673"/>
                      <a:pt x="402" y="673"/>
                      <a:pt x="402" y="673"/>
                    </a:cubicBezTo>
                    <a:cubicBezTo>
                      <a:pt x="329" y="673"/>
                      <a:pt x="329" y="673"/>
                      <a:pt x="329" y="673"/>
                    </a:cubicBezTo>
                    <a:cubicBezTo>
                      <a:pt x="290" y="673"/>
                      <a:pt x="259" y="648"/>
                      <a:pt x="259" y="617"/>
                    </a:cubicBezTo>
                    <a:cubicBezTo>
                      <a:pt x="259" y="536"/>
                      <a:pt x="259" y="536"/>
                      <a:pt x="259" y="536"/>
                    </a:cubicBezTo>
                    <a:cubicBezTo>
                      <a:pt x="323" y="536"/>
                      <a:pt x="323" y="536"/>
                      <a:pt x="323" y="536"/>
                    </a:cubicBezTo>
                    <a:cubicBezTo>
                      <a:pt x="323" y="587"/>
                      <a:pt x="323" y="587"/>
                      <a:pt x="323" y="587"/>
                    </a:cubicBezTo>
                    <a:cubicBezTo>
                      <a:pt x="323" y="606"/>
                      <a:pt x="343" y="622"/>
                      <a:pt x="367" y="622"/>
                    </a:cubicBezTo>
                    <a:cubicBezTo>
                      <a:pt x="402" y="622"/>
                      <a:pt x="402" y="622"/>
                      <a:pt x="402" y="622"/>
                    </a:cubicBezTo>
                    <a:cubicBezTo>
                      <a:pt x="402" y="451"/>
                      <a:pt x="402" y="451"/>
                      <a:pt x="402" y="451"/>
                    </a:cubicBezTo>
                    <a:cubicBezTo>
                      <a:pt x="330" y="451"/>
                      <a:pt x="330" y="451"/>
                      <a:pt x="330" y="451"/>
                    </a:cubicBezTo>
                    <a:cubicBezTo>
                      <a:pt x="291" y="451"/>
                      <a:pt x="260" y="426"/>
                      <a:pt x="260" y="395"/>
                    </a:cubicBezTo>
                    <a:cubicBezTo>
                      <a:pt x="260" y="234"/>
                      <a:pt x="260" y="234"/>
                      <a:pt x="260" y="234"/>
                    </a:cubicBezTo>
                    <a:cubicBezTo>
                      <a:pt x="260" y="203"/>
                      <a:pt x="291" y="178"/>
                      <a:pt x="330" y="178"/>
                    </a:cubicBezTo>
                    <a:cubicBezTo>
                      <a:pt x="402" y="178"/>
                      <a:pt x="402" y="178"/>
                      <a:pt x="402" y="178"/>
                    </a:cubicBezTo>
                    <a:cubicBezTo>
                      <a:pt x="402" y="66"/>
                      <a:pt x="402" y="66"/>
                      <a:pt x="402" y="66"/>
                    </a:cubicBezTo>
                    <a:cubicBezTo>
                      <a:pt x="215" y="81"/>
                      <a:pt x="67" y="237"/>
                      <a:pt x="67" y="429"/>
                    </a:cubicBezTo>
                    <a:cubicBezTo>
                      <a:pt x="67" y="620"/>
                      <a:pt x="215" y="777"/>
                      <a:pt x="402" y="791"/>
                    </a:cubicBezTo>
                    <a:close/>
                    <a:moveTo>
                      <a:pt x="402" y="400"/>
                    </a:moveTo>
                    <a:cubicBezTo>
                      <a:pt x="402" y="229"/>
                      <a:pt x="402" y="229"/>
                      <a:pt x="402" y="229"/>
                    </a:cubicBezTo>
                    <a:cubicBezTo>
                      <a:pt x="368" y="229"/>
                      <a:pt x="368" y="229"/>
                      <a:pt x="368" y="229"/>
                    </a:cubicBezTo>
                    <a:cubicBezTo>
                      <a:pt x="344" y="229"/>
                      <a:pt x="324" y="245"/>
                      <a:pt x="324" y="264"/>
                    </a:cubicBezTo>
                    <a:cubicBezTo>
                      <a:pt x="324" y="365"/>
                      <a:pt x="324" y="365"/>
                      <a:pt x="324" y="365"/>
                    </a:cubicBezTo>
                    <a:cubicBezTo>
                      <a:pt x="324" y="384"/>
                      <a:pt x="344" y="400"/>
                      <a:pt x="368" y="400"/>
                    </a:cubicBezTo>
                    <a:lnTo>
                      <a:pt x="402" y="4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430"/>
              <p:cNvSpPr>
                <a:spLocks/>
              </p:cNvSpPr>
              <p:nvPr/>
            </p:nvSpPr>
            <p:spPr bwMode="auto">
              <a:xfrm>
                <a:off x="3100388" y="1738313"/>
                <a:ext cx="2855913" cy="3381375"/>
              </a:xfrm>
              <a:custGeom>
                <a:avLst/>
                <a:gdLst>
                  <a:gd name="T0" fmla="*/ 760 w 760"/>
                  <a:gd name="T1" fmla="*/ 125 h 898"/>
                  <a:gd name="T2" fmla="*/ 718 w 760"/>
                  <a:gd name="T3" fmla="*/ 166 h 898"/>
                  <a:gd name="T4" fmla="*/ 449 w 760"/>
                  <a:gd name="T5" fmla="*/ 59 h 898"/>
                  <a:gd name="T6" fmla="*/ 59 w 760"/>
                  <a:gd name="T7" fmla="*/ 449 h 898"/>
                  <a:gd name="T8" fmla="*/ 449 w 760"/>
                  <a:gd name="T9" fmla="*/ 839 h 898"/>
                  <a:gd name="T10" fmla="*/ 713 w 760"/>
                  <a:gd name="T11" fmla="*/ 736 h 898"/>
                  <a:gd name="T12" fmla="*/ 755 w 760"/>
                  <a:gd name="T13" fmla="*/ 778 h 898"/>
                  <a:gd name="T14" fmla="*/ 449 w 760"/>
                  <a:gd name="T15" fmla="*/ 898 h 898"/>
                  <a:gd name="T16" fmla="*/ 0 w 760"/>
                  <a:gd name="T17" fmla="*/ 449 h 898"/>
                  <a:gd name="T18" fmla="*/ 449 w 760"/>
                  <a:gd name="T19" fmla="*/ 0 h 898"/>
                  <a:gd name="T20" fmla="*/ 760 w 760"/>
                  <a:gd name="T21" fmla="*/ 125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0" h="898">
                    <a:moveTo>
                      <a:pt x="760" y="125"/>
                    </a:moveTo>
                    <a:cubicBezTo>
                      <a:pt x="745" y="138"/>
                      <a:pt x="731" y="151"/>
                      <a:pt x="718" y="166"/>
                    </a:cubicBezTo>
                    <a:cubicBezTo>
                      <a:pt x="648" y="99"/>
                      <a:pt x="553" y="59"/>
                      <a:pt x="449" y="59"/>
                    </a:cubicBezTo>
                    <a:cubicBezTo>
                      <a:pt x="234" y="59"/>
                      <a:pt x="59" y="233"/>
                      <a:pt x="59" y="449"/>
                    </a:cubicBezTo>
                    <a:cubicBezTo>
                      <a:pt x="59" y="664"/>
                      <a:pt x="234" y="839"/>
                      <a:pt x="449" y="839"/>
                    </a:cubicBezTo>
                    <a:cubicBezTo>
                      <a:pt x="551" y="839"/>
                      <a:pt x="644" y="800"/>
                      <a:pt x="713" y="736"/>
                    </a:cubicBezTo>
                    <a:cubicBezTo>
                      <a:pt x="726" y="751"/>
                      <a:pt x="740" y="765"/>
                      <a:pt x="755" y="778"/>
                    </a:cubicBezTo>
                    <a:cubicBezTo>
                      <a:pt x="675" y="852"/>
                      <a:pt x="567" y="898"/>
                      <a:pt x="449" y="898"/>
                    </a:cubicBezTo>
                    <a:cubicBezTo>
                      <a:pt x="201" y="898"/>
                      <a:pt x="0" y="697"/>
                      <a:pt x="0" y="449"/>
                    </a:cubicBezTo>
                    <a:cubicBezTo>
                      <a:pt x="0" y="201"/>
                      <a:pt x="201" y="0"/>
                      <a:pt x="449" y="0"/>
                    </a:cubicBezTo>
                    <a:cubicBezTo>
                      <a:pt x="570" y="0"/>
                      <a:pt x="680" y="48"/>
                      <a:pt x="760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431"/>
              <p:cNvSpPr>
                <a:spLocks noEditPoints="1"/>
              </p:cNvSpPr>
              <p:nvPr/>
            </p:nvSpPr>
            <p:spPr bwMode="auto">
              <a:xfrm>
                <a:off x="4471988" y="2308226"/>
                <a:ext cx="1233488" cy="1433513"/>
              </a:xfrm>
              <a:custGeom>
                <a:avLst/>
                <a:gdLst>
                  <a:gd name="T0" fmla="*/ 302 w 328"/>
                  <a:gd name="T1" fmla="*/ 298 h 381"/>
                  <a:gd name="T2" fmla="*/ 326 w 328"/>
                  <a:gd name="T3" fmla="*/ 327 h 381"/>
                  <a:gd name="T4" fmla="*/ 297 w 328"/>
                  <a:gd name="T5" fmla="*/ 352 h 381"/>
                  <a:gd name="T6" fmla="*/ 150 w 328"/>
                  <a:gd name="T7" fmla="*/ 340 h 381"/>
                  <a:gd name="T8" fmla="*/ 80 w 328"/>
                  <a:gd name="T9" fmla="*/ 381 h 381"/>
                  <a:gd name="T10" fmla="*/ 0 w 328"/>
                  <a:gd name="T11" fmla="*/ 301 h 381"/>
                  <a:gd name="T12" fmla="*/ 48 w 328"/>
                  <a:gd name="T13" fmla="*/ 228 h 381"/>
                  <a:gd name="T14" fmla="*/ 48 w 328"/>
                  <a:gd name="T15" fmla="*/ 27 h 381"/>
                  <a:gd name="T16" fmla="*/ 75 w 328"/>
                  <a:gd name="T17" fmla="*/ 0 h 381"/>
                  <a:gd name="T18" fmla="*/ 102 w 328"/>
                  <a:gd name="T19" fmla="*/ 27 h 381"/>
                  <a:gd name="T20" fmla="*/ 102 w 328"/>
                  <a:gd name="T21" fmla="*/ 224 h 381"/>
                  <a:gd name="T22" fmla="*/ 159 w 328"/>
                  <a:gd name="T23" fmla="*/ 287 h 381"/>
                  <a:gd name="T24" fmla="*/ 302 w 328"/>
                  <a:gd name="T25" fmla="*/ 298 h 381"/>
                  <a:gd name="T26" fmla="*/ 117 w 328"/>
                  <a:gd name="T27" fmla="*/ 301 h 381"/>
                  <a:gd name="T28" fmla="*/ 79 w 328"/>
                  <a:gd name="T29" fmla="*/ 262 h 381"/>
                  <a:gd name="T30" fmla="*/ 40 w 328"/>
                  <a:gd name="T31" fmla="*/ 301 h 381"/>
                  <a:gd name="T32" fmla="*/ 79 w 328"/>
                  <a:gd name="T33" fmla="*/ 340 h 381"/>
                  <a:gd name="T34" fmla="*/ 117 w 328"/>
                  <a:gd name="T35" fmla="*/ 301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8" h="381">
                    <a:moveTo>
                      <a:pt x="302" y="298"/>
                    </a:moveTo>
                    <a:cubicBezTo>
                      <a:pt x="316" y="299"/>
                      <a:pt x="328" y="312"/>
                      <a:pt x="326" y="327"/>
                    </a:cubicBezTo>
                    <a:cubicBezTo>
                      <a:pt x="325" y="342"/>
                      <a:pt x="312" y="353"/>
                      <a:pt x="297" y="352"/>
                    </a:cubicBezTo>
                    <a:cubicBezTo>
                      <a:pt x="150" y="340"/>
                      <a:pt x="150" y="340"/>
                      <a:pt x="150" y="340"/>
                    </a:cubicBezTo>
                    <a:cubicBezTo>
                      <a:pt x="137" y="365"/>
                      <a:pt x="110" y="381"/>
                      <a:pt x="80" y="381"/>
                    </a:cubicBezTo>
                    <a:cubicBezTo>
                      <a:pt x="36" y="381"/>
                      <a:pt x="0" y="345"/>
                      <a:pt x="0" y="301"/>
                    </a:cubicBezTo>
                    <a:cubicBezTo>
                      <a:pt x="0" y="268"/>
                      <a:pt x="20" y="240"/>
                      <a:pt x="48" y="228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8" y="12"/>
                      <a:pt x="60" y="0"/>
                      <a:pt x="75" y="0"/>
                    </a:cubicBezTo>
                    <a:cubicBezTo>
                      <a:pt x="90" y="0"/>
                      <a:pt x="102" y="12"/>
                      <a:pt x="102" y="27"/>
                    </a:cubicBezTo>
                    <a:cubicBezTo>
                      <a:pt x="102" y="224"/>
                      <a:pt x="102" y="224"/>
                      <a:pt x="102" y="224"/>
                    </a:cubicBezTo>
                    <a:cubicBezTo>
                      <a:pt x="131" y="232"/>
                      <a:pt x="154" y="256"/>
                      <a:pt x="159" y="287"/>
                    </a:cubicBezTo>
                    <a:lnTo>
                      <a:pt x="302" y="298"/>
                    </a:lnTo>
                    <a:close/>
                    <a:moveTo>
                      <a:pt x="117" y="301"/>
                    </a:moveTo>
                    <a:cubicBezTo>
                      <a:pt x="117" y="280"/>
                      <a:pt x="100" y="262"/>
                      <a:pt x="79" y="262"/>
                    </a:cubicBezTo>
                    <a:cubicBezTo>
                      <a:pt x="57" y="262"/>
                      <a:pt x="40" y="280"/>
                      <a:pt x="40" y="301"/>
                    </a:cubicBezTo>
                    <a:cubicBezTo>
                      <a:pt x="40" y="323"/>
                      <a:pt x="57" y="340"/>
                      <a:pt x="79" y="340"/>
                    </a:cubicBezTo>
                    <a:cubicBezTo>
                      <a:pt x="100" y="340"/>
                      <a:pt x="117" y="323"/>
                      <a:pt x="117" y="3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Oval 432"/>
              <p:cNvSpPr>
                <a:spLocks noChangeArrowheads="1"/>
              </p:cNvSpPr>
              <p:nvPr/>
            </p:nvSpPr>
            <p:spPr bwMode="auto">
              <a:xfrm>
                <a:off x="4543426" y="4302126"/>
                <a:ext cx="447675" cy="4524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Oval 433"/>
              <p:cNvSpPr>
                <a:spLocks noChangeArrowheads="1"/>
              </p:cNvSpPr>
              <p:nvPr/>
            </p:nvSpPr>
            <p:spPr bwMode="auto">
              <a:xfrm>
                <a:off x="3517901" y="3373438"/>
                <a:ext cx="203200" cy="2032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cxnSp>
          <p:nvCxnSpPr>
            <p:cNvPr id="23" name="直接连接符 22"/>
            <p:cNvCxnSpPr/>
            <p:nvPr/>
          </p:nvCxnSpPr>
          <p:spPr>
            <a:xfrm>
              <a:off x="7535366" y="6021996"/>
              <a:ext cx="24270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0833A94D-4595-4A34-8985-1D6398B3CC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857" y="5958388"/>
            <a:ext cx="2133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7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F134C371-A556-48FC-845A-D58CE7A23183}"/>
              </a:ext>
            </a:extLst>
          </p:cNvPr>
          <p:cNvGrpSpPr/>
          <p:nvPr/>
        </p:nvGrpSpPr>
        <p:grpSpPr>
          <a:xfrm>
            <a:off x="2530298" y="670067"/>
            <a:ext cx="7065617" cy="3469025"/>
            <a:chOff x="3032807" y="1119749"/>
            <a:chExt cx="5991449" cy="2941638"/>
          </a:xfrm>
        </p:grpSpPr>
        <p:sp>
          <p:nvSpPr>
            <p:cNvPr id="3" name="椭圆 2"/>
            <p:cNvSpPr/>
            <p:nvPr/>
          </p:nvSpPr>
          <p:spPr bwMode="auto">
            <a:xfrm>
              <a:off x="3032807" y="1489319"/>
              <a:ext cx="2268537" cy="222726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7EBEA7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 bwMode="auto">
            <a:xfrm>
              <a:off x="6755719" y="1489319"/>
              <a:ext cx="2268537" cy="2227263"/>
            </a:xfrm>
            <a:prstGeom prst="ellipse">
              <a:avLst/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4538663" y="1119749"/>
              <a:ext cx="2996729" cy="294163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7EBEA7"/>
                </a:solidFill>
              </a:endParaRPr>
            </a:p>
          </p:txBody>
        </p:sp>
        <p:pic>
          <p:nvPicPr>
            <p:cNvPr id="21" name="图片 20" descr="t0102c71947033ee7e7.jpg">
              <a:extLst>
                <a:ext uri="{FF2B5EF4-FFF2-40B4-BE49-F238E27FC236}">
                  <a16:creationId xmlns:a16="http://schemas.microsoft.com/office/drawing/2014/main" id="{E06F30A7-14D2-4FD8-A032-4F053AF67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89543" y="1577258"/>
              <a:ext cx="2060536" cy="2053684"/>
            </a:xfrm>
            <a:prstGeom prst="ellipse">
              <a:avLst/>
            </a:prstGeom>
          </p:spPr>
        </p:pic>
        <p:pic>
          <p:nvPicPr>
            <p:cNvPr id="23" name="图片 22" descr="t014cd6eab505197dd8.jpg">
              <a:extLst>
                <a:ext uri="{FF2B5EF4-FFF2-40B4-BE49-F238E27FC236}">
                  <a16:creationId xmlns:a16="http://schemas.microsoft.com/office/drawing/2014/main" id="{2C88E87A-2230-449D-B8CD-F11A68437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3976" y="1597518"/>
              <a:ext cx="2016873" cy="2033424"/>
            </a:xfrm>
            <a:prstGeom prst="ellipse">
              <a:avLst/>
            </a:prstGeom>
          </p:spPr>
        </p:pic>
        <p:pic>
          <p:nvPicPr>
            <p:cNvPr id="20" name="图片 19" descr="C._M0DCiiqe4Z8Rkiwi480s.jpg">
              <a:extLst>
                <a:ext uri="{FF2B5EF4-FFF2-40B4-BE49-F238E27FC236}">
                  <a16:creationId xmlns:a16="http://schemas.microsoft.com/office/drawing/2014/main" id="{C5CF6AC7-E76A-4B69-8885-DE7C3705D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64669" y="1250462"/>
              <a:ext cx="2762215" cy="2680212"/>
            </a:xfrm>
            <a:prstGeom prst="ellipse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1055451" y="116632"/>
            <a:ext cx="5200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各楼层详细介绍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——5~6</a:t>
            </a:r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层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5A0FDFE9-B12C-4A5C-A17F-854D10FA45D7}"/>
              </a:ext>
            </a:extLst>
          </p:cNvPr>
          <p:cNvGrpSpPr/>
          <p:nvPr/>
        </p:nvGrpSpPr>
        <p:grpSpPr>
          <a:xfrm>
            <a:off x="4927867" y="4313794"/>
            <a:ext cx="2290515" cy="389320"/>
            <a:chOff x="8873322" y="1821077"/>
            <a:chExt cx="2290515" cy="389320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19239BB1-1A74-4450-87AC-2D2D712722F2}"/>
                </a:ext>
              </a:extLst>
            </p:cNvPr>
            <p:cNvSpPr/>
            <p:nvPr/>
          </p:nvSpPr>
          <p:spPr>
            <a:xfrm>
              <a:off x="8873322" y="1821077"/>
              <a:ext cx="2290515" cy="3893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7" name="文本框 53">
              <a:extLst>
                <a:ext uri="{FF2B5EF4-FFF2-40B4-BE49-F238E27FC236}">
                  <a16:creationId xmlns:a16="http://schemas.microsoft.com/office/drawing/2014/main" id="{A737A224-E32F-462F-8D31-FCF47E55C4F9}"/>
                </a:ext>
              </a:extLst>
            </p:cNvPr>
            <p:cNvSpPr txBox="1"/>
            <p:nvPr/>
          </p:nvSpPr>
          <p:spPr>
            <a:xfrm>
              <a:off x="8975526" y="1824220"/>
              <a:ext cx="2022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主要规划</a:t>
              </a:r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26D85E22-CB76-477A-8BE2-E23E73056AB6}"/>
              </a:ext>
            </a:extLst>
          </p:cNvPr>
          <p:cNvSpPr/>
          <p:nvPr/>
        </p:nvSpPr>
        <p:spPr>
          <a:xfrm>
            <a:off x="1943924" y="4877816"/>
            <a:ext cx="8194334" cy="139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项目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5~6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层主要为酒店，一般地说来就是给宾客提供歇宿和饮食的场所。通过出售客房、餐饮及综合服务设施向客人提供服务，从而获得经济收益。酒店主要为游客提供住宿服务、亦生活的服务及设施（寝前服务）、餐饮、游戏、娱乐、购物、商务中心、宴会及会议等设施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CD0B33F2-5156-45B9-86D6-F6A35BE5CC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857" y="5958388"/>
            <a:ext cx="2133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0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>
            <a:extLst>
              <a:ext uri="{FF2B5EF4-FFF2-40B4-BE49-F238E27FC236}">
                <a16:creationId xmlns:a16="http://schemas.microsoft.com/office/drawing/2014/main" id="{F63B03B5-E191-4A2C-BE64-29E6E99808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9834" b="10687"/>
          <a:stretch/>
        </p:blipFill>
        <p:spPr bwMode="auto">
          <a:xfrm>
            <a:off x="0" y="1"/>
            <a:ext cx="12199936" cy="436169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80"/>
          <a:stretch/>
        </p:blipFill>
        <p:spPr bwMode="auto">
          <a:xfrm>
            <a:off x="-2381" y="4362044"/>
            <a:ext cx="12199938" cy="250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3"/>
          <p:cNvSpPr txBox="1"/>
          <p:nvPr/>
        </p:nvSpPr>
        <p:spPr>
          <a:xfrm>
            <a:off x="1415480" y="4620958"/>
            <a:ext cx="5806646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6600" b="1" kern="2200" spc="600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44000">
                      <a:srgbClr val="0070C0">
                        <a:shade val="67500"/>
                        <a:satMod val="115000"/>
                      </a:srgbClr>
                    </a:gs>
                    <a:gs pos="75000">
                      <a:srgbClr val="00B0F0"/>
                    </a:gs>
                    <a:gs pos="56000">
                      <a:srgbClr val="0070C0">
                        <a:shade val="100000"/>
                        <a:satMod val="115000"/>
                      </a:srgbClr>
                    </a:gs>
                  </a:gsLst>
                  <a:lin ang="18000000" scaled="0"/>
                  <a:tileRect/>
                </a:gradFill>
                <a:latin typeface="微软雅黑" pitchFamily="34" charset="-122"/>
                <a:ea typeface="微软雅黑" pitchFamily="34" charset="-122"/>
              </a:rPr>
              <a:t>谢谢您的聆听</a:t>
            </a:r>
          </a:p>
        </p:txBody>
      </p:sp>
      <p:sp>
        <p:nvSpPr>
          <p:cNvPr id="9" name="流程图: 决策 8"/>
          <p:cNvSpPr/>
          <p:nvPr/>
        </p:nvSpPr>
        <p:spPr>
          <a:xfrm>
            <a:off x="8904313" y="3112113"/>
            <a:ext cx="2549085" cy="2464116"/>
          </a:xfrm>
          <a:prstGeom prst="flowChartDecisi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决策 10"/>
          <p:cNvSpPr/>
          <p:nvPr/>
        </p:nvSpPr>
        <p:spPr>
          <a:xfrm>
            <a:off x="7686465" y="4148920"/>
            <a:ext cx="412034" cy="398300"/>
          </a:xfrm>
          <a:prstGeom prst="flowChartDecisi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流程图: 决策 13"/>
          <p:cNvSpPr/>
          <p:nvPr/>
        </p:nvSpPr>
        <p:spPr>
          <a:xfrm>
            <a:off x="8084035" y="3958766"/>
            <a:ext cx="824069" cy="796600"/>
          </a:xfrm>
          <a:prstGeom prst="flowChartDecision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流程图: 决策 14"/>
          <p:cNvSpPr/>
          <p:nvPr/>
        </p:nvSpPr>
        <p:spPr>
          <a:xfrm>
            <a:off x="10526588" y="2924537"/>
            <a:ext cx="667662" cy="645407"/>
          </a:xfrm>
          <a:prstGeom prst="flowChartDecision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流程图: 决策 16"/>
          <p:cNvSpPr/>
          <p:nvPr/>
        </p:nvSpPr>
        <p:spPr>
          <a:xfrm>
            <a:off x="11394302" y="2800215"/>
            <a:ext cx="257216" cy="248642"/>
          </a:xfrm>
          <a:prstGeom prst="flowChartDecision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决策 20"/>
          <p:cNvSpPr/>
          <p:nvPr/>
        </p:nvSpPr>
        <p:spPr>
          <a:xfrm>
            <a:off x="10944426" y="3122134"/>
            <a:ext cx="1156968" cy="1118403"/>
          </a:xfrm>
          <a:prstGeom prst="flowChartDecisi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45"/>
          <p:cNvSpPr txBox="1"/>
          <p:nvPr/>
        </p:nvSpPr>
        <p:spPr>
          <a:xfrm>
            <a:off x="1514350" y="5714840"/>
            <a:ext cx="48696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ea typeface="方正细圆简体" pitchFamily="2" charset="-122"/>
              </a:rPr>
              <a:t>Talents come from diligence, </a:t>
            </a:r>
          </a:p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ea typeface="方正细圆简体" pitchFamily="2" charset="-122"/>
              </a:rPr>
              <a:t>and knowledge is gained by accumulation.</a:t>
            </a:r>
            <a:endParaRPr lang="en-US" altLang="zh-CN" sz="1100" b="1" dirty="0">
              <a:solidFill>
                <a:schemeClr val="bg1">
                  <a:lumMod val="50000"/>
                </a:schemeClr>
              </a:solidFill>
              <a:latin typeface="Arial Black" pitchFamily="34" charset="0"/>
              <a:ea typeface="方正细圆简体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流程图: 决策 22"/>
          <p:cNvSpPr/>
          <p:nvPr/>
        </p:nvSpPr>
        <p:spPr>
          <a:xfrm>
            <a:off x="11194250" y="4536910"/>
            <a:ext cx="667662" cy="645407"/>
          </a:xfrm>
          <a:prstGeom prst="flowChartDecision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093070C-B4B7-4AE9-8F00-222AFA0BA9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857" y="5958388"/>
            <a:ext cx="2133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805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950"/>
                            </p:stCondLst>
                            <p:childTnLst>
                              <p:par>
                                <p:cTn id="46" presetID="27" presetClass="emph" presetSubtype="0" repeatCount="3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7" presetClass="emph" presetSubtype="0" repeatCount="3000" fill="remove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37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37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37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37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7" presetClass="emph" presetSubtype="0" repeatCount="3000" fill="remove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7" presetClass="emph" presetSubtype="0" repeatCount="3000" fill="remove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3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9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21" grpId="0" animBg="1"/>
      <p:bldP spid="20" grpId="0"/>
      <p:bldP spid="23" grpId="0" animBg="1"/>
      <p:bldP spid="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>
            <a:extLst>
              <a:ext uri="{FF2B5EF4-FFF2-40B4-BE49-F238E27FC236}">
                <a16:creationId xmlns:a16="http://schemas.microsoft.com/office/drawing/2014/main" id="{6F2738F5-0043-403D-98B1-32121A361A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33988" b="10687"/>
          <a:stretch/>
        </p:blipFill>
        <p:spPr bwMode="auto">
          <a:xfrm>
            <a:off x="0" y="1551042"/>
            <a:ext cx="12199936" cy="3036136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1202134" y="5435168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项目区位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29579" y="5435168"/>
            <a:ext cx="2339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项目基本情况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96965" y="5435168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产品介绍</a:t>
            </a:r>
          </a:p>
        </p:txBody>
      </p:sp>
      <p:sp>
        <p:nvSpPr>
          <p:cNvPr id="9" name="矩形 8"/>
          <p:cNvSpPr/>
          <p:nvPr/>
        </p:nvSpPr>
        <p:spPr>
          <a:xfrm>
            <a:off x="8713004" y="5435168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各楼层详细介绍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459583" y="3928877"/>
            <a:ext cx="1297399" cy="1284485"/>
            <a:chOff x="1486694" y="2665507"/>
            <a:chExt cx="1297399" cy="1284485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rot="5400000">
              <a:off x="1476182" y="2728182"/>
              <a:ext cx="1284485" cy="1159135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48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1486694" y="3047437"/>
              <a:ext cx="1297399" cy="4327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4800" dirty="0"/>
                <a:t>01</a:t>
              </a:r>
              <a:endParaRPr lang="zh-CN" altLang="en-US" sz="4800" dirty="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195887" y="3928877"/>
            <a:ext cx="1297399" cy="1284485"/>
            <a:chOff x="4222998" y="2665507"/>
            <a:chExt cx="1297399" cy="1284485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5400000">
              <a:off x="4226425" y="2728182"/>
              <a:ext cx="1284485" cy="1159135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4800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4222998" y="3078969"/>
              <a:ext cx="1297399" cy="4327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4800" dirty="0"/>
                <a:t>02</a:t>
              </a:r>
              <a:endParaRPr lang="zh-CN" altLang="en-US" sz="4800" dirty="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913141" y="3928877"/>
            <a:ext cx="1297399" cy="1284485"/>
            <a:chOff x="6940252" y="2689493"/>
            <a:chExt cx="1297399" cy="1284485"/>
          </a:xfrm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 rot="5400000">
              <a:off x="6967655" y="2752168"/>
              <a:ext cx="1284485" cy="1159135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4800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6940252" y="3087353"/>
              <a:ext cx="1297399" cy="4327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4800" dirty="0"/>
                <a:t>03</a:t>
              </a:r>
              <a:endParaRPr lang="zh-CN" altLang="en-US" sz="4800" dirty="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414371" y="3928877"/>
            <a:ext cx="1297399" cy="1284485"/>
            <a:chOff x="9441482" y="2562069"/>
            <a:chExt cx="1297399" cy="1284485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 rot="5400000">
              <a:off x="9456528" y="2624744"/>
              <a:ext cx="1284485" cy="1159135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4800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9441482" y="2996952"/>
              <a:ext cx="1297399" cy="4327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4800" dirty="0"/>
                <a:t>04</a:t>
              </a:r>
              <a:endParaRPr lang="zh-CN" altLang="en-US" sz="480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94" y="908721"/>
            <a:ext cx="6840760" cy="1284643"/>
            <a:chOff x="0" y="908720"/>
            <a:chExt cx="6840760" cy="1284643"/>
          </a:xfrm>
        </p:grpSpPr>
        <p:sp>
          <p:nvSpPr>
            <p:cNvPr id="28" name="流程图: 决策 27"/>
            <p:cNvSpPr/>
            <p:nvPr/>
          </p:nvSpPr>
          <p:spPr>
            <a:xfrm flipV="1">
              <a:off x="0" y="908720"/>
              <a:ext cx="6840760" cy="1284643"/>
            </a:xfrm>
            <a:prstGeom prst="flowChartDecision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635681" y="1648386"/>
              <a:ext cx="3682058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——CONTENTS——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文本框 3"/>
            <p:cNvSpPr txBox="1"/>
            <p:nvPr/>
          </p:nvSpPr>
          <p:spPr>
            <a:xfrm>
              <a:off x="2644315" y="1052621"/>
              <a:ext cx="18002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 spc="600" dirty="0">
                  <a:solidFill>
                    <a:schemeClr val="bg1"/>
                  </a:solidFill>
                  <a:latin typeface="Arial Black" pitchFamily="34" charset="0"/>
                  <a:ea typeface="微软雅黑" pitchFamily="34" charset="-122"/>
                </a:rPr>
                <a:t>目录</a:t>
              </a:r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31BB664D-50E7-41DB-9139-EAC14AFE8C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857" y="5958388"/>
            <a:ext cx="2133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4000" y="169476"/>
            <a:ext cx="547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项目区位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安亭汽车城板块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9CAD8973-9426-49F9-A5E0-B53F92CDBC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18510" b="9812"/>
          <a:stretch/>
        </p:blipFill>
        <p:spPr bwMode="auto">
          <a:xfrm>
            <a:off x="2171923" y="672084"/>
            <a:ext cx="7265193" cy="5394887"/>
          </a:xfrm>
          <a:prstGeom prst="rect">
            <a:avLst/>
          </a:prstGeom>
          <a:noFill/>
        </p:spPr>
      </p:pic>
      <p:sp>
        <p:nvSpPr>
          <p:cNvPr id="19" name="文本框 53">
            <a:extLst>
              <a:ext uri="{FF2B5EF4-FFF2-40B4-BE49-F238E27FC236}">
                <a16:creationId xmlns:a16="http://schemas.microsoft.com/office/drawing/2014/main" id="{80E48C6B-DEBE-45B6-A13D-E295478CD69D}"/>
              </a:ext>
            </a:extLst>
          </p:cNvPr>
          <p:cNvSpPr txBox="1"/>
          <p:nvPr/>
        </p:nvSpPr>
        <p:spPr>
          <a:xfrm>
            <a:off x="6899018" y="3542752"/>
            <a:ext cx="202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项目位置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8012AE41-A3A9-4894-A870-8B9D42A87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857" y="5958388"/>
            <a:ext cx="2133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6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4000" y="169476"/>
            <a:ext cx="547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项目基本情况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471885" y="431086"/>
            <a:ext cx="6480857" cy="5810726"/>
            <a:chOff x="4150989" y="1770941"/>
            <a:chExt cx="3923070" cy="3269668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14" name="Picture 2" descr="Monitor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0989" y="1770941"/>
              <a:ext cx="3923070" cy="3269668"/>
            </a:xfrm>
            <a:prstGeom prst="rect">
              <a:avLst/>
            </a:prstGeom>
          </p:spPr>
        </p:pic>
        <p:pic>
          <p:nvPicPr>
            <p:cNvPr id="16" name="Picture 4" descr="Monitor-Ligh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61778" y="1937085"/>
              <a:ext cx="1499462" cy="1834577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846180" y="835764"/>
            <a:ext cx="447030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绿地·欧拉零距离11号线昌吉东路站,为花园复式公寓菁英社区。总建筑面积25800㎡,3F层高为5.4M,4F为4M,5、6F层高为绝对稀缺的4.5M,户型面积约50-80㎡。依托安亭国际汽车城产业链及同济大学嘉定校区,带来近12万产业高端人才租客群体,投资首选！11号线贯穿南北,带来巨大的人口红利与价格红利,近距离地铁更带来了高租金。项目自带9785㎡商业,安亭嘉亭荟、三德广场、财富广场三大商圈环伺;近800㎡休闲与运动空</a:t>
            </a: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中花园！</a:t>
            </a:r>
            <a:endParaRPr lang="en-US" altLang="zh-CN" sz="22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itchFamily="18" charset="0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C118C17E-D914-44C4-819A-B87E4ADDB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113" y="692696"/>
            <a:ext cx="6041458" cy="3792218"/>
          </a:xfrm>
          <a:prstGeom prst="rect">
            <a:avLst/>
          </a:prstGeom>
          <a:noFill/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384FB01-0198-46E9-BBE2-EFA85C783E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857" y="5958388"/>
            <a:ext cx="2133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0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b="72279"/>
          <a:stretch/>
        </p:blipFill>
        <p:spPr>
          <a:xfrm rot="5400000">
            <a:off x="5767479" y="3224772"/>
            <a:ext cx="5709727" cy="83508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57825" y="1176770"/>
            <a:ext cx="7020232" cy="5680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中小学</a:t>
            </a:r>
            <a:r>
              <a:rPr lang="en-US" altLang="zh-CN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: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紫荆小学、震川中学、安亭小学、安亭高级中学、上海同济黄渡小学、嘉定区黄渡中学等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幼稚园</a:t>
            </a:r>
            <a:r>
              <a:rPr lang="en-US" altLang="zh-CN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: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杨林幼儿园、新桥幼儿园、华林幼儿园、东方瑞仕幼儿园、风华幼儿园分园等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综合购物</a:t>
            </a:r>
            <a:r>
              <a:rPr lang="en-US" altLang="zh-CN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: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嘉亭荟、三德广场、财富广场、上海如海生活超市沪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2026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号、惠民超市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昌吉店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、联华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雅丹店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、路劲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上海派、联华超市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方锦路）等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银行</a:t>
            </a:r>
            <a:r>
              <a:rPr lang="en-US" altLang="zh-CN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: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工商银行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﹑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交通银行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﹑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建设银行、广发银行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ATM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、中国农业银行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ATM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、交通银行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ATM(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同济嘉定校区）、中国农业银行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24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小时自助银行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中央大道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等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邮局</a:t>
            </a:r>
            <a:r>
              <a:rPr lang="en-US" altLang="zh-CN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: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安亭镇邮政局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医院</a:t>
            </a:r>
            <a:r>
              <a:rPr lang="en-US" altLang="zh-CN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: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安亭医院、肝癌科学中心、东方肝胆外科医院、上海市嘉定区安亭镇黄渡社区卫生服务中心顾家社区卫生服务站等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其他</a:t>
            </a:r>
            <a:r>
              <a:rPr lang="en-US" altLang="zh-CN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: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同济大学嘉定校区、满天星广场、横店电影城、安亭汽车城、汽车博览公园、安亭老街等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022684" y="787450"/>
            <a:ext cx="2290515" cy="389320"/>
            <a:chOff x="8873322" y="1821077"/>
            <a:chExt cx="2290515" cy="389320"/>
          </a:xfrm>
        </p:grpSpPr>
        <p:sp>
          <p:nvSpPr>
            <p:cNvPr id="8" name="矩形 7"/>
            <p:cNvSpPr/>
            <p:nvPr/>
          </p:nvSpPr>
          <p:spPr>
            <a:xfrm>
              <a:off x="8873322" y="1821077"/>
              <a:ext cx="2290515" cy="3893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9" name="文本框 53"/>
            <p:cNvSpPr txBox="1"/>
            <p:nvPr/>
          </p:nvSpPr>
          <p:spPr>
            <a:xfrm>
              <a:off x="8975526" y="1824220"/>
              <a:ext cx="2022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周边配套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24000" y="169476"/>
            <a:ext cx="2566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项目基本情况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2F4D672-4E95-45BA-B4D1-F59134E37BAF}"/>
              </a:ext>
            </a:extLst>
          </p:cNvPr>
          <p:cNvGrpSpPr/>
          <p:nvPr/>
        </p:nvGrpSpPr>
        <p:grpSpPr>
          <a:xfrm>
            <a:off x="8770878" y="780599"/>
            <a:ext cx="2290515" cy="389320"/>
            <a:chOff x="8873322" y="1821077"/>
            <a:chExt cx="2290515" cy="389320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37FFEAB-38E0-42FA-BE1A-591A3EF748A8}"/>
                </a:ext>
              </a:extLst>
            </p:cNvPr>
            <p:cNvSpPr/>
            <p:nvPr/>
          </p:nvSpPr>
          <p:spPr>
            <a:xfrm>
              <a:off x="8873322" y="1821077"/>
              <a:ext cx="2290515" cy="3893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5" name="文本框 53">
              <a:extLst>
                <a:ext uri="{FF2B5EF4-FFF2-40B4-BE49-F238E27FC236}">
                  <a16:creationId xmlns:a16="http://schemas.microsoft.com/office/drawing/2014/main" id="{699A3931-A1BE-45CB-ADA6-2131FCD46772}"/>
                </a:ext>
              </a:extLst>
            </p:cNvPr>
            <p:cNvSpPr txBox="1"/>
            <p:nvPr/>
          </p:nvSpPr>
          <p:spPr>
            <a:xfrm>
              <a:off x="8975526" y="1824220"/>
              <a:ext cx="2022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交通</a:t>
              </a: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297E61B5-A494-4922-AA9B-988462643513}"/>
              </a:ext>
            </a:extLst>
          </p:cNvPr>
          <p:cNvSpPr/>
          <p:nvPr/>
        </p:nvSpPr>
        <p:spPr>
          <a:xfrm>
            <a:off x="8650708" y="1217436"/>
            <a:ext cx="2883467" cy="3612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号线、沪蓉高速、京沪高</a:t>
            </a: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速、曹安公路、宝安公路。</a:t>
            </a: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零距离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号线昌吉东路站，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45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分钟直达徐家汇；宝安</a:t>
            </a: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公路、曹安公路、沪蓉高速</a:t>
            </a: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直达市区。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地铁：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昌吉东路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地铁站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]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</a:t>
            </a: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地铁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号线支线）公交：昌</a:t>
            </a: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吉东路地铁站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公交站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]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（嘉</a:t>
            </a: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108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），公交昌吉东路站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[</a:t>
            </a: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公交站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]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（嘉定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108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93A75B84-CE66-4E0F-B079-1EE202EDD0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857" y="5958388"/>
            <a:ext cx="2133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6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>
            <a:extLst>
              <a:ext uri="{FF2B5EF4-FFF2-40B4-BE49-F238E27FC236}">
                <a16:creationId xmlns:a16="http://schemas.microsoft.com/office/drawing/2014/main" id="{FA3B0AAC-49F9-4D49-9FC1-5EA9510160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b="12833"/>
          <a:stretch/>
        </p:blipFill>
        <p:spPr bwMode="auto">
          <a:xfrm>
            <a:off x="606454" y="1257473"/>
            <a:ext cx="5230367" cy="4382212"/>
          </a:xfrm>
          <a:prstGeom prst="rect">
            <a:avLst/>
          </a:prstGeom>
          <a:noFill/>
        </p:spPr>
      </p:pic>
      <p:grpSp>
        <p:nvGrpSpPr>
          <p:cNvPr id="33" name="组合 32"/>
          <p:cNvGrpSpPr/>
          <p:nvPr/>
        </p:nvGrpSpPr>
        <p:grpSpPr>
          <a:xfrm>
            <a:off x="606454" y="4857122"/>
            <a:ext cx="5230367" cy="1565126"/>
            <a:chOff x="725015" y="3649216"/>
            <a:chExt cx="5230367" cy="1565126"/>
          </a:xfrm>
        </p:grpSpPr>
        <p:sp>
          <p:nvSpPr>
            <p:cNvPr id="4" name="流程图: 决策 3"/>
            <p:cNvSpPr/>
            <p:nvPr/>
          </p:nvSpPr>
          <p:spPr>
            <a:xfrm flipV="1">
              <a:off x="725015" y="3649216"/>
              <a:ext cx="5230367" cy="1565126"/>
            </a:xfrm>
            <a:prstGeom prst="flowChartDecision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3"/>
            <p:cNvSpPr txBox="1"/>
            <p:nvPr/>
          </p:nvSpPr>
          <p:spPr>
            <a:xfrm>
              <a:off x="2692125" y="3883034"/>
              <a:ext cx="1296145" cy="95410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锐字荣光黑简1.0" pitchFamily="2" charset="-122"/>
                  <a:ea typeface="锐字荣光黑简1.0" pitchFamily="2" charset="-122"/>
                </a:rPr>
                <a:t>楼层</a:t>
              </a:r>
              <a:endParaRPr lang="en-US" altLang="zh-CN" sz="2800" b="1" dirty="0">
                <a:solidFill>
                  <a:schemeClr val="bg1"/>
                </a:solidFill>
                <a:latin typeface="锐字荣光黑简1.0" pitchFamily="2" charset="-122"/>
                <a:ea typeface="锐字荣光黑简1.0" pitchFamily="2" charset="-122"/>
              </a:endParaRPr>
            </a:p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锐字荣光黑简1.0" pitchFamily="2" charset="-122"/>
                  <a:ea typeface="锐字荣光黑简1.0" pitchFamily="2" charset="-122"/>
                </a:rPr>
                <a:t>介绍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6857481" y="2967335"/>
            <a:ext cx="3377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lang="zh-CN" altLang="en-US" sz="2400" dirty="0">
                <a:solidFill>
                  <a:srgbClr val="EEECE1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产品类型：商办</a:t>
            </a:r>
            <a:r>
              <a:rPr lang="en-US" altLang="zh-CN" sz="2400" dirty="0">
                <a:solidFill>
                  <a:srgbClr val="EEECE1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Loft</a:t>
            </a:r>
          </a:p>
        </p:txBody>
      </p:sp>
      <p:sp>
        <p:nvSpPr>
          <p:cNvPr id="24" name="矩形 23"/>
          <p:cNvSpPr/>
          <p:nvPr/>
        </p:nvSpPr>
        <p:spPr>
          <a:xfrm>
            <a:off x="6849751" y="3551937"/>
            <a:ext cx="44221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lang="zh-CN" altLang="en-US" sz="2400" dirty="0">
                <a:solidFill>
                  <a:srgbClr val="EEECE1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各层层高：</a:t>
            </a:r>
            <a:r>
              <a:rPr lang="en-US" altLang="zh-CN" sz="2400" dirty="0">
                <a:solidFill>
                  <a:srgbClr val="EEECE1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3F</a:t>
            </a:r>
            <a:r>
              <a:rPr lang="zh-CN" altLang="en-US" sz="2400" dirty="0">
                <a:solidFill>
                  <a:srgbClr val="EEECE1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400" dirty="0">
                <a:solidFill>
                  <a:srgbClr val="EEECE1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5.4</a:t>
            </a:r>
            <a:r>
              <a:rPr lang="zh-CN" altLang="en-US" sz="2400" dirty="0">
                <a:solidFill>
                  <a:srgbClr val="EEECE1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米；</a:t>
            </a:r>
          </a:p>
          <a:p>
            <a:r>
              <a:rPr lang="en-US" altLang="zh-CN" sz="2400" dirty="0">
                <a:solidFill>
                  <a:srgbClr val="EEECE1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		4F</a:t>
            </a:r>
            <a:r>
              <a:rPr lang="zh-CN" altLang="en-US" sz="2400" dirty="0">
                <a:solidFill>
                  <a:srgbClr val="EEECE1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400" dirty="0">
                <a:solidFill>
                  <a:srgbClr val="EEECE1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400" dirty="0">
                <a:solidFill>
                  <a:srgbClr val="EEECE1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米；</a:t>
            </a:r>
          </a:p>
          <a:p>
            <a:r>
              <a:rPr lang="en-US" altLang="zh-CN" sz="2400" dirty="0">
                <a:solidFill>
                  <a:srgbClr val="EEECE1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		5F&amp;6F</a:t>
            </a:r>
            <a:r>
              <a:rPr lang="zh-CN" altLang="en-US" sz="2400" dirty="0">
                <a:solidFill>
                  <a:srgbClr val="EEECE1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400" dirty="0">
                <a:solidFill>
                  <a:srgbClr val="EEECE1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4.5</a:t>
            </a:r>
            <a:r>
              <a:rPr lang="zh-CN" altLang="en-US" sz="2400" dirty="0">
                <a:solidFill>
                  <a:srgbClr val="EEECE1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米；</a:t>
            </a:r>
          </a:p>
        </p:txBody>
      </p:sp>
      <p:sp>
        <p:nvSpPr>
          <p:cNvPr id="31" name="TextBox 9">
            <a:extLst>
              <a:ext uri="{FF2B5EF4-FFF2-40B4-BE49-F238E27FC236}">
                <a16:creationId xmlns:a16="http://schemas.microsoft.com/office/drawing/2014/main" id="{80CE87BF-39D9-45B1-B33F-C6D78D88AE42}"/>
              </a:ext>
            </a:extLst>
          </p:cNvPr>
          <p:cNvSpPr txBox="1"/>
          <p:nvPr/>
        </p:nvSpPr>
        <p:spPr>
          <a:xfrm>
            <a:off x="1124000" y="169476"/>
            <a:ext cx="2566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产品介绍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D00185D4-3A08-4A10-90E1-773DAC7C403D}"/>
              </a:ext>
            </a:extLst>
          </p:cNvPr>
          <p:cNvSpPr/>
          <p:nvPr/>
        </p:nvSpPr>
        <p:spPr>
          <a:xfrm>
            <a:off x="6857481" y="2382733"/>
            <a:ext cx="3007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lang="zh-CN" altLang="en-US" sz="2400" dirty="0">
                <a:solidFill>
                  <a:srgbClr val="EEECE1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产品楼层：</a:t>
            </a:r>
            <a:r>
              <a:rPr lang="en-US" altLang="zh-CN" sz="2400" dirty="0">
                <a:solidFill>
                  <a:srgbClr val="EEECE1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3F-6F</a:t>
            </a: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97036F51-E84C-4AE7-B867-9B7CA603B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857" y="5958388"/>
            <a:ext cx="2133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417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50A87616-D657-4784-B8F9-F531B953D6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1676" r="12133"/>
          <a:stretch/>
        </p:blipFill>
        <p:spPr bwMode="auto">
          <a:xfrm>
            <a:off x="6336625" y="1248663"/>
            <a:ext cx="5248923" cy="4391022"/>
          </a:xfrm>
          <a:prstGeom prst="rect">
            <a:avLst/>
          </a:prstGeom>
          <a:noFill/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C8056A96-D85C-47AE-9FD8-F36B8B9F94D4}"/>
              </a:ext>
            </a:extLst>
          </p:cNvPr>
          <p:cNvGrpSpPr/>
          <p:nvPr/>
        </p:nvGrpSpPr>
        <p:grpSpPr>
          <a:xfrm>
            <a:off x="6336625" y="4857122"/>
            <a:ext cx="5230367" cy="1565126"/>
            <a:chOff x="725015" y="3649216"/>
            <a:chExt cx="5230367" cy="1565126"/>
          </a:xfrm>
        </p:grpSpPr>
        <p:sp>
          <p:nvSpPr>
            <p:cNvPr id="13" name="流程图: 决策 12">
              <a:extLst>
                <a:ext uri="{FF2B5EF4-FFF2-40B4-BE49-F238E27FC236}">
                  <a16:creationId xmlns:a16="http://schemas.microsoft.com/office/drawing/2014/main" id="{F8157FC5-B062-4B73-B59E-96BE159ADE27}"/>
                </a:ext>
              </a:extLst>
            </p:cNvPr>
            <p:cNvSpPr/>
            <p:nvPr/>
          </p:nvSpPr>
          <p:spPr>
            <a:xfrm flipV="1">
              <a:off x="725015" y="3649216"/>
              <a:ext cx="5230367" cy="1565126"/>
            </a:xfrm>
            <a:prstGeom prst="flowChartDecision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3">
              <a:extLst>
                <a:ext uri="{FF2B5EF4-FFF2-40B4-BE49-F238E27FC236}">
                  <a16:creationId xmlns:a16="http://schemas.microsoft.com/office/drawing/2014/main" id="{D29C0FCF-94ED-42EA-9370-7BF8E21E37D9}"/>
                </a:ext>
              </a:extLst>
            </p:cNvPr>
            <p:cNvSpPr txBox="1"/>
            <p:nvPr/>
          </p:nvSpPr>
          <p:spPr>
            <a:xfrm>
              <a:off x="2692125" y="3883034"/>
              <a:ext cx="1296145" cy="95410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锐字荣光黑简1.0" pitchFamily="2" charset="-122"/>
                  <a:ea typeface="锐字荣光黑简1.0" pitchFamily="2" charset="-122"/>
                </a:rPr>
                <a:t>楼层</a:t>
              </a:r>
              <a:endParaRPr lang="en-US" altLang="zh-CN" sz="2800" b="1" dirty="0">
                <a:solidFill>
                  <a:schemeClr val="bg1"/>
                </a:solidFill>
                <a:latin typeface="锐字荣光黑简1.0" pitchFamily="2" charset="-122"/>
                <a:ea typeface="锐字荣光黑简1.0" pitchFamily="2" charset="-122"/>
              </a:endParaRPr>
            </a:p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锐字荣光黑简1.0" pitchFamily="2" charset="-122"/>
                  <a:ea typeface="锐字荣光黑简1.0" pitchFamily="2" charset="-122"/>
                </a:rPr>
                <a:t>介绍</a:t>
              </a:r>
            </a:p>
          </p:txBody>
        </p:sp>
      </p:grpSp>
      <p:sp>
        <p:nvSpPr>
          <p:cNvPr id="31" name="TextBox 9">
            <a:extLst>
              <a:ext uri="{FF2B5EF4-FFF2-40B4-BE49-F238E27FC236}">
                <a16:creationId xmlns:a16="http://schemas.microsoft.com/office/drawing/2014/main" id="{80CE87BF-39D9-45B1-B33F-C6D78D88AE42}"/>
              </a:ext>
            </a:extLst>
          </p:cNvPr>
          <p:cNvSpPr txBox="1"/>
          <p:nvPr/>
        </p:nvSpPr>
        <p:spPr>
          <a:xfrm>
            <a:off x="1124000" y="169476"/>
            <a:ext cx="2566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产品介绍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5E5D656-4AA2-48F5-8F30-EC162D0EA63B}"/>
              </a:ext>
            </a:extLst>
          </p:cNvPr>
          <p:cNvSpPr/>
          <p:nvPr/>
        </p:nvSpPr>
        <p:spPr>
          <a:xfrm>
            <a:off x="1131730" y="2989255"/>
            <a:ext cx="2800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lang="zh-CN" altLang="en-US" sz="2400" dirty="0">
                <a:solidFill>
                  <a:srgbClr val="EEECE1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产品类型：商铺</a:t>
            </a:r>
            <a:endParaRPr lang="en-US" altLang="zh-CN" sz="2400" dirty="0">
              <a:solidFill>
                <a:srgbClr val="EEECE1">
                  <a:lumMod val="25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F90BAE8-4D35-4CB2-B777-F0BF6F8978A2}"/>
              </a:ext>
            </a:extLst>
          </p:cNvPr>
          <p:cNvSpPr/>
          <p:nvPr/>
        </p:nvSpPr>
        <p:spPr>
          <a:xfrm>
            <a:off x="1124000" y="3573857"/>
            <a:ext cx="38892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lang="zh-CN" altLang="en-US" sz="2400" dirty="0">
                <a:solidFill>
                  <a:srgbClr val="EEECE1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各层层高：</a:t>
            </a:r>
            <a:r>
              <a:rPr lang="en-US" altLang="zh-CN" sz="2400" dirty="0">
                <a:solidFill>
                  <a:srgbClr val="EEECE1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1F</a:t>
            </a:r>
            <a:r>
              <a:rPr lang="zh-CN" altLang="en-US" sz="2400" dirty="0">
                <a:solidFill>
                  <a:srgbClr val="EEECE1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400" dirty="0">
                <a:solidFill>
                  <a:srgbClr val="EEECE1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5.4</a:t>
            </a:r>
            <a:r>
              <a:rPr lang="zh-CN" altLang="en-US" sz="2400" dirty="0">
                <a:solidFill>
                  <a:srgbClr val="EEECE1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米；</a:t>
            </a:r>
            <a:endParaRPr lang="en-US" altLang="zh-CN" sz="2400" dirty="0">
              <a:solidFill>
                <a:srgbClr val="EEECE1">
                  <a:lumMod val="25000"/>
                </a:srgb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400" dirty="0">
                <a:solidFill>
                  <a:srgbClr val="EEECE1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		2F</a:t>
            </a:r>
            <a:r>
              <a:rPr lang="zh-CN" altLang="en-US" sz="2400" dirty="0">
                <a:solidFill>
                  <a:srgbClr val="EEECE1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400" dirty="0">
                <a:solidFill>
                  <a:srgbClr val="EEECE1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400" dirty="0">
                <a:solidFill>
                  <a:srgbClr val="EEECE1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米；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ADF8DA0-6DBF-45FC-BC85-B183648C96C2}"/>
              </a:ext>
            </a:extLst>
          </p:cNvPr>
          <p:cNvSpPr/>
          <p:nvPr/>
        </p:nvSpPr>
        <p:spPr>
          <a:xfrm>
            <a:off x="1131730" y="2404653"/>
            <a:ext cx="3007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lang="zh-CN" altLang="en-US" sz="2400" dirty="0">
                <a:solidFill>
                  <a:srgbClr val="EEECE1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产品楼层：</a:t>
            </a:r>
            <a:r>
              <a:rPr lang="en-US" altLang="zh-CN" sz="2400" dirty="0">
                <a:solidFill>
                  <a:srgbClr val="EEECE1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1F-2F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C0355AE9-97BE-42B6-BC19-342F29950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857" y="5958388"/>
            <a:ext cx="2133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908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7448" y="169476"/>
            <a:ext cx="446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各楼层详细介绍</a:t>
            </a:r>
          </a:p>
        </p:txBody>
      </p:sp>
      <p:sp>
        <p:nvSpPr>
          <p:cNvPr id="8" name="文本框 25"/>
          <p:cNvSpPr txBox="1"/>
          <p:nvPr>
            <p:custDataLst>
              <p:tags r:id="rId1"/>
            </p:custDataLst>
          </p:nvPr>
        </p:nvSpPr>
        <p:spPr>
          <a:xfrm>
            <a:off x="4175375" y="5685260"/>
            <a:ext cx="3841249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层平面图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文本框 25"/>
          <p:cNvSpPr txBox="1"/>
          <p:nvPr>
            <p:custDataLst>
              <p:tags r:id="rId2"/>
            </p:custDataLst>
          </p:nvPr>
        </p:nvSpPr>
        <p:spPr>
          <a:xfrm>
            <a:off x="8146672" y="1124745"/>
            <a:ext cx="2629849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主要操作项目</a:t>
            </a:r>
            <a:endParaRPr lang="en-US" alt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536160" y="5604250"/>
            <a:ext cx="3864992" cy="705070"/>
            <a:chOff x="7535366" y="5604250"/>
            <a:chExt cx="3864992" cy="705070"/>
          </a:xfrm>
        </p:grpSpPr>
        <p:grpSp>
          <p:nvGrpSpPr>
            <p:cNvPr id="17" name="组合 16"/>
            <p:cNvGrpSpPr/>
            <p:nvPr/>
          </p:nvGrpSpPr>
          <p:grpSpPr>
            <a:xfrm>
              <a:off x="10151093" y="5604250"/>
              <a:ext cx="1249265" cy="705070"/>
              <a:chOff x="3100388" y="1738313"/>
              <a:chExt cx="5991226" cy="3381375"/>
            </a:xfrm>
            <a:solidFill>
              <a:schemeClr val="bg1"/>
            </a:solidFill>
          </p:grpSpPr>
          <p:sp>
            <p:nvSpPr>
              <p:cNvPr id="18" name="Freeform 429"/>
              <p:cNvSpPr>
                <a:spLocks noEditPoints="1"/>
              </p:cNvSpPr>
              <p:nvPr/>
            </p:nvSpPr>
            <p:spPr bwMode="auto">
              <a:xfrm>
                <a:off x="5854701" y="1855788"/>
                <a:ext cx="3236913" cy="3241675"/>
              </a:xfrm>
              <a:custGeom>
                <a:avLst/>
                <a:gdLst>
                  <a:gd name="T0" fmla="*/ 431 w 861"/>
                  <a:gd name="T1" fmla="*/ 0 h 861"/>
                  <a:gd name="T2" fmla="*/ 861 w 861"/>
                  <a:gd name="T3" fmla="*/ 430 h 861"/>
                  <a:gd name="T4" fmla="*/ 431 w 861"/>
                  <a:gd name="T5" fmla="*/ 861 h 861"/>
                  <a:gd name="T6" fmla="*/ 0 w 861"/>
                  <a:gd name="T7" fmla="*/ 430 h 861"/>
                  <a:gd name="T8" fmla="*/ 431 w 861"/>
                  <a:gd name="T9" fmla="*/ 0 h 861"/>
                  <a:gd name="T10" fmla="*/ 795 w 861"/>
                  <a:gd name="T11" fmla="*/ 429 h 861"/>
                  <a:gd name="T12" fmla="*/ 460 w 861"/>
                  <a:gd name="T13" fmla="*/ 66 h 861"/>
                  <a:gd name="T14" fmla="*/ 460 w 861"/>
                  <a:gd name="T15" fmla="*/ 178 h 861"/>
                  <a:gd name="T16" fmla="*/ 533 w 861"/>
                  <a:gd name="T17" fmla="*/ 178 h 861"/>
                  <a:gd name="T18" fmla="*/ 603 w 861"/>
                  <a:gd name="T19" fmla="*/ 234 h 861"/>
                  <a:gd name="T20" fmla="*/ 603 w 861"/>
                  <a:gd name="T21" fmla="*/ 315 h 861"/>
                  <a:gd name="T22" fmla="*/ 539 w 861"/>
                  <a:gd name="T23" fmla="*/ 315 h 861"/>
                  <a:gd name="T24" fmla="*/ 539 w 861"/>
                  <a:gd name="T25" fmla="*/ 264 h 861"/>
                  <a:gd name="T26" fmla="*/ 495 w 861"/>
                  <a:gd name="T27" fmla="*/ 229 h 861"/>
                  <a:gd name="T28" fmla="*/ 460 w 861"/>
                  <a:gd name="T29" fmla="*/ 229 h 861"/>
                  <a:gd name="T30" fmla="*/ 460 w 861"/>
                  <a:gd name="T31" fmla="*/ 400 h 861"/>
                  <a:gd name="T32" fmla="*/ 532 w 861"/>
                  <a:gd name="T33" fmla="*/ 400 h 861"/>
                  <a:gd name="T34" fmla="*/ 603 w 861"/>
                  <a:gd name="T35" fmla="*/ 456 h 861"/>
                  <a:gd name="T36" fmla="*/ 603 w 861"/>
                  <a:gd name="T37" fmla="*/ 617 h 861"/>
                  <a:gd name="T38" fmla="*/ 532 w 861"/>
                  <a:gd name="T39" fmla="*/ 673 h 861"/>
                  <a:gd name="T40" fmla="*/ 460 w 861"/>
                  <a:gd name="T41" fmla="*/ 673 h 861"/>
                  <a:gd name="T42" fmla="*/ 460 w 861"/>
                  <a:gd name="T43" fmla="*/ 791 h 861"/>
                  <a:gd name="T44" fmla="*/ 795 w 861"/>
                  <a:gd name="T45" fmla="*/ 429 h 861"/>
                  <a:gd name="T46" fmla="*/ 538 w 861"/>
                  <a:gd name="T47" fmla="*/ 587 h 861"/>
                  <a:gd name="T48" fmla="*/ 538 w 861"/>
                  <a:gd name="T49" fmla="*/ 486 h 861"/>
                  <a:gd name="T50" fmla="*/ 494 w 861"/>
                  <a:gd name="T51" fmla="*/ 451 h 861"/>
                  <a:gd name="T52" fmla="*/ 460 w 861"/>
                  <a:gd name="T53" fmla="*/ 451 h 861"/>
                  <a:gd name="T54" fmla="*/ 460 w 861"/>
                  <a:gd name="T55" fmla="*/ 622 h 861"/>
                  <a:gd name="T56" fmla="*/ 494 w 861"/>
                  <a:gd name="T57" fmla="*/ 622 h 861"/>
                  <a:gd name="T58" fmla="*/ 538 w 861"/>
                  <a:gd name="T59" fmla="*/ 587 h 861"/>
                  <a:gd name="T60" fmla="*/ 402 w 861"/>
                  <a:gd name="T61" fmla="*/ 791 h 861"/>
                  <a:gd name="T62" fmla="*/ 402 w 861"/>
                  <a:gd name="T63" fmla="*/ 673 h 861"/>
                  <a:gd name="T64" fmla="*/ 329 w 861"/>
                  <a:gd name="T65" fmla="*/ 673 h 861"/>
                  <a:gd name="T66" fmla="*/ 259 w 861"/>
                  <a:gd name="T67" fmla="*/ 617 h 861"/>
                  <a:gd name="T68" fmla="*/ 259 w 861"/>
                  <a:gd name="T69" fmla="*/ 536 h 861"/>
                  <a:gd name="T70" fmla="*/ 323 w 861"/>
                  <a:gd name="T71" fmla="*/ 536 h 861"/>
                  <a:gd name="T72" fmla="*/ 323 w 861"/>
                  <a:gd name="T73" fmla="*/ 587 h 861"/>
                  <a:gd name="T74" fmla="*/ 367 w 861"/>
                  <a:gd name="T75" fmla="*/ 622 h 861"/>
                  <a:gd name="T76" fmla="*/ 402 w 861"/>
                  <a:gd name="T77" fmla="*/ 622 h 861"/>
                  <a:gd name="T78" fmla="*/ 402 w 861"/>
                  <a:gd name="T79" fmla="*/ 451 h 861"/>
                  <a:gd name="T80" fmla="*/ 330 w 861"/>
                  <a:gd name="T81" fmla="*/ 451 h 861"/>
                  <a:gd name="T82" fmla="*/ 260 w 861"/>
                  <a:gd name="T83" fmla="*/ 395 h 861"/>
                  <a:gd name="T84" fmla="*/ 260 w 861"/>
                  <a:gd name="T85" fmla="*/ 234 h 861"/>
                  <a:gd name="T86" fmla="*/ 330 w 861"/>
                  <a:gd name="T87" fmla="*/ 178 h 861"/>
                  <a:gd name="T88" fmla="*/ 402 w 861"/>
                  <a:gd name="T89" fmla="*/ 178 h 861"/>
                  <a:gd name="T90" fmla="*/ 402 w 861"/>
                  <a:gd name="T91" fmla="*/ 66 h 861"/>
                  <a:gd name="T92" fmla="*/ 67 w 861"/>
                  <a:gd name="T93" fmla="*/ 429 h 861"/>
                  <a:gd name="T94" fmla="*/ 402 w 861"/>
                  <a:gd name="T95" fmla="*/ 791 h 861"/>
                  <a:gd name="T96" fmla="*/ 402 w 861"/>
                  <a:gd name="T97" fmla="*/ 400 h 861"/>
                  <a:gd name="T98" fmla="*/ 402 w 861"/>
                  <a:gd name="T99" fmla="*/ 229 h 861"/>
                  <a:gd name="T100" fmla="*/ 368 w 861"/>
                  <a:gd name="T101" fmla="*/ 229 h 861"/>
                  <a:gd name="T102" fmla="*/ 324 w 861"/>
                  <a:gd name="T103" fmla="*/ 264 h 861"/>
                  <a:gd name="T104" fmla="*/ 324 w 861"/>
                  <a:gd name="T105" fmla="*/ 365 h 861"/>
                  <a:gd name="T106" fmla="*/ 368 w 861"/>
                  <a:gd name="T107" fmla="*/ 400 h 861"/>
                  <a:gd name="T108" fmla="*/ 402 w 861"/>
                  <a:gd name="T109" fmla="*/ 400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61" h="861">
                    <a:moveTo>
                      <a:pt x="431" y="0"/>
                    </a:moveTo>
                    <a:cubicBezTo>
                      <a:pt x="668" y="0"/>
                      <a:pt x="861" y="193"/>
                      <a:pt x="861" y="430"/>
                    </a:cubicBezTo>
                    <a:cubicBezTo>
                      <a:pt x="861" y="668"/>
                      <a:pt x="668" y="861"/>
                      <a:pt x="431" y="861"/>
                    </a:cubicBezTo>
                    <a:cubicBezTo>
                      <a:pt x="193" y="861"/>
                      <a:pt x="0" y="668"/>
                      <a:pt x="0" y="430"/>
                    </a:cubicBezTo>
                    <a:cubicBezTo>
                      <a:pt x="0" y="193"/>
                      <a:pt x="193" y="0"/>
                      <a:pt x="431" y="0"/>
                    </a:cubicBezTo>
                    <a:close/>
                    <a:moveTo>
                      <a:pt x="795" y="429"/>
                    </a:moveTo>
                    <a:cubicBezTo>
                      <a:pt x="795" y="237"/>
                      <a:pt x="647" y="81"/>
                      <a:pt x="460" y="66"/>
                    </a:cubicBezTo>
                    <a:cubicBezTo>
                      <a:pt x="460" y="178"/>
                      <a:pt x="460" y="178"/>
                      <a:pt x="460" y="178"/>
                    </a:cubicBezTo>
                    <a:cubicBezTo>
                      <a:pt x="533" y="178"/>
                      <a:pt x="533" y="178"/>
                      <a:pt x="533" y="178"/>
                    </a:cubicBezTo>
                    <a:cubicBezTo>
                      <a:pt x="572" y="178"/>
                      <a:pt x="603" y="203"/>
                      <a:pt x="603" y="234"/>
                    </a:cubicBezTo>
                    <a:cubicBezTo>
                      <a:pt x="603" y="315"/>
                      <a:pt x="603" y="315"/>
                      <a:pt x="603" y="315"/>
                    </a:cubicBezTo>
                    <a:cubicBezTo>
                      <a:pt x="539" y="315"/>
                      <a:pt x="539" y="315"/>
                      <a:pt x="539" y="315"/>
                    </a:cubicBezTo>
                    <a:cubicBezTo>
                      <a:pt x="539" y="264"/>
                      <a:pt x="539" y="264"/>
                      <a:pt x="539" y="264"/>
                    </a:cubicBezTo>
                    <a:cubicBezTo>
                      <a:pt x="539" y="245"/>
                      <a:pt x="519" y="229"/>
                      <a:pt x="495" y="229"/>
                    </a:cubicBezTo>
                    <a:cubicBezTo>
                      <a:pt x="460" y="229"/>
                      <a:pt x="460" y="229"/>
                      <a:pt x="460" y="229"/>
                    </a:cubicBezTo>
                    <a:cubicBezTo>
                      <a:pt x="460" y="400"/>
                      <a:pt x="460" y="400"/>
                      <a:pt x="460" y="400"/>
                    </a:cubicBezTo>
                    <a:cubicBezTo>
                      <a:pt x="532" y="400"/>
                      <a:pt x="532" y="400"/>
                      <a:pt x="532" y="400"/>
                    </a:cubicBezTo>
                    <a:cubicBezTo>
                      <a:pt x="571" y="400"/>
                      <a:pt x="603" y="425"/>
                      <a:pt x="603" y="456"/>
                    </a:cubicBezTo>
                    <a:cubicBezTo>
                      <a:pt x="603" y="617"/>
                      <a:pt x="603" y="617"/>
                      <a:pt x="603" y="617"/>
                    </a:cubicBezTo>
                    <a:cubicBezTo>
                      <a:pt x="603" y="648"/>
                      <a:pt x="571" y="673"/>
                      <a:pt x="532" y="673"/>
                    </a:cubicBezTo>
                    <a:cubicBezTo>
                      <a:pt x="460" y="673"/>
                      <a:pt x="460" y="673"/>
                      <a:pt x="460" y="673"/>
                    </a:cubicBezTo>
                    <a:cubicBezTo>
                      <a:pt x="460" y="791"/>
                      <a:pt x="460" y="791"/>
                      <a:pt x="460" y="791"/>
                    </a:cubicBezTo>
                    <a:cubicBezTo>
                      <a:pt x="647" y="777"/>
                      <a:pt x="795" y="620"/>
                      <a:pt x="795" y="429"/>
                    </a:cubicBezTo>
                    <a:close/>
                    <a:moveTo>
                      <a:pt x="538" y="587"/>
                    </a:moveTo>
                    <a:cubicBezTo>
                      <a:pt x="538" y="486"/>
                      <a:pt x="538" y="486"/>
                      <a:pt x="538" y="486"/>
                    </a:cubicBezTo>
                    <a:cubicBezTo>
                      <a:pt x="538" y="467"/>
                      <a:pt x="519" y="451"/>
                      <a:pt x="494" y="451"/>
                    </a:cubicBezTo>
                    <a:cubicBezTo>
                      <a:pt x="460" y="451"/>
                      <a:pt x="460" y="451"/>
                      <a:pt x="460" y="451"/>
                    </a:cubicBezTo>
                    <a:cubicBezTo>
                      <a:pt x="460" y="622"/>
                      <a:pt x="460" y="622"/>
                      <a:pt x="460" y="622"/>
                    </a:cubicBezTo>
                    <a:cubicBezTo>
                      <a:pt x="494" y="622"/>
                      <a:pt x="494" y="622"/>
                      <a:pt x="494" y="622"/>
                    </a:cubicBezTo>
                    <a:cubicBezTo>
                      <a:pt x="519" y="622"/>
                      <a:pt x="538" y="606"/>
                      <a:pt x="538" y="587"/>
                    </a:cubicBezTo>
                    <a:close/>
                    <a:moveTo>
                      <a:pt x="402" y="791"/>
                    </a:moveTo>
                    <a:cubicBezTo>
                      <a:pt x="402" y="673"/>
                      <a:pt x="402" y="673"/>
                      <a:pt x="402" y="673"/>
                    </a:cubicBezTo>
                    <a:cubicBezTo>
                      <a:pt x="329" y="673"/>
                      <a:pt x="329" y="673"/>
                      <a:pt x="329" y="673"/>
                    </a:cubicBezTo>
                    <a:cubicBezTo>
                      <a:pt x="290" y="673"/>
                      <a:pt x="259" y="648"/>
                      <a:pt x="259" y="617"/>
                    </a:cubicBezTo>
                    <a:cubicBezTo>
                      <a:pt x="259" y="536"/>
                      <a:pt x="259" y="536"/>
                      <a:pt x="259" y="536"/>
                    </a:cubicBezTo>
                    <a:cubicBezTo>
                      <a:pt x="323" y="536"/>
                      <a:pt x="323" y="536"/>
                      <a:pt x="323" y="536"/>
                    </a:cubicBezTo>
                    <a:cubicBezTo>
                      <a:pt x="323" y="587"/>
                      <a:pt x="323" y="587"/>
                      <a:pt x="323" y="587"/>
                    </a:cubicBezTo>
                    <a:cubicBezTo>
                      <a:pt x="323" y="606"/>
                      <a:pt x="343" y="622"/>
                      <a:pt x="367" y="622"/>
                    </a:cubicBezTo>
                    <a:cubicBezTo>
                      <a:pt x="402" y="622"/>
                      <a:pt x="402" y="622"/>
                      <a:pt x="402" y="622"/>
                    </a:cubicBezTo>
                    <a:cubicBezTo>
                      <a:pt x="402" y="451"/>
                      <a:pt x="402" y="451"/>
                      <a:pt x="402" y="451"/>
                    </a:cubicBezTo>
                    <a:cubicBezTo>
                      <a:pt x="330" y="451"/>
                      <a:pt x="330" y="451"/>
                      <a:pt x="330" y="451"/>
                    </a:cubicBezTo>
                    <a:cubicBezTo>
                      <a:pt x="291" y="451"/>
                      <a:pt x="260" y="426"/>
                      <a:pt x="260" y="395"/>
                    </a:cubicBezTo>
                    <a:cubicBezTo>
                      <a:pt x="260" y="234"/>
                      <a:pt x="260" y="234"/>
                      <a:pt x="260" y="234"/>
                    </a:cubicBezTo>
                    <a:cubicBezTo>
                      <a:pt x="260" y="203"/>
                      <a:pt x="291" y="178"/>
                      <a:pt x="330" y="178"/>
                    </a:cubicBezTo>
                    <a:cubicBezTo>
                      <a:pt x="402" y="178"/>
                      <a:pt x="402" y="178"/>
                      <a:pt x="402" y="178"/>
                    </a:cubicBezTo>
                    <a:cubicBezTo>
                      <a:pt x="402" y="66"/>
                      <a:pt x="402" y="66"/>
                      <a:pt x="402" y="66"/>
                    </a:cubicBezTo>
                    <a:cubicBezTo>
                      <a:pt x="215" y="81"/>
                      <a:pt x="67" y="237"/>
                      <a:pt x="67" y="429"/>
                    </a:cubicBezTo>
                    <a:cubicBezTo>
                      <a:pt x="67" y="620"/>
                      <a:pt x="215" y="777"/>
                      <a:pt x="402" y="791"/>
                    </a:cubicBezTo>
                    <a:close/>
                    <a:moveTo>
                      <a:pt x="402" y="400"/>
                    </a:moveTo>
                    <a:cubicBezTo>
                      <a:pt x="402" y="229"/>
                      <a:pt x="402" y="229"/>
                      <a:pt x="402" y="229"/>
                    </a:cubicBezTo>
                    <a:cubicBezTo>
                      <a:pt x="368" y="229"/>
                      <a:pt x="368" y="229"/>
                      <a:pt x="368" y="229"/>
                    </a:cubicBezTo>
                    <a:cubicBezTo>
                      <a:pt x="344" y="229"/>
                      <a:pt x="324" y="245"/>
                      <a:pt x="324" y="264"/>
                    </a:cubicBezTo>
                    <a:cubicBezTo>
                      <a:pt x="324" y="365"/>
                      <a:pt x="324" y="365"/>
                      <a:pt x="324" y="365"/>
                    </a:cubicBezTo>
                    <a:cubicBezTo>
                      <a:pt x="324" y="384"/>
                      <a:pt x="344" y="400"/>
                      <a:pt x="368" y="400"/>
                    </a:cubicBezTo>
                    <a:lnTo>
                      <a:pt x="402" y="4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430"/>
              <p:cNvSpPr>
                <a:spLocks/>
              </p:cNvSpPr>
              <p:nvPr/>
            </p:nvSpPr>
            <p:spPr bwMode="auto">
              <a:xfrm>
                <a:off x="3100388" y="1738313"/>
                <a:ext cx="2855913" cy="3381375"/>
              </a:xfrm>
              <a:custGeom>
                <a:avLst/>
                <a:gdLst>
                  <a:gd name="T0" fmla="*/ 760 w 760"/>
                  <a:gd name="T1" fmla="*/ 125 h 898"/>
                  <a:gd name="T2" fmla="*/ 718 w 760"/>
                  <a:gd name="T3" fmla="*/ 166 h 898"/>
                  <a:gd name="T4" fmla="*/ 449 w 760"/>
                  <a:gd name="T5" fmla="*/ 59 h 898"/>
                  <a:gd name="T6" fmla="*/ 59 w 760"/>
                  <a:gd name="T7" fmla="*/ 449 h 898"/>
                  <a:gd name="T8" fmla="*/ 449 w 760"/>
                  <a:gd name="T9" fmla="*/ 839 h 898"/>
                  <a:gd name="T10" fmla="*/ 713 w 760"/>
                  <a:gd name="T11" fmla="*/ 736 h 898"/>
                  <a:gd name="T12" fmla="*/ 755 w 760"/>
                  <a:gd name="T13" fmla="*/ 778 h 898"/>
                  <a:gd name="T14" fmla="*/ 449 w 760"/>
                  <a:gd name="T15" fmla="*/ 898 h 898"/>
                  <a:gd name="T16" fmla="*/ 0 w 760"/>
                  <a:gd name="T17" fmla="*/ 449 h 898"/>
                  <a:gd name="T18" fmla="*/ 449 w 760"/>
                  <a:gd name="T19" fmla="*/ 0 h 898"/>
                  <a:gd name="T20" fmla="*/ 760 w 760"/>
                  <a:gd name="T21" fmla="*/ 125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0" h="898">
                    <a:moveTo>
                      <a:pt x="760" y="125"/>
                    </a:moveTo>
                    <a:cubicBezTo>
                      <a:pt x="745" y="138"/>
                      <a:pt x="731" y="151"/>
                      <a:pt x="718" y="166"/>
                    </a:cubicBezTo>
                    <a:cubicBezTo>
                      <a:pt x="648" y="99"/>
                      <a:pt x="553" y="59"/>
                      <a:pt x="449" y="59"/>
                    </a:cubicBezTo>
                    <a:cubicBezTo>
                      <a:pt x="234" y="59"/>
                      <a:pt x="59" y="233"/>
                      <a:pt x="59" y="449"/>
                    </a:cubicBezTo>
                    <a:cubicBezTo>
                      <a:pt x="59" y="664"/>
                      <a:pt x="234" y="839"/>
                      <a:pt x="449" y="839"/>
                    </a:cubicBezTo>
                    <a:cubicBezTo>
                      <a:pt x="551" y="839"/>
                      <a:pt x="644" y="800"/>
                      <a:pt x="713" y="736"/>
                    </a:cubicBezTo>
                    <a:cubicBezTo>
                      <a:pt x="726" y="751"/>
                      <a:pt x="740" y="765"/>
                      <a:pt x="755" y="778"/>
                    </a:cubicBezTo>
                    <a:cubicBezTo>
                      <a:pt x="675" y="852"/>
                      <a:pt x="567" y="898"/>
                      <a:pt x="449" y="898"/>
                    </a:cubicBezTo>
                    <a:cubicBezTo>
                      <a:pt x="201" y="898"/>
                      <a:pt x="0" y="697"/>
                      <a:pt x="0" y="449"/>
                    </a:cubicBezTo>
                    <a:cubicBezTo>
                      <a:pt x="0" y="201"/>
                      <a:pt x="201" y="0"/>
                      <a:pt x="449" y="0"/>
                    </a:cubicBezTo>
                    <a:cubicBezTo>
                      <a:pt x="570" y="0"/>
                      <a:pt x="680" y="48"/>
                      <a:pt x="760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431"/>
              <p:cNvSpPr>
                <a:spLocks noEditPoints="1"/>
              </p:cNvSpPr>
              <p:nvPr/>
            </p:nvSpPr>
            <p:spPr bwMode="auto">
              <a:xfrm>
                <a:off x="4471988" y="2308226"/>
                <a:ext cx="1233488" cy="1433513"/>
              </a:xfrm>
              <a:custGeom>
                <a:avLst/>
                <a:gdLst>
                  <a:gd name="T0" fmla="*/ 302 w 328"/>
                  <a:gd name="T1" fmla="*/ 298 h 381"/>
                  <a:gd name="T2" fmla="*/ 326 w 328"/>
                  <a:gd name="T3" fmla="*/ 327 h 381"/>
                  <a:gd name="T4" fmla="*/ 297 w 328"/>
                  <a:gd name="T5" fmla="*/ 352 h 381"/>
                  <a:gd name="T6" fmla="*/ 150 w 328"/>
                  <a:gd name="T7" fmla="*/ 340 h 381"/>
                  <a:gd name="T8" fmla="*/ 80 w 328"/>
                  <a:gd name="T9" fmla="*/ 381 h 381"/>
                  <a:gd name="T10" fmla="*/ 0 w 328"/>
                  <a:gd name="T11" fmla="*/ 301 h 381"/>
                  <a:gd name="T12" fmla="*/ 48 w 328"/>
                  <a:gd name="T13" fmla="*/ 228 h 381"/>
                  <a:gd name="T14" fmla="*/ 48 w 328"/>
                  <a:gd name="T15" fmla="*/ 27 h 381"/>
                  <a:gd name="T16" fmla="*/ 75 w 328"/>
                  <a:gd name="T17" fmla="*/ 0 h 381"/>
                  <a:gd name="T18" fmla="*/ 102 w 328"/>
                  <a:gd name="T19" fmla="*/ 27 h 381"/>
                  <a:gd name="T20" fmla="*/ 102 w 328"/>
                  <a:gd name="T21" fmla="*/ 224 h 381"/>
                  <a:gd name="T22" fmla="*/ 159 w 328"/>
                  <a:gd name="T23" fmla="*/ 287 h 381"/>
                  <a:gd name="T24" fmla="*/ 302 w 328"/>
                  <a:gd name="T25" fmla="*/ 298 h 381"/>
                  <a:gd name="T26" fmla="*/ 117 w 328"/>
                  <a:gd name="T27" fmla="*/ 301 h 381"/>
                  <a:gd name="T28" fmla="*/ 79 w 328"/>
                  <a:gd name="T29" fmla="*/ 262 h 381"/>
                  <a:gd name="T30" fmla="*/ 40 w 328"/>
                  <a:gd name="T31" fmla="*/ 301 h 381"/>
                  <a:gd name="T32" fmla="*/ 79 w 328"/>
                  <a:gd name="T33" fmla="*/ 340 h 381"/>
                  <a:gd name="T34" fmla="*/ 117 w 328"/>
                  <a:gd name="T35" fmla="*/ 301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8" h="381">
                    <a:moveTo>
                      <a:pt x="302" y="298"/>
                    </a:moveTo>
                    <a:cubicBezTo>
                      <a:pt x="316" y="299"/>
                      <a:pt x="328" y="312"/>
                      <a:pt x="326" y="327"/>
                    </a:cubicBezTo>
                    <a:cubicBezTo>
                      <a:pt x="325" y="342"/>
                      <a:pt x="312" y="353"/>
                      <a:pt x="297" y="352"/>
                    </a:cubicBezTo>
                    <a:cubicBezTo>
                      <a:pt x="150" y="340"/>
                      <a:pt x="150" y="340"/>
                      <a:pt x="150" y="340"/>
                    </a:cubicBezTo>
                    <a:cubicBezTo>
                      <a:pt x="137" y="365"/>
                      <a:pt x="110" y="381"/>
                      <a:pt x="80" y="381"/>
                    </a:cubicBezTo>
                    <a:cubicBezTo>
                      <a:pt x="36" y="381"/>
                      <a:pt x="0" y="345"/>
                      <a:pt x="0" y="301"/>
                    </a:cubicBezTo>
                    <a:cubicBezTo>
                      <a:pt x="0" y="268"/>
                      <a:pt x="20" y="240"/>
                      <a:pt x="48" y="228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8" y="12"/>
                      <a:pt x="60" y="0"/>
                      <a:pt x="75" y="0"/>
                    </a:cubicBezTo>
                    <a:cubicBezTo>
                      <a:pt x="90" y="0"/>
                      <a:pt x="102" y="12"/>
                      <a:pt x="102" y="27"/>
                    </a:cubicBezTo>
                    <a:cubicBezTo>
                      <a:pt x="102" y="224"/>
                      <a:pt x="102" y="224"/>
                      <a:pt x="102" y="224"/>
                    </a:cubicBezTo>
                    <a:cubicBezTo>
                      <a:pt x="131" y="232"/>
                      <a:pt x="154" y="256"/>
                      <a:pt x="159" y="287"/>
                    </a:cubicBezTo>
                    <a:lnTo>
                      <a:pt x="302" y="298"/>
                    </a:lnTo>
                    <a:close/>
                    <a:moveTo>
                      <a:pt x="117" y="301"/>
                    </a:moveTo>
                    <a:cubicBezTo>
                      <a:pt x="117" y="280"/>
                      <a:pt x="100" y="262"/>
                      <a:pt x="79" y="262"/>
                    </a:cubicBezTo>
                    <a:cubicBezTo>
                      <a:pt x="57" y="262"/>
                      <a:pt x="40" y="280"/>
                      <a:pt x="40" y="301"/>
                    </a:cubicBezTo>
                    <a:cubicBezTo>
                      <a:pt x="40" y="323"/>
                      <a:pt x="57" y="340"/>
                      <a:pt x="79" y="340"/>
                    </a:cubicBezTo>
                    <a:cubicBezTo>
                      <a:pt x="100" y="340"/>
                      <a:pt x="117" y="323"/>
                      <a:pt x="117" y="3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Oval 432"/>
              <p:cNvSpPr>
                <a:spLocks noChangeArrowheads="1"/>
              </p:cNvSpPr>
              <p:nvPr/>
            </p:nvSpPr>
            <p:spPr bwMode="auto">
              <a:xfrm>
                <a:off x="4543426" y="4302126"/>
                <a:ext cx="447675" cy="4524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Oval 433"/>
              <p:cNvSpPr>
                <a:spLocks noChangeArrowheads="1"/>
              </p:cNvSpPr>
              <p:nvPr/>
            </p:nvSpPr>
            <p:spPr bwMode="auto">
              <a:xfrm>
                <a:off x="3517901" y="3373438"/>
                <a:ext cx="203200" cy="2032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cxnSp>
          <p:nvCxnSpPr>
            <p:cNvPr id="23" name="直接连接符 22"/>
            <p:cNvCxnSpPr/>
            <p:nvPr/>
          </p:nvCxnSpPr>
          <p:spPr>
            <a:xfrm>
              <a:off x="7535366" y="6021996"/>
              <a:ext cx="24270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3">
            <a:extLst>
              <a:ext uri="{FF2B5EF4-FFF2-40B4-BE49-F238E27FC236}">
                <a16:creationId xmlns:a16="http://schemas.microsoft.com/office/drawing/2014/main" id="{64A8A2B8-EBEB-466F-9CC5-00317AE6B2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t="1320"/>
          <a:stretch/>
        </p:blipFill>
        <p:spPr bwMode="auto">
          <a:xfrm>
            <a:off x="2554413" y="963588"/>
            <a:ext cx="7083171" cy="4450780"/>
          </a:xfrm>
          <a:prstGeom prst="rect">
            <a:avLst/>
          </a:prstGeom>
          <a:noFill/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89ABC9AB-A47A-484F-B30F-73C203A116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857" y="5958388"/>
            <a:ext cx="2133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3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E8FED81A-5A51-4E9E-8F54-F22097229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2156" t="1474"/>
          <a:stretch/>
        </p:blipFill>
        <p:spPr bwMode="auto">
          <a:xfrm>
            <a:off x="2554412" y="1029432"/>
            <a:ext cx="7242777" cy="439891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27448" y="169476"/>
            <a:ext cx="446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各楼层详细介绍</a:t>
            </a:r>
          </a:p>
        </p:txBody>
      </p:sp>
      <p:sp>
        <p:nvSpPr>
          <p:cNvPr id="8" name="文本框 25"/>
          <p:cNvSpPr txBox="1"/>
          <p:nvPr>
            <p:custDataLst>
              <p:tags r:id="rId1"/>
            </p:custDataLst>
          </p:nvPr>
        </p:nvSpPr>
        <p:spPr>
          <a:xfrm>
            <a:off x="4175375" y="5685260"/>
            <a:ext cx="3841249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层平面图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536160" y="5604250"/>
            <a:ext cx="3864992" cy="705070"/>
            <a:chOff x="7535366" y="5604250"/>
            <a:chExt cx="3864992" cy="705070"/>
          </a:xfrm>
        </p:grpSpPr>
        <p:grpSp>
          <p:nvGrpSpPr>
            <p:cNvPr id="17" name="组合 16"/>
            <p:cNvGrpSpPr/>
            <p:nvPr/>
          </p:nvGrpSpPr>
          <p:grpSpPr>
            <a:xfrm>
              <a:off x="10151093" y="5604250"/>
              <a:ext cx="1249265" cy="705070"/>
              <a:chOff x="3100388" y="1738313"/>
              <a:chExt cx="5991226" cy="3381375"/>
            </a:xfrm>
            <a:solidFill>
              <a:schemeClr val="bg1"/>
            </a:solidFill>
          </p:grpSpPr>
          <p:sp>
            <p:nvSpPr>
              <p:cNvPr id="18" name="Freeform 429"/>
              <p:cNvSpPr>
                <a:spLocks noEditPoints="1"/>
              </p:cNvSpPr>
              <p:nvPr/>
            </p:nvSpPr>
            <p:spPr bwMode="auto">
              <a:xfrm>
                <a:off x="5854701" y="1855788"/>
                <a:ext cx="3236913" cy="3241675"/>
              </a:xfrm>
              <a:custGeom>
                <a:avLst/>
                <a:gdLst>
                  <a:gd name="T0" fmla="*/ 431 w 861"/>
                  <a:gd name="T1" fmla="*/ 0 h 861"/>
                  <a:gd name="T2" fmla="*/ 861 w 861"/>
                  <a:gd name="T3" fmla="*/ 430 h 861"/>
                  <a:gd name="T4" fmla="*/ 431 w 861"/>
                  <a:gd name="T5" fmla="*/ 861 h 861"/>
                  <a:gd name="T6" fmla="*/ 0 w 861"/>
                  <a:gd name="T7" fmla="*/ 430 h 861"/>
                  <a:gd name="T8" fmla="*/ 431 w 861"/>
                  <a:gd name="T9" fmla="*/ 0 h 861"/>
                  <a:gd name="T10" fmla="*/ 795 w 861"/>
                  <a:gd name="T11" fmla="*/ 429 h 861"/>
                  <a:gd name="T12" fmla="*/ 460 w 861"/>
                  <a:gd name="T13" fmla="*/ 66 h 861"/>
                  <a:gd name="T14" fmla="*/ 460 w 861"/>
                  <a:gd name="T15" fmla="*/ 178 h 861"/>
                  <a:gd name="T16" fmla="*/ 533 w 861"/>
                  <a:gd name="T17" fmla="*/ 178 h 861"/>
                  <a:gd name="T18" fmla="*/ 603 w 861"/>
                  <a:gd name="T19" fmla="*/ 234 h 861"/>
                  <a:gd name="T20" fmla="*/ 603 w 861"/>
                  <a:gd name="T21" fmla="*/ 315 h 861"/>
                  <a:gd name="T22" fmla="*/ 539 w 861"/>
                  <a:gd name="T23" fmla="*/ 315 h 861"/>
                  <a:gd name="T24" fmla="*/ 539 w 861"/>
                  <a:gd name="T25" fmla="*/ 264 h 861"/>
                  <a:gd name="T26" fmla="*/ 495 w 861"/>
                  <a:gd name="T27" fmla="*/ 229 h 861"/>
                  <a:gd name="T28" fmla="*/ 460 w 861"/>
                  <a:gd name="T29" fmla="*/ 229 h 861"/>
                  <a:gd name="T30" fmla="*/ 460 w 861"/>
                  <a:gd name="T31" fmla="*/ 400 h 861"/>
                  <a:gd name="T32" fmla="*/ 532 w 861"/>
                  <a:gd name="T33" fmla="*/ 400 h 861"/>
                  <a:gd name="T34" fmla="*/ 603 w 861"/>
                  <a:gd name="T35" fmla="*/ 456 h 861"/>
                  <a:gd name="T36" fmla="*/ 603 w 861"/>
                  <a:gd name="T37" fmla="*/ 617 h 861"/>
                  <a:gd name="T38" fmla="*/ 532 w 861"/>
                  <a:gd name="T39" fmla="*/ 673 h 861"/>
                  <a:gd name="T40" fmla="*/ 460 w 861"/>
                  <a:gd name="T41" fmla="*/ 673 h 861"/>
                  <a:gd name="T42" fmla="*/ 460 w 861"/>
                  <a:gd name="T43" fmla="*/ 791 h 861"/>
                  <a:gd name="T44" fmla="*/ 795 w 861"/>
                  <a:gd name="T45" fmla="*/ 429 h 861"/>
                  <a:gd name="T46" fmla="*/ 538 w 861"/>
                  <a:gd name="T47" fmla="*/ 587 h 861"/>
                  <a:gd name="T48" fmla="*/ 538 w 861"/>
                  <a:gd name="T49" fmla="*/ 486 h 861"/>
                  <a:gd name="T50" fmla="*/ 494 w 861"/>
                  <a:gd name="T51" fmla="*/ 451 h 861"/>
                  <a:gd name="T52" fmla="*/ 460 w 861"/>
                  <a:gd name="T53" fmla="*/ 451 h 861"/>
                  <a:gd name="T54" fmla="*/ 460 w 861"/>
                  <a:gd name="T55" fmla="*/ 622 h 861"/>
                  <a:gd name="T56" fmla="*/ 494 w 861"/>
                  <a:gd name="T57" fmla="*/ 622 h 861"/>
                  <a:gd name="T58" fmla="*/ 538 w 861"/>
                  <a:gd name="T59" fmla="*/ 587 h 861"/>
                  <a:gd name="T60" fmla="*/ 402 w 861"/>
                  <a:gd name="T61" fmla="*/ 791 h 861"/>
                  <a:gd name="T62" fmla="*/ 402 w 861"/>
                  <a:gd name="T63" fmla="*/ 673 h 861"/>
                  <a:gd name="T64" fmla="*/ 329 w 861"/>
                  <a:gd name="T65" fmla="*/ 673 h 861"/>
                  <a:gd name="T66" fmla="*/ 259 w 861"/>
                  <a:gd name="T67" fmla="*/ 617 h 861"/>
                  <a:gd name="T68" fmla="*/ 259 w 861"/>
                  <a:gd name="T69" fmla="*/ 536 h 861"/>
                  <a:gd name="T70" fmla="*/ 323 w 861"/>
                  <a:gd name="T71" fmla="*/ 536 h 861"/>
                  <a:gd name="T72" fmla="*/ 323 w 861"/>
                  <a:gd name="T73" fmla="*/ 587 h 861"/>
                  <a:gd name="T74" fmla="*/ 367 w 861"/>
                  <a:gd name="T75" fmla="*/ 622 h 861"/>
                  <a:gd name="T76" fmla="*/ 402 w 861"/>
                  <a:gd name="T77" fmla="*/ 622 h 861"/>
                  <a:gd name="T78" fmla="*/ 402 w 861"/>
                  <a:gd name="T79" fmla="*/ 451 h 861"/>
                  <a:gd name="T80" fmla="*/ 330 w 861"/>
                  <a:gd name="T81" fmla="*/ 451 h 861"/>
                  <a:gd name="T82" fmla="*/ 260 w 861"/>
                  <a:gd name="T83" fmla="*/ 395 h 861"/>
                  <a:gd name="T84" fmla="*/ 260 w 861"/>
                  <a:gd name="T85" fmla="*/ 234 h 861"/>
                  <a:gd name="T86" fmla="*/ 330 w 861"/>
                  <a:gd name="T87" fmla="*/ 178 h 861"/>
                  <a:gd name="T88" fmla="*/ 402 w 861"/>
                  <a:gd name="T89" fmla="*/ 178 h 861"/>
                  <a:gd name="T90" fmla="*/ 402 w 861"/>
                  <a:gd name="T91" fmla="*/ 66 h 861"/>
                  <a:gd name="T92" fmla="*/ 67 w 861"/>
                  <a:gd name="T93" fmla="*/ 429 h 861"/>
                  <a:gd name="T94" fmla="*/ 402 w 861"/>
                  <a:gd name="T95" fmla="*/ 791 h 861"/>
                  <a:gd name="T96" fmla="*/ 402 w 861"/>
                  <a:gd name="T97" fmla="*/ 400 h 861"/>
                  <a:gd name="T98" fmla="*/ 402 w 861"/>
                  <a:gd name="T99" fmla="*/ 229 h 861"/>
                  <a:gd name="T100" fmla="*/ 368 w 861"/>
                  <a:gd name="T101" fmla="*/ 229 h 861"/>
                  <a:gd name="T102" fmla="*/ 324 w 861"/>
                  <a:gd name="T103" fmla="*/ 264 h 861"/>
                  <a:gd name="T104" fmla="*/ 324 w 861"/>
                  <a:gd name="T105" fmla="*/ 365 h 861"/>
                  <a:gd name="T106" fmla="*/ 368 w 861"/>
                  <a:gd name="T107" fmla="*/ 400 h 861"/>
                  <a:gd name="T108" fmla="*/ 402 w 861"/>
                  <a:gd name="T109" fmla="*/ 400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61" h="861">
                    <a:moveTo>
                      <a:pt x="431" y="0"/>
                    </a:moveTo>
                    <a:cubicBezTo>
                      <a:pt x="668" y="0"/>
                      <a:pt x="861" y="193"/>
                      <a:pt x="861" y="430"/>
                    </a:cubicBezTo>
                    <a:cubicBezTo>
                      <a:pt x="861" y="668"/>
                      <a:pt x="668" y="861"/>
                      <a:pt x="431" y="861"/>
                    </a:cubicBezTo>
                    <a:cubicBezTo>
                      <a:pt x="193" y="861"/>
                      <a:pt x="0" y="668"/>
                      <a:pt x="0" y="430"/>
                    </a:cubicBezTo>
                    <a:cubicBezTo>
                      <a:pt x="0" y="193"/>
                      <a:pt x="193" y="0"/>
                      <a:pt x="431" y="0"/>
                    </a:cubicBezTo>
                    <a:close/>
                    <a:moveTo>
                      <a:pt x="795" y="429"/>
                    </a:moveTo>
                    <a:cubicBezTo>
                      <a:pt x="795" y="237"/>
                      <a:pt x="647" y="81"/>
                      <a:pt x="460" y="66"/>
                    </a:cubicBezTo>
                    <a:cubicBezTo>
                      <a:pt x="460" y="178"/>
                      <a:pt x="460" y="178"/>
                      <a:pt x="460" y="178"/>
                    </a:cubicBezTo>
                    <a:cubicBezTo>
                      <a:pt x="533" y="178"/>
                      <a:pt x="533" y="178"/>
                      <a:pt x="533" y="178"/>
                    </a:cubicBezTo>
                    <a:cubicBezTo>
                      <a:pt x="572" y="178"/>
                      <a:pt x="603" y="203"/>
                      <a:pt x="603" y="234"/>
                    </a:cubicBezTo>
                    <a:cubicBezTo>
                      <a:pt x="603" y="315"/>
                      <a:pt x="603" y="315"/>
                      <a:pt x="603" y="315"/>
                    </a:cubicBezTo>
                    <a:cubicBezTo>
                      <a:pt x="539" y="315"/>
                      <a:pt x="539" y="315"/>
                      <a:pt x="539" y="315"/>
                    </a:cubicBezTo>
                    <a:cubicBezTo>
                      <a:pt x="539" y="264"/>
                      <a:pt x="539" y="264"/>
                      <a:pt x="539" y="264"/>
                    </a:cubicBezTo>
                    <a:cubicBezTo>
                      <a:pt x="539" y="245"/>
                      <a:pt x="519" y="229"/>
                      <a:pt x="495" y="229"/>
                    </a:cubicBezTo>
                    <a:cubicBezTo>
                      <a:pt x="460" y="229"/>
                      <a:pt x="460" y="229"/>
                      <a:pt x="460" y="229"/>
                    </a:cubicBezTo>
                    <a:cubicBezTo>
                      <a:pt x="460" y="400"/>
                      <a:pt x="460" y="400"/>
                      <a:pt x="460" y="400"/>
                    </a:cubicBezTo>
                    <a:cubicBezTo>
                      <a:pt x="532" y="400"/>
                      <a:pt x="532" y="400"/>
                      <a:pt x="532" y="400"/>
                    </a:cubicBezTo>
                    <a:cubicBezTo>
                      <a:pt x="571" y="400"/>
                      <a:pt x="603" y="425"/>
                      <a:pt x="603" y="456"/>
                    </a:cubicBezTo>
                    <a:cubicBezTo>
                      <a:pt x="603" y="617"/>
                      <a:pt x="603" y="617"/>
                      <a:pt x="603" y="617"/>
                    </a:cubicBezTo>
                    <a:cubicBezTo>
                      <a:pt x="603" y="648"/>
                      <a:pt x="571" y="673"/>
                      <a:pt x="532" y="673"/>
                    </a:cubicBezTo>
                    <a:cubicBezTo>
                      <a:pt x="460" y="673"/>
                      <a:pt x="460" y="673"/>
                      <a:pt x="460" y="673"/>
                    </a:cubicBezTo>
                    <a:cubicBezTo>
                      <a:pt x="460" y="791"/>
                      <a:pt x="460" y="791"/>
                      <a:pt x="460" y="791"/>
                    </a:cubicBezTo>
                    <a:cubicBezTo>
                      <a:pt x="647" y="777"/>
                      <a:pt x="795" y="620"/>
                      <a:pt x="795" y="429"/>
                    </a:cubicBezTo>
                    <a:close/>
                    <a:moveTo>
                      <a:pt x="538" y="587"/>
                    </a:moveTo>
                    <a:cubicBezTo>
                      <a:pt x="538" y="486"/>
                      <a:pt x="538" y="486"/>
                      <a:pt x="538" y="486"/>
                    </a:cubicBezTo>
                    <a:cubicBezTo>
                      <a:pt x="538" y="467"/>
                      <a:pt x="519" y="451"/>
                      <a:pt x="494" y="451"/>
                    </a:cubicBezTo>
                    <a:cubicBezTo>
                      <a:pt x="460" y="451"/>
                      <a:pt x="460" y="451"/>
                      <a:pt x="460" y="451"/>
                    </a:cubicBezTo>
                    <a:cubicBezTo>
                      <a:pt x="460" y="622"/>
                      <a:pt x="460" y="622"/>
                      <a:pt x="460" y="622"/>
                    </a:cubicBezTo>
                    <a:cubicBezTo>
                      <a:pt x="494" y="622"/>
                      <a:pt x="494" y="622"/>
                      <a:pt x="494" y="622"/>
                    </a:cubicBezTo>
                    <a:cubicBezTo>
                      <a:pt x="519" y="622"/>
                      <a:pt x="538" y="606"/>
                      <a:pt x="538" y="587"/>
                    </a:cubicBezTo>
                    <a:close/>
                    <a:moveTo>
                      <a:pt x="402" y="791"/>
                    </a:moveTo>
                    <a:cubicBezTo>
                      <a:pt x="402" y="673"/>
                      <a:pt x="402" y="673"/>
                      <a:pt x="402" y="673"/>
                    </a:cubicBezTo>
                    <a:cubicBezTo>
                      <a:pt x="329" y="673"/>
                      <a:pt x="329" y="673"/>
                      <a:pt x="329" y="673"/>
                    </a:cubicBezTo>
                    <a:cubicBezTo>
                      <a:pt x="290" y="673"/>
                      <a:pt x="259" y="648"/>
                      <a:pt x="259" y="617"/>
                    </a:cubicBezTo>
                    <a:cubicBezTo>
                      <a:pt x="259" y="536"/>
                      <a:pt x="259" y="536"/>
                      <a:pt x="259" y="536"/>
                    </a:cubicBezTo>
                    <a:cubicBezTo>
                      <a:pt x="323" y="536"/>
                      <a:pt x="323" y="536"/>
                      <a:pt x="323" y="536"/>
                    </a:cubicBezTo>
                    <a:cubicBezTo>
                      <a:pt x="323" y="587"/>
                      <a:pt x="323" y="587"/>
                      <a:pt x="323" y="587"/>
                    </a:cubicBezTo>
                    <a:cubicBezTo>
                      <a:pt x="323" y="606"/>
                      <a:pt x="343" y="622"/>
                      <a:pt x="367" y="622"/>
                    </a:cubicBezTo>
                    <a:cubicBezTo>
                      <a:pt x="402" y="622"/>
                      <a:pt x="402" y="622"/>
                      <a:pt x="402" y="622"/>
                    </a:cubicBezTo>
                    <a:cubicBezTo>
                      <a:pt x="402" y="451"/>
                      <a:pt x="402" y="451"/>
                      <a:pt x="402" y="451"/>
                    </a:cubicBezTo>
                    <a:cubicBezTo>
                      <a:pt x="330" y="451"/>
                      <a:pt x="330" y="451"/>
                      <a:pt x="330" y="451"/>
                    </a:cubicBezTo>
                    <a:cubicBezTo>
                      <a:pt x="291" y="451"/>
                      <a:pt x="260" y="426"/>
                      <a:pt x="260" y="395"/>
                    </a:cubicBezTo>
                    <a:cubicBezTo>
                      <a:pt x="260" y="234"/>
                      <a:pt x="260" y="234"/>
                      <a:pt x="260" y="234"/>
                    </a:cubicBezTo>
                    <a:cubicBezTo>
                      <a:pt x="260" y="203"/>
                      <a:pt x="291" y="178"/>
                      <a:pt x="330" y="178"/>
                    </a:cubicBezTo>
                    <a:cubicBezTo>
                      <a:pt x="402" y="178"/>
                      <a:pt x="402" y="178"/>
                      <a:pt x="402" y="178"/>
                    </a:cubicBezTo>
                    <a:cubicBezTo>
                      <a:pt x="402" y="66"/>
                      <a:pt x="402" y="66"/>
                      <a:pt x="402" y="66"/>
                    </a:cubicBezTo>
                    <a:cubicBezTo>
                      <a:pt x="215" y="81"/>
                      <a:pt x="67" y="237"/>
                      <a:pt x="67" y="429"/>
                    </a:cubicBezTo>
                    <a:cubicBezTo>
                      <a:pt x="67" y="620"/>
                      <a:pt x="215" y="777"/>
                      <a:pt x="402" y="791"/>
                    </a:cubicBezTo>
                    <a:close/>
                    <a:moveTo>
                      <a:pt x="402" y="400"/>
                    </a:moveTo>
                    <a:cubicBezTo>
                      <a:pt x="402" y="229"/>
                      <a:pt x="402" y="229"/>
                      <a:pt x="402" y="229"/>
                    </a:cubicBezTo>
                    <a:cubicBezTo>
                      <a:pt x="368" y="229"/>
                      <a:pt x="368" y="229"/>
                      <a:pt x="368" y="229"/>
                    </a:cubicBezTo>
                    <a:cubicBezTo>
                      <a:pt x="344" y="229"/>
                      <a:pt x="324" y="245"/>
                      <a:pt x="324" y="264"/>
                    </a:cubicBezTo>
                    <a:cubicBezTo>
                      <a:pt x="324" y="365"/>
                      <a:pt x="324" y="365"/>
                      <a:pt x="324" y="365"/>
                    </a:cubicBezTo>
                    <a:cubicBezTo>
                      <a:pt x="324" y="384"/>
                      <a:pt x="344" y="400"/>
                      <a:pt x="368" y="400"/>
                    </a:cubicBezTo>
                    <a:lnTo>
                      <a:pt x="402" y="4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430"/>
              <p:cNvSpPr>
                <a:spLocks/>
              </p:cNvSpPr>
              <p:nvPr/>
            </p:nvSpPr>
            <p:spPr bwMode="auto">
              <a:xfrm>
                <a:off x="3100388" y="1738313"/>
                <a:ext cx="2855913" cy="3381375"/>
              </a:xfrm>
              <a:custGeom>
                <a:avLst/>
                <a:gdLst>
                  <a:gd name="T0" fmla="*/ 760 w 760"/>
                  <a:gd name="T1" fmla="*/ 125 h 898"/>
                  <a:gd name="T2" fmla="*/ 718 w 760"/>
                  <a:gd name="T3" fmla="*/ 166 h 898"/>
                  <a:gd name="T4" fmla="*/ 449 w 760"/>
                  <a:gd name="T5" fmla="*/ 59 h 898"/>
                  <a:gd name="T6" fmla="*/ 59 w 760"/>
                  <a:gd name="T7" fmla="*/ 449 h 898"/>
                  <a:gd name="T8" fmla="*/ 449 w 760"/>
                  <a:gd name="T9" fmla="*/ 839 h 898"/>
                  <a:gd name="T10" fmla="*/ 713 w 760"/>
                  <a:gd name="T11" fmla="*/ 736 h 898"/>
                  <a:gd name="T12" fmla="*/ 755 w 760"/>
                  <a:gd name="T13" fmla="*/ 778 h 898"/>
                  <a:gd name="T14" fmla="*/ 449 w 760"/>
                  <a:gd name="T15" fmla="*/ 898 h 898"/>
                  <a:gd name="T16" fmla="*/ 0 w 760"/>
                  <a:gd name="T17" fmla="*/ 449 h 898"/>
                  <a:gd name="T18" fmla="*/ 449 w 760"/>
                  <a:gd name="T19" fmla="*/ 0 h 898"/>
                  <a:gd name="T20" fmla="*/ 760 w 760"/>
                  <a:gd name="T21" fmla="*/ 125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0" h="898">
                    <a:moveTo>
                      <a:pt x="760" y="125"/>
                    </a:moveTo>
                    <a:cubicBezTo>
                      <a:pt x="745" y="138"/>
                      <a:pt x="731" y="151"/>
                      <a:pt x="718" y="166"/>
                    </a:cubicBezTo>
                    <a:cubicBezTo>
                      <a:pt x="648" y="99"/>
                      <a:pt x="553" y="59"/>
                      <a:pt x="449" y="59"/>
                    </a:cubicBezTo>
                    <a:cubicBezTo>
                      <a:pt x="234" y="59"/>
                      <a:pt x="59" y="233"/>
                      <a:pt x="59" y="449"/>
                    </a:cubicBezTo>
                    <a:cubicBezTo>
                      <a:pt x="59" y="664"/>
                      <a:pt x="234" y="839"/>
                      <a:pt x="449" y="839"/>
                    </a:cubicBezTo>
                    <a:cubicBezTo>
                      <a:pt x="551" y="839"/>
                      <a:pt x="644" y="800"/>
                      <a:pt x="713" y="736"/>
                    </a:cubicBezTo>
                    <a:cubicBezTo>
                      <a:pt x="726" y="751"/>
                      <a:pt x="740" y="765"/>
                      <a:pt x="755" y="778"/>
                    </a:cubicBezTo>
                    <a:cubicBezTo>
                      <a:pt x="675" y="852"/>
                      <a:pt x="567" y="898"/>
                      <a:pt x="449" y="898"/>
                    </a:cubicBezTo>
                    <a:cubicBezTo>
                      <a:pt x="201" y="898"/>
                      <a:pt x="0" y="697"/>
                      <a:pt x="0" y="449"/>
                    </a:cubicBezTo>
                    <a:cubicBezTo>
                      <a:pt x="0" y="201"/>
                      <a:pt x="201" y="0"/>
                      <a:pt x="449" y="0"/>
                    </a:cubicBezTo>
                    <a:cubicBezTo>
                      <a:pt x="570" y="0"/>
                      <a:pt x="680" y="48"/>
                      <a:pt x="760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431"/>
              <p:cNvSpPr>
                <a:spLocks noEditPoints="1"/>
              </p:cNvSpPr>
              <p:nvPr/>
            </p:nvSpPr>
            <p:spPr bwMode="auto">
              <a:xfrm>
                <a:off x="4471988" y="2308226"/>
                <a:ext cx="1233488" cy="1433513"/>
              </a:xfrm>
              <a:custGeom>
                <a:avLst/>
                <a:gdLst>
                  <a:gd name="T0" fmla="*/ 302 w 328"/>
                  <a:gd name="T1" fmla="*/ 298 h 381"/>
                  <a:gd name="T2" fmla="*/ 326 w 328"/>
                  <a:gd name="T3" fmla="*/ 327 h 381"/>
                  <a:gd name="T4" fmla="*/ 297 w 328"/>
                  <a:gd name="T5" fmla="*/ 352 h 381"/>
                  <a:gd name="T6" fmla="*/ 150 w 328"/>
                  <a:gd name="T7" fmla="*/ 340 h 381"/>
                  <a:gd name="T8" fmla="*/ 80 w 328"/>
                  <a:gd name="T9" fmla="*/ 381 h 381"/>
                  <a:gd name="T10" fmla="*/ 0 w 328"/>
                  <a:gd name="T11" fmla="*/ 301 h 381"/>
                  <a:gd name="T12" fmla="*/ 48 w 328"/>
                  <a:gd name="T13" fmla="*/ 228 h 381"/>
                  <a:gd name="T14" fmla="*/ 48 w 328"/>
                  <a:gd name="T15" fmla="*/ 27 h 381"/>
                  <a:gd name="T16" fmla="*/ 75 w 328"/>
                  <a:gd name="T17" fmla="*/ 0 h 381"/>
                  <a:gd name="T18" fmla="*/ 102 w 328"/>
                  <a:gd name="T19" fmla="*/ 27 h 381"/>
                  <a:gd name="T20" fmla="*/ 102 w 328"/>
                  <a:gd name="T21" fmla="*/ 224 h 381"/>
                  <a:gd name="T22" fmla="*/ 159 w 328"/>
                  <a:gd name="T23" fmla="*/ 287 h 381"/>
                  <a:gd name="T24" fmla="*/ 302 w 328"/>
                  <a:gd name="T25" fmla="*/ 298 h 381"/>
                  <a:gd name="T26" fmla="*/ 117 w 328"/>
                  <a:gd name="T27" fmla="*/ 301 h 381"/>
                  <a:gd name="T28" fmla="*/ 79 w 328"/>
                  <a:gd name="T29" fmla="*/ 262 h 381"/>
                  <a:gd name="T30" fmla="*/ 40 w 328"/>
                  <a:gd name="T31" fmla="*/ 301 h 381"/>
                  <a:gd name="T32" fmla="*/ 79 w 328"/>
                  <a:gd name="T33" fmla="*/ 340 h 381"/>
                  <a:gd name="T34" fmla="*/ 117 w 328"/>
                  <a:gd name="T35" fmla="*/ 301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8" h="381">
                    <a:moveTo>
                      <a:pt x="302" y="298"/>
                    </a:moveTo>
                    <a:cubicBezTo>
                      <a:pt x="316" y="299"/>
                      <a:pt x="328" y="312"/>
                      <a:pt x="326" y="327"/>
                    </a:cubicBezTo>
                    <a:cubicBezTo>
                      <a:pt x="325" y="342"/>
                      <a:pt x="312" y="353"/>
                      <a:pt x="297" y="352"/>
                    </a:cubicBezTo>
                    <a:cubicBezTo>
                      <a:pt x="150" y="340"/>
                      <a:pt x="150" y="340"/>
                      <a:pt x="150" y="340"/>
                    </a:cubicBezTo>
                    <a:cubicBezTo>
                      <a:pt x="137" y="365"/>
                      <a:pt x="110" y="381"/>
                      <a:pt x="80" y="381"/>
                    </a:cubicBezTo>
                    <a:cubicBezTo>
                      <a:pt x="36" y="381"/>
                      <a:pt x="0" y="345"/>
                      <a:pt x="0" y="301"/>
                    </a:cubicBezTo>
                    <a:cubicBezTo>
                      <a:pt x="0" y="268"/>
                      <a:pt x="20" y="240"/>
                      <a:pt x="48" y="228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8" y="12"/>
                      <a:pt x="60" y="0"/>
                      <a:pt x="75" y="0"/>
                    </a:cubicBezTo>
                    <a:cubicBezTo>
                      <a:pt x="90" y="0"/>
                      <a:pt x="102" y="12"/>
                      <a:pt x="102" y="27"/>
                    </a:cubicBezTo>
                    <a:cubicBezTo>
                      <a:pt x="102" y="224"/>
                      <a:pt x="102" y="224"/>
                      <a:pt x="102" y="224"/>
                    </a:cubicBezTo>
                    <a:cubicBezTo>
                      <a:pt x="131" y="232"/>
                      <a:pt x="154" y="256"/>
                      <a:pt x="159" y="287"/>
                    </a:cubicBezTo>
                    <a:lnTo>
                      <a:pt x="302" y="298"/>
                    </a:lnTo>
                    <a:close/>
                    <a:moveTo>
                      <a:pt x="117" y="301"/>
                    </a:moveTo>
                    <a:cubicBezTo>
                      <a:pt x="117" y="280"/>
                      <a:pt x="100" y="262"/>
                      <a:pt x="79" y="262"/>
                    </a:cubicBezTo>
                    <a:cubicBezTo>
                      <a:pt x="57" y="262"/>
                      <a:pt x="40" y="280"/>
                      <a:pt x="40" y="301"/>
                    </a:cubicBezTo>
                    <a:cubicBezTo>
                      <a:pt x="40" y="323"/>
                      <a:pt x="57" y="340"/>
                      <a:pt x="79" y="340"/>
                    </a:cubicBezTo>
                    <a:cubicBezTo>
                      <a:pt x="100" y="340"/>
                      <a:pt x="117" y="323"/>
                      <a:pt x="117" y="3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Oval 432"/>
              <p:cNvSpPr>
                <a:spLocks noChangeArrowheads="1"/>
              </p:cNvSpPr>
              <p:nvPr/>
            </p:nvSpPr>
            <p:spPr bwMode="auto">
              <a:xfrm>
                <a:off x="4543426" y="4302126"/>
                <a:ext cx="447675" cy="4524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Oval 433"/>
              <p:cNvSpPr>
                <a:spLocks noChangeArrowheads="1"/>
              </p:cNvSpPr>
              <p:nvPr/>
            </p:nvSpPr>
            <p:spPr bwMode="auto">
              <a:xfrm>
                <a:off x="3517901" y="3373438"/>
                <a:ext cx="203200" cy="2032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cxnSp>
          <p:nvCxnSpPr>
            <p:cNvPr id="23" name="直接连接符 22"/>
            <p:cNvCxnSpPr/>
            <p:nvPr/>
          </p:nvCxnSpPr>
          <p:spPr>
            <a:xfrm>
              <a:off x="7535366" y="6021996"/>
              <a:ext cx="24270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F1E7DCDE-EF5A-472A-8BD7-7BF350D4E9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857" y="5958388"/>
            <a:ext cx="2133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2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154"/>
  <p:tag name="MH_LIBRARY" val="GRAPHIC"/>
  <p:tag name="MH_ORDER" val="文本框 2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154"/>
  <p:tag name="MH_LIBRARY" val="GRAPHIC"/>
  <p:tag name="MH_ORDER" val="文本框 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154"/>
  <p:tag name="MH_LIBRARY" val="GRAPHIC"/>
  <p:tag name="MH_ORDER" val="文本框 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154"/>
  <p:tag name="MH_LIBRARY" val="GRAPHIC"/>
  <p:tag name="MH_ORDER" val="文本框 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154"/>
  <p:tag name="MH_LIBRARY" val="GRAPHIC"/>
  <p:tag name="MH_ORDER" val="文本框 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154"/>
  <p:tag name="MH_LIBRARY" val="GRAPHIC"/>
  <p:tag name="MH_ORDER" val="文本框 2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154"/>
  <p:tag name="MH_LIBRARY" val="GRAPHIC"/>
  <p:tag name="MH_ORDER" val="文本框 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154"/>
  <p:tag name="MH_LIBRARY" val="GRAPHIC"/>
  <p:tag name="MH_ORDER" val="文本框 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154"/>
  <p:tag name="MH_LIBRARY" val="GRAPHIC"/>
  <p:tag name="MH_ORDER" val="文本框 2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154"/>
  <p:tag name="MH_LIBRARY" val="GRAPHIC"/>
  <p:tag name="MH_ORDER" val="文本框 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154"/>
  <p:tag name="MH_LIBRARY" val="GRAPHIC"/>
  <p:tag name="MH_ORDER" val="文本框 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791</Words>
  <Application>Microsoft Office PowerPoint</Application>
  <PresentationFormat>宽屏</PresentationFormat>
  <Paragraphs>109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等线</vt:lpstr>
      <vt:lpstr>等线 Light</vt:lpstr>
      <vt:lpstr>黑体</vt:lpstr>
      <vt:lpstr>锐字荣光黑简1.0</vt:lpstr>
      <vt:lpstr>微软雅黑</vt:lpstr>
      <vt:lpstr>Arial</vt:lpstr>
      <vt:lpstr>Arial Black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系统管理员</dc:creator>
  <cp:lastModifiedBy>系统管理员</cp:lastModifiedBy>
  <cp:revision>38</cp:revision>
  <dcterms:created xsi:type="dcterms:W3CDTF">2021-01-11T13:11:46Z</dcterms:created>
  <dcterms:modified xsi:type="dcterms:W3CDTF">2021-01-11T15:17:57Z</dcterms:modified>
</cp:coreProperties>
</file>