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26" r:id="rId2"/>
    <p:sldId id="529" r:id="rId3"/>
    <p:sldId id="531" r:id="rId4"/>
    <p:sldId id="524" r:id="rId5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6699"/>
    <a:srgbClr val="00FF00"/>
    <a:srgbClr val="FF00FF"/>
    <a:srgbClr val="00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135"/>
          </a:xfrm>
          <a:prstGeom prst="rect">
            <a:avLst/>
          </a:prstGeom>
        </p:spPr>
        <p:txBody>
          <a:bodyPr vert="horz" lIns="91312" tIns="45657" rIns="91312" bIns="45657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135"/>
          </a:xfrm>
          <a:prstGeom prst="rect">
            <a:avLst/>
          </a:prstGeom>
        </p:spPr>
        <p:txBody>
          <a:bodyPr vert="horz" lIns="91312" tIns="45657" rIns="91312" bIns="45657" rtlCol="0"/>
          <a:lstStyle>
            <a:lvl1pPr algn="r">
              <a:defRPr sz="1200"/>
            </a:lvl1pPr>
          </a:lstStyle>
          <a:p>
            <a:fld id="{5A8CEDD5-13CC-4B9F-9604-167250DD6D8C}" type="datetimeFigureOut">
              <a:rPr lang="zh-CN" altLang="en-US" smtClean="0"/>
              <a:t>2023/7/31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7" rIns="91312" bIns="45657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12" tIns="45657" rIns="91312" bIns="45657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4"/>
          </a:xfrm>
          <a:prstGeom prst="rect">
            <a:avLst/>
          </a:prstGeom>
        </p:spPr>
        <p:txBody>
          <a:bodyPr vert="horz" lIns="91312" tIns="45657" rIns="91312" bIns="45657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312" tIns="45657" rIns="91312" bIns="45657" rtlCol="0" anchor="b"/>
          <a:lstStyle>
            <a:lvl1pPr algn="r">
              <a:defRPr sz="1200"/>
            </a:lvl1pPr>
          </a:lstStyle>
          <a:p>
            <a:fld id="{09B35AB2-1ACF-40B5-A081-EEBE522B8E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98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57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4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3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9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8D9ED0-FE99-E4E2-1034-BCAA2CE55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E382712-87CF-C1FA-D4B6-03E8EAE43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6AB4B3-B48F-3680-E0C4-AE161C8D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738-DC8E-4E70-B9B0-4E6FABAD2A42}" type="datetimeFigureOut">
              <a:rPr lang="zh-CN" altLang="en-US" smtClean="0"/>
              <a:t>2023/7/31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0BA34D-B550-A590-111F-63E448D0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103A16-42FB-4DBB-F51D-6155CB8E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6374-2731-4740-8917-CC6CD81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86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A7ED8-AE1A-6B53-8E97-68B58967A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0ED9FF-8E97-2D6C-2A7A-D5C3C0994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23A5DA-950E-059C-7F21-542F8605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738-DC8E-4E70-B9B0-4E6FABAD2A42}" type="datetimeFigureOut">
              <a:rPr lang="zh-CN" altLang="en-US" smtClean="0"/>
              <a:t>2023/7/31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85DE5A-F3E0-0374-FDAD-DC1A188C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DE8C35-6476-8A06-A065-9446B736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6374-2731-4740-8917-CC6CD81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85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6238BE-F136-F239-6E39-15D226E6E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D68AA7-543B-2226-7EF9-9CF412D7A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926ED2-52F4-7951-E0BB-C6C47B39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738-DC8E-4E70-B9B0-4E6FABAD2A42}" type="datetimeFigureOut">
              <a:rPr lang="zh-CN" altLang="en-US" smtClean="0"/>
              <a:t>2023/7/31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937A8D-27DC-1731-9A99-777236FF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600EC3-AD72-9E89-C308-E5D1A46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6374-2731-4740-8917-CC6CD81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44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74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45F72-FB13-F585-59C0-D67C6548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39F6E5-8EA2-12A5-75A5-60DDDFBBE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91CE0C-FD98-72F9-86D5-EB2C6FCF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738-DC8E-4E70-B9B0-4E6FABAD2A42}" type="datetimeFigureOut">
              <a:rPr lang="zh-CN" altLang="en-US" smtClean="0"/>
              <a:t>2023/7/31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FD7C06-F710-F900-940B-519DA47F9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07E98-4F05-9A1A-28E9-E35D46D9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6374-2731-4740-8917-CC6CD81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8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4C46DE-AA4C-E545-97F2-C18FF53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D9AD6B-E75C-F372-BBA1-B48B087C5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860AEE-C8CA-ABE2-C6A0-9EF80A90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738-DC8E-4E70-B9B0-4E6FABAD2A42}" type="datetimeFigureOut">
              <a:rPr lang="zh-CN" altLang="en-US" smtClean="0"/>
              <a:t>2023/7/31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4D71F2-89F8-BA8B-473B-A578DCD6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1AB633-3DAA-F368-3F6F-9C2E1A42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6374-2731-4740-8917-CC6CD81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39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0A03B3-68B7-9F79-BEBE-4D7E5B9D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1B46B1-D823-0F3A-0D63-809C1ACD9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EA6723-84E7-1184-A756-BF05A95AE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26EC2B-B270-F473-FA1B-6BE01CB29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738-DC8E-4E70-B9B0-4E6FABAD2A42}" type="datetimeFigureOut">
              <a:rPr lang="zh-CN" altLang="en-US" smtClean="0"/>
              <a:t>2023/7/31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BF2EAE-E0D9-84B2-8B31-96572900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990472-38F0-E638-C7CA-C0C82AD1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6374-2731-4740-8917-CC6CD81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68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D7895E-B84A-1BDC-D5D5-20EF1825A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2F29AB-BBF5-24ED-78D7-0E4BF6ADA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B7B5640-3B06-2BF5-B741-F0DB400BC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8C8FCB7-1D89-9BA7-89DE-B8B85CA89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FEB231-0267-5EB7-EDF5-DF356A398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C30217-A9F5-C3BE-E042-120F5313B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738-DC8E-4E70-B9B0-4E6FABAD2A42}" type="datetimeFigureOut">
              <a:rPr lang="zh-CN" altLang="en-US" smtClean="0"/>
              <a:t>2023/7/31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A738C3E-F31F-B2E9-9834-D6DC61E97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AF6AAA4-A3FA-1128-5123-A79B2989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6374-2731-4740-8917-CC6CD81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09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2E3A19-E638-163F-5679-BC44DB17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10E6995-6218-5A78-5E5F-047F9532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738-DC8E-4E70-B9B0-4E6FABAD2A42}" type="datetimeFigureOut">
              <a:rPr lang="zh-CN" altLang="en-US" smtClean="0"/>
              <a:t>2023/7/31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8D7677-1989-F7F2-A8A5-184066B5E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870830-0BFC-67E2-3DC3-AB2B690B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6374-2731-4740-8917-CC6CD81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44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338E1EC-E4B2-99ED-8D49-AAFAC5AB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738-DC8E-4E70-B9B0-4E6FABAD2A42}" type="datetimeFigureOut">
              <a:rPr lang="zh-CN" altLang="en-US" smtClean="0"/>
              <a:t>2023/7/31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DAAB648-6B67-D86D-ADDE-0E3A9FC1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4474E0-7546-4DD5-749B-91CA723B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6374-2731-4740-8917-CC6CD81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70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DC7242-5A84-520E-EE4E-EF497A3E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5E3F9E-C288-C5A3-91DC-79AE6F53E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383588-56AD-EAC8-0F96-90C932878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9F25EA-18EE-69E8-A4F3-408B0E9D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738-DC8E-4E70-B9B0-4E6FABAD2A42}" type="datetimeFigureOut">
              <a:rPr lang="zh-CN" altLang="en-US" smtClean="0"/>
              <a:t>2023/7/31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F89E21-B128-0027-4721-32EBA6027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E65037-330E-CD96-C9FD-DD3C64B6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6374-2731-4740-8917-CC6CD81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76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905ED-9539-5954-50F2-0E5E420BE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B9CD4B-37D6-07E1-C371-4C0FF9A0A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BE4DB8-2F03-94A4-331C-2D96420E4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802044-86FB-E112-2519-4C2351C3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A738-DC8E-4E70-B9B0-4E6FABAD2A42}" type="datetimeFigureOut">
              <a:rPr lang="zh-CN" altLang="en-US" smtClean="0"/>
              <a:t>2023/7/31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1053E7-72F6-78BE-B6BB-663900A3D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B36BBF-4704-BB21-3BCB-BD062B46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86374-2731-4740-8917-CC6CD81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72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47EC1D9-AB18-7C99-3E16-E41E6F33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8A6A4FE-A717-DC86-1E29-F884CD632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268569-B4AB-D286-2195-B86DE6F4A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3A738-DC8E-4E70-B9B0-4E6FABAD2A42}" type="datetimeFigureOut">
              <a:rPr lang="zh-CN" altLang="en-US" smtClean="0"/>
              <a:t>2023/7/31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45FB1A-76A2-ACA0-BAF4-1E839816A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56144-B418-E5F5-7C22-30167FC28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86374-2731-4740-8917-CC6CD81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83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DC14EAC5-4044-909A-3642-EA777344FF6A}"/>
              </a:ext>
            </a:extLst>
          </p:cNvPr>
          <p:cNvGrpSpPr/>
          <p:nvPr/>
        </p:nvGrpSpPr>
        <p:grpSpPr>
          <a:xfrm>
            <a:off x="505609" y="279699"/>
            <a:ext cx="10919596" cy="6215487"/>
            <a:chOff x="0" y="976313"/>
            <a:chExt cx="10693400" cy="6584951"/>
          </a:xfrm>
        </p:grpSpPr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A85FF9DB-BC36-9CBB-EC78-DB4D68F1B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976313"/>
              <a:ext cx="10693400" cy="15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pic>
          <p:nvPicPr>
            <p:cNvPr id="12" name="Picture 4" descr="F:\仓库GZ\仓库租户资料\WBLP Photo\WBLP Photo_Page_01.jpg">
              <a:extLst>
                <a:ext uri="{FF2B5EF4-FFF2-40B4-BE49-F238E27FC236}">
                  <a16:creationId xmlns:a16="http://schemas.microsoft.com/office/drawing/2014/main" id="{9AB5832F-7521-B9C6-A4CB-E2BB16CBD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01486"/>
              <a:ext cx="10693400" cy="4484914"/>
            </a:xfrm>
            <a:prstGeom prst="rect">
              <a:avLst/>
            </a:prstGeom>
            <a:noFill/>
          </p:spPr>
        </p:pic>
        <p:pic>
          <p:nvPicPr>
            <p:cNvPr id="13" name="Picture 5" descr="F:\仓库GZ\仓库租户资料\WBLP Photo\WBLP Photo_Page_35.jpg">
              <a:extLst>
                <a:ext uri="{FF2B5EF4-FFF2-40B4-BE49-F238E27FC236}">
                  <a16:creationId xmlns:a16="http://schemas.microsoft.com/office/drawing/2014/main" id="{61F5B88E-B88F-F34A-2B1E-7C904E0950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544458"/>
              <a:ext cx="2975429" cy="2016806"/>
            </a:xfrm>
            <a:prstGeom prst="rect">
              <a:avLst/>
            </a:prstGeom>
            <a:noFill/>
          </p:spPr>
        </p:pic>
        <p:sp>
          <p:nvSpPr>
            <p:cNvPr id="17" name="Line 5">
              <a:extLst>
                <a:ext uri="{FF2B5EF4-FFF2-40B4-BE49-F238E27FC236}">
                  <a16:creationId xmlns:a16="http://schemas.microsoft.com/office/drawing/2014/main" id="{DD69EFC1-CFCA-5AA1-C4BF-85B0A94D4C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5512027"/>
              <a:ext cx="10693400" cy="15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756D8D11-948D-6DFF-F5F4-97077728E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8343" y="5546720"/>
              <a:ext cx="2757713" cy="2014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96FCAA01-DDB9-DA49-F20B-8D2FF44AD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46057" y="5544457"/>
              <a:ext cx="2554515" cy="2016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40497D0C-E64D-16E9-D414-214F3C3E0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15086" y="5544457"/>
              <a:ext cx="2478313" cy="2016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41278B64-6329-C769-293D-CA24644768E4}"/>
                </a:ext>
              </a:extLst>
            </p:cNvPr>
            <p:cNvSpPr txBox="1"/>
            <p:nvPr/>
          </p:nvSpPr>
          <p:spPr>
            <a:xfrm>
              <a:off x="1861443" y="1316011"/>
              <a:ext cx="7569227" cy="195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上海项目情况简要汇报</a:t>
              </a:r>
              <a:endParaRPr lang="en-US" altLang="zh-CN" sz="5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r"/>
              <a:endPara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r"/>
              <a:endParaRPr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r"/>
              <a:r>
                <a:rPr lang="en-US" altLang="zh-CN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2023/4</a:t>
              </a:r>
              <a:endPara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604531"/>
      </p:ext>
    </p:extLst>
  </p:cSld>
  <p:clrMapOvr>
    <a:masterClrMapping/>
  </p:clrMapOvr>
  <p:transition spd="slow" advClick="0" advTm="5000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225032" y="285728"/>
            <a:ext cx="5682409" cy="636072"/>
            <a:chOff x="2418773" y="214296"/>
            <a:chExt cx="4261807" cy="477054"/>
          </a:xfrm>
        </p:grpSpPr>
        <p:sp>
          <p:nvSpPr>
            <p:cNvPr id="15" name="Text Box 18"/>
            <p:cNvSpPr txBox="1">
              <a:spLocks noChangeArrowheads="1"/>
            </p:cNvSpPr>
            <p:nvPr/>
          </p:nvSpPr>
          <p:spPr bwMode="gray">
            <a:xfrm>
              <a:off x="2857488" y="214296"/>
              <a:ext cx="3384376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rgbClr val="333333"/>
                  </a:solidFill>
                  <a:latin typeface="黑体" pitchFamily="49" charset="-122"/>
                  <a:ea typeface="黑体" pitchFamily="49" charset="-122"/>
                </a:rPr>
                <a:t>项目位置</a:t>
              </a:r>
            </a:p>
          </p:txBody>
        </p:sp>
        <p:cxnSp>
          <p:nvCxnSpPr>
            <p:cNvPr id="16" name="直接连接符​​ 14"/>
            <p:cNvCxnSpPr/>
            <p:nvPr/>
          </p:nvCxnSpPr>
          <p:spPr>
            <a:xfrm>
              <a:off x="2418773" y="691350"/>
              <a:ext cx="4261807" cy="0"/>
            </a:xfrm>
            <a:prstGeom prst="line">
              <a:avLst/>
            </a:prstGeom>
            <a:ln w="9525">
              <a:solidFill>
                <a:srgbClr val="3333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4C6D566F-2DD9-E3ED-DEDC-49B4BF61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00" y="1192456"/>
            <a:ext cx="10693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DE25ACC-ABCC-F712-5362-037C230D4F1B}"/>
              </a:ext>
            </a:extLst>
          </p:cNvPr>
          <p:cNvSpPr txBox="1"/>
          <p:nvPr/>
        </p:nvSpPr>
        <p:spPr>
          <a:xfrm>
            <a:off x="2404444" y="6117145"/>
            <a:ext cx="7912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外高桥保税物流中心座落于中国（上海）自由贸易试验区物流园区内</a:t>
            </a:r>
          </a:p>
        </p:txBody>
      </p:sp>
    </p:spTree>
    <p:extLst>
      <p:ext uri="{BB962C8B-B14F-4D97-AF65-F5344CB8AC3E}">
        <p14:creationId xmlns:p14="http://schemas.microsoft.com/office/powerpoint/2010/main" val="3595066756"/>
      </p:ext>
    </p:extLst>
  </p:cSld>
  <p:clrMapOvr>
    <a:masterClrMapping/>
  </p:clrMapOvr>
  <p:transition spd="slow" advClick="0" advTm="5000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225032" y="285728"/>
            <a:ext cx="5682409" cy="636072"/>
            <a:chOff x="2418773" y="214296"/>
            <a:chExt cx="4261807" cy="477054"/>
          </a:xfrm>
        </p:grpSpPr>
        <p:sp>
          <p:nvSpPr>
            <p:cNvPr id="15" name="Text Box 18"/>
            <p:cNvSpPr txBox="1">
              <a:spLocks noChangeArrowheads="1"/>
            </p:cNvSpPr>
            <p:nvPr/>
          </p:nvSpPr>
          <p:spPr bwMode="gray">
            <a:xfrm>
              <a:off x="2857488" y="214296"/>
              <a:ext cx="3384376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rgbClr val="333333"/>
                  </a:solidFill>
                  <a:latin typeface="黑体" pitchFamily="49" charset="-122"/>
                  <a:ea typeface="黑体" pitchFamily="49" charset="-122"/>
                </a:rPr>
                <a:t>项目整体概况</a:t>
              </a:r>
            </a:p>
          </p:txBody>
        </p:sp>
        <p:cxnSp>
          <p:nvCxnSpPr>
            <p:cNvPr id="16" name="直接连接符​​ 14"/>
            <p:cNvCxnSpPr/>
            <p:nvPr/>
          </p:nvCxnSpPr>
          <p:spPr>
            <a:xfrm>
              <a:off x="2418773" y="691350"/>
              <a:ext cx="4261807" cy="0"/>
            </a:xfrm>
            <a:prstGeom prst="line">
              <a:avLst/>
            </a:prstGeom>
            <a:ln w="9525">
              <a:solidFill>
                <a:srgbClr val="3333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761834E-2F61-3DB7-ED8A-EFE36D55E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30261"/>
              </p:ext>
            </p:extLst>
          </p:nvPr>
        </p:nvGraphicFramePr>
        <p:xfrm>
          <a:off x="121483" y="1050600"/>
          <a:ext cx="5038828" cy="575222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200407">
                  <a:extLst>
                    <a:ext uri="{9D8B030D-6E8A-4147-A177-3AD203B41FA5}">
                      <a16:colId xmlns:a16="http://schemas.microsoft.com/office/drawing/2014/main" val="983280341"/>
                    </a:ext>
                  </a:extLst>
                </a:gridCol>
                <a:gridCol w="2838421">
                  <a:extLst>
                    <a:ext uri="{9D8B030D-6E8A-4147-A177-3AD203B41FA5}">
                      <a16:colId xmlns:a16="http://schemas.microsoft.com/office/drawing/2014/main" val="3489225929"/>
                    </a:ext>
                  </a:extLst>
                </a:gridCol>
              </a:tblGrid>
              <a:tr h="4269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双层坡道库（共</a:t>
                      </a:r>
                      <a:r>
                        <a:rPr lang="en-US" altLang="zh-CN" sz="1600" b="1" u="none" strike="noStrike" dirty="0">
                          <a:effectLst/>
                        </a:rPr>
                        <a:t>23</a:t>
                      </a:r>
                      <a:r>
                        <a:rPr lang="zh-CN" altLang="en-US" sz="1600" b="1" u="none" strike="noStrike" dirty="0">
                          <a:effectLst/>
                        </a:rPr>
                        <a:t>个单元）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340299"/>
                  </a:ext>
                </a:extLst>
              </a:tr>
              <a:tr h="3060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总土地面积（㎡）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153617.17</a:t>
                      </a:r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230</a:t>
                      </a:r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亩）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22360302"/>
                  </a:ext>
                </a:extLst>
              </a:tr>
              <a:tr h="3248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总建筑面积（㎡）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211985.22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631231171"/>
                  </a:ext>
                </a:extLst>
              </a:tr>
              <a:tr h="3060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单元面积（可分割，</a:t>
                      </a:r>
                      <a:r>
                        <a:rPr lang="zh-CN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㎡</a:t>
                      </a:r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2000-9800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102892526"/>
                  </a:ext>
                </a:extLst>
              </a:tr>
              <a:tr h="3060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可出租面积（㎡）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211554.84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065618"/>
                  </a:ext>
                </a:extLst>
              </a:tr>
              <a:tr h="3060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楼面荷载（两层相同）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吨</a:t>
                      </a:r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㎡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4263608151"/>
                  </a:ext>
                </a:extLst>
              </a:tr>
              <a:tr h="3060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喷淋系统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早期抑制快速响应喷淋系统</a:t>
                      </a:r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(ESFR</a:t>
                      </a:r>
                      <a:r>
                        <a:rPr lang="zh-CN" alt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347190813"/>
                  </a:ext>
                </a:extLst>
              </a:tr>
              <a:tr h="59482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楼层净高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一层：</a:t>
                      </a:r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6.7-8.2</a:t>
                      </a:r>
                      <a:r>
                        <a:rPr lang="zh-CN" alt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米；</a:t>
                      </a:r>
                      <a:endParaRPr lang="en-US" altLang="zh-CN" sz="1600" b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zh-CN" alt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二层：</a:t>
                      </a:r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8.2-10.7</a:t>
                      </a:r>
                      <a:r>
                        <a:rPr lang="zh-CN" alt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米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368660507"/>
                  </a:ext>
                </a:extLst>
              </a:tr>
              <a:tr h="70140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柱距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一层：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12m*12m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；</a:t>
                      </a:r>
                      <a:endParaRPr lang="en-US" altLang="zh-CN" sz="1600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二层：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12*24m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12*36m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3545518"/>
                  </a:ext>
                </a:extLst>
              </a:tr>
              <a:tr h="412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卸货平台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带有升降机的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1.4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米提升平台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8899014"/>
                  </a:ext>
                </a:extLst>
              </a:tr>
              <a:tr h="412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出租率</a:t>
                      </a:r>
                      <a:endParaRPr lang="en-US" altLang="zh-CN" sz="1600" b="1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（截至</a:t>
                      </a:r>
                      <a:r>
                        <a:rPr lang="en-US" altLang="zh-CN" sz="1600" b="1" u="none" strike="noStrike" dirty="0">
                          <a:effectLst/>
                          <a:latin typeface="+mn-ea"/>
                          <a:ea typeface="+mn-ea"/>
                        </a:rPr>
                        <a:t>2023</a:t>
                      </a:r>
                      <a:r>
                        <a:rPr lang="zh-CN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CN" sz="1600" b="1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altLang="en-US" sz="1600" b="1" u="none" strike="noStrike" dirty="0">
                          <a:effectLst/>
                          <a:latin typeface="+mn-ea"/>
                          <a:ea typeface="+mn-ea"/>
                        </a:rPr>
                        <a:t>月）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61.64%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5637810"/>
                  </a:ext>
                </a:extLst>
              </a:tr>
              <a:tr h="103769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主要客户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利丰供应链（英利）、三井仓库、京东物流、</a:t>
                      </a:r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DHL</a:t>
                      </a:r>
                      <a:r>
                        <a:rPr lang="zh-CN" altLang="en-US" sz="1600" dirty="0">
                          <a:latin typeface="+mn-ea"/>
                          <a:ea typeface="+mn-ea"/>
                        </a:rPr>
                        <a:t>供应链（英运）、东方海外物流、外高桥国际贸易营运中心等。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5400026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18C3F78A-9B1B-FF2F-8F67-2BF6C1BFF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039" y="1582774"/>
            <a:ext cx="6681460" cy="435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11414"/>
      </p:ext>
    </p:extLst>
  </p:cSld>
  <p:clrMapOvr>
    <a:masterClrMapping/>
  </p:clrMapOvr>
  <p:transition spd="slow" advClick="0" advTm="5000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225032" y="671622"/>
            <a:ext cx="5682409" cy="636072"/>
            <a:chOff x="2418773" y="214296"/>
            <a:chExt cx="4261807" cy="477054"/>
          </a:xfrm>
        </p:grpSpPr>
        <p:sp>
          <p:nvSpPr>
            <p:cNvPr id="15" name="Text Box 18"/>
            <p:cNvSpPr txBox="1">
              <a:spLocks noChangeArrowheads="1"/>
            </p:cNvSpPr>
            <p:nvPr/>
          </p:nvSpPr>
          <p:spPr bwMode="gray">
            <a:xfrm>
              <a:off x="2857488" y="214296"/>
              <a:ext cx="3384376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rgbClr val="333333"/>
                  </a:solidFill>
                  <a:latin typeface="黑体" pitchFamily="49" charset="-122"/>
                  <a:ea typeface="黑体" pitchFamily="49" charset="-122"/>
                </a:rPr>
                <a:t>挂牌情况</a:t>
              </a:r>
            </a:p>
          </p:txBody>
        </p:sp>
        <p:cxnSp>
          <p:nvCxnSpPr>
            <p:cNvPr id="16" name="直接连接符​​ 14"/>
            <p:cNvCxnSpPr/>
            <p:nvPr/>
          </p:nvCxnSpPr>
          <p:spPr>
            <a:xfrm>
              <a:off x="2418773" y="691350"/>
              <a:ext cx="4261807" cy="0"/>
            </a:xfrm>
            <a:prstGeom prst="line">
              <a:avLst/>
            </a:prstGeom>
            <a:ln w="9525">
              <a:solidFill>
                <a:srgbClr val="3333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74159C2-4737-33B0-3AF5-469855426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594461"/>
              </p:ext>
            </p:extLst>
          </p:nvPr>
        </p:nvGraphicFramePr>
        <p:xfrm>
          <a:off x="2256865" y="2176467"/>
          <a:ext cx="7899400" cy="3914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35897">
                  <a:extLst>
                    <a:ext uri="{9D8B030D-6E8A-4147-A177-3AD203B41FA5}">
                      <a16:colId xmlns:a16="http://schemas.microsoft.com/office/drawing/2014/main" val="4083188546"/>
                    </a:ext>
                  </a:extLst>
                </a:gridCol>
                <a:gridCol w="4863503">
                  <a:extLst>
                    <a:ext uri="{9D8B030D-6E8A-4147-A177-3AD203B41FA5}">
                      <a16:colId xmlns:a16="http://schemas.microsoft.com/office/drawing/2014/main" val="3330198770"/>
                    </a:ext>
                  </a:extLst>
                </a:gridCol>
              </a:tblGrid>
              <a:tr h="97860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转让标的公司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凡宜和外高桥控股有限公司</a:t>
                      </a:r>
                      <a:r>
                        <a:rPr lang="en-US" altLang="zh-CN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100%</a:t>
                      </a:r>
                      <a:r>
                        <a:rPr lang="zh-CN" altLang="en-US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股权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7386545"/>
                  </a:ext>
                </a:extLst>
              </a:tr>
              <a:tr h="97860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标的持有</a:t>
                      </a:r>
                      <a:endParaRPr lang="en-US" altLang="zh-CN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项目公司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北建（上海）仓储有限公司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137610"/>
                  </a:ext>
                </a:extLst>
              </a:tr>
              <a:tr h="97860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挂牌价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人民币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164,408.1111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085384"/>
                  </a:ext>
                </a:extLst>
              </a:tr>
              <a:tr h="97860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挂牌总价折合每平米单价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约合人民币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7,755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876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523923"/>
      </p:ext>
    </p:extLst>
  </p:cSld>
  <p:clrMapOvr>
    <a:masterClrMapping/>
  </p:clrMapOvr>
  <p:transition spd="slow" advClick="0" advTm="5000">
    <p:pull dir="r"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232</Words>
  <Application>Microsoft Office PowerPoint</Application>
  <PresentationFormat>宽屏</PresentationFormat>
  <Paragraphs>47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等线</vt:lpstr>
      <vt:lpstr>等线 Light</vt:lpstr>
      <vt:lpstr>黑体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GUOW</dc:creator>
  <cp:lastModifiedBy>赵 亚光</cp:lastModifiedBy>
  <cp:revision>31</cp:revision>
  <cp:lastPrinted>2023-07-31T07:07:19Z</cp:lastPrinted>
  <dcterms:created xsi:type="dcterms:W3CDTF">2023-04-18T08:18:53Z</dcterms:created>
  <dcterms:modified xsi:type="dcterms:W3CDTF">2023-07-31T07:12:35Z</dcterms:modified>
</cp:coreProperties>
</file>