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comments/comment1.xml" ContentType="application/vnd.openxmlformats-officedocument.presentationml.comment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7"/>
  </p:notesMasterIdLst>
  <p:handoutMasterIdLst>
    <p:handoutMasterId r:id="rId18"/>
  </p:handoutMasterIdLst>
  <p:sldIdLst>
    <p:sldId id="1444" r:id="rId3"/>
    <p:sldId id="1403" r:id="rId4"/>
    <p:sldId id="1404" r:id="rId5"/>
    <p:sldId id="1284" r:id="rId6"/>
    <p:sldId id="1072" r:id="rId8"/>
    <p:sldId id="1395" r:id="rId9"/>
    <p:sldId id="1371" r:id="rId10"/>
    <p:sldId id="1396" r:id="rId11"/>
    <p:sldId id="1399" r:id="rId12"/>
    <p:sldId id="1260" r:id="rId13"/>
    <p:sldId id="1105" r:id="rId14"/>
    <p:sldId id="1277" r:id="rId15"/>
    <p:sldId id="1290" r:id="rId16"/>
    <p:sldId id="1394" r:id="rId17"/>
  </p:sldIdLst>
  <p:sldSz cx="9906000" cy="6858000" type="A4"/>
  <p:notesSz cx="9939020" cy="6807200"/>
  <p:custDataLst>
    <p:tags r:id="rId23"/>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234" userDrawn="1">
          <p15:clr>
            <a:srgbClr val="A4A3A4"/>
          </p15:clr>
        </p15:guide>
        <p15:guide id="2" orient="horz" pos="469" userDrawn="1">
          <p15:clr>
            <a:srgbClr val="A4A3A4"/>
          </p15:clr>
        </p15:guide>
        <p15:guide id="3" pos="6094" userDrawn="1">
          <p15:clr>
            <a:srgbClr val="A4A3A4"/>
          </p15:clr>
        </p15:guide>
        <p15:guide id="4" pos="96"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enovo" initials="l" lastIdx="1" clrIdx="0"/>
  <p:cmAuthor id="1" name="韩日文" initials="韩日文" lastIdx="1" clrIdx="0"/>
  <p:cmAuthor id="3" name="Administrator" initials="A"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C00000"/>
    <a:srgbClr val="FF00FF"/>
    <a:srgbClr val="D7E4BD"/>
    <a:srgbClr val="009900"/>
    <a:srgbClr val="FF0000"/>
    <a:srgbClr val="EBF1DE"/>
    <a:srgbClr val="0000FF"/>
    <a:srgbClr val="32AE51"/>
    <a:srgbClr val="CC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7552" autoAdjust="0"/>
    <p:restoredTop sz="95964" autoAdjust="0"/>
  </p:normalViewPr>
  <p:slideViewPr>
    <p:cSldViewPr showGuides="1">
      <p:cViewPr varScale="1">
        <p:scale>
          <a:sx n="70" d="100"/>
          <a:sy n="70" d="100"/>
        </p:scale>
        <p:origin x="1320" y="56"/>
      </p:cViewPr>
      <p:guideLst>
        <p:guide orient="horz" pos="4234"/>
        <p:guide orient="horz" pos="469"/>
        <p:guide pos="6094"/>
        <p:guide pos="96"/>
      </p:guideLst>
    </p:cSldViewPr>
  </p:slideViewPr>
  <p:outlineViewPr>
    <p:cViewPr>
      <p:scale>
        <a:sx n="33" d="100"/>
        <a:sy n="33" d="100"/>
      </p:scale>
      <p:origin x="0" y="0"/>
    </p:cViewPr>
  </p:outlineViewPr>
  <p:notesTextViewPr>
    <p:cViewPr>
      <p:scale>
        <a:sx n="3" d="2"/>
        <a:sy n="3" d="2"/>
      </p:scale>
      <p:origin x="0" y="0"/>
    </p:cViewPr>
  </p:notesTextViewPr>
  <p:sorterViewPr>
    <p:cViewPr>
      <p:scale>
        <a:sx n="66" d="100"/>
        <a:sy n="66" d="100"/>
      </p:scale>
      <p:origin x="0" y="0"/>
    </p:cViewPr>
  </p:sorterViewPr>
  <p:notesViewPr>
    <p:cSldViewPr>
      <p:cViewPr varScale="1">
        <p:scale>
          <a:sx n="52" d="100"/>
          <a:sy n="52" d="100"/>
        </p:scale>
        <p:origin x="2958" y="90"/>
      </p:cViewPr>
      <p:guideLst>
        <p:guide orient="horz" pos="2219"/>
        <p:guide pos="3144"/>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3" Type="http://schemas.openxmlformats.org/officeDocument/2006/relationships/tags" Target="tags/tag168.xml"/><Relationship Id="rId22" Type="http://schemas.openxmlformats.org/officeDocument/2006/relationships/commentAuthors" Target="commentAuthors.xml"/><Relationship Id="rId21" Type="http://schemas.openxmlformats.org/officeDocument/2006/relationships/tableStyles" Target="tableStyles.xml"/><Relationship Id="rId20" Type="http://schemas.openxmlformats.org/officeDocument/2006/relationships/viewProps" Target="viewProps.xml"/><Relationship Id="rId2" Type="http://schemas.openxmlformats.org/officeDocument/2006/relationships/theme" Target="theme/theme1.xml"/><Relationship Id="rId19" Type="http://schemas.openxmlformats.org/officeDocument/2006/relationships/presProps" Target="presProps.xml"/><Relationship Id="rId18" Type="http://schemas.openxmlformats.org/officeDocument/2006/relationships/handoutMaster" Target="handoutMasters/handoutMaster1.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omments/comment1.xml><?xml version="1.0" encoding="utf-8"?>
<p:cmLst xmlns:a="http://schemas.openxmlformats.org/drawingml/2006/main" xmlns:r="http://schemas.openxmlformats.org/officeDocument/2006/relationships" xmlns:p="http://schemas.openxmlformats.org/presentationml/2006/main">
  <p:cm authorId="3" dt="2023-10-25T16:20:44.870" idx="1">
    <p:pos x="10" y="10"/>
    <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4308130" cy="340742"/>
          </a:xfrm>
          <a:prstGeom prst="rect">
            <a:avLst/>
          </a:prstGeom>
        </p:spPr>
        <p:txBody>
          <a:bodyPr vert="horz" lIns="91559" tIns="45779" rIns="91559" bIns="45779" rtlCol="0"/>
          <a:lstStyle>
            <a:lvl1pPr algn="l">
              <a:defRPr sz="1200"/>
            </a:lvl1pPr>
          </a:lstStyle>
          <a:p>
            <a:endParaRPr lang="zh-CN" altLang="en-US"/>
          </a:p>
        </p:txBody>
      </p:sp>
      <p:sp>
        <p:nvSpPr>
          <p:cNvPr id="3" name="日期占位符 2"/>
          <p:cNvSpPr>
            <a:spLocks noGrp="1"/>
          </p:cNvSpPr>
          <p:nvPr>
            <p:ph type="dt" sz="quarter" idx="1"/>
          </p:nvPr>
        </p:nvSpPr>
        <p:spPr>
          <a:xfrm>
            <a:off x="5628889" y="0"/>
            <a:ext cx="4308130" cy="340742"/>
          </a:xfrm>
          <a:prstGeom prst="rect">
            <a:avLst/>
          </a:prstGeom>
        </p:spPr>
        <p:txBody>
          <a:bodyPr vert="horz" lIns="91559" tIns="45779" rIns="91559" bIns="45779" rtlCol="0"/>
          <a:lstStyle>
            <a:lvl1pPr algn="r">
              <a:defRPr sz="1200"/>
            </a:lvl1pPr>
          </a:lstStyle>
          <a:p>
            <a:fld id="{1926832F-DE12-44BE-ABED-46E054B09D8C}" type="datetimeFigureOut">
              <a:rPr lang="zh-CN" altLang="en-US" smtClean="0"/>
            </a:fld>
            <a:endParaRPr lang="zh-CN" altLang="en-US"/>
          </a:p>
        </p:txBody>
      </p:sp>
      <p:sp>
        <p:nvSpPr>
          <p:cNvPr id="4" name="页脚占位符 3"/>
          <p:cNvSpPr>
            <a:spLocks noGrp="1"/>
          </p:cNvSpPr>
          <p:nvPr>
            <p:ph type="ftr" sz="quarter" idx="2"/>
          </p:nvPr>
        </p:nvSpPr>
        <p:spPr>
          <a:xfrm>
            <a:off x="0" y="6465371"/>
            <a:ext cx="4308130" cy="340741"/>
          </a:xfrm>
          <a:prstGeom prst="rect">
            <a:avLst/>
          </a:prstGeom>
        </p:spPr>
        <p:txBody>
          <a:bodyPr vert="horz" lIns="91559" tIns="45779" rIns="91559" bIns="45779"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5628889" y="6465371"/>
            <a:ext cx="4308130" cy="340741"/>
          </a:xfrm>
          <a:prstGeom prst="rect">
            <a:avLst/>
          </a:prstGeom>
        </p:spPr>
        <p:txBody>
          <a:bodyPr vert="horz" lIns="91559" tIns="45779" rIns="91559" bIns="45779" rtlCol="0" anchor="b"/>
          <a:lstStyle>
            <a:lvl1pPr algn="r">
              <a:defRPr sz="1200"/>
            </a:lvl1pPr>
          </a:lstStyle>
          <a:p>
            <a:fld id="{9F807A93-2DD9-4DA3-A99A-41E8DC571FE1}"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2" y="0"/>
            <a:ext cx="4307046" cy="340360"/>
          </a:xfrm>
          <a:prstGeom prst="rect">
            <a:avLst/>
          </a:prstGeom>
        </p:spPr>
        <p:txBody>
          <a:bodyPr vert="horz" lIns="91559" tIns="45779" rIns="91559" bIns="45779" rtlCol="0"/>
          <a:lstStyle>
            <a:lvl1pPr algn="l">
              <a:defRPr sz="1200"/>
            </a:lvl1pPr>
          </a:lstStyle>
          <a:p>
            <a:endParaRPr lang="zh-CN" altLang="en-US"/>
          </a:p>
        </p:txBody>
      </p:sp>
      <p:sp>
        <p:nvSpPr>
          <p:cNvPr id="3" name="日期占位符 2"/>
          <p:cNvSpPr>
            <a:spLocks noGrp="1"/>
          </p:cNvSpPr>
          <p:nvPr>
            <p:ph type="dt" idx="1"/>
          </p:nvPr>
        </p:nvSpPr>
        <p:spPr>
          <a:xfrm>
            <a:off x="5629993" y="0"/>
            <a:ext cx="4307046" cy="340360"/>
          </a:xfrm>
          <a:prstGeom prst="rect">
            <a:avLst/>
          </a:prstGeom>
        </p:spPr>
        <p:txBody>
          <a:bodyPr vert="horz" lIns="91559" tIns="45779" rIns="91559" bIns="45779" rtlCol="0"/>
          <a:lstStyle>
            <a:lvl1pPr algn="r">
              <a:defRPr sz="1200"/>
            </a:lvl1pPr>
          </a:lstStyle>
          <a:p>
            <a:fld id="{21327D5A-1ACA-4E27-A93C-B75B071E634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125788" y="509588"/>
            <a:ext cx="3687762" cy="2554287"/>
          </a:xfrm>
          <a:prstGeom prst="rect">
            <a:avLst/>
          </a:prstGeom>
          <a:noFill/>
          <a:ln w="12700">
            <a:solidFill>
              <a:prstClr val="black"/>
            </a:solidFill>
          </a:ln>
        </p:spPr>
        <p:txBody>
          <a:bodyPr vert="horz" lIns="91559" tIns="45779" rIns="91559" bIns="45779" rtlCol="0" anchor="ctr"/>
          <a:lstStyle/>
          <a:p>
            <a:endParaRPr lang="zh-CN" altLang="en-US"/>
          </a:p>
        </p:txBody>
      </p:sp>
      <p:sp>
        <p:nvSpPr>
          <p:cNvPr id="5" name="备注占位符 4"/>
          <p:cNvSpPr>
            <a:spLocks noGrp="1"/>
          </p:cNvSpPr>
          <p:nvPr>
            <p:ph type="body" sz="quarter" idx="3"/>
          </p:nvPr>
        </p:nvSpPr>
        <p:spPr>
          <a:xfrm>
            <a:off x="993935" y="3233421"/>
            <a:ext cx="7951470" cy="3063240"/>
          </a:xfrm>
          <a:prstGeom prst="rect">
            <a:avLst/>
          </a:prstGeom>
        </p:spPr>
        <p:txBody>
          <a:bodyPr vert="horz" lIns="91559" tIns="45779" rIns="91559" bIns="45779"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2" y="6465658"/>
            <a:ext cx="4307046" cy="340360"/>
          </a:xfrm>
          <a:prstGeom prst="rect">
            <a:avLst/>
          </a:prstGeom>
        </p:spPr>
        <p:txBody>
          <a:bodyPr vert="horz" lIns="91559" tIns="45779" rIns="91559" bIns="45779"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5629993" y="6465658"/>
            <a:ext cx="4307046" cy="340360"/>
          </a:xfrm>
          <a:prstGeom prst="rect">
            <a:avLst/>
          </a:prstGeom>
        </p:spPr>
        <p:txBody>
          <a:bodyPr vert="horz" lIns="91559" tIns="45779" rIns="91559" bIns="45779" rtlCol="0" anchor="b"/>
          <a:lstStyle>
            <a:lvl1pPr algn="r">
              <a:defRPr sz="1200"/>
            </a:lvl1pPr>
          </a:lstStyle>
          <a:p>
            <a:fld id="{ACB0F68C-B387-4290-AE7D-7F01005186EB}"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711200" y="744538"/>
            <a:ext cx="5375275" cy="3722687"/>
          </a:xfrm>
        </p:spPr>
      </p:sp>
      <p:sp>
        <p:nvSpPr>
          <p:cNvPr id="3" name="备注占位符 2"/>
          <p:cNvSpPr>
            <a:spLocks noGrp="1"/>
          </p:cNvSpPr>
          <p:nvPr>
            <p:ph type="body" idx="1"/>
          </p:nvPr>
        </p:nvSpPr>
        <p:spPr/>
        <p:txBody>
          <a:bodyPr/>
          <a:lstStyle/>
          <a:p>
            <a:r>
              <a:rPr lang="zh-CN" altLang="en-US" sz="600" dirty="0"/>
              <a:t>请对以下信息进行说明</a:t>
            </a:r>
            <a:r>
              <a:rPr lang="en-US" altLang="zh-CN" sz="600" dirty="0"/>
              <a:t>(</a:t>
            </a:r>
            <a:r>
              <a:rPr lang="zh-CN" altLang="en-US" sz="600" dirty="0"/>
              <a:t>插入卫星地图</a:t>
            </a:r>
            <a:r>
              <a:rPr lang="en-US" altLang="zh-CN" sz="600" dirty="0"/>
              <a:t>)</a:t>
            </a:r>
            <a:r>
              <a:rPr lang="zh-CN" altLang="en-US" sz="600" dirty="0"/>
              <a:t>：</a:t>
            </a:r>
            <a:r>
              <a:rPr lang="en-US" altLang="zh-CN" sz="600" dirty="0"/>
              <a:t>1</a:t>
            </a:r>
            <a:r>
              <a:rPr lang="zh-CN" altLang="en-US" sz="600" dirty="0"/>
              <a:t>、项目距离主要行政中心如省政府、市政府等）的距离；</a:t>
            </a:r>
            <a:r>
              <a:rPr lang="en-US" altLang="zh-CN" sz="600" dirty="0"/>
              <a:t>2</a:t>
            </a:r>
            <a:r>
              <a:rPr lang="zh-CN" altLang="en-US" sz="600" dirty="0"/>
              <a:t>、项目距离重要交通枢纽（机场、高铁）的距离；</a:t>
            </a:r>
            <a:r>
              <a:rPr lang="en-US" altLang="zh-CN" sz="600" dirty="0"/>
              <a:t>3</a:t>
            </a:r>
            <a:r>
              <a:rPr lang="zh-CN" altLang="en-US" sz="600" dirty="0"/>
              <a:t>、距离主要商圈的距离</a:t>
            </a:r>
            <a:r>
              <a:rPr lang="en-US" altLang="zh-CN" sz="600" dirty="0"/>
              <a:t>4</a:t>
            </a:r>
            <a:r>
              <a:rPr lang="zh-CN" altLang="en-US" sz="600" dirty="0"/>
              <a:t>、项目距离主要竞争对手的距离；</a:t>
            </a:r>
            <a:r>
              <a:rPr lang="en-US" altLang="zh-CN" sz="600" dirty="0"/>
              <a:t>5</a:t>
            </a:r>
            <a:r>
              <a:rPr lang="zh-CN" altLang="en-US" sz="600" dirty="0"/>
              <a:t>、</a:t>
            </a:r>
            <a:r>
              <a:rPr lang="en-US" altLang="zh-CN" sz="600" dirty="0"/>
              <a:t>……</a:t>
            </a:r>
            <a:endParaRPr lang="zh-CN" altLang="en-US" sz="600" dirty="0"/>
          </a:p>
          <a:p>
            <a:endParaRPr lang="zh-CN" altLang="en-US" sz="600"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ACB0F68C-B387-4290-AE7D-7F01005186E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mn-cs"/>
              </a:rPr>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9A0DB2DC-4C9A-4742-B13C-FB6460FD3503}" type="slidenum">
              <a:rPr kumimoji="0" lang="zh-CN" altLang="en-US" sz="17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rPr>
            </a:fld>
            <a:endParaRPr kumimoji="0" lang="zh-CN" altLang="en-US" sz="17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742950" y="2130434"/>
            <a:ext cx="84201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95300" indent="0" algn="ctr">
              <a:buNone/>
              <a:defRPr>
                <a:solidFill>
                  <a:schemeClr val="tx1">
                    <a:tint val="75000"/>
                  </a:schemeClr>
                </a:solidFill>
              </a:defRPr>
            </a:lvl2pPr>
            <a:lvl3pPr marL="990600" indent="0" algn="ctr">
              <a:buNone/>
              <a:defRPr>
                <a:solidFill>
                  <a:schemeClr val="tx1">
                    <a:tint val="75000"/>
                  </a:schemeClr>
                </a:solidFill>
              </a:defRPr>
            </a:lvl3pPr>
            <a:lvl4pPr marL="1485900" indent="0" algn="ctr">
              <a:buNone/>
              <a:defRPr>
                <a:solidFill>
                  <a:schemeClr val="tx1">
                    <a:tint val="75000"/>
                  </a:schemeClr>
                </a:solidFill>
              </a:defRPr>
            </a:lvl4pPr>
            <a:lvl5pPr marL="1981200" indent="0" algn="ctr">
              <a:buNone/>
              <a:defRPr>
                <a:solidFill>
                  <a:schemeClr val="tx1">
                    <a:tint val="75000"/>
                  </a:schemeClr>
                </a:solidFill>
              </a:defRPr>
            </a:lvl5pPr>
            <a:lvl6pPr marL="2476500" indent="0" algn="ctr">
              <a:buNone/>
              <a:defRPr>
                <a:solidFill>
                  <a:schemeClr val="tx1">
                    <a:tint val="75000"/>
                  </a:schemeClr>
                </a:solidFill>
              </a:defRPr>
            </a:lvl6pPr>
            <a:lvl7pPr marL="2971165" indent="0" algn="ctr">
              <a:buNone/>
              <a:defRPr>
                <a:solidFill>
                  <a:schemeClr val="tx1">
                    <a:tint val="75000"/>
                  </a:schemeClr>
                </a:solidFill>
              </a:defRPr>
            </a:lvl7pPr>
            <a:lvl8pPr marL="3466465" indent="0" algn="ctr">
              <a:buNone/>
              <a:defRPr>
                <a:solidFill>
                  <a:schemeClr val="tx1">
                    <a:tint val="75000"/>
                  </a:schemeClr>
                </a:solidFill>
              </a:defRPr>
            </a:lvl8pPr>
            <a:lvl9pPr marL="3961765"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941645" y="4800609"/>
            <a:ext cx="5943600" cy="566739"/>
          </a:xfrm>
        </p:spPr>
        <p:txBody>
          <a:bodyPr anchor="b"/>
          <a:lstStyle>
            <a:lvl1pPr algn="l">
              <a:defRPr sz="21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941645" y="612775"/>
            <a:ext cx="5943600" cy="4114800"/>
          </a:xfrm>
        </p:spPr>
        <p:txBody>
          <a:bodyPr/>
          <a:lstStyle>
            <a:lvl1pPr marL="0" indent="0">
              <a:buNone/>
              <a:defRPr sz="3500"/>
            </a:lvl1pPr>
            <a:lvl2pPr marL="495300" indent="0">
              <a:buNone/>
              <a:defRPr sz="3100"/>
            </a:lvl2pPr>
            <a:lvl3pPr marL="990600" indent="0">
              <a:buNone/>
              <a:defRPr sz="2600"/>
            </a:lvl3pPr>
            <a:lvl4pPr marL="1485900" indent="0">
              <a:buNone/>
              <a:defRPr sz="2100"/>
            </a:lvl4pPr>
            <a:lvl5pPr marL="1981200" indent="0">
              <a:buNone/>
              <a:defRPr sz="2100"/>
            </a:lvl5pPr>
            <a:lvl6pPr marL="2476500" indent="0">
              <a:buNone/>
              <a:defRPr sz="2100"/>
            </a:lvl6pPr>
            <a:lvl7pPr marL="2971165" indent="0">
              <a:buNone/>
              <a:defRPr sz="2100"/>
            </a:lvl7pPr>
            <a:lvl8pPr marL="3466465" indent="0">
              <a:buNone/>
              <a:defRPr sz="2100"/>
            </a:lvl8pPr>
            <a:lvl9pPr marL="3961765" indent="0">
              <a:buNone/>
              <a:defRPr sz="2100"/>
            </a:lvl9pPr>
          </a:lstStyle>
          <a:p>
            <a:endParaRPr lang="zh-CN" altLang="en-US"/>
          </a:p>
        </p:txBody>
      </p:sp>
      <p:sp>
        <p:nvSpPr>
          <p:cNvPr id="4" name="文本占位符 3"/>
          <p:cNvSpPr>
            <a:spLocks noGrp="1"/>
          </p:cNvSpPr>
          <p:nvPr>
            <p:ph type="body" sz="half" idx="2"/>
          </p:nvPr>
        </p:nvSpPr>
        <p:spPr>
          <a:xfrm>
            <a:off x="1941645" y="5367346"/>
            <a:ext cx="5943600" cy="804863"/>
          </a:xfrm>
        </p:spPr>
        <p:txBody>
          <a:bodyPr/>
          <a:lstStyle>
            <a:lvl1pPr marL="0" indent="0">
              <a:buNone/>
              <a:defRPr sz="1500"/>
            </a:lvl1pPr>
            <a:lvl2pPr marL="495300" indent="0">
              <a:buNone/>
              <a:defRPr sz="1300"/>
            </a:lvl2pPr>
            <a:lvl3pPr marL="990600" indent="0">
              <a:buNone/>
              <a:defRPr sz="1100"/>
            </a:lvl3pPr>
            <a:lvl4pPr marL="1485900" indent="0">
              <a:buNone/>
              <a:defRPr sz="900"/>
            </a:lvl4pPr>
            <a:lvl5pPr marL="1981200" indent="0">
              <a:buNone/>
              <a:defRPr sz="900"/>
            </a:lvl5pPr>
            <a:lvl6pPr marL="2476500" indent="0">
              <a:buNone/>
              <a:defRPr sz="900"/>
            </a:lvl6pPr>
            <a:lvl7pPr marL="2971165" indent="0">
              <a:buNone/>
              <a:defRPr sz="900"/>
            </a:lvl7pPr>
            <a:lvl8pPr marL="3466465" indent="0">
              <a:buNone/>
              <a:defRPr sz="900"/>
            </a:lvl8pPr>
            <a:lvl9pPr marL="396176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7181850" y="274648"/>
            <a:ext cx="222885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95300" y="274648"/>
            <a:ext cx="6521450"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82506" y="4406909"/>
            <a:ext cx="8420100" cy="1362075"/>
          </a:xfrm>
        </p:spPr>
        <p:txBody>
          <a:bodyPr anchor="t"/>
          <a:lstStyle>
            <a:lvl1pPr algn="l">
              <a:defRPr sz="43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82506" y="2906713"/>
            <a:ext cx="8420100" cy="1500187"/>
          </a:xfrm>
        </p:spPr>
        <p:txBody>
          <a:bodyPr anchor="b"/>
          <a:lstStyle>
            <a:lvl1pPr marL="0" indent="0">
              <a:buNone/>
              <a:defRPr sz="2100">
                <a:solidFill>
                  <a:schemeClr val="tx1">
                    <a:tint val="75000"/>
                  </a:schemeClr>
                </a:solidFill>
              </a:defRPr>
            </a:lvl1pPr>
            <a:lvl2pPr marL="495300" indent="0">
              <a:buNone/>
              <a:defRPr sz="2000">
                <a:solidFill>
                  <a:schemeClr val="tx1">
                    <a:tint val="75000"/>
                  </a:schemeClr>
                </a:solidFill>
              </a:defRPr>
            </a:lvl2pPr>
            <a:lvl3pPr marL="990600" indent="0">
              <a:buNone/>
              <a:defRPr sz="1800">
                <a:solidFill>
                  <a:schemeClr val="tx1">
                    <a:tint val="75000"/>
                  </a:schemeClr>
                </a:solidFill>
              </a:defRPr>
            </a:lvl3pPr>
            <a:lvl4pPr marL="1485900" indent="0">
              <a:buNone/>
              <a:defRPr sz="1500">
                <a:solidFill>
                  <a:schemeClr val="tx1">
                    <a:tint val="75000"/>
                  </a:schemeClr>
                </a:solidFill>
              </a:defRPr>
            </a:lvl4pPr>
            <a:lvl5pPr marL="1981200" indent="0">
              <a:buNone/>
              <a:defRPr sz="1500">
                <a:solidFill>
                  <a:schemeClr val="tx1">
                    <a:tint val="75000"/>
                  </a:schemeClr>
                </a:solidFill>
              </a:defRPr>
            </a:lvl5pPr>
            <a:lvl6pPr marL="2476500" indent="0">
              <a:buNone/>
              <a:defRPr sz="1500">
                <a:solidFill>
                  <a:schemeClr val="tx1">
                    <a:tint val="75000"/>
                  </a:schemeClr>
                </a:solidFill>
              </a:defRPr>
            </a:lvl6pPr>
            <a:lvl7pPr marL="2971165" indent="0">
              <a:buNone/>
              <a:defRPr sz="1500">
                <a:solidFill>
                  <a:schemeClr val="tx1">
                    <a:tint val="75000"/>
                  </a:schemeClr>
                </a:solidFill>
              </a:defRPr>
            </a:lvl7pPr>
            <a:lvl8pPr marL="3466465" indent="0">
              <a:buNone/>
              <a:defRPr sz="1500">
                <a:solidFill>
                  <a:schemeClr val="tx1">
                    <a:tint val="75000"/>
                  </a:schemeClr>
                </a:solidFill>
              </a:defRPr>
            </a:lvl8pPr>
            <a:lvl9pPr marL="3961765" indent="0">
              <a:buNone/>
              <a:defRPr sz="15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95300" y="1600206"/>
            <a:ext cx="4375150" cy="4525963"/>
          </a:xfrm>
        </p:spPr>
        <p:txBody>
          <a:bodyPr/>
          <a:lstStyle>
            <a:lvl1pPr>
              <a:defRPr sz="3100"/>
            </a:lvl1pPr>
            <a:lvl2pPr>
              <a:defRPr sz="2600"/>
            </a:lvl2pPr>
            <a:lvl3pPr>
              <a:defRPr sz="21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035550" y="1600206"/>
            <a:ext cx="4375150" cy="4525963"/>
          </a:xfrm>
        </p:spPr>
        <p:txBody>
          <a:bodyPr/>
          <a:lstStyle>
            <a:lvl1pPr>
              <a:defRPr sz="3100"/>
            </a:lvl1pPr>
            <a:lvl2pPr>
              <a:defRPr sz="2600"/>
            </a:lvl2pPr>
            <a:lvl3pPr>
              <a:defRPr sz="21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535117"/>
            <a:ext cx="4376870" cy="639763"/>
          </a:xfrm>
        </p:spPr>
        <p:txBody>
          <a:bodyPr anchor="b"/>
          <a:lstStyle>
            <a:lvl1pPr marL="0" indent="0">
              <a:buNone/>
              <a:defRPr sz="2600" b="1"/>
            </a:lvl1pPr>
            <a:lvl2pPr marL="495300" indent="0">
              <a:buNone/>
              <a:defRPr sz="2100" b="1"/>
            </a:lvl2pPr>
            <a:lvl3pPr marL="990600" indent="0">
              <a:buNone/>
              <a:defRPr sz="2000" b="1"/>
            </a:lvl3pPr>
            <a:lvl4pPr marL="1485900" indent="0">
              <a:buNone/>
              <a:defRPr sz="1800" b="1"/>
            </a:lvl4pPr>
            <a:lvl5pPr marL="1981200" indent="0">
              <a:buNone/>
              <a:defRPr sz="1800" b="1"/>
            </a:lvl5pPr>
            <a:lvl6pPr marL="2476500" indent="0">
              <a:buNone/>
              <a:defRPr sz="1800" b="1"/>
            </a:lvl6pPr>
            <a:lvl7pPr marL="2971165" indent="0">
              <a:buNone/>
              <a:defRPr sz="1800" b="1"/>
            </a:lvl7pPr>
            <a:lvl8pPr marL="3466465" indent="0">
              <a:buNone/>
              <a:defRPr sz="1800" b="1"/>
            </a:lvl8pPr>
            <a:lvl9pPr marL="3961765" indent="0">
              <a:buNone/>
              <a:defRPr sz="18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95300" y="2174875"/>
            <a:ext cx="4376870" cy="3951288"/>
          </a:xfrm>
        </p:spPr>
        <p:txBody>
          <a:bodyPr/>
          <a:lstStyle>
            <a:lvl1pPr>
              <a:defRPr sz="2600"/>
            </a:lvl1pPr>
            <a:lvl2pPr>
              <a:defRPr sz="21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5032115" y="1535117"/>
            <a:ext cx="4378590" cy="639763"/>
          </a:xfrm>
        </p:spPr>
        <p:txBody>
          <a:bodyPr anchor="b"/>
          <a:lstStyle>
            <a:lvl1pPr marL="0" indent="0">
              <a:buNone/>
              <a:defRPr sz="2600" b="1"/>
            </a:lvl1pPr>
            <a:lvl2pPr marL="495300" indent="0">
              <a:buNone/>
              <a:defRPr sz="2100" b="1"/>
            </a:lvl2pPr>
            <a:lvl3pPr marL="990600" indent="0">
              <a:buNone/>
              <a:defRPr sz="2000" b="1"/>
            </a:lvl3pPr>
            <a:lvl4pPr marL="1485900" indent="0">
              <a:buNone/>
              <a:defRPr sz="1800" b="1"/>
            </a:lvl4pPr>
            <a:lvl5pPr marL="1981200" indent="0">
              <a:buNone/>
              <a:defRPr sz="1800" b="1"/>
            </a:lvl5pPr>
            <a:lvl6pPr marL="2476500" indent="0">
              <a:buNone/>
              <a:defRPr sz="1800" b="1"/>
            </a:lvl6pPr>
            <a:lvl7pPr marL="2971165" indent="0">
              <a:buNone/>
              <a:defRPr sz="1800" b="1"/>
            </a:lvl7pPr>
            <a:lvl8pPr marL="3466465" indent="0">
              <a:buNone/>
              <a:defRPr sz="1800" b="1"/>
            </a:lvl8pPr>
            <a:lvl9pPr marL="3961765" indent="0">
              <a:buNone/>
              <a:defRPr sz="18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5032115" y="2174875"/>
            <a:ext cx="4378590" cy="3951288"/>
          </a:xfrm>
        </p:spPr>
        <p:txBody>
          <a:bodyPr/>
          <a:lstStyle>
            <a:lvl1pPr>
              <a:defRPr sz="2600"/>
            </a:lvl1pPr>
            <a:lvl2pPr>
              <a:defRPr sz="21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95306" y="273057"/>
            <a:ext cx="3259006" cy="1162051"/>
          </a:xfrm>
        </p:spPr>
        <p:txBody>
          <a:bodyPr anchor="b"/>
          <a:lstStyle>
            <a:lvl1pPr algn="l">
              <a:defRPr sz="21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72972" y="273061"/>
            <a:ext cx="5537729" cy="5853113"/>
          </a:xfrm>
        </p:spPr>
        <p:txBody>
          <a:bodyPr/>
          <a:lstStyle>
            <a:lvl1pPr>
              <a:defRPr sz="3500"/>
            </a:lvl1pPr>
            <a:lvl2pPr>
              <a:defRPr sz="3100"/>
            </a:lvl2pPr>
            <a:lvl3pPr>
              <a:defRPr sz="2600"/>
            </a:lvl3pPr>
            <a:lvl4pPr>
              <a:defRPr sz="2100"/>
            </a:lvl4pPr>
            <a:lvl5pPr>
              <a:defRPr sz="2100"/>
            </a:lvl5pPr>
            <a:lvl6pPr>
              <a:defRPr sz="2100"/>
            </a:lvl6pPr>
            <a:lvl7pPr>
              <a:defRPr sz="2100"/>
            </a:lvl7pPr>
            <a:lvl8pPr>
              <a:defRPr sz="2100"/>
            </a:lvl8pPr>
            <a:lvl9pPr>
              <a:defRPr sz="21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95306" y="1435104"/>
            <a:ext cx="3259006" cy="4691063"/>
          </a:xfrm>
        </p:spPr>
        <p:txBody>
          <a:bodyPr/>
          <a:lstStyle>
            <a:lvl1pPr marL="0" indent="0">
              <a:buNone/>
              <a:defRPr sz="1500"/>
            </a:lvl1pPr>
            <a:lvl2pPr marL="495300" indent="0">
              <a:buNone/>
              <a:defRPr sz="1300"/>
            </a:lvl2pPr>
            <a:lvl3pPr marL="990600" indent="0">
              <a:buNone/>
              <a:defRPr sz="1100"/>
            </a:lvl3pPr>
            <a:lvl4pPr marL="1485900" indent="0">
              <a:buNone/>
              <a:defRPr sz="900"/>
            </a:lvl4pPr>
            <a:lvl5pPr marL="1981200" indent="0">
              <a:buNone/>
              <a:defRPr sz="900"/>
            </a:lvl5pPr>
            <a:lvl6pPr marL="2476500" indent="0">
              <a:buNone/>
              <a:defRPr sz="900"/>
            </a:lvl6pPr>
            <a:lvl7pPr marL="2971165" indent="0">
              <a:buNone/>
              <a:defRPr sz="900"/>
            </a:lvl7pPr>
            <a:lvl8pPr marL="3466465" indent="0">
              <a:buNone/>
              <a:defRPr sz="900"/>
            </a:lvl8pPr>
            <a:lvl9pPr marL="3961765"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jpe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95300" y="274639"/>
            <a:ext cx="8915400" cy="1143000"/>
          </a:xfrm>
          <a:prstGeom prst="rect">
            <a:avLst/>
          </a:prstGeom>
        </p:spPr>
        <p:txBody>
          <a:bodyPr vert="horz" lIns="91429" tIns="45715" rIns="91429" bIns="45715"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95300" y="1600206"/>
            <a:ext cx="8915400" cy="4525963"/>
          </a:xfrm>
          <a:prstGeom prst="rect">
            <a:avLst/>
          </a:prstGeom>
        </p:spPr>
        <p:txBody>
          <a:bodyPr vert="horz" lIns="91429" tIns="45715" rIns="91429" bIns="45715"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95300" y="6356360"/>
            <a:ext cx="2311400" cy="365125"/>
          </a:xfrm>
          <a:prstGeom prst="rect">
            <a:avLst/>
          </a:prstGeom>
        </p:spPr>
        <p:txBody>
          <a:bodyPr vert="horz" lIns="91429" tIns="45715" rIns="91429" bIns="45715" rtlCol="0" anchor="ctr"/>
          <a:lstStyle>
            <a:lvl1pPr algn="l">
              <a:defRPr sz="13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384550" y="6356360"/>
            <a:ext cx="3136900" cy="365125"/>
          </a:xfrm>
          <a:prstGeom prst="rect">
            <a:avLst/>
          </a:prstGeom>
        </p:spPr>
        <p:txBody>
          <a:bodyPr vert="horz" lIns="91429" tIns="45715" rIns="91429" bIns="45715" rtlCol="0" anchor="ctr"/>
          <a:lstStyle>
            <a:lvl1pPr algn="ctr">
              <a:defRPr sz="13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7099300" y="6356360"/>
            <a:ext cx="2311400" cy="365125"/>
          </a:xfrm>
          <a:prstGeom prst="rect">
            <a:avLst/>
          </a:prstGeom>
        </p:spPr>
        <p:txBody>
          <a:bodyPr vert="horz" lIns="91429" tIns="45715" rIns="91429" bIns="45715" rtlCol="0" anchor="ctr"/>
          <a:lstStyle>
            <a:lvl1pPr algn="r">
              <a:defRPr sz="13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90600" rtl="0" eaLnBrk="1" latinLnBrk="0" hangingPunct="1">
        <a:spcBef>
          <a:spcPct val="0"/>
        </a:spcBef>
        <a:buNone/>
        <a:defRPr sz="4800" kern="1200">
          <a:solidFill>
            <a:schemeClr val="tx1"/>
          </a:solidFill>
          <a:latin typeface="+mj-lt"/>
          <a:ea typeface="+mj-ea"/>
          <a:cs typeface="+mj-cs"/>
        </a:defRPr>
      </a:lvl1pPr>
    </p:titleStyle>
    <p:bodyStyle>
      <a:lvl1pPr marL="371475" indent="-371475" algn="l" defTabSz="990600" rtl="0" eaLnBrk="1" latinLnBrk="0" hangingPunct="1">
        <a:spcBef>
          <a:spcPts val="105"/>
        </a:spcBef>
        <a:buFont typeface="Arial" panose="020B0604020202020204" pitchFamily="34" charset="0"/>
        <a:buChar char="•"/>
        <a:defRPr sz="3500" kern="1200">
          <a:solidFill>
            <a:schemeClr val="tx1"/>
          </a:solidFill>
          <a:latin typeface="+mn-lt"/>
          <a:ea typeface="+mn-ea"/>
          <a:cs typeface="+mn-cs"/>
        </a:defRPr>
      </a:lvl1pPr>
      <a:lvl2pPr marL="805180" indent="-309880" algn="l" defTabSz="990600" rtl="0" eaLnBrk="1" latinLnBrk="0" hangingPunct="1">
        <a:spcBef>
          <a:spcPts val="105"/>
        </a:spcBef>
        <a:buFont typeface="Arial" panose="020B0604020202020204" pitchFamily="34" charset="0"/>
        <a:buChar char="–"/>
        <a:defRPr sz="3100" kern="1200">
          <a:solidFill>
            <a:schemeClr val="tx1"/>
          </a:solidFill>
          <a:latin typeface="+mn-lt"/>
          <a:ea typeface="+mn-ea"/>
          <a:cs typeface="+mn-cs"/>
        </a:defRPr>
      </a:lvl2pPr>
      <a:lvl3pPr marL="1238250" indent="-247650" algn="l" defTabSz="990600" rtl="0" eaLnBrk="1" latinLnBrk="0" hangingPunct="1">
        <a:spcBef>
          <a:spcPts val="105"/>
        </a:spcBef>
        <a:buFont typeface="Arial" panose="020B0604020202020204" pitchFamily="34" charset="0"/>
        <a:buChar char="•"/>
        <a:defRPr sz="2600" kern="1200">
          <a:solidFill>
            <a:schemeClr val="tx1"/>
          </a:solidFill>
          <a:latin typeface="+mn-lt"/>
          <a:ea typeface="+mn-ea"/>
          <a:cs typeface="+mn-cs"/>
        </a:defRPr>
      </a:lvl3pPr>
      <a:lvl4pPr marL="1733550" indent="-247650" algn="l" defTabSz="990600" rtl="0" eaLnBrk="1" latinLnBrk="0" hangingPunct="1">
        <a:spcBef>
          <a:spcPts val="105"/>
        </a:spcBef>
        <a:buFont typeface="Arial" panose="020B0604020202020204" pitchFamily="34" charset="0"/>
        <a:buChar char="–"/>
        <a:defRPr sz="2100" kern="1200">
          <a:solidFill>
            <a:schemeClr val="tx1"/>
          </a:solidFill>
          <a:latin typeface="+mn-lt"/>
          <a:ea typeface="+mn-ea"/>
          <a:cs typeface="+mn-cs"/>
        </a:defRPr>
      </a:lvl4pPr>
      <a:lvl5pPr marL="2228850" indent="-247650" algn="l" defTabSz="990600" rtl="0" eaLnBrk="1" latinLnBrk="0" hangingPunct="1">
        <a:spcBef>
          <a:spcPts val="105"/>
        </a:spcBef>
        <a:buFont typeface="Arial" panose="020B0604020202020204" pitchFamily="34" charset="0"/>
        <a:buChar char="»"/>
        <a:defRPr sz="2100" kern="1200">
          <a:solidFill>
            <a:schemeClr val="tx1"/>
          </a:solidFill>
          <a:latin typeface="+mn-lt"/>
          <a:ea typeface="+mn-ea"/>
          <a:cs typeface="+mn-cs"/>
        </a:defRPr>
      </a:lvl5pPr>
      <a:lvl6pPr marL="2724150" indent="-247650" algn="l" defTabSz="990600" rtl="0" eaLnBrk="1" latinLnBrk="0" hangingPunct="1">
        <a:spcBef>
          <a:spcPts val="105"/>
        </a:spcBef>
        <a:buFont typeface="Arial" panose="020B0604020202020204" pitchFamily="34" charset="0"/>
        <a:buChar char="•"/>
        <a:defRPr sz="2100" kern="1200">
          <a:solidFill>
            <a:schemeClr val="tx1"/>
          </a:solidFill>
          <a:latin typeface="+mn-lt"/>
          <a:ea typeface="+mn-ea"/>
          <a:cs typeface="+mn-cs"/>
        </a:defRPr>
      </a:lvl6pPr>
      <a:lvl7pPr marL="3218815" indent="-247650" algn="l" defTabSz="990600" rtl="0" eaLnBrk="1" latinLnBrk="0" hangingPunct="1">
        <a:spcBef>
          <a:spcPts val="105"/>
        </a:spcBef>
        <a:buFont typeface="Arial" panose="020B0604020202020204" pitchFamily="34" charset="0"/>
        <a:buChar char="•"/>
        <a:defRPr sz="2100" kern="1200">
          <a:solidFill>
            <a:schemeClr val="tx1"/>
          </a:solidFill>
          <a:latin typeface="+mn-lt"/>
          <a:ea typeface="+mn-ea"/>
          <a:cs typeface="+mn-cs"/>
        </a:defRPr>
      </a:lvl7pPr>
      <a:lvl8pPr marL="3714115" indent="-247650" algn="l" defTabSz="990600" rtl="0" eaLnBrk="1" latinLnBrk="0" hangingPunct="1">
        <a:spcBef>
          <a:spcPts val="105"/>
        </a:spcBef>
        <a:buFont typeface="Arial" panose="020B0604020202020204" pitchFamily="34" charset="0"/>
        <a:buChar char="•"/>
        <a:defRPr sz="2100" kern="1200">
          <a:solidFill>
            <a:schemeClr val="tx1"/>
          </a:solidFill>
          <a:latin typeface="+mn-lt"/>
          <a:ea typeface="+mn-ea"/>
          <a:cs typeface="+mn-cs"/>
        </a:defRPr>
      </a:lvl8pPr>
      <a:lvl9pPr marL="4209415" indent="-247650" algn="l" defTabSz="990600" rtl="0" eaLnBrk="1" latinLnBrk="0" hangingPunct="1">
        <a:spcBef>
          <a:spcPts val="105"/>
        </a:spcBef>
        <a:buFont typeface="Arial" panose="020B0604020202020204" pitchFamily="34" charset="0"/>
        <a:buChar char="•"/>
        <a:defRPr sz="2100" kern="1200">
          <a:solidFill>
            <a:schemeClr val="tx1"/>
          </a:solidFill>
          <a:latin typeface="+mn-lt"/>
          <a:ea typeface="+mn-ea"/>
          <a:cs typeface="+mn-cs"/>
        </a:defRPr>
      </a:lvl9pPr>
    </p:bodyStyle>
    <p:otherStyle>
      <a:defPPr>
        <a:defRPr lang="zh-CN"/>
      </a:defPPr>
      <a:lvl1pPr marL="0" algn="l" defTabSz="990600" rtl="0" eaLnBrk="1" latinLnBrk="0" hangingPunct="1">
        <a:defRPr sz="2000" kern="1200">
          <a:solidFill>
            <a:schemeClr val="tx1"/>
          </a:solidFill>
          <a:latin typeface="+mn-lt"/>
          <a:ea typeface="+mn-ea"/>
          <a:cs typeface="+mn-cs"/>
        </a:defRPr>
      </a:lvl1pPr>
      <a:lvl2pPr marL="495300" algn="l" defTabSz="990600" rtl="0" eaLnBrk="1" latinLnBrk="0" hangingPunct="1">
        <a:defRPr sz="2000" kern="1200">
          <a:solidFill>
            <a:schemeClr val="tx1"/>
          </a:solidFill>
          <a:latin typeface="+mn-lt"/>
          <a:ea typeface="+mn-ea"/>
          <a:cs typeface="+mn-cs"/>
        </a:defRPr>
      </a:lvl2pPr>
      <a:lvl3pPr marL="990600" algn="l" defTabSz="990600" rtl="0" eaLnBrk="1" latinLnBrk="0" hangingPunct="1">
        <a:defRPr sz="2000" kern="1200">
          <a:solidFill>
            <a:schemeClr val="tx1"/>
          </a:solidFill>
          <a:latin typeface="+mn-lt"/>
          <a:ea typeface="+mn-ea"/>
          <a:cs typeface="+mn-cs"/>
        </a:defRPr>
      </a:lvl3pPr>
      <a:lvl4pPr marL="1485900" algn="l" defTabSz="990600" rtl="0" eaLnBrk="1" latinLnBrk="0" hangingPunct="1">
        <a:defRPr sz="2000" kern="1200">
          <a:solidFill>
            <a:schemeClr val="tx1"/>
          </a:solidFill>
          <a:latin typeface="+mn-lt"/>
          <a:ea typeface="+mn-ea"/>
          <a:cs typeface="+mn-cs"/>
        </a:defRPr>
      </a:lvl4pPr>
      <a:lvl5pPr marL="1981200" algn="l" defTabSz="990600" rtl="0" eaLnBrk="1" latinLnBrk="0" hangingPunct="1">
        <a:defRPr sz="2000" kern="1200">
          <a:solidFill>
            <a:schemeClr val="tx1"/>
          </a:solidFill>
          <a:latin typeface="+mn-lt"/>
          <a:ea typeface="+mn-ea"/>
          <a:cs typeface="+mn-cs"/>
        </a:defRPr>
      </a:lvl5pPr>
      <a:lvl6pPr marL="2476500" algn="l" defTabSz="990600" rtl="0" eaLnBrk="1" latinLnBrk="0" hangingPunct="1">
        <a:defRPr sz="2000" kern="1200">
          <a:solidFill>
            <a:schemeClr val="tx1"/>
          </a:solidFill>
          <a:latin typeface="+mn-lt"/>
          <a:ea typeface="+mn-ea"/>
          <a:cs typeface="+mn-cs"/>
        </a:defRPr>
      </a:lvl6pPr>
      <a:lvl7pPr marL="2971165" algn="l" defTabSz="990600" rtl="0" eaLnBrk="1" latinLnBrk="0" hangingPunct="1">
        <a:defRPr sz="2000" kern="1200">
          <a:solidFill>
            <a:schemeClr val="tx1"/>
          </a:solidFill>
          <a:latin typeface="+mn-lt"/>
          <a:ea typeface="+mn-ea"/>
          <a:cs typeface="+mn-cs"/>
        </a:defRPr>
      </a:lvl7pPr>
      <a:lvl8pPr marL="3466465" algn="l" defTabSz="990600" rtl="0" eaLnBrk="1" latinLnBrk="0" hangingPunct="1">
        <a:defRPr sz="2000" kern="1200">
          <a:solidFill>
            <a:schemeClr val="tx1"/>
          </a:solidFill>
          <a:latin typeface="+mn-lt"/>
          <a:ea typeface="+mn-ea"/>
          <a:cs typeface="+mn-cs"/>
        </a:defRPr>
      </a:lvl8pPr>
      <a:lvl9pPr marL="3961765" algn="l" defTabSz="990600"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2.jpeg"/><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9" Type="http://schemas.openxmlformats.org/officeDocument/2006/relationships/tags" Target="../tags/tag116.xml"/><Relationship Id="rId8" Type="http://schemas.openxmlformats.org/officeDocument/2006/relationships/tags" Target="../tags/tag115.xml"/><Relationship Id="rId7" Type="http://schemas.openxmlformats.org/officeDocument/2006/relationships/tags" Target="../tags/tag114.xml"/><Relationship Id="rId61" Type="http://schemas.openxmlformats.org/officeDocument/2006/relationships/slideLayout" Target="../slideLayouts/slideLayout7.xml"/><Relationship Id="rId60" Type="http://schemas.openxmlformats.org/officeDocument/2006/relationships/tags" Target="../tags/tag165.xml"/><Relationship Id="rId6" Type="http://schemas.openxmlformats.org/officeDocument/2006/relationships/tags" Target="../tags/tag113.xml"/><Relationship Id="rId59" Type="http://schemas.openxmlformats.org/officeDocument/2006/relationships/tags" Target="../tags/tag164.xml"/><Relationship Id="rId58" Type="http://schemas.openxmlformats.org/officeDocument/2006/relationships/tags" Target="../tags/tag163.xml"/><Relationship Id="rId57" Type="http://schemas.openxmlformats.org/officeDocument/2006/relationships/image" Target="../media/image18.jpeg"/><Relationship Id="rId56" Type="http://schemas.openxmlformats.org/officeDocument/2006/relationships/tags" Target="../tags/tag162.xml"/><Relationship Id="rId55" Type="http://schemas.openxmlformats.org/officeDocument/2006/relationships/tags" Target="../tags/tag161.xml"/><Relationship Id="rId54" Type="http://schemas.openxmlformats.org/officeDocument/2006/relationships/tags" Target="../tags/tag160.xml"/><Relationship Id="rId53" Type="http://schemas.openxmlformats.org/officeDocument/2006/relationships/tags" Target="../tags/tag159.xml"/><Relationship Id="rId52" Type="http://schemas.openxmlformats.org/officeDocument/2006/relationships/tags" Target="../tags/tag158.xml"/><Relationship Id="rId51" Type="http://schemas.openxmlformats.org/officeDocument/2006/relationships/tags" Target="../tags/tag157.xml"/><Relationship Id="rId50" Type="http://schemas.openxmlformats.org/officeDocument/2006/relationships/tags" Target="../tags/tag156.xml"/><Relationship Id="rId5" Type="http://schemas.openxmlformats.org/officeDocument/2006/relationships/tags" Target="../tags/tag112.xml"/><Relationship Id="rId49" Type="http://schemas.openxmlformats.org/officeDocument/2006/relationships/tags" Target="../tags/tag155.xml"/><Relationship Id="rId48" Type="http://schemas.openxmlformats.org/officeDocument/2006/relationships/tags" Target="../tags/tag154.xml"/><Relationship Id="rId47" Type="http://schemas.openxmlformats.org/officeDocument/2006/relationships/image" Target="../media/image4.GIF"/><Relationship Id="rId46" Type="http://schemas.openxmlformats.org/officeDocument/2006/relationships/tags" Target="../tags/tag153.xml"/><Relationship Id="rId45" Type="http://schemas.openxmlformats.org/officeDocument/2006/relationships/tags" Target="../tags/tag152.xml"/><Relationship Id="rId44" Type="http://schemas.openxmlformats.org/officeDocument/2006/relationships/tags" Target="../tags/tag151.xml"/><Relationship Id="rId43" Type="http://schemas.openxmlformats.org/officeDocument/2006/relationships/tags" Target="../tags/tag150.xml"/><Relationship Id="rId42" Type="http://schemas.openxmlformats.org/officeDocument/2006/relationships/tags" Target="../tags/tag149.xml"/><Relationship Id="rId41" Type="http://schemas.openxmlformats.org/officeDocument/2006/relationships/tags" Target="../tags/tag148.xml"/><Relationship Id="rId40" Type="http://schemas.openxmlformats.org/officeDocument/2006/relationships/tags" Target="../tags/tag147.xml"/><Relationship Id="rId4" Type="http://schemas.microsoft.com/office/2007/relationships/hdphoto" Target="../media/image17.wdp"/><Relationship Id="rId39" Type="http://schemas.openxmlformats.org/officeDocument/2006/relationships/tags" Target="../tags/tag146.xml"/><Relationship Id="rId38" Type="http://schemas.openxmlformats.org/officeDocument/2006/relationships/tags" Target="../tags/tag145.xml"/><Relationship Id="rId37" Type="http://schemas.openxmlformats.org/officeDocument/2006/relationships/tags" Target="../tags/tag144.xml"/><Relationship Id="rId36" Type="http://schemas.openxmlformats.org/officeDocument/2006/relationships/tags" Target="../tags/tag143.xml"/><Relationship Id="rId35" Type="http://schemas.openxmlformats.org/officeDocument/2006/relationships/tags" Target="../tags/tag142.xml"/><Relationship Id="rId34" Type="http://schemas.openxmlformats.org/officeDocument/2006/relationships/tags" Target="../tags/tag141.xml"/><Relationship Id="rId33" Type="http://schemas.openxmlformats.org/officeDocument/2006/relationships/tags" Target="../tags/tag140.xml"/><Relationship Id="rId32" Type="http://schemas.openxmlformats.org/officeDocument/2006/relationships/tags" Target="../tags/tag139.xml"/><Relationship Id="rId31" Type="http://schemas.openxmlformats.org/officeDocument/2006/relationships/tags" Target="../tags/tag138.xml"/><Relationship Id="rId30" Type="http://schemas.openxmlformats.org/officeDocument/2006/relationships/tags" Target="../tags/tag137.xml"/><Relationship Id="rId3" Type="http://schemas.openxmlformats.org/officeDocument/2006/relationships/image" Target="../media/image16.png"/><Relationship Id="rId29" Type="http://schemas.openxmlformats.org/officeDocument/2006/relationships/tags" Target="../tags/tag136.xml"/><Relationship Id="rId28" Type="http://schemas.openxmlformats.org/officeDocument/2006/relationships/tags" Target="../tags/tag135.xml"/><Relationship Id="rId27" Type="http://schemas.openxmlformats.org/officeDocument/2006/relationships/tags" Target="../tags/tag134.xml"/><Relationship Id="rId26" Type="http://schemas.openxmlformats.org/officeDocument/2006/relationships/tags" Target="../tags/tag133.xml"/><Relationship Id="rId25" Type="http://schemas.openxmlformats.org/officeDocument/2006/relationships/tags" Target="../tags/tag132.xml"/><Relationship Id="rId24" Type="http://schemas.openxmlformats.org/officeDocument/2006/relationships/tags" Target="../tags/tag131.xml"/><Relationship Id="rId23" Type="http://schemas.openxmlformats.org/officeDocument/2006/relationships/tags" Target="../tags/tag130.xml"/><Relationship Id="rId22" Type="http://schemas.openxmlformats.org/officeDocument/2006/relationships/tags" Target="../tags/tag129.xml"/><Relationship Id="rId21" Type="http://schemas.openxmlformats.org/officeDocument/2006/relationships/tags" Target="../tags/tag128.xml"/><Relationship Id="rId20" Type="http://schemas.openxmlformats.org/officeDocument/2006/relationships/tags" Target="../tags/tag127.xml"/><Relationship Id="rId2" Type="http://schemas.openxmlformats.org/officeDocument/2006/relationships/tags" Target="../tags/tag111.xml"/><Relationship Id="rId19" Type="http://schemas.openxmlformats.org/officeDocument/2006/relationships/tags" Target="../tags/tag126.xml"/><Relationship Id="rId18" Type="http://schemas.openxmlformats.org/officeDocument/2006/relationships/tags" Target="../tags/tag125.xml"/><Relationship Id="rId17" Type="http://schemas.openxmlformats.org/officeDocument/2006/relationships/tags" Target="../tags/tag124.xml"/><Relationship Id="rId16" Type="http://schemas.openxmlformats.org/officeDocument/2006/relationships/tags" Target="../tags/tag123.xml"/><Relationship Id="rId15" Type="http://schemas.openxmlformats.org/officeDocument/2006/relationships/tags" Target="../tags/tag122.xml"/><Relationship Id="rId14" Type="http://schemas.openxmlformats.org/officeDocument/2006/relationships/tags" Target="../tags/tag121.xml"/><Relationship Id="rId13" Type="http://schemas.openxmlformats.org/officeDocument/2006/relationships/tags" Target="../tags/tag120.xml"/><Relationship Id="rId12" Type="http://schemas.openxmlformats.org/officeDocument/2006/relationships/tags" Target="../tags/tag119.xml"/><Relationship Id="rId11" Type="http://schemas.openxmlformats.org/officeDocument/2006/relationships/tags" Target="../tags/tag118.xml"/><Relationship Id="rId10" Type="http://schemas.openxmlformats.org/officeDocument/2006/relationships/tags" Target="../tags/tag117.xml"/><Relationship Id="rId1" Type="http://schemas.openxmlformats.org/officeDocument/2006/relationships/tags" Target="../tags/tag110.xml"/></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tags" Target="../tags/tag167.xml"/><Relationship Id="rId2" Type="http://schemas.openxmlformats.org/officeDocument/2006/relationships/image" Target="../media/image19.png"/><Relationship Id="rId1" Type="http://schemas.openxmlformats.org/officeDocument/2006/relationships/tags" Target="../tags/tag166.xml"/></Relationships>
</file>

<file path=ppt/slides/_rels/slide12.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9" Type="http://schemas.openxmlformats.org/officeDocument/2006/relationships/tags" Target="../tags/tag10.xml"/><Relationship Id="rId8" Type="http://schemas.openxmlformats.org/officeDocument/2006/relationships/image" Target="../media/image4.GIF"/><Relationship Id="rId7" Type="http://schemas.openxmlformats.org/officeDocument/2006/relationships/tags" Target="../tags/tag9.xml"/><Relationship Id="rId6" Type="http://schemas.openxmlformats.org/officeDocument/2006/relationships/tags" Target="../tags/tag8.xml"/><Relationship Id="rId5" Type="http://schemas.openxmlformats.org/officeDocument/2006/relationships/tags" Target="../tags/tag7.xml"/><Relationship Id="rId4" Type="http://schemas.openxmlformats.org/officeDocument/2006/relationships/image" Target="../media/image3.jpeg"/><Relationship Id="rId3" Type="http://schemas.openxmlformats.org/officeDocument/2006/relationships/tags" Target="../tags/tag6.xml"/><Relationship Id="rId2" Type="http://schemas.openxmlformats.org/officeDocument/2006/relationships/tags" Target="../tags/tag5.xml"/><Relationship Id="rId11" Type="http://schemas.openxmlformats.org/officeDocument/2006/relationships/notesSlide" Target="../notesSlides/notesSlide1.xml"/><Relationship Id="rId10" Type="http://schemas.openxmlformats.org/officeDocument/2006/relationships/slideLayout" Target="../slideLayouts/slideLayout7.xml"/><Relationship Id="rId1" Type="http://schemas.openxmlformats.org/officeDocument/2006/relationships/tags" Target="../tags/tag4.xml"/></Relationships>
</file>

<file path=ppt/slides/_rels/slide5.xml.rels><?xml version="1.0" encoding="UTF-8" standalone="yes"?>
<Relationships xmlns="http://schemas.openxmlformats.org/package/2006/relationships"><Relationship Id="rId9" Type="http://schemas.openxmlformats.org/officeDocument/2006/relationships/tags" Target="../tags/tag18.xml"/><Relationship Id="rId8" Type="http://schemas.openxmlformats.org/officeDocument/2006/relationships/tags" Target="../tags/tag17.xml"/><Relationship Id="rId7" Type="http://schemas.openxmlformats.org/officeDocument/2006/relationships/tags" Target="../tags/tag16.xml"/><Relationship Id="rId6" Type="http://schemas.openxmlformats.org/officeDocument/2006/relationships/tags" Target="../tags/tag15.xml"/><Relationship Id="rId51" Type="http://schemas.openxmlformats.org/officeDocument/2006/relationships/notesSlide" Target="../notesSlides/notesSlide2.xml"/><Relationship Id="rId50" Type="http://schemas.openxmlformats.org/officeDocument/2006/relationships/slideLayout" Target="../slideLayouts/slideLayout7.xml"/><Relationship Id="rId5" Type="http://schemas.openxmlformats.org/officeDocument/2006/relationships/image" Target="../media/image5.png"/><Relationship Id="rId49" Type="http://schemas.openxmlformats.org/officeDocument/2006/relationships/tags" Target="../tags/tag58.xml"/><Relationship Id="rId48" Type="http://schemas.openxmlformats.org/officeDocument/2006/relationships/tags" Target="../tags/tag57.xml"/><Relationship Id="rId47" Type="http://schemas.openxmlformats.org/officeDocument/2006/relationships/tags" Target="../tags/tag56.xml"/><Relationship Id="rId46" Type="http://schemas.openxmlformats.org/officeDocument/2006/relationships/tags" Target="../tags/tag55.xml"/><Relationship Id="rId45" Type="http://schemas.openxmlformats.org/officeDocument/2006/relationships/tags" Target="../tags/tag54.xml"/><Relationship Id="rId44" Type="http://schemas.openxmlformats.org/officeDocument/2006/relationships/tags" Target="../tags/tag53.xml"/><Relationship Id="rId43" Type="http://schemas.openxmlformats.org/officeDocument/2006/relationships/tags" Target="../tags/tag52.xml"/><Relationship Id="rId42" Type="http://schemas.openxmlformats.org/officeDocument/2006/relationships/tags" Target="../tags/tag51.xml"/><Relationship Id="rId41" Type="http://schemas.openxmlformats.org/officeDocument/2006/relationships/tags" Target="../tags/tag50.xml"/><Relationship Id="rId40" Type="http://schemas.openxmlformats.org/officeDocument/2006/relationships/tags" Target="../tags/tag49.xml"/><Relationship Id="rId4" Type="http://schemas.openxmlformats.org/officeDocument/2006/relationships/tags" Target="../tags/tag14.xml"/><Relationship Id="rId39" Type="http://schemas.openxmlformats.org/officeDocument/2006/relationships/tags" Target="../tags/tag48.xml"/><Relationship Id="rId38" Type="http://schemas.openxmlformats.org/officeDocument/2006/relationships/tags" Target="../tags/tag47.xml"/><Relationship Id="rId37" Type="http://schemas.openxmlformats.org/officeDocument/2006/relationships/tags" Target="../tags/tag46.xml"/><Relationship Id="rId36" Type="http://schemas.openxmlformats.org/officeDocument/2006/relationships/tags" Target="../tags/tag45.xml"/><Relationship Id="rId35" Type="http://schemas.openxmlformats.org/officeDocument/2006/relationships/tags" Target="../tags/tag44.xml"/><Relationship Id="rId34" Type="http://schemas.openxmlformats.org/officeDocument/2006/relationships/tags" Target="../tags/tag43.xml"/><Relationship Id="rId33" Type="http://schemas.openxmlformats.org/officeDocument/2006/relationships/tags" Target="../tags/tag42.xml"/><Relationship Id="rId32" Type="http://schemas.openxmlformats.org/officeDocument/2006/relationships/tags" Target="../tags/tag41.xml"/><Relationship Id="rId31" Type="http://schemas.openxmlformats.org/officeDocument/2006/relationships/tags" Target="../tags/tag40.xml"/><Relationship Id="rId30" Type="http://schemas.openxmlformats.org/officeDocument/2006/relationships/tags" Target="../tags/tag39.xml"/><Relationship Id="rId3" Type="http://schemas.openxmlformats.org/officeDocument/2006/relationships/tags" Target="../tags/tag13.xml"/><Relationship Id="rId29" Type="http://schemas.openxmlformats.org/officeDocument/2006/relationships/tags" Target="../tags/tag38.xml"/><Relationship Id="rId28" Type="http://schemas.openxmlformats.org/officeDocument/2006/relationships/tags" Target="../tags/tag37.xml"/><Relationship Id="rId27" Type="http://schemas.openxmlformats.org/officeDocument/2006/relationships/tags" Target="../tags/tag36.xml"/><Relationship Id="rId26" Type="http://schemas.openxmlformats.org/officeDocument/2006/relationships/tags" Target="../tags/tag35.xml"/><Relationship Id="rId25" Type="http://schemas.openxmlformats.org/officeDocument/2006/relationships/tags" Target="../tags/tag34.xml"/><Relationship Id="rId24" Type="http://schemas.openxmlformats.org/officeDocument/2006/relationships/tags" Target="../tags/tag33.xml"/><Relationship Id="rId23" Type="http://schemas.openxmlformats.org/officeDocument/2006/relationships/tags" Target="../tags/tag32.xml"/><Relationship Id="rId22" Type="http://schemas.openxmlformats.org/officeDocument/2006/relationships/tags" Target="../tags/tag31.xml"/><Relationship Id="rId21" Type="http://schemas.openxmlformats.org/officeDocument/2006/relationships/tags" Target="../tags/tag30.xml"/><Relationship Id="rId20" Type="http://schemas.openxmlformats.org/officeDocument/2006/relationships/tags" Target="../tags/tag29.xml"/><Relationship Id="rId2" Type="http://schemas.openxmlformats.org/officeDocument/2006/relationships/tags" Target="../tags/tag12.xml"/><Relationship Id="rId19" Type="http://schemas.openxmlformats.org/officeDocument/2006/relationships/tags" Target="../tags/tag28.xml"/><Relationship Id="rId18" Type="http://schemas.openxmlformats.org/officeDocument/2006/relationships/tags" Target="../tags/tag27.xml"/><Relationship Id="rId17" Type="http://schemas.openxmlformats.org/officeDocument/2006/relationships/tags" Target="../tags/tag26.xml"/><Relationship Id="rId16" Type="http://schemas.openxmlformats.org/officeDocument/2006/relationships/tags" Target="../tags/tag25.xml"/><Relationship Id="rId15" Type="http://schemas.openxmlformats.org/officeDocument/2006/relationships/tags" Target="../tags/tag24.xml"/><Relationship Id="rId14" Type="http://schemas.openxmlformats.org/officeDocument/2006/relationships/tags" Target="../tags/tag23.xml"/><Relationship Id="rId13" Type="http://schemas.openxmlformats.org/officeDocument/2006/relationships/tags" Target="../tags/tag22.xml"/><Relationship Id="rId12" Type="http://schemas.openxmlformats.org/officeDocument/2006/relationships/tags" Target="../tags/tag21.xml"/><Relationship Id="rId11" Type="http://schemas.openxmlformats.org/officeDocument/2006/relationships/tags" Target="../tags/tag20.xml"/><Relationship Id="rId10" Type="http://schemas.openxmlformats.org/officeDocument/2006/relationships/tags" Target="../tags/tag19.xml"/><Relationship Id="rId1" Type="http://schemas.openxmlformats.org/officeDocument/2006/relationships/tags" Target="../tags/tag11.xml"/></Relationships>
</file>

<file path=ppt/slides/_rels/slide6.xml.rels><?xml version="1.0" encoding="UTF-8" standalone="yes"?>
<Relationships xmlns="http://schemas.openxmlformats.org/package/2006/relationships"><Relationship Id="rId9" Type="http://schemas.openxmlformats.org/officeDocument/2006/relationships/tags" Target="../tags/tag65.xml"/><Relationship Id="rId8" Type="http://schemas.openxmlformats.org/officeDocument/2006/relationships/tags" Target="../tags/tag64.xml"/><Relationship Id="rId7" Type="http://schemas.openxmlformats.org/officeDocument/2006/relationships/tags" Target="../tags/tag63.xml"/><Relationship Id="rId6" Type="http://schemas.openxmlformats.org/officeDocument/2006/relationships/tags" Target="../tags/tag62.xml"/><Relationship Id="rId5" Type="http://schemas.microsoft.com/office/2007/relationships/hdphoto" Target="../media/image7.wdp"/><Relationship Id="rId41" Type="http://schemas.openxmlformats.org/officeDocument/2006/relationships/notesSlide" Target="../notesSlides/notesSlide3.xml"/><Relationship Id="rId40" Type="http://schemas.openxmlformats.org/officeDocument/2006/relationships/slideLayout" Target="../slideLayouts/slideLayout7.xml"/><Relationship Id="rId4" Type="http://schemas.openxmlformats.org/officeDocument/2006/relationships/image" Target="../media/image6.png"/><Relationship Id="rId39" Type="http://schemas.openxmlformats.org/officeDocument/2006/relationships/tags" Target="../tags/tag94.xml"/><Relationship Id="rId38" Type="http://schemas.openxmlformats.org/officeDocument/2006/relationships/tags" Target="../tags/tag93.xml"/><Relationship Id="rId37" Type="http://schemas.openxmlformats.org/officeDocument/2006/relationships/tags" Target="../tags/tag92.xml"/><Relationship Id="rId36" Type="http://schemas.openxmlformats.org/officeDocument/2006/relationships/tags" Target="../tags/tag91.xml"/><Relationship Id="rId35" Type="http://schemas.openxmlformats.org/officeDocument/2006/relationships/tags" Target="../tags/tag90.xml"/><Relationship Id="rId34" Type="http://schemas.openxmlformats.org/officeDocument/2006/relationships/tags" Target="../tags/tag89.xml"/><Relationship Id="rId33" Type="http://schemas.openxmlformats.org/officeDocument/2006/relationships/tags" Target="../tags/tag88.xml"/><Relationship Id="rId32" Type="http://schemas.openxmlformats.org/officeDocument/2006/relationships/tags" Target="../tags/tag87.xml"/><Relationship Id="rId31" Type="http://schemas.openxmlformats.org/officeDocument/2006/relationships/image" Target="../media/image4.GIF"/><Relationship Id="rId30" Type="http://schemas.openxmlformats.org/officeDocument/2006/relationships/tags" Target="../tags/tag86.xml"/><Relationship Id="rId3" Type="http://schemas.openxmlformats.org/officeDocument/2006/relationships/tags" Target="../tags/tag61.xml"/><Relationship Id="rId29" Type="http://schemas.openxmlformats.org/officeDocument/2006/relationships/tags" Target="../tags/tag85.xml"/><Relationship Id="rId28" Type="http://schemas.openxmlformats.org/officeDocument/2006/relationships/tags" Target="../tags/tag84.xml"/><Relationship Id="rId27" Type="http://schemas.openxmlformats.org/officeDocument/2006/relationships/tags" Target="../tags/tag83.xml"/><Relationship Id="rId26" Type="http://schemas.openxmlformats.org/officeDocument/2006/relationships/tags" Target="../tags/tag82.xml"/><Relationship Id="rId25" Type="http://schemas.openxmlformats.org/officeDocument/2006/relationships/tags" Target="../tags/tag81.xml"/><Relationship Id="rId24" Type="http://schemas.openxmlformats.org/officeDocument/2006/relationships/tags" Target="../tags/tag80.xml"/><Relationship Id="rId23" Type="http://schemas.openxmlformats.org/officeDocument/2006/relationships/tags" Target="../tags/tag79.xml"/><Relationship Id="rId22" Type="http://schemas.openxmlformats.org/officeDocument/2006/relationships/tags" Target="../tags/tag78.xml"/><Relationship Id="rId21" Type="http://schemas.openxmlformats.org/officeDocument/2006/relationships/tags" Target="../tags/tag77.xml"/><Relationship Id="rId20" Type="http://schemas.openxmlformats.org/officeDocument/2006/relationships/tags" Target="../tags/tag76.xml"/><Relationship Id="rId2" Type="http://schemas.openxmlformats.org/officeDocument/2006/relationships/tags" Target="../tags/tag60.xml"/><Relationship Id="rId19" Type="http://schemas.openxmlformats.org/officeDocument/2006/relationships/tags" Target="../tags/tag75.xml"/><Relationship Id="rId18" Type="http://schemas.openxmlformats.org/officeDocument/2006/relationships/tags" Target="../tags/tag74.xml"/><Relationship Id="rId17" Type="http://schemas.openxmlformats.org/officeDocument/2006/relationships/tags" Target="../tags/tag73.xml"/><Relationship Id="rId16" Type="http://schemas.openxmlformats.org/officeDocument/2006/relationships/tags" Target="../tags/tag72.xml"/><Relationship Id="rId15" Type="http://schemas.openxmlformats.org/officeDocument/2006/relationships/tags" Target="../tags/tag71.xml"/><Relationship Id="rId14" Type="http://schemas.openxmlformats.org/officeDocument/2006/relationships/tags" Target="../tags/tag70.xml"/><Relationship Id="rId13" Type="http://schemas.openxmlformats.org/officeDocument/2006/relationships/tags" Target="../tags/tag69.xml"/><Relationship Id="rId12" Type="http://schemas.openxmlformats.org/officeDocument/2006/relationships/tags" Target="../tags/tag68.xml"/><Relationship Id="rId11" Type="http://schemas.openxmlformats.org/officeDocument/2006/relationships/tags" Target="../tags/tag67.xml"/><Relationship Id="rId10" Type="http://schemas.openxmlformats.org/officeDocument/2006/relationships/tags" Target="../tags/tag66.xml"/><Relationship Id="rId1" Type="http://schemas.openxmlformats.org/officeDocument/2006/relationships/tags" Target="../tags/tag59.xml"/></Relationships>
</file>

<file path=ppt/slides/_rels/slide7.xml.rels><?xml version="1.0" encoding="UTF-8" standalone="yes"?>
<Relationships xmlns="http://schemas.openxmlformats.org/package/2006/relationships"><Relationship Id="rId9" Type="http://schemas.openxmlformats.org/officeDocument/2006/relationships/tags" Target="../tags/tag101.xml"/><Relationship Id="rId8" Type="http://schemas.openxmlformats.org/officeDocument/2006/relationships/tags" Target="../tags/tag100.xml"/><Relationship Id="rId7" Type="http://schemas.openxmlformats.org/officeDocument/2006/relationships/tags" Target="../tags/tag99.xml"/><Relationship Id="rId6" Type="http://schemas.openxmlformats.org/officeDocument/2006/relationships/tags" Target="../tags/tag98.xml"/><Relationship Id="rId5" Type="http://schemas.openxmlformats.org/officeDocument/2006/relationships/tags" Target="../tags/tag97.xml"/><Relationship Id="rId4" Type="http://schemas.openxmlformats.org/officeDocument/2006/relationships/image" Target="../media/image9.png"/><Relationship Id="rId3" Type="http://schemas.openxmlformats.org/officeDocument/2006/relationships/tags" Target="../tags/tag96.xml"/><Relationship Id="rId2" Type="http://schemas.openxmlformats.org/officeDocument/2006/relationships/image" Target="../media/image8.png"/><Relationship Id="rId14" Type="http://schemas.openxmlformats.org/officeDocument/2006/relationships/notesSlide" Target="../notesSlides/notesSlide4.xml"/><Relationship Id="rId13" Type="http://schemas.openxmlformats.org/officeDocument/2006/relationships/slideLayout" Target="../slideLayouts/slideLayout7.xml"/><Relationship Id="rId12" Type="http://schemas.openxmlformats.org/officeDocument/2006/relationships/image" Target="../media/image10.png"/><Relationship Id="rId11" Type="http://schemas.openxmlformats.org/officeDocument/2006/relationships/tags" Target="../tags/tag102.xml"/><Relationship Id="rId10" Type="http://schemas.openxmlformats.org/officeDocument/2006/relationships/image" Target="../media/image4.GIF"/><Relationship Id="rId1" Type="http://schemas.openxmlformats.org/officeDocument/2006/relationships/tags" Target="../tags/tag95.xml"/></Relationships>
</file>

<file path=ppt/slides/_rels/slide8.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tags" Target="../tags/tag108.xml"/><Relationship Id="rId6" Type="http://schemas.openxmlformats.org/officeDocument/2006/relationships/tags" Target="../tags/tag107.xml"/><Relationship Id="rId5" Type="http://schemas.openxmlformats.org/officeDocument/2006/relationships/tags" Target="../tags/tag106.xml"/><Relationship Id="rId4" Type="http://schemas.openxmlformats.org/officeDocument/2006/relationships/tags" Target="../tags/tag105.xml"/><Relationship Id="rId3" Type="http://schemas.openxmlformats.org/officeDocument/2006/relationships/tags" Target="../tags/tag104.xml"/><Relationship Id="rId2" Type="http://schemas.openxmlformats.org/officeDocument/2006/relationships/image" Target="../media/image11.png"/><Relationship Id="rId12" Type="http://schemas.openxmlformats.org/officeDocument/2006/relationships/slideLayout" Target="../slideLayouts/slideLayout7.xml"/><Relationship Id="rId11" Type="http://schemas.openxmlformats.org/officeDocument/2006/relationships/image" Target="../media/image15.jpeg"/><Relationship Id="rId10" Type="http://schemas.openxmlformats.org/officeDocument/2006/relationships/image" Target="../media/image14.jpeg"/><Relationship Id="rId1" Type="http://schemas.openxmlformats.org/officeDocument/2006/relationships/tags" Target="../tags/tag103.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7.xml"/><Relationship Id="rId2" Type="http://schemas.openxmlformats.org/officeDocument/2006/relationships/image" Target="../media/image14.jpeg"/><Relationship Id="rId1" Type="http://schemas.openxmlformats.org/officeDocument/2006/relationships/tags" Target="../tags/tag109.xml"/></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pic>
        <p:nvPicPr>
          <p:cNvPr id="101" name="图片 100"/>
          <p:cNvPicPr/>
          <p:nvPr>
            <p:custDataLst>
              <p:tags r:id="rId1"/>
            </p:custDataLst>
          </p:nvPr>
        </p:nvPicPr>
        <p:blipFill>
          <a:blip r:embed="rId2"/>
          <a:stretch>
            <a:fillRect/>
          </a:stretch>
        </p:blipFill>
        <p:spPr>
          <a:xfrm>
            <a:off x="0" y="656696"/>
            <a:ext cx="9906000" cy="5519156"/>
          </a:xfrm>
          <a:prstGeom prst="rect">
            <a:avLst/>
          </a:prstGeom>
          <a:noFill/>
          <a:ln w="9525">
            <a:noFill/>
          </a:ln>
        </p:spPr>
      </p:pic>
      <p:sp>
        <p:nvSpPr>
          <p:cNvPr id="3" name="矩形 2"/>
          <p:cNvSpPr/>
          <p:nvPr/>
        </p:nvSpPr>
        <p:spPr>
          <a:xfrm>
            <a:off x="128269" y="188278"/>
            <a:ext cx="9906000" cy="5565246"/>
          </a:xfrm>
          <a:prstGeom prst="rect">
            <a:avLst/>
          </a:prstGeom>
          <a:solidFill>
            <a:srgbClr val="333333">
              <a:alpha val="3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057" tIns="49529" rIns="99057" bIns="49529" rtlCol="0" anchor="ctr"/>
          <a:lstStyle/>
          <a:p>
            <a:pPr algn="ctr"/>
            <a:endParaRPr lang="zh-CN" altLang="en-US" sz="1950"/>
          </a:p>
        </p:txBody>
      </p:sp>
      <p:sp>
        <p:nvSpPr>
          <p:cNvPr id="2" name="矩形 1"/>
          <p:cNvSpPr/>
          <p:nvPr/>
        </p:nvSpPr>
        <p:spPr>
          <a:xfrm>
            <a:off x="369105" y="2083436"/>
            <a:ext cx="7722858" cy="2125663"/>
          </a:xfrm>
          <a:prstGeom prst="rect">
            <a:avLst/>
          </a:prstGeom>
          <a:solidFill>
            <a:schemeClr val="bg1">
              <a:lumMod val="6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9055" tIns="49527" rIns="99055" bIns="49527" rtlCol="0" anchor="ctr"/>
          <a:lstStyle/>
          <a:p>
            <a:pPr algn="ctr"/>
            <a:endParaRPr lang="zh-CN" altLang="en-US" sz="1950"/>
          </a:p>
        </p:txBody>
      </p:sp>
      <p:cxnSp>
        <p:nvCxnSpPr>
          <p:cNvPr id="11" name="直接连接符 10"/>
          <p:cNvCxnSpPr/>
          <p:nvPr/>
        </p:nvCxnSpPr>
        <p:spPr>
          <a:xfrm>
            <a:off x="3392827" y="4209087"/>
            <a:ext cx="592865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extBox 6"/>
          <p:cNvSpPr txBox="1"/>
          <p:nvPr/>
        </p:nvSpPr>
        <p:spPr>
          <a:xfrm>
            <a:off x="766044" y="2292348"/>
            <a:ext cx="6532807" cy="1423670"/>
          </a:xfrm>
          <a:prstGeom prst="rect">
            <a:avLst/>
          </a:prstGeom>
          <a:noFill/>
        </p:spPr>
        <p:txBody>
          <a:bodyPr wrap="square" lIns="74293" tIns="37146" rIns="74293" bIns="37146" rtlCol="0">
            <a:spAutoFit/>
          </a:bodyPr>
          <a:lstStyle/>
          <a:p>
            <a:pPr algn="r"/>
            <a:r>
              <a:rPr lang="zh-CN" altLang="en-US" sz="439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门头沟数字文化产业园</a:t>
            </a:r>
            <a:endParaRPr lang="zh-CN" altLang="en-US" sz="439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a:p>
            <a:pPr algn="r"/>
            <a:r>
              <a:rPr lang="zh-CN" altLang="en-US" sz="439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项目投资报告</a:t>
            </a:r>
            <a:endParaRPr lang="zh-CN" altLang="en-US" sz="4390" b="1" dirty="0">
              <a:solidFill>
                <a:srgbClr val="C00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6" name="TextBox 5"/>
          <p:cNvSpPr txBox="1">
            <a:spLocks noChangeArrowheads="1"/>
          </p:cNvSpPr>
          <p:nvPr/>
        </p:nvSpPr>
        <p:spPr bwMode="auto">
          <a:xfrm>
            <a:off x="329054" y="111917"/>
            <a:ext cx="5488042" cy="461645"/>
          </a:xfrm>
          <a:prstGeom prst="rect">
            <a:avLst/>
          </a:prstGeom>
          <a:noFill/>
          <a:ln w="9525">
            <a:noFill/>
            <a:miter lim="800000"/>
          </a:ln>
        </p:spPr>
        <p:txBody>
          <a:bodyPr wrap="square" lIns="0" tIns="0" rIns="0" bIns="0">
            <a:spAutoFit/>
          </a:body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en-US" altLang="zh-CN" sz="2000" b="1" i="0" u="none" strike="noStrike" kern="120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rPr>
              <a:t>2</a:t>
            </a:r>
            <a:r>
              <a:rPr kumimoji="0" lang="zh-CN" altLang="en-US" sz="2000" b="1" i="0" u="none" strike="noStrike" kern="120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rPr>
              <a:t> 项目概况</a:t>
            </a:r>
            <a:r>
              <a:rPr kumimoji="0" lang="en-US" altLang="zh-CN" sz="2000" b="1" i="0" u="none" strike="noStrike" kern="120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rPr>
              <a:t>周边教育</a:t>
            </a:r>
            <a:r>
              <a:rPr kumimoji="0" lang="en-US" altLang="zh-CN" sz="2000" b="1" i="0" u="none" strike="noStrike" kern="120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rPr>
              <a:t>购物</a:t>
            </a:r>
            <a:r>
              <a:rPr kumimoji="0" lang="en-US" altLang="zh-CN" sz="2000" b="1" i="0" u="none" strike="noStrike" kern="120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rPr>
              <a:t>\</a:t>
            </a:r>
            <a:r>
              <a:rPr kumimoji="0" lang="zh-CN" altLang="en-US" sz="2000" b="1" i="0" u="none" strike="noStrike" kern="120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rPr>
              <a:t>医疗等生活配套</a:t>
            </a:r>
            <a:endParaRPr kumimoji="0" lang="zh-CN" altLang="en-US" sz="2000" b="1" i="0" u="none" strike="noStrike" kern="120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endParaRPr>
          </a:p>
        </p:txBody>
      </p:sp>
      <p:sp>
        <p:nvSpPr>
          <p:cNvPr id="4" name="矩形 3"/>
          <p:cNvSpPr/>
          <p:nvPr>
            <p:custDataLst>
              <p:tags r:id="rId1"/>
            </p:custDataLst>
          </p:nvPr>
        </p:nvSpPr>
        <p:spPr>
          <a:xfrm>
            <a:off x="5955665" y="1991360"/>
            <a:ext cx="3779520" cy="2454910"/>
          </a:xfrm>
          <a:prstGeom prst="rect">
            <a:avLst/>
          </a:prstGeom>
          <a:ln w="6350">
            <a:solidFill>
              <a:sysClr val="window" lastClr="FFFFFF">
                <a:lumMod val="65000"/>
              </a:sysClr>
            </a:solidFill>
            <a:prstDash val="dash"/>
          </a:ln>
        </p:spPr>
        <p:txBody>
          <a:bodyPr wrap="square" lIns="68580" tIns="34290" rIns="68580" bIns="34290" anchor="ctr">
            <a:noAutofit/>
          </a:bodyPr>
          <a:lstStyle/>
          <a:p>
            <a:pPr marL="0" marR="0" lvl="0" indent="0" algn="l" defTabSz="684530" rtl="0" eaLnBrk="1" fontAlgn="auto" latinLnBrk="0" hangingPunct="1">
              <a:lnSpc>
                <a:spcPct val="130000"/>
              </a:lnSpc>
              <a:spcBef>
                <a:spcPts val="0"/>
              </a:spcBef>
              <a:spcAft>
                <a:spcPts val="0"/>
              </a:spcAft>
              <a:buClrTx/>
              <a:buSzTx/>
              <a:buFontTx/>
              <a:buNone/>
              <a:defRPr/>
            </a:pP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医疗配套</a:t>
            </a: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68453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3km</a:t>
            </a: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范围内：</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北京市门头沟区妇幼保健院</a:t>
            </a:r>
            <a:r>
              <a:rPr kumimoji="0" lang="zh-CN" altLang="en-US" sz="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（二甲）</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、门头沟区中医医院南城院区</a:t>
            </a:r>
            <a:r>
              <a:rPr kumimoji="0" lang="zh-CN" altLang="en-US" sz="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（二甲） </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、北京市门头沟区仁圣中西医结合医院；</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68453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5km</a:t>
            </a: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范围内：</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北京市门头沟区中医医院</a:t>
            </a:r>
            <a:r>
              <a:rPr kumimoji="0" lang="zh-CN" altLang="en-US" sz="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（二甲）</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4530" rtl="0" eaLnBrk="1" fontAlgn="auto" latinLnBrk="0" hangingPunct="1">
              <a:lnSpc>
                <a:spcPct val="130000"/>
              </a:lnSpc>
              <a:spcBef>
                <a:spcPts val="0"/>
              </a:spcBef>
              <a:spcAft>
                <a:spcPts val="0"/>
              </a:spcAft>
              <a:buClrTx/>
              <a:buSzTx/>
              <a:buFontTx/>
              <a:buNone/>
              <a:defRPr/>
            </a:pP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商业配套</a:t>
            </a: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68453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3km</a:t>
            </a: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范围内：</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北京西长安中骏世界城奥特莱斯、北京长安天街、</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Plus365</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购物中心</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门头沟店</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68453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5km</a:t>
            </a: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范围内：</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融悦汇；</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0" marR="0" lvl="0" indent="0" algn="l" defTabSz="684530" rtl="0" eaLnBrk="1" fontAlgn="auto" latinLnBrk="0" hangingPunct="1">
              <a:lnSpc>
                <a:spcPct val="130000"/>
              </a:lnSpc>
              <a:spcBef>
                <a:spcPts val="0"/>
              </a:spcBef>
              <a:spcAft>
                <a:spcPts val="0"/>
              </a:spcAft>
              <a:buClrTx/>
              <a:buSzTx/>
              <a:buFontTx/>
              <a:buNone/>
              <a:defRPr/>
            </a:pP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教育配套</a:t>
            </a:r>
            <a:r>
              <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68453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小学：</a:t>
            </a:r>
            <a:r>
              <a:rPr kumimoji="0" lang="zh-CN" altLang="en-US" sz="9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北京八中京西附属小学</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、大峪第一小学、冯村实验第二小学永定分校、北京第二实验小学</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永定分校</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、大峪第二小学</a:t>
            </a:r>
            <a:r>
              <a:rPr kumimoji="0" lang="zh-CN" altLang="en-US" sz="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（市重点）</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684530" rtl="0" eaLnBrk="1" fontAlgn="auto" latinLnBrk="0" hangingPunct="1">
              <a:lnSpc>
                <a:spcPct val="130000"/>
              </a:lnSpc>
              <a:spcBef>
                <a:spcPts val="0"/>
              </a:spcBef>
              <a:spcAft>
                <a:spcPts val="0"/>
              </a:spcAft>
              <a:buClrTx/>
              <a:buSzTx/>
              <a:buFont typeface="Arial" panose="020B0604020202020204" pitchFamily="34" charset="0"/>
              <a:buChar char="•"/>
              <a:defRPr/>
            </a:pPr>
            <a:r>
              <a:rPr kumimoji="0" lang="zh-CN" altLang="en-US" sz="900" b="1"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中学：</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北京八中</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京西校区</a:t>
            </a:r>
            <a:r>
              <a:rPr kumimoji="0" lang="en-US" altLang="zh-CN"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、北京市大峪中学</a:t>
            </a:r>
            <a:r>
              <a:rPr kumimoji="0" lang="zh-CN" altLang="en-US" sz="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（市重点）</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、首师大附中永定分校</a:t>
            </a:r>
            <a:r>
              <a:rPr kumimoji="0" lang="zh-CN" altLang="en-US" sz="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（市重点） </a:t>
            </a:r>
            <a:r>
              <a:rPr kumimoji="0" lang="zh-CN" altLang="en-US" sz="900" b="0" i="0" u="none" strike="noStrike" kern="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、北京市第八中学永定实验学校；</a:t>
            </a:r>
            <a:endParaRPr kumimoji="0" lang="en-US" altLang="zh-CN" sz="9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grpSp>
        <p:nvGrpSpPr>
          <p:cNvPr id="5" name="组合 4"/>
          <p:cNvGrpSpPr/>
          <p:nvPr/>
        </p:nvGrpSpPr>
        <p:grpSpPr>
          <a:xfrm>
            <a:off x="245924" y="1991263"/>
            <a:ext cx="5641418" cy="4429687"/>
            <a:chOff x="532944" y="1991263"/>
            <a:chExt cx="5641418" cy="4429687"/>
          </a:xfrm>
        </p:grpSpPr>
        <p:pic>
          <p:nvPicPr>
            <p:cNvPr id="25" name="图片 24"/>
            <p:cNvPicPr>
              <a:picLocks noChangeAspect="1"/>
            </p:cNvPicPr>
            <p:nvPr>
              <p:custDataLst>
                <p:tags r:id="rId2"/>
              </p:custDataLst>
            </p:nvPr>
          </p:nvPicPr>
          <p:blipFill>
            <a:blip r:embed="rId3">
              <a:extLst>
                <a:ext uri="{BEBA8EAE-BF5A-486C-A8C5-ECC9F3942E4B}">
                  <a14:imgProps xmlns:a14="http://schemas.microsoft.com/office/drawing/2010/main">
                    <a14:imgLayer r:embed="rId4">
                      <a14:imgEffect>
                        <a14:saturation sat="0"/>
                      </a14:imgEffect>
                    </a14:imgLayer>
                  </a14:imgProps>
                </a:ext>
              </a:extLst>
            </a:blip>
            <a:stretch>
              <a:fillRect/>
            </a:stretch>
          </p:blipFill>
          <p:spPr>
            <a:xfrm>
              <a:off x="532944" y="1991263"/>
              <a:ext cx="5641418" cy="4427511"/>
            </a:xfrm>
            <a:prstGeom prst="rect">
              <a:avLst/>
            </a:prstGeom>
          </p:spPr>
        </p:pic>
        <p:cxnSp>
          <p:nvCxnSpPr>
            <p:cNvPr id="8" name="直接箭头连接符 19"/>
            <p:cNvCxnSpPr>
              <a:cxnSpLocks noChangeShapeType="1"/>
              <a:stCxn id="24" idx="0"/>
            </p:cNvCxnSpPr>
            <p:nvPr>
              <p:custDataLst>
                <p:tags r:id="rId5"/>
              </p:custDataLst>
            </p:nvPr>
          </p:nvCxnSpPr>
          <p:spPr bwMode="auto">
            <a:xfrm flipV="1">
              <a:off x="3121941" y="3085530"/>
              <a:ext cx="420699" cy="810773"/>
            </a:xfrm>
            <a:prstGeom prst="straightConnector1">
              <a:avLst/>
            </a:prstGeom>
            <a:noFill/>
            <a:ln w="9525" algn="ctr">
              <a:solidFill>
                <a:srgbClr val="C00000"/>
              </a:solidFill>
              <a:round/>
              <a:tailEnd type="arrow" w="med" len="med"/>
            </a:ln>
          </p:spPr>
        </p:cxnSp>
        <p:grpSp>
          <p:nvGrpSpPr>
            <p:cNvPr id="9" name="组合 8"/>
            <p:cNvGrpSpPr/>
            <p:nvPr/>
          </p:nvGrpSpPr>
          <p:grpSpPr>
            <a:xfrm>
              <a:off x="5339066" y="5795202"/>
              <a:ext cx="537994" cy="502510"/>
              <a:chOff x="7184632" y="4334933"/>
              <a:chExt cx="537994" cy="502510"/>
            </a:xfrm>
          </p:grpSpPr>
          <p:sp>
            <p:nvSpPr>
              <p:cNvPr id="11" name="TextBox 190"/>
              <p:cNvSpPr txBox="1"/>
              <p:nvPr>
                <p:custDataLst>
                  <p:tags r:id="rId6"/>
                </p:custDataLst>
              </p:nvPr>
            </p:nvSpPr>
            <p:spPr>
              <a:xfrm>
                <a:off x="7184632" y="4334933"/>
                <a:ext cx="537994" cy="158198"/>
              </a:xfrm>
              <a:prstGeom prst="rect">
                <a:avLst/>
              </a:prstGeom>
              <a:solidFill>
                <a:schemeClr val="accent4">
                  <a:lumMod val="75000"/>
                </a:schemeClr>
              </a:solidFill>
              <a:ln w="25400" cap="flat" cmpd="sng" algn="ctr">
                <a:noFill/>
                <a:prstDash val="solid"/>
              </a:ln>
              <a:effectLst/>
            </p:spPr>
            <p:txBody>
              <a:bodyPr lIns="0" tIns="0" rIns="0" bIns="0" rtlCol="0" anchor="ctr"/>
              <a:lstStyle>
                <a:defPPr>
                  <a:defRPr lang="zh-CN"/>
                </a:defPPr>
                <a:lvl1pPr algn="ctr" fontAlgn="base">
                  <a:spcBef>
                    <a:spcPct val="0"/>
                  </a:spcBef>
                  <a:spcAft>
                    <a:spcPct val="0"/>
                  </a:spcAft>
                  <a:defRPr sz="800" b="1" kern="0">
                    <a:solidFill>
                      <a:srgbClr val="FFFFFF"/>
                    </a:solidFill>
                    <a:latin typeface="华文楷体" panose="02010600040101010101" pitchFamily="2" charset="-122"/>
                    <a:ea typeface="华文楷体" panose="0201060004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医疗配套</a:t>
                </a:r>
                <a:endParaRPr kumimoji="0" lang="zh-CN" altLang="en-US" sz="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TextBox 190"/>
              <p:cNvSpPr txBox="1"/>
              <p:nvPr>
                <p:custDataLst>
                  <p:tags r:id="rId7"/>
                </p:custDataLst>
              </p:nvPr>
            </p:nvSpPr>
            <p:spPr>
              <a:xfrm>
                <a:off x="7184632" y="4507089"/>
                <a:ext cx="537994" cy="158198"/>
              </a:xfrm>
              <a:prstGeom prst="rect">
                <a:avLst/>
              </a:prstGeom>
              <a:solidFill>
                <a:srgbClr val="C00000"/>
              </a:solidFill>
              <a:ln w="25400" cap="flat" cmpd="sng" algn="ctr">
                <a:noFill/>
                <a:prstDash val="solid"/>
              </a:ln>
              <a:effectLst/>
            </p:spPr>
            <p:txBody>
              <a:bodyPr lIns="0" tIns="0" rIns="0" bIns="0" rtlCol="0" anchor="ctr"/>
              <a:lstStyle>
                <a:defPPr>
                  <a:defRPr lang="zh-CN"/>
                </a:defPPr>
                <a:lvl1pPr algn="ctr" fontAlgn="base">
                  <a:spcBef>
                    <a:spcPct val="0"/>
                  </a:spcBef>
                  <a:spcAft>
                    <a:spcPct val="0"/>
                  </a:spcAft>
                  <a:defRPr sz="800" b="1" kern="0">
                    <a:solidFill>
                      <a:srgbClr val="FFFFFF"/>
                    </a:solidFill>
                    <a:latin typeface="华文楷体" panose="02010600040101010101" pitchFamily="2" charset="-122"/>
                    <a:ea typeface="华文楷体" panose="0201060004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商业配套</a:t>
                </a:r>
                <a:endParaRPr kumimoji="0" lang="zh-CN" altLang="en-US" sz="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 name="TextBox 190"/>
              <p:cNvSpPr txBox="1"/>
              <p:nvPr>
                <p:custDataLst>
                  <p:tags r:id="rId8"/>
                </p:custDataLst>
              </p:nvPr>
            </p:nvSpPr>
            <p:spPr>
              <a:xfrm>
                <a:off x="7184632" y="4679245"/>
                <a:ext cx="537994" cy="158198"/>
              </a:xfrm>
              <a:prstGeom prst="rect">
                <a:avLst/>
              </a:prstGeom>
              <a:solidFill>
                <a:schemeClr val="tx2">
                  <a:lumMod val="50000"/>
                  <a:lumOff val="50000"/>
                </a:schemeClr>
              </a:solidFill>
              <a:ln w="25400" cap="flat" cmpd="sng" algn="ctr">
                <a:noFill/>
                <a:prstDash val="solid"/>
              </a:ln>
              <a:effectLst/>
            </p:spPr>
            <p:txBody>
              <a:bodyPr lIns="0" tIns="0" rIns="0" bIns="0" rtlCol="0" anchor="ctr"/>
              <a:lstStyle>
                <a:defPPr>
                  <a:defRPr lang="zh-CN"/>
                </a:defPPr>
                <a:lvl1pPr algn="ctr" fontAlgn="base">
                  <a:spcBef>
                    <a:spcPct val="0"/>
                  </a:spcBef>
                  <a:spcAft>
                    <a:spcPct val="0"/>
                  </a:spcAft>
                  <a:defRPr sz="800" b="1" kern="0">
                    <a:solidFill>
                      <a:srgbClr val="FFFFFF"/>
                    </a:solidFill>
                    <a:latin typeface="华文楷体" panose="02010600040101010101" pitchFamily="2" charset="-122"/>
                    <a:ea typeface="华文楷体" panose="02010600040101010101" pitchFamily="2"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ctr" defTabSz="1219200" rtl="0" eaLnBrk="1" fontAlgn="base" latinLnBrk="0" hangingPunct="1">
                  <a:lnSpc>
                    <a:spcPct val="100000"/>
                  </a:lnSpc>
                  <a:spcBef>
                    <a:spcPct val="0"/>
                  </a:spcBef>
                  <a:spcAft>
                    <a:spcPct val="0"/>
                  </a:spcAft>
                  <a:buClrTx/>
                  <a:buSzTx/>
                  <a:buFontTx/>
                  <a:buNone/>
                  <a:defRPr/>
                </a:pPr>
                <a:r>
                  <a:rPr kumimoji="0" lang="zh-CN" altLang="en-US" sz="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教育配套</a:t>
                </a:r>
                <a:endParaRPr kumimoji="0" lang="zh-CN" altLang="en-US" sz="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cxnSp>
          <p:nvCxnSpPr>
            <p:cNvPr id="14" name="直接箭头连接符 19"/>
            <p:cNvCxnSpPr>
              <a:cxnSpLocks noChangeShapeType="1"/>
              <a:stCxn id="24" idx="3"/>
            </p:cNvCxnSpPr>
            <p:nvPr>
              <p:custDataLst>
                <p:tags r:id="rId9"/>
              </p:custDataLst>
            </p:nvPr>
          </p:nvCxnSpPr>
          <p:spPr bwMode="auto">
            <a:xfrm flipV="1">
              <a:off x="3258293" y="3071482"/>
              <a:ext cx="1315581" cy="932821"/>
            </a:xfrm>
            <a:prstGeom prst="straightConnector1">
              <a:avLst/>
            </a:prstGeom>
            <a:noFill/>
            <a:ln w="9525" algn="ctr">
              <a:solidFill>
                <a:srgbClr val="C00000"/>
              </a:solidFill>
              <a:round/>
              <a:tailEnd type="arrow" w="med" len="med"/>
            </a:ln>
          </p:spPr>
        </p:cxnSp>
        <p:sp>
          <p:nvSpPr>
            <p:cNvPr id="10" name="椭圆 9"/>
            <p:cNvSpPr/>
            <p:nvPr>
              <p:custDataLst>
                <p:tags r:id="rId10"/>
              </p:custDataLst>
            </p:nvPr>
          </p:nvSpPr>
          <p:spPr>
            <a:xfrm>
              <a:off x="2180829" y="2996929"/>
              <a:ext cx="1996327" cy="1996328"/>
            </a:xfrm>
            <a:prstGeom prst="ellipse">
              <a:avLst/>
            </a:prstGeom>
            <a:noFill/>
            <a:ln w="63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17" name="椭圆 16"/>
            <p:cNvSpPr/>
            <p:nvPr>
              <p:custDataLst>
                <p:tags r:id="rId11"/>
              </p:custDataLst>
            </p:nvPr>
          </p:nvSpPr>
          <p:spPr>
            <a:xfrm>
              <a:off x="1360030" y="2256500"/>
              <a:ext cx="3523821" cy="3523823"/>
            </a:xfrm>
            <a:prstGeom prst="ellipse">
              <a:avLst/>
            </a:prstGeom>
            <a:noFill/>
            <a:ln w="6350">
              <a:solidFill>
                <a:srgbClr val="C0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defRPr/>
              </a:pPr>
              <a:endParaRPr kumimoji="0" lang="zh-CN" altLang="en-US" sz="7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矩形 25"/>
            <p:cNvSpPr>
              <a:spLocks noChangeArrowheads="1"/>
            </p:cNvSpPr>
            <p:nvPr>
              <p:custDataLst>
                <p:tags r:id="rId12"/>
              </p:custDataLst>
            </p:nvPr>
          </p:nvSpPr>
          <p:spPr bwMode="auto">
            <a:xfrm>
              <a:off x="3279077" y="3244453"/>
              <a:ext cx="748589" cy="228358"/>
            </a:xfrm>
            <a:prstGeom prst="rect">
              <a:avLst/>
            </a:prstGeom>
            <a:noFill/>
            <a:ln w="9525">
              <a:noFill/>
              <a:miter lim="800000"/>
            </a:ln>
          </p:spPr>
          <p:txBody>
            <a:bodyPr wrap="square" lIns="119468" tIns="59735" rIns="119468" bIns="59735">
              <a:spAutoFit/>
            </a:bodyPr>
            <a:lstStyle/>
            <a:p>
              <a:pPr marL="0" marR="0" lvl="0" indent="0" algn="l" defTabSz="1188720" rtl="0" eaLnBrk="1" fontAlgn="base" latinLnBrk="0" hangingPunct="1">
                <a:lnSpc>
                  <a:spcPct val="100000"/>
                </a:lnSpc>
                <a:spcBef>
                  <a:spcPct val="0"/>
                </a:spcBef>
                <a:spcAft>
                  <a:spcPct val="0"/>
                </a:spcAft>
                <a:buClrTx/>
                <a:buSzTx/>
                <a:buFontTx/>
                <a:buNone/>
                <a:defRPr/>
              </a:pPr>
              <a:r>
                <a:rPr kumimoji="0" lang="en-US" altLang="zh-CN" sz="7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华文楷体" panose="02010600040101010101" pitchFamily="2" charset="-122"/>
                </a:rPr>
                <a:t>   3km</a:t>
              </a:r>
              <a:endParaRPr kumimoji="0" lang="zh-CN" altLang="en-US" sz="7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楷体" panose="02010600040101010101" pitchFamily="2" charset="-122"/>
              </a:endParaRPr>
            </a:p>
          </p:txBody>
        </p:sp>
        <p:sp>
          <p:nvSpPr>
            <p:cNvPr id="22" name="矩形 25"/>
            <p:cNvSpPr>
              <a:spLocks noChangeArrowheads="1"/>
            </p:cNvSpPr>
            <p:nvPr>
              <p:custDataLst>
                <p:tags r:id="rId13"/>
              </p:custDataLst>
            </p:nvPr>
          </p:nvSpPr>
          <p:spPr bwMode="auto">
            <a:xfrm>
              <a:off x="3937979" y="3047582"/>
              <a:ext cx="748589" cy="228358"/>
            </a:xfrm>
            <a:prstGeom prst="rect">
              <a:avLst/>
            </a:prstGeom>
            <a:noFill/>
            <a:ln w="9525">
              <a:noFill/>
              <a:miter lim="800000"/>
            </a:ln>
          </p:spPr>
          <p:txBody>
            <a:bodyPr wrap="square" lIns="119468" tIns="59735" rIns="119468" bIns="59735">
              <a:spAutoFit/>
            </a:bodyPr>
            <a:lstStyle/>
            <a:p>
              <a:pPr marL="0" marR="0" lvl="0" indent="0" algn="l" defTabSz="1188720" rtl="0" eaLnBrk="1" fontAlgn="base" latinLnBrk="0" hangingPunct="1">
                <a:lnSpc>
                  <a:spcPct val="100000"/>
                </a:lnSpc>
                <a:spcBef>
                  <a:spcPct val="0"/>
                </a:spcBef>
                <a:spcAft>
                  <a:spcPct val="0"/>
                </a:spcAft>
                <a:buClrTx/>
                <a:buSzTx/>
                <a:buFontTx/>
                <a:buNone/>
                <a:defRPr/>
              </a:pPr>
              <a:r>
                <a:rPr kumimoji="0" lang="en-US" altLang="zh-CN" sz="700" b="0" i="0" u="none" strike="noStrike" kern="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华文楷体" panose="02010600040101010101" pitchFamily="2" charset="-122"/>
                </a:rPr>
                <a:t>   5km</a:t>
              </a:r>
              <a:endParaRPr kumimoji="0" lang="zh-CN" altLang="en-US" sz="7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华文楷体" panose="02010600040101010101" pitchFamily="2" charset="-122"/>
              </a:endParaRPr>
            </a:p>
          </p:txBody>
        </p:sp>
        <p:sp>
          <p:nvSpPr>
            <p:cNvPr id="26" name="椭圆 25"/>
            <p:cNvSpPr/>
            <p:nvPr>
              <p:custDataLst>
                <p:tags r:id="rId14"/>
              </p:custDataLst>
            </p:nvPr>
          </p:nvSpPr>
          <p:spPr>
            <a:xfrm>
              <a:off x="2381719" y="3416169"/>
              <a:ext cx="92302" cy="92302"/>
            </a:xfrm>
            <a:prstGeom prst="ellipse">
              <a:avLst/>
            </a:prstGeom>
            <a:solidFill>
              <a:srgbClr val="FF9700"/>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8" name="椭圆 27"/>
            <p:cNvSpPr/>
            <p:nvPr>
              <p:custDataLst>
                <p:tags r:id="rId15"/>
              </p:custDataLst>
            </p:nvPr>
          </p:nvSpPr>
          <p:spPr>
            <a:xfrm>
              <a:off x="2409483" y="3785276"/>
              <a:ext cx="92302" cy="92302"/>
            </a:xfrm>
            <a:prstGeom prst="ellipse">
              <a:avLst/>
            </a:prstGeom>
            <a:solidFill>
              <a:srgbClr val="5E75BA"/>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0" name="椭圆 29"/>
            <p:cNvSpPr/>
            <p:nvPr>
              <p:custDataLst>
                <p:tags r:id="rId16"/>
              </p:custDataLst>
            </p:nvPr>
          </p:nvSpPr>
          <p:spPr>
            <a:xfrm>
              <a:off x="2621917" y="3889628"/>
              <a:ext cx="92302" cy="92302"/>
            </a:xfrm>
            <a:prstGeom prst="ellipse">
              <a:avLst/>
            </a:prstGeom>
            <a:solidFill>
              <a:srgbClr val="C00000"/>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4" name="任意多边形: 形状 33"/>
            <p:cNvSpPr/>
            <p:nvPr>
              <p:custDataLst>
                <p:tags r:id="rId17"/>
              </p:custDataLst>
            </p:nvPr>
          </p:nvSpPr>
          <p:spPr>
            <a:xfrm>
              <a:off x="2057991" y="2009796"/>
              <a:ext cx="1416600" cy="4411154"/>
            </a:xfrm>
            <a:custGeom>
              <a:avLst/>
              <a:gdLst>
                <a:gd name="connsiteX0" fmla="*/ 0 w 914400"/>
                <a:gd name="connsiteY0" fmla="*/ 0 h 4879649"/>
                <a:gd name="connsiteX1" fmla="*/ 76912 w 914400"/>
                <a:gd name="connsiteY1" fmla="*/ 307649 h 4879649"/>
                <a:gd name="connsiteX2" fmla="*/ 94003 w 914400"/>
                <a:gd name="connsiteY2" fmla="*/ 444382 h 4879649"/>
                <a:gd name="connsiteX3" fmla="*/ 188007 w 914400"/>
                <a:gd name="connsiteY3" fmla="*/ 589660 h 4879649"/>
                <a:gd name="connsiteX4" fmla="*/ 264919 w 914400"/>
                <a:gd name="connsiteY4" fmla="*/ 777668 h 4879649"/>
                <a:gd name="connsiteX5" fmla="*/ 324740 w 914400"/>
                <a:gd name="connsiteY5" fmla="*/ 871671 h 4879649"/>
                <a:gd name="connsiteX6" fmla="*/ 384560 w 914400"/>
                <a:gd name="connsiteY6" fmla="*/ 1145137 h 4879649"/>
                <a:gd name="connsiteX7" fmla="*/ 452927 w 914400"/>
                <a:gd name="connsiteY7" fmla="*/ 1290415 h 4879649"/>
                <a:gd name="connsiteX8" fmla="*/ 777667 w 914400"/>
                <a:gd name="connsiteY8" fmla="*/ 1786071 h 4879649"/>
                <a:gd name="connsiteX9" fmla="*/ 914400 w 914400"/>
                <a:gd name="connsiteY9" fmla="*/ 2102266 h 4879649"/>
                <a:gd name="connsiteX10" fmla="*/ 760575 w 914400"/>
                <a:gd name="connsiteY10" fmla="*/ 2512464 h 4879649"/>
                <a:gd name="connsiteX11" fmla="*/ 709300 w 914400"/>
                <a:gd name="connsiteY11" fmla="*/ 2580830 h 4879649"/>
                <a:gd name="connsiteX12" fmla="*/ 700755 w 914400"/>
                <a:gd name="connsiteY12" fmla="*/ 2751746 h 4879649"/>
                <a:gd name="connsiteX13" fmla="*/ 435835 w 914400"/>
                <a:gd name="connsiteY13" fmla="*/ 3179036 h 4879649"/>
                <a:gd name="connsiteX14" fmla="*/ 333286 w 914400"/>
                <a:gd name="connsiteY14" fmla="*/ 3315769 h 4879649"/>
                <a:gd name="connsiteX15" fmla="*/ 418743 w 914400"/>
                <a:gd name="connsiteY15" fmla="*/ 3828516 h 4879649"/>
                <a:gd name="connsiteX16" fmla="*/ 358923 w 914400"/>
                <a:gd name="connsiteY16" fmla="*/ 4477997 h 4879649"/>
                <a:gd name="connsiteX17" fmla="*/ 188007 w 914400"/>
                <a:gd name="connsiteY17" fmla="*/ 4631821 h 4879649"/>
                <a:gd name="connsiteX18" fmla="*/ 128186 w 914400"/>
                <a:gd name="connsiteY18" fmla="*/ 4811283 h 4879649"/>
                <a:gd name="connsiteX19" fmla="*/ 188007 w 914400"/>
                <a:gd name="connsiteY19" fmla="*/ 4879649 h 4879649"/>
                <a:gd name="connsiteX0-1" fmla="*/ 0 w 1401511"/>
                <a:gd name="connsiteY0-2" fmla="*/ 0 h 5358214"/>
                <a:gd name="connsiteX1-3" fmla="*/ 564023 w 1401511"/>
                <a:gd name="connsiteY1-4" fmla="*/ 786214 h 5358214"/>
                <a:gd name="connsiteX2-5" fmla="*/ 581114 w 1401511"/>
                <a:gd name="connsiteY2-6" fmla="*/ 922947 h 5358214"/>
                <a:gd name="connsiteX3-7" fmla="*/ 675118 w 1401511"/>
                <a:gd name="connsiteY3-8" fmla="*/ 1068225 h 5358214"/>
                <a:gd name="connsiteX4-9" fmla="*/ 752030 w 1401511"/>
                <a:gd name="connsiteY4-10" fmla="*/ 1256233 h 5358214"/>
                <a:gd name="connsiteX5-11" fmla="*/ 811851 w 1401511"/>
                <a:gd name="connsiteY5-12" fmla="*/ 1350236 h 5358214"/>
                <a:gd name="connsiteX6-13" fmla="*/ 871671 w 1401511"/>
                <a:gd name="connsiteY6-14" fmla="*/ 1623702 h 5358214"/>
                <a:gd name="connsiteX7-15" fmla="*/ 940038 w 1401511"/>
                <a:gd name="connsiteY7-16" fmla="*/ 1768980 h 5358214"/>
                <a:gd name="connsiteX8-17" fmla="*/ 1264778 w 1401511"/>
                <a:gd name="connsiteY8-18" fmla="*/ 2264636 h 5358214"/>
                <a:gd name="connsiteX9-19" fmla="*/ 1401511 w 1401511"/>
                <a:gd name="connsiteY9-20" fmla="*/ 2580831 h 5358214"/>
                <a:gd name="connsiteX10-21" fmla="*/ 1247686 w 1401511"/>
                <a:gd name="connsiteY10-22" fmla="*/ 2991029 h 5358214"/>
                <a:gd name="connsiteX11-23" fmla="*/ 1196411 w 1401511"/>
                <a:gd name="connsiteY11-24" fmla="*/ 3059395 h 5358214"/>
                <a:gd name="connsiteX12-25" fmla="*/ 1187866 w 1401511"/>
                <a:gd name="connsiteY12-26" fmla="*/ 3230311 h 5358214"/>
                <a:gd name="connsiteX13-27" fmla="*/ 922946 w 1401511"/>
                <a:gd name="connsiteY13-28" fmla="*/ 3657601 h 5358214"/>
                <a:gd name="connsiteX14-29" fmla="*/ 820397 w 1401511"/>
                <a:gd name="connsiteY14-30" fmla="*/ 3794334 h 5358214"/>
                <a:gd name="connsiteX15-31" fmla="*/ 905854 w 1401511"/>
                <a:gd name="connsiteY15-32" fmla="*/ 4307081 h 5358214"/>
                <a:gd name="connsiteX16-33" fmla="*/ 846034 w 1401511"/>
                <a:gd name="connsiteY16-34" fmla="*/ 4956562 h 5358214"/>
                <a:gd name="connsiteX17-35" fmla="*/ 675118 w 1401511"/>
                <a:gd name="connsiteY17-36" fmla="*/ 5110386 h 5358214"/>
                <a:gd name="connsiteX18-37" fmla="*/ 615297 w 1401511"/>
                <a:gd name="connsiteY18-38" fmla="*/ 5289848 h 5358214"/>
                <a:gd name="connsiteX19-39" fmla="*/ 675118 w 1401511"/>
                <a:gd name="connsiteY19-40" fmla="*/ 5358214 h 5358214"/>
                <a:gd name="connsiteX0-41" fmla="*/ 0 w 1401511"/>
                <a:gd name="connsiteY0-42" fmla="*/ 0 h 5358214"/>
                <a:gd name="connsiteX1-43" fmla="*/ 188008 w 1401511"/>
                <a:gd name="connsiteY1-44" fmla="*/ 401654 h 5358214"/>
                <a:gd name="connsiteX2-45" fmla="*/ 581114 w 1401511"/>
                <a:gd name="connsiteY2-46" fmla="*/ 922947 h 5358214"/>
                <a:gd name="connsiteX3-47" fmla="*/ 675118 w 1401511"/>
                <a:gd name="connsiteY3-48" fmla="*/ 1068225 h 5358214"/>
                <a:gd name="connsiteX4-49" fmla="*/ 752030 w 1401511"/>
                <a:gd name="connsiteY4-50" fmla="*/ 1256233 h 5358214"/>
                <a:gd name="connsiteX5-51" fmla="*/ 811851 w 1401511"/>
                <a:gd name="connsiteY5-52" fmla="*/ 1350236 h 5358214"/>
                <a:gd name="connsiteX6-53" fmla="*/ 871671 w 1401511"/>
                <a:gd name="connsiteY6-54" fmla="*/ 1623702 h 5358214"/>
                <a:gd name="connsiteX7-55" fmla="*/ 940038 w 1401511"/>
                <a:gd name="connsiteY7-56" fmla="*/ 1768980 h 5358214"/>
                <a:gd name="connsiteX8-57" fmla="*/ 1264778 w 1401511"/>
                <a:gd name="connsiteY8-58" fmla="*/ 2264636 h 5358214"/>
                <a:gd name="connsiteX9-59" fmla="*/ 1401511 w 1401511"/>
                <a:gd name="connsiteY9-60" fmla="*/ 2580831 h 5358214"/>
                <a:gd name="connsiteX10-61" fmla="*/ 1247686 w 1401511"/>
                <a:gd name="connsiteY10-62" fmla="*/ 2991029 h 5358214"/>
                <a:gd name="connsiteX11-63" fmla="*/ 1196411 w 1401511"/>
                <a:gd name="connsiteY11-64" fmla="*/ 3059395 h 5358214"/>
                <a:gd name="connsiteX12-65" fmla="*/ 1187866 w 1401511"/>
                <a:gd name="connsiteY12-66" fmla="*/ 3230311 h 5358214"/>
                <a:gd name="connsiteX13-67" fmla="*/ 922946 w 1401511"/>
                <a:gd name="connsiteY13-68" fmla="*/ 3657601 h 5358214"/>
                <a:gd name="connsiteX14-69" fmla="*/ 820397 w 1401511"/>
                <a:gd name="connsiteY14-70" fmla="*/ 3794334 h 5358214"/>
                <a:gd name="connsiteX15-71" fmla="*/ 905854 w 1401511"/>
                <a:gd name="connsiteY15-72" fmla="*/ 4307081 h 5358214"/>
                <a:gd name="connsiteX16-73" fmla="*/ 846034 w 1401511"/>
                <a:gd name="connsiteY16-74" fmla="*/ 4956562 h 5358214"/>
                <a:gd name="connsiteX17-75" fmla="*/ 675118 w 1401511"/>
                <a:gd name="connsiteY17-76" fmla="*/ 5110386 h 5358214"/>
                <a:gd name="connsiteX18-77" fmla="*/ 615297 w 1401511"/>
                <a:gd name="connsiteY18-78" fmla="*/ 5289848 h 5358214"/>
                <a:gd name="connsiteX19-79" fmla="*/ 675118 w 1401511"/>
                <a:gd name="connsiteY19-80" fmla="*/ 5358214 h 5358214"/>
                <a:gd name="connsiteX0-81" fmla="*/ 0 w 1401511"/>
                <a:gd name="connsiteY0-82" fmla="*/ 0 h 5358214"/>
                <a:gd name="connsiteX1-83" fmla="*/ 188008 w 1401511"/>
                <a:gd name="connsiteY1-84" fmla="*/ 401654 h 5358214"/>
                <a:gd name="connsiteX2-85" fmla="*/ 324741 w 1401511"/>
                <a:gd name="connsiteY2-86" fmla="*/ 564024 h 5358214"/>
                <a:gd name="connsiteX3-87" fmla="*/ 675118 w 1401511"/>
                <a:gd name="connsiteY3-88" fmla="*/ 1068225 h 5358214"/>
                <a:gd name="connsiteX4-89" fmla="*/ 752030 w 1401511"/>
                <a:gd name="connsiteY4-90" fmla="*/ 1256233 h 5358214"/>
                <a:gd name="connsiteX5-91" fmla="*/ 811851 w 1401511"/>
                <a:gd name="connsiteY5-92" fmla="*/ 1350236 h 5358214"/>
                <a:gd name="connsiteX6-93" fmla="*/ 871671 w 1401511"/>
                <a:gd name="connsiteY6-94" fmla="*/ 1623702 h 5358214"/>
                <a:gd name="connsiteX7-95" fmla="*/ 940038 w 1401511"/>
                <a:gd name="connsiteY7-96" fmla="*/ 1768980 h 5358214"/>
                <a:gd name="connsiteX8-97" fmla="*/ 1264778 w 1401511"/>
                <a:gd name="connsiteY8-98" fmla="*/ 2264636 h 5358214"/>
                <a:gd name="connsiteX9-99" fmla="*/ 1401511 w 1401511"/>
                <a:gd name="connsiteY9-100" fmla="*/ 2580831 h 5358214"/>
                <a:gd name="connsiteX10-101" fmla="*/ 1247686 w 1401511"/>
                <a:gd name="connsiteY10-102" fmla="*/ 2991029 h 5358214"/>
                <a:gd name="connsiteX11-103" fmla="*/ 1196411 w 1401511"/>
                <a:gd name="connsiteY11-104" fmla="*/ 3059395 h 5358214"/>
                <a:gd name="connsiteX12-105" fmla="*/ 1187866 w 1401511"/>
                <a:gd name="connsiteY12-106" fmla="*/ 3230311 h 5358214"/>
                <a:gd name="connsiteX13-107" fmla="*/ 922946 w 1401511"/>
                <a:gd name="connsiteY13-108" fmla="*/ 3657601 h 5358214"/>
                <a:gd name="connsiteX14-109" fmla="*/ 820397 w 1401511"/>
                <a:gd name="connsiteY14-110" fmla="*/ 3794334 h 5358214"/>
                <a:gd name="connsiteX15-111" fmla="*/ 905854 w 1401511"/>
                <a:gd name="connsiteY15-112" fmla="*/ 4307081 h 5358214"/>
                <a:gd name="connsiteX16-113" fmla="*/ 846034 w 1401511"/>
                <a:gd name="connsiteY16-114" fmla="*/ 4956562 h 5358214"/>
                <a:gd name="connsiteX17-115" fmla="*/ 675118 w 1401511"/>
                <a:gd name="connsiteY17-116" fmla="*/ 5110386 h 5358214"/>
                <a:gd name="connsiteX18-117" fmla="*/ 615297 w 1401511"/>
                <a:gd name="connsiteY18-118" fmla="*/ 5289848 h 5358214"/>
                <a:gd name="connsiteX19-119" fmla="*/ 675118 w 1401511"/>
                <a:gd name="connsiteY19-120" fmla="*/ 5358214 h 5358214"/>
                <a:gd name="connsiteX0-121" fmla="*/ 0 w 1401511"/>
                <a:gd name="connsiteY0-122" fmla="*/ 0 h 5358214"/>
                <a:gd name="connsiteX1-123" fmla="*/ 188008 w 1401511"/>
                <a:gd name="connsiteY1-124" fmla="*/ 401654 h 5358214"/>
                <a:gd name="connsiteX2-125" fmla="*/ 324741 w 1401511"/>
                <a:gd name="connsiteY2-126" fmla="*/ 564024 h 5358214"/>
                <a:gd name="connsiteX3-127" fmla="*/ 384561 w 1401511"/>
                <a:gd name="connsiteY3-128" fmla="*/ 974221 h 5358214"/>
                <a:gd name="connsiteX4-129" fmla="*/ 752030 w 1401511"/>
                <a:gd name="connsiteY4-130" fmla="*/ 1256233 h 5358214"/>
                <a:gd name="connsiteX5-131" fmla="*/ 811851 w 1401511"/>
                <a:gd name="connsiteY5-132" fmla="*/ 1350236 h 5358214"/>
                <a:gd name="connsiteX6-133" fmla="*/ 871671 w 1401511"/>
                <a:gd name="connsiteY6-134" fmla="*/ 1623702 h 5358214"/>
                <a:gd name="connsiteX7-135" fmla="*/ 940038 w 1401511"/>
                <a:gd name="connsiteY7-136" fmla="*/ 1768980 h 5358214"/>
                <a:gd name="connsiteX8-137" fmla="*/ 1264778 w 1401511"/>
                <a:gd name="connsiteY8-138" fmla="*/ 2264636 h 5358214"/>
                <a:gd name="connsiteX9-139" fmla="*/ 1401511 w 1401511"/>
                <a:gd name="connsiteY9-140" fmla="*/ 2580831 h 5358214"/>
                <a:gd name="connsiteX10-141" fmla="*/ 1247686 w 1401511"/>
                <a:gd name="connsiteY10-142" fmla="*/ 2991029 h 5358214"/>
                <a:gd name="connsiteX11-143" fmla="*/ 1196411 w 1401511"/>
                <a:gd name="connsiteY11-144" fmla="*/ 3059395 h 5358214"/>
                <a:gd name="connsiteX12-145" fmla="*/ 1187866 w 1401511"/>
                <a:gd name="connsiteY12-146" fmla="*/ 3230311 h 5358214"/>
                <a:gd name="connsiteX13-147" fmla="*/ 922946 w 1401511"/>
                <a:gd name="connsiteY13-148" fmla="*/ 3657601 h 5358214"/>
                <a:gd name="connsiteX14-149" fmla="*/ 820397 w 1401511"/>
                <a:gd name="connsiteY14-150" fmla="*/ 3794334 h 5358214"/>
                <a:gd name="connsiteX15-151" fmla="*/ 905854 w 1401511"/>
                <a:gd name="connsiteY15-152" fmla="*/ 4307081 h 5358214"/>
                <a:gd name="connsiteX16-153" fmla="*/ 846034 w 1401511"/>
                <a:gd name="connsiteY16-154" fmla="*/ 4956562 h 5358214"/>
                <a:gd name="connsiteX17-155" fmla="*/ 675118 w 1401511"/>
                <a:gd name="connsiteY17-156" fmla="*/ 5110386 h 5358214"/>
                <a:gd name="connsiteX18-157" fmla="*/ 615297 w 1401511"/>
                <a:gd name="connsiteY18-158" fmla="*/ 5289848 h 5358214"/>
                <a:gd name="connsiteX19-159" fmla="*/ 675118 w 1401511"/>
                <a:gd name="connsiteY19-160" fmla="*/ 5358214 h 5358214"/>
                <a:gd name="connsiteX0-161" fmla="*/ 0 w 1401511"/>
                <a:gd name="connsiteY0-162" fmla="*/ 0 h 5358214"/>
                <a:gd name="connsiteX1-163" fmla="*/ 188008 w 1401511"/>
                <a:gd name="connsiteY1-164" fmla="*/ 401654 h 5358214"/>
                <a:gd name="connsiteX2-165" fmla="*/ 324741 w 1401511"/>
                <a:gd name="connsiteY2-166" fmla="*/ 564024 h 5358214"/>
                <a:gd name="connsiteX3-167" fmla="*/ 384561 w 1401511"/>
                <a:gd name="connsiteY3-168" fmla="*/ 974221 h 5358214"/>
                <a:gd name="connsiteX4-169" fmla="*/ 495656 w 1401511"/>
                <a:gd name="connsiteY4-170" fmla="*/ 1247687 h 5358214"/>
                <a:gd name="connsiteX5-171" fmla="*/ 811851 w 1401511"/>
                <a:gd name="connsiteY5-172" fmla="*/ 1350236 h 5358214"/>
                <a:gd name="connsiteX6-173" fmla="*/ 871671 w 1401511"/>
                <a:gd name="connsiteY6-174" fmla="*/ 1623702 h 5358214"/>
                <a:gd name="connsiteX7-175" fmla="*/ 940038 w 1401511"/>
                <a:gd name="connsiteY7-176" fmla="*/ 1768980 h 5358214"/>
                <a:gd name="connsiteX8-177" fmla="*/ 1264778 w 1401511"/>
                <a:gd name="connsiteY8-178" fmla="*/ 2264636 h 5358214"/>
                <a:gd name="connsiteX9-179" fmla="*/ 1401511 w 1401511"/>
                <a:gd name="connsiteY9-180" fmla="*/ 2580831 h 5358214"/>
                <a:gd name="connsiteX10-181" fmla="*/ 1247686 w 1401511"/>
                <a:gd name="connsiteY10-182" fmla="*/ 2991029 h 5358214"/>
                <a:gd name="connsiteX11-183" fmla="*/ 1196411 w 1401511"/>
                <a:gd name="connsiteY11-184" fmla="*/ 3059395 h 5358214"/>
                <a:gd name="connsiteX12-185" fmla="*/ 1187866 w 1401511"/>
                <a:gd name="connsiteY12-186" fmla="*/ 3230311 h 5358214"/>
                <a:gd name="connsiteX13-187" fmla="*/ 922946 w 1401511"/>
                <a:gd name="connsiteY13-188" fmla="*/ 3657601 h 5358214"/>
                <a:gd name="connsiteX14-189" fmla="*/ 820397 w 1401511"/>
                <a:gd name="connsiteY14-190" fmla="*/ 3794334 h 5358214"/>
                <a:gd name="connsiteX15-191" fmla="*/ 905854 w 1401511"/>
                <a:gd name="connsiteY15-192" fmla="*/ 4307081 h 5358214"/>
                <a:gd name="connsiteX16-193" fmla="*/ 846034 w 1401511"/>
                <a:gd name="connsiteY16-194" fmla="*/ 4956562 h 5358214"/>
                <a:gd name="connsiteX17-195" fmla="*/ 675118 w 1401511"/>
                <a:gd name="connsiteY17-196" fmla="*/ 5110386 h 5358214"/>
                <a:gd name="connsiteX18-197" fmla="*/ 615297 w 1401511"/>
                <a:gd name="connsiteY18-198" fmla="*/ 5289848 h 5358214"/>
                <a:gd name="connsiteX19-199" fmla="*/ 675118 w 1401511"/>
                <a:gd name="connsiteY19-200" fmla="*/ 5358214 h 5358214"/>
                <a:gd name="connsiteX0-201" fmla="*/ 0 w 1401511"/>
                <a:gd name="connsiteY0-202" fmla="*/ 0 h 5289848"/>
                <a:gd name="connsiteX1-203" fmla="*/ 188008 w 1401511"/>
                <a:gd name="connsiteY1-204" fmla="*/ 401654 h 5289848"/>
                <a:gd name="connsiteX2-205" fmla="*/ 324741 w 1401511"/>
                <a:gd name="connsiteY2-206" fmla="*/ 564024 h 5289848"/>
                <a:gd name="connsiteX3-207" fmla="*/ 384561 w 1401511"/>
                <a:gd name="connsiteY3-208" fmla="*/ 974221 h 5289848"/>
                <a:gd name="connsiteX4-209" fmla="*/ 495656 w 1401511"/>
                <a:gd name="connsiteY4-210" fmla="*/ 1247687 h 5289848"/>
                <a:gd name="connsiteX5-211" fmla="*/ 811851 w 1401511"/>
                <a:gd name="connsiteY5-212" fmla="*/ 1350236 h 5289848"/>
                <a:gd name="connsiteX6-213" fmla="*/ 871671 w 1401511"/>
                <a:gd name="connsiteY6-214" fmla="*/ 1623702 h 5289848"/>
                <a:gd name="connsiteX7-215" fmla="*/ 940038 w 1401511"/>
                <a:gd name="connsiteY7-216" fmla="*/ 1768980 h 5289848"/>
                <a:gd name="connsiteX8-217" fmla="*/ 1264778 w 1401511"/>
                <a:gd name="connsiteY8-218" fmla="*/ 2264636 h 5289848"/>
                <a:gd name="connsiteX9-219" fmla="*/ 1401511 w 1401511"/>
                <a:gd name="connsiteY9-220" fmla="*/ 2580831 h 5289848"/>
                <a:gd name="connsiteX10-221" fmla="*/ 1247686 w 1401511"/>
                <a:gd name="connsiteY10-222" fmla="*/ 2991029 h 5289848"/>
                <a:gd name="connsiteX11-223" fmla="*/ 1196411 w 1401511"/>
                <a:gd name="connsiteY11-224" fmla="*/ 3059395 h 5289848"/>
                <a:gd name="connsiteX12-225" fmla="*/ 1187866 w 1401511"/>
                <a:gd name="connsiteY12-226" fmla="*/ 3230311 h 5289848"/>
                <a:gd name="connsiteX13-227" fmla="*/ 922946 w 1401511"/>
                <a:gd name="connsiteY13-228" fmla="*/ 3657601 h 5289848"/>
                <a:gd name="connsiteX14-229" fmla="*/ 820397 w 1401511"/>
                <a:gd name="connsiteY14-230" fmla="*/ 3794334 h 5289848"/>
                <a:gd name="connsiteX15-231" fmla="*/ 905854 w 1401511"/>
                <a:gd name="connsiteY15-232" fmla="*/ 4307081 h 5289848"/>
                <a:gd name="connsiteX16-233" fmla="*/ 846034 w 1401511"/>
                <a:gd name="connsiteY16-234" fmla="*/ 4956562 h 5289848"/>
                <a:gd name="connsiteX17-235" fmla="*/ 675118 w 1401511"/>
                <a:gd name="connsiteY17-236" fmla="*/ 5110386 h 5289848"/>
                <a:gd name="connsiteX18-237" fmla="*/ 615297 w 1401511"/>
                <a:gd name="connsiteY18-238" fmla="*/ 5289848 h 5289848"/>
                <a:gd name="connsiteX0-239" fmla="*/ 0 w 1401511"/>
                <a:gd name="connsiteY0-240" fmla="*/ 0 h 5110386"/>
                <a:gd name="connsiteX1-241" fmla="*/ 188008 w 1401511"/>
                <a:gd name="connsiteY1-242" fmla="*/ 401654 h 5110386"/>
                <a:gd name="connsiteX2-243" fmla="*/ 324741 w 1401511"/>
                <a:gd name="connsiteY2-244" fmla="*/ 564024 h 5110386"/>
                <a:gd name="connsiteX3-245" fmla="*/ 384561 w 1401511"/>
                <a:gd name="connsiteY3-246" fmla="*/ 974221 h 5110386"/>
                <a:gd name="connsiteX4-247" fmla="*/ 495656 w 1401511"/>
                <a:gd name="connsiteY4-248" fmla="*/ 1247687 h 5110386"/>
                <a:gd name="connsiteX5-249" fmla="*/ 811851 w 1401511"/>
                <a:gd name="connsiteY5-250" fmla="*/ 1350236 h 5110386"/>
                <a:gd name="connsiteX6-251" fmla="*/ 871671 w 1401511"/>
                <a:gd name="connsiteY6-252" fmla="*/ 1623702 h 5110386"/>
                <a:gd name="connsiteX7-253" fmla="*/ 940038 w 1401511"/>
                <a:gd name="connsiteY7-254" fmla="*/ 1768980 h 5110386"/>
                <a:gd name="connsiteX8-255" fmla="*/ 1264778 w 1401511"/>
                <a:gd name="connsiteY8-256" fmla="*/ 2264636 h 5110386"/>
                <a:gd name="connsiteX9-257" fmla="*/ 1401511 w 1401511"/>
                <a:gd name="connsiteY9-258" fmla="*/ 2580831 h 5110386"/>
                <a:gd name="connsiteX10-259" fmla="*/ 1247686 w 1401511"/>
                <a:gd name="connsiteY10-260" fmla="*/ 2991029 h 5110386"/>
                <a:gd name="connsiteX11-261" fmla="*/ 1196411 w 1401511"/>
                <a:gd name="connsiteY11-262" fmla="*/ 3059395 h 5110386"/>
                <a:gd name="connsiteX12-263" fmla="*/ 1187866 w 1401511"/>
                <a:gd name="connsiteY12-264" fmla="*/ 3230311 h 5110386"/>
                <a:gd name="connsiteX13-265" fmla="*/ 922946 w 1401511"/>
                <a:gd name="connsiteY13-266" fmla="*/ 3657601 h 5110386"/>
                <a:gd name="connsiteX14-267" fmla="*/ 820397 w 1401511"/>
                <a:gd name="connsiteY14-268" fmla="*/ 3794334 h 5110386"/>
                <a:gd name="connsiteX15-269" fmla="*/ 905854 w 1401511"/>
                <a:gd name="connsiteY15-270" fmla="*/ 4307081 h 5110386"/>
                <a:gd name="connsiteX16-271" fmla="*/ 846034 w 1401511"/>
                <a:gd name="connsiteY16-272" fmla="*/ 4956562 h 5110386"/>
                <a:gd name="connsiteX17-273" fmla="*/ 675118 w 1401511"/>
                <a:gd name="connsiteY17-274" fmla="*/ 5110386 h 5110386"/>
                <a:gd name="connsiteX0-275" fmla="*/ 0 w 1401511"/>
                <a:gd name="connsiteY0-276" fmla="*/ 0 h 4956562"/>
                <a:gd name="connsiteX1-277" fmla="*/ 188008 w 1401511"/>
                <a:gd name="connsiteY1-278" fmla="*/ 401654 h 4956562"/>
                <a:gd name="connsiteX2-279" fmla="*/ 324741 w 1401511"/>
                <a:gd name="connsiteY2-280" fmla="*/ 564024 h 4956562"/>
                <a:gd name="connsiteX3-281" fmla="*/ 384561 w 1401511"/>
                <a:gd name="connsiteY3-282" fmla="*/ 974221 h 4956562"/>
                <a:gd name="connsiteX4-283" fmla="*/ 495656 w 1401511"/>
                <a:gd name="connsiteY4-284" fmla="*/ 1247687 h 4956562"/>
                <a:gd name="connsiteX5-285" fmla="*/ 811851 w 1401511"/>
                <a:gd name="connsiteY5-286" fmla="*/ 1350236 h 4956562"/>
                <a:gd name="connsiteX6-287" fmla="*/ 871671 w 1401511"/>
                <a:gd name="connsiteY6-288" fmla="*/ 1623702 h 4956562"/>
                <a:gd name="connsiteX7-289" fmla="*/ 940038 w 1401511"/>
                <a:gd name="connsiteY7-290" fmla="*/ 1768980 h 4956562"/>
                <a:gd name="connsiteX8-291" fmla="*/ 1264778 w 1401511"/>
                <a:gd name="connsiteY8-292" fmla="*/ 2264636 h 4956562"/>
                <a:gd name="connsiteX9-293" fmla="*/ 1401511 w 1401511"/>
                <a:gd name="connsiteY9-294" fmla="*/ 2580831 h 4956562"/>
                <a:gd name="connsiteX10-295" fmla="*/ 1247686 w 1401511"/>
                <a:gd name="connsiteY10-296" fmla="*/ 2991029 h 4956562"/>
                <a:gd name="connsiteX11-297" fmla="*/ 1196411 w 1401511"/>
                <a:gd name="connsiteY11-298" fmla="*/ 3059395 h 4956562"/>
                <a:gd name="connsiteX12-299" fmla="*/ 1187866 w 1401511"/>
                <a:gd name="connsiteY12-300" fmla="*/ 3230311 h 4956562"/>
                <a:gd name="connsiteX13-301" fmla="*/ 922946 w 1401511"/>
                <a:gd name="connsiteY13-302" fmla="*/ 3657601 h 4956562"/>
                <a:gd name="connsiteX14-303" fmla="*/ 820397 w 1401511"/>
                <a:gd name="connsiteY14-304" fmla="*/ 3794334 h 4956562"/>
                <a:gd name="connsiteX15-305" fmla="*/ 905854 w 1401511"/>
                <a:gd name="connsiteY15-306" fmla="*/ 4307081 h 4956562"/>
                <a:gd name="connsiteX16-307" fmla="*/ 846034 w 1401511"/>
                <a:gd name="connsiteY16-308" fmla="*/ 4956562 h 4956562"/>
                <a:gd name="connsiteX0-309" fmla="*/ 0 w 1401511"/>
                <a:gd name="connsiteY0-310" fmla="*/ 0 h 4307081"/>
                <a:gd name="connsiteX1-311" fmla="*/ 188008 w 1401511"/>
                <a:gd name="connsiteY1-312" fmla="*/ 401654 h 4307081"/>
                <a:gd name="connsiteX2-313" fmla="*/ 324741 w 1401511"/>
                <a:gd name="connsiteY2-314" fmla="*/ 564024 h 4307081"/>
                <a:gd name="connsiteX3-315" fmla="*/ 384561 w 1401511"/>
                <a:gd name="connsiteY3-316" fmla="*/ 974221 h 4307081"/>
                <a:gd name="connsiteX4-317" fmla="*/ 495656 w 1401511"/>
                <a:gd name="connsiteY4-318" fmla="*/ 1247687 h 4307081"/>
                <a:gd name="connsiteX5-319" fmla="*/ 811851 w 1401511"/>
                <a:gd name="connsiteY5-320" fmla="*/ 1350236 h 4307081"/>
                <a:gd name="connsiteX6-321" fmla="*/ 871671 w 1401511"/>
                <a:gd name="connsiteY6-322" fmla="*/ 1623702 h 4307081"/>
                <a:gd name="connsiteX7-323" fmla="*/ 940038 w 1401511"/>
                <a:gd name="connsiteY7-324" fmla="*/ 1768980 h 4307081"/>
                <a:gd name="connsiteX8-325" fmla="*/ 1264778 w 1401511"/>
                <a:gd name="connsiteY8-326" fmla="*/ 2264636 h 4307081"/>
                <a:gd name="connsiteX9-327" fmla="*/ 1401511 w 1401511"/>
                <a:gd name="connsiteY9-328" fmla="*/ 2580831 h 4307081"/>
                <a:gd name="connsiteX10-329" fmla="*/ 1247686 w 1401511"/>
                <a:gd name="connsiteY10-330" fmla="*/ 2991029 h 4307081"/>
                <a:gd name="connsiteX11-331" fmla="*/ 1196411 w 1401511"/>
                <a:gd name="connsiteY11-332" fmla="*/ 3059395 h 4307081"/>
                <a:gd name="connsiteX12-333" fmla="*/ 1187866 w 1401511"/>
                <a:gd name="connsiteY12-334" fmla="*/ 3230311 h 4307081"/>
                <a:gd name="connsiteX13-335" fmla="*/ 922946 w 1401511"/>
                <a:gd name="connsiteY13-336" fmla="*/ 3657601 h 4307081"/>
                <a:gd name="connsiteX14-337" fmla="*/ 820397 w 1401511"/>
                <a:gd name="connsiteY14-338" fmla="*/ 3794334 h 4307081"/>
                <a:gd name="connsiteX15-339" fmla="*/ 905854 w 1401511"/>
                <a:gd name="connsiteY15-340" fmla="*/ 4307081 h 4307081"/>
                <a:gd name="connsiteX0-341" fmla="*/ 0 w 1401511"/>
                <a:gd name="connsiteY0-342" fmla="*/ 0 h 3794334"/>
                <a:gd name="connsiteX1-343" fmla="*/ 188008 w 1401511"/>
                <a:gd name="connsiteY1-344" fmla="*/ 401654 h 3794334"/>
                <a:gd name="connsiteX2-345" fmla="*/ 324741 w 1401511"/>
                <a:gd name="connsiteY2-346" fmla="*/ 564024 h 3794334"/>
                <a:gd name="connsiteX3-347" fmla="*/ 384561 w 1401511"/>
                <a:gd name="connsiteY3-348" fmla="*/ 974221 h 3794334"/>
                <a:gd name="connsiteX4-349" fmla="*/ 495656 w 1401511"/>
                <a:gd name="connsiteY4-350" fmla="*/ 1247687 h 3794334"/>
                <a:gd name="connsiteX5-351" fmla="*/ 811851 w 1401511"/>
                <a:gd name="connsiteY5-352" fmla="*/ 1350236 h 3794334"/>
                <a:gd name="connsiteX6-353" fmla="*/ 871671 w 1401511"/>
                <a:gd name="connsiteY6-354" fmla="*/ 1623702 h 3794334"/>
                <a:gd name="connsiteX7-355" fmla="*/ 940038 w 1401511"/>
                <a:gd name="connsiteY7-356" fmla="*/ 1768980 h 3794334"/>
                <a:gd name="connsiteX8-357" fmla="*/ 1264778 w 1401511"/>
                <a:gd name="connsiteY8-358" fmla="*/ 2264636 h 3794334"/>
                <a:gd name="connsiteX9-359" fmla="*/ 1401511 w 1401511"/>
                <a:gd name="connsiteY9-360" fmla="*/ 2580831 h 3794334"/>
                <a:gd name="connsiteX10-361" fmla="*/ 1247686 w 1401511"/>
                <a:gd name="connsiteY10-362" fmla="*/ 2991029 h 3794334"/>
                <a:gd name="connsiteX11-363" fmla="*/ 1196411 w 1401511"/>
                <a:gd name="connsiteY11-364" fmla="*/ 3059395 h 3794334"/>
                <a:gd name="connsiteX12-365" fmla="*/ 1187866 w 1401511"/>
                <a:gd name="connsiteY12-366" fmla="*/ 3230311 h 3794334"/>
                <a:gd name="connsiteX13-367" fmla="*/ 922946 w 1401511"/>
                <a:gd name="connsiteY13-368" fmla="*/ 3657601 h 3794334"/>
                <a:gd name="connsiteX14-369" fmla="*/ 820397 w 1401511"/>
                <a:gd name="connsiteY14-370" fmla="*/ 3794334 h 3794334"/>
                <a:gd name="connsiteX0-371" fmla="*/ 0 w 1401511"/>
                <a:gd name="connsiteY0-372" fmla="*/ 0 h 3794334"/>
                <a:gd name="connsiteX1-373" fmla="*/ 188008 w 1401511"/>
                <a:gd name="connsiteY1-374" fmla="*/ 401654 h 3794334"/>
                <a:gd name="connsiteX2-375" fmla="*/ 324741 w 1401511"/>
                <a:gd name="connsiteY2-376" fmla="*/ 564024 h 3794334"/>
                <a:gd name="connsiteX3-377" fmla="*/ 384561 w 1401511"/>
                <a:gd name="connsiteY3-378" fmla="*/ 974221 h 3794334"/>
                <a:gd name="connsiteX4-379" fmla="*/ 495656 w 1401511"/>
                <a:gd name="connsiteY4-380" fmla="*/ 1247687 h 3794334"/>
                <a:gd name="connsiteX5-381" fmla="*/ 811851 w 1401511"/>
                <a:gd name="connsiteY5-382" fmla="*/ 1350236 h 3794334"/>
                <a:gd name="connsiteX6-383" fmla="*/ 871671 w 1401511"/>
                <a:gd name="connsiteY6-384" fmla="*/ 1623702 h 3794334"/>
                <a:gd name="connsiteX7-385" fmla="*/ 940038 w 1401511"/>
                <a:gd name="connsiteY7-386" fmla="*/ 1768980 h 3794334"/>
                <a:gd name="connsiteX8-387" fmla="*/ 1264778 w 1401511"/>
                <a:gd name="connsiteY8-388" fmla="*/ 2264636 h 3794334"/>
                <a:gd name="connsiteX9-389" fmla="*/ 1401511 w 1401511"/>
                <a:gd name="connsiteY9-390" fmla="*/ 2580831 h 3794334"/>
                <a:gd name="connsiteX10-391" fmla="*/ 1247686 w 1401511"/>
                <a:gd name="connsiteY10-392" fmla="*/ 2991029 h 3794334"/>
                <a:gd name="connsiteX11-393" fmla="*/ 1196411 w 1401511"/>
                <a:gd name="connsiteY11-394" fmla="*/ 3059395 h 3794334"/>
                <a:gd name="connsiteX12-395" fmla="*/ 1187866 w 1401511"/>
                <a:gd name="connsiteY12-396" fmla="*/ 3230311 h 3794334"/>
                <a:gd name="connsiteX13-397" fmla="*/ 982766 w 1401511"/>
                <a:gd name="connsiteY13-398" fmla="*/ 3606327 h 3794334"/>
                <a:gd name="connsiteX14-399" fmla="*/ 820397 w 1401511"/>
                <a:gd name="connsiteY14-400" fmla="*/ 3794334 h 3794334"/>
                <a:gd name="connsiteX0-401" fmla="*/ 0 w 1401511"/>
                <a:gd name="connsiteY0-402" fmla="*/ 0 h 4383994"/>
                <a:gd name="connsiteX1-403" fmla="*/ 188008 w 1401511"/>
                <a:gd name="connsiteY1-404" fmla="*/ 401654 h 4383994"/>
                <a:gd name="connsiteX2-405" fmla="*/ 324741 w 1401511"/>
                <a:gd name="connsiteY2-406" fmla="*/ 564024 h 4383994"/>
                <a:gd name="connsiteX3-407" fmla="*/ 384561 w 1401511"/>
                <a:gd name="connsiteY3-408" fmla="*/ 974221 h 4383994"/>
                <a:gd name="connsiteX4-409" fmla="*/ 495656 w 1401511"/>
                <a:gd name="connsiteY4-410" fmla="*/ 1247687 h 4383994"/>
                <a:gd name="connsiteX5-411" fmla="*/ 811851 w 1401511"/>
                <a:gd name="connsiteY5-412" fmla="*/ 1350236 h 4383994"/>
                <a:gd name="connsiteX6-413" fmla="*/ 871671 w 1401511"/>
                <a:gd name="connsiteY6-414" fmla="*/ 1623702 h 4383994"/>
                <a:gd name="connsiteX7-415" fmla="*/ 940038 w 1401511"/>
                <a:gd name="connsiteY7-416" fmla="*/ 1768980 h 4383994"/>
                <a:gd name="connsiteX8-417" fmla="*/ 1264778 w 1401511"/>
                <a:gd name="connsiteY8-418" fmla="*/ 2264636 h 4383994"/>
                <a:gd name="connsiteX9-419" fmla="*/ 1401511 w 1401511"/>
                <a:gd name="connsiteY9-420" fmla="*/ 2580831 h 4383994"/>
                <a:gd name="connsiteX10-421" fmla="*/ 1247686 w 1401511"/>
                <a:gd name="connsiteY10-422" fmla="*/ 2991029 h 4383994"/>
                <a:gd name="connsiteX11-423" fmla="*/ 1196411 w 1401511"/>
                <a:gd name="connsiteY11-424" fmla="*/ 3059395 h 4383994"/>
                <a:gd name="connsiteX12-425" fmla="*/ 1187866 w 1401511"/>
                <a:gd name="connsiteY12-426" fmla="*/ 3230311 h 4383994"/>
                <a:gd name="connsiteX13-427" fmla="*/ 982766 w 1401511"/>
                <a:gd name="connsiteY13-428" fmla="*/ 3606327 h 4383994"/>
                <a:gd name="connsiteX14-429" fmla="*/ 495657 w 1401511"/>
                <a:gd name="connsiteY14-430" fmla="*/ 4383994 h 4383994"/>
                <a:gd name="connsiteX0-431" fmla="*/ 0 w 1401511"/>
                <a:gd name="connsiteY0-432" fmla="*/ 0 h 4383994"/>
                <a:gd name="connsiteX1-433" fmla="*/ 188008 w 1401511"/>
                <a:gd name="connsiteY1-434" fmla="*/ 401654 h 4383994"/>
                <a:gd name="connsiteX2-435" fmla="*/ 324741 w 1401511"/>
                <a:gd name="connsiteY2-436" fmla="*/ 564024 h 4383994"/>
                <a:gd name="connsiteX3-437" fmla="*/ 384561 w 1401511"/>
                <a:gd name="connsiteY3-438" fmla="*/ 974221 h 4383994"/>
                <a:gd name="connsiteX4-439" fmla="*/ 495656 w 1401511"/>
                <a:gd name="connsiteY4-440" fmla="*/ 1247687 h 4383994"/>
                <a:gd name="connsiteX5-441" fmla="*/ 811851 w 1401511"/>
                <a:gd name="connsiteY5-442" fmla="*/ 1350236 h 4383994"/>
                <a:gd name="connsiteX6-443" fmla="*/ 871671 w 1401511"/>
                <a:gd name="connsiteY6-444" fmla="*/ 1623702 h 4383994"/>
                <a:gd name="connsiteX7-445" fmla="*/ 940038 w 1401511"/>
                <a:gd name="connsiteY7-446" fmla="*/ 1768980 h 4383994"/>
                <a:gd name="connsiteX8-447" fmla="*/ 1264778 w 1401511"/>
                <a:gd name="connsiteY8-448" fmla="*/ 2264636 h 4383994"/>
                <a:gd name="connsiteX9-449" fmla="*/ 1401511 w 1401511"/>
                <a:gd name="connsiteY9-450" fmla="*/ 2580831 h 4383994"/>
                <a:gd name="connsiteX10-451" fmla="*/ 1247686 w 1401511"/>
                <a:gd name="connsiteY10-452" fmla="*/ 2991029 h 4383994"/>
                <a:gd name="connsiteX11-453" fmla="*/ 1196411 w 1401511"/>
                <a:gd name="connsiteY11-454" fmla="*/ 3059395 h 4383994"/>
                <a:gd name="connsiteX12-455" fmla="*/ 1187866 w 1401511"/>
                <a:gd name="connsiteY12-456" fmla="*/ 3230311 h 4383994"/>
                <a:gd name="connsiteX13-457" fmla="*/ 982766 w 1401511"/>
                <a:gd name="connsiteY13-458" fmla="*/ 3606327 h 4383994"/>
                <a:gd name="connsiteX14-459" fmla="*/ 495657 w 1401511"/>
                <a:gd name="connsiteY14-460" fmla="*/ 4383994 h 4383994"/>
                <a:gd name="connsiteX0-461" fmla="*/ 0 w 1401511"/>
                <a:gd name="connsiteY0-462" fmla="*/ 0 h 4383994"/>
                <a:gd name="connsiteX1-463" fmla="*/ 188008 w 1401511"/>
                <a:gd name="connsiteY1-464" fmla="*/ 401654 h 4383994"/>
                <a:gd name="connsiteX2-465" fmla="*/ 324741 w 1401511"/>
                <a:gd name="connsiteY2-466" fmla="*/ 564024 h 4383994"/>
                <a:gd name="connsiteX3-467" fmla="*/ 384561 w 1401511"/>
                <a:gd name="connsiteY3-468" fmla="*/ 974221 h 4383994"/>
                <a:gd name="connsiteX4-469" fmla="*/ 495656 w 1401511"/>
                <a:gd name="connsiteY4-470" fmla="*/ 1247687 h 4383994"/>
                <a:gd name="connsiteX5-471" fmla="*/ 811851 w 1401511"/>
                <a:gd name="connsiteY5-472" fmla="*/ 1350236 h 4383994"/>
                <a:gd name="connsiteX6-473" fmla="*/ 871671 w 1401511"/>
                <a:gd name="connsiteY6-474" fmla="*/ 1623702 h 4383994"/>
                <a:gd name="connsiteX7-475" fmla="*/ 940038 w 1401511"/>
                <a:gd name="connsiteY7-476" fmla="*/ 1768980 h 4383994"/>
                <a:gd name="connsiteX8-477" fmla="*/ 1264778 w 1401511"/>
                <a:gd name="connsiteY8-478" fmla="*/ 2264636 h 4383994"/>
                <a:gd name="connsiteX9-479" fmla="*/ 1401511 w 1401511"/>
                <a:gd name="connsiteY9-480" fmla="*/ 2580831 h 4383994"/>
                <a:gd name="connsiteX10-481" fmla="*/ 1247686 w 1401511"/>
                <a:gd name="connsiteY10-482" fmla="*/ 2991029 h 4383994"/>
                <a:gd name="connsiteX11-483" fmla="*/ 1196411 w 1401511"/>
                <a:gd name="connsiteY11-484" fmla="*/ 3059395 h 4383994"/>
                <a:gd name="connsiteX12-485" fmla="*/ 1187866 w 1401511"/>
                <a:gd name="connsiteY12-486" fmla="*/ 3230311 h 4383994"/>
                <a:gd name="connsiteX13-487" fmla="*/ 982766 w 1401511"/>
                <a:gd name="connsiteY13-488" fmla="*/ 3606327 h 4383994"/>
                <a:gd name="connsiteX14-489" fmla="*/ 495657 w 1401511"/>
                <a:gd name="connsiteY14-490" fmla="*/ 4383994 h 4383994"/>
                <a:gd name="connsiteX0-491" fmla="*/ 0 w 1401511"/>
                <a:gd name="connsiteY0-492" fmla="*/ 0 h 4383994"/>
                <a:gd name="connsiteX1-493" fmla="*/ 188008 w 1401511"/>
                <a:gd name="connsiteY1-494" fmla="*/ 401654 h 4383994"/>
                <a:gd name="connsiteX2-495" fmla="*/ 324741 w 1401511"/>
                <a:gd name="connsiteY2-496" fmla="*/ 564024 h 4383994"/>
                <a:gd name="connsiteX3-497" fmla="*/ 384561 w 1401511"/>
                <a:gd name="connsiteY3-498" fmla="*/ 974221 h 4383994"/>
                <a:gd name="connsiteX4-499" fmla="*/ 495656 w 1401511"/>
                <a:gd name="connsiteY4-500" fmla="*/ 1247687 h 4383994"/>
                <a:gd name="connsiteX5-501" fmla="*/ 692209 w 1401511"/>
                <a:gd name="connsiteY5-502" fmla="*/ 1452786 h 4383994"/>
                <a:gd name="connsiteX6-503" fmla="*/ 871671 w 1401511"/>
                <a:gd name="connsiteY6-504" fmla="*/ 1623702 h 4383994"/>
                <a:gd name="connsiteX7-505" fmla="*/ 940038 w 1401511"/>
                <a:gd name="connsiteY7-506" fmla="*/ 1768980 h 4383994"/>
                <a:gd name="connsiteX8-507" fmla="*/ 1264778 w 1401511"/>
                <a:gd name="connsiteY8-508" fmla="*/ 2264636 h 4383994"/>
                <a:gd name="connsiteX9-509" fmla="*/ 1401511 w 1401511"/>
                <a:gd name="connsiteY9-510" fmla="*/ 2580831 h 4383994"/>
                <a:gd name="connsiteX10-511" fmla="*/ 1247686 w 1401511"/>
                <a:gd name="connsiteY10-512" fmla="*/ 2991029 h 4383994"/>
                <a:gd name="connsiteX11-513" fmla="*/ 1196411 w 1401511"/>
                <a:gd name="connsiteY11-514" fmla="*/ 3059395 h 4383994"/>
                <a:gd name="connsiteX12-515" fmla="*/ 1187866 w 1401511"/>
                <a:gd name="connsiteY12-516" fmla="*/ 3230311 h 4383994"/>
                <a:gd name="connsiteX13-517" fmla="*/ 982766 w 1401511"/>
                <a:gd name="connsiteY13-518" fmla="*/ 3606327 h 4383994"/>
                <a:gd name="connsiteX14-519" fmla="*/ 495657 w 1401511"/>
                <a:gd name="connsiteY14-520" fmla="*/ 4383994 h 4383994"/>
                <a:gd name="connsiteX0-521" fmla="*/ 0 w 1401511"/>
                <a:gd name="connsiteY0-522" fmla="*/ 0 h 4383994"/>
                <a:gd name="connsiteX1-523" fmla="*/ 188008 w 1401511"/>
                <a:gd name="connsiteY1-524" fmla="*/ 401654 h 4383994"/>
                <a:gd name="connsiteX2-525" fmla="*/ 324741 w 1401511"/>
                <a:gd name="connsiteY2-526" fmla="*/ 564024 h 4383994"/>
                <a:gd name="connsiteX3-527" fmla="*/ 384561 w 1401511"/>
                <a:gd name="connsiteY3-528" fmla="*/ 974221 h 4383994"/>
                <a:gd name="connsiteX4-529" fmla="*/ 495656 w 1401511"/>
                <a:gd name="connsiteY4-530" fmla="*/ 1247687 h 4383994"/>
                <a:gd name="connsiteX5-531" fmla="*/ 692209 w 1401511"/>
                <a:gd name="connsiteY5-532" fmla="*/ 1452786 h 4383994"/>
                <a:gd name="connsiteX6-533" fmla="*/ 871671 w 1401511"/>
                <a:gd name="connsiteY6-534" fmla="*/ 1623702 h 4383994"/>
                <a:gd name="connsiteX7-535" fmla="*/ 1075840 w 1401511"/>
                <a:gd name="connsiteY7-536" fmla="*/ 1889693 h 4383994"/>
                <a:gd name="connsiteX8-537" fmla="*/ 1264778 w 1401511"/>
                <a:gd name="connsiteY8-538" fmla="*/ 2264636 h 4383994"/>
                <a:gd name="connsiteX9-539" fmla="*/ 1401511 w 1401511"/>
                <a:gd name="connsiteY9-540" fmla="*/ 2580831 h 4383994"/>
                <a:gd name="connsiteX10-541" fmla="*/ 1247686 w 1401511"/>
                <a:gd name="connsiteY10-542" fmla="*/ 2991029 h 4383994"/>
                <a:gd name="connsiteX11-543" fmla="*/ 1196411 w 1401511"/>
                <a:gd name="connsiteY11-544" fmla="*/ 3059395 h 4383994"/>
                <a:gd name="connsiteX12-545" fmla="*/ 1187866 w 1401511"/>
                <a:gd name="connsiteY12-546" fmla="*/ 3230311 h 4383994"/>
                <a:gd name="connsiteX13-547" fmla="*/ 982766 w 1401511"/>
                <a:gd name="connsiteY13-548" fmla="*/ 3606327 h 4383994"/>
                <a:gd name="connsiteX14-549" fmla="*/ 495657 w 1401511"/>
                <a:gd name="connsiteY14-550" fmla="*/ 4383994 h 4383994"/>
                <a:gd name="connsiteX0-551" fmla="*/ 0 w 1401511"/>
                <a:gd name="connsiteY0-552" fmla="*/ 0 h 4383994"/>
                <a:gd name="connsiteX1-553" fmla="*/ 188008 w 1401511"/>
                <a:gd name="connsiteY1-554" fmla="*/ 401654 h 4383994"/>
                <a:gd name="connsiteX2-555" fmla="*/ 324741 w 1401511"/>
                <a:gd name="connsiteY2-556" fmla="*/ 564024 h 4383994"/>
                <a:gd name="connsiteX3-557" fmla="*/ 384561 w 1401511"/>
                <a:gd name="connsiteY3-558" fmla="*/ 974221 h 4383994"/>
                <a:gd name="connsiteX4-559" fmla="*/ 495656 w 1401511"/>
                <a:gd name="connsiteY4-560" fmla="*/ 1247687 h 4383994"/>
                <a:gd name="connsiteX5-561" fmla="*/ 692209 w 1401511"/>
                <a:gd name="connsiteY5-562" fmla="*/ 1452786 h 4383994"/>
                <a:gd name="connsiteX6-563" fmla="*/ 856582 w 1401511"/>
                <a:gd name="connsiteY6-564" fmla="*/ 1650863 h 4383994"/>
                <a:gd name="connsiteX7-565" fmla="*/ 1075840 w 1401511"/>
                <a:gd name="connsiteY7-566" fmla="*/ 1889693 h 4383994"/>
                <a:gd name="connsiteX8-567" fmla="*/ 1264778 w 1401511"/>
                <a:gd name="connsiteY8-568" fmla="*/ 2264636 h 4383994"/>
                <a:gd name="connsiteX9-569" fmla="*/ 1401511 w 1401511"/>
                <a:gd name="connsiteY9-570" fmla="*/ 2580831 h 4383994"/>
                <a:gd name="connsiteX10-571" fmla="*/ 1247686 w 1401511"/>
                <a:gd name="connsiteY10-572" fmla="*/ 2991029 h 4383994"/>
                <a:gd name="connsiteX11-573" fmla="*/ 1196411 w 1401511"/>
                <a:gd name="connsiteY11-574" fmla="*/ 3059395 h 4383994"/>
                <a:gd name="connsiteX12-575" fmla="*/ 1187866 w 1401511"/>
                <a:gd name="connsiteY12-576" fmla="*/ 3230311 h 4383994"/>
                <a:gd name="connsiteX13-577" fmla="*/ 982766 w 1401511"/>
                <a:gd name="connsiteY13-578" fmla="*/ 3606327 h 4383994"/>
                <a:gd name="connsiteX14-579" fmla="*/ 495657 w 1401511"/>
                <a:gd name="connsiteY14-580" fmla="*/ 4383994 h 4383994"/>
                <a:gd name="connsiteX0-581" fmla="*/ 0 w 1401511"/>
                <a:gd name="connsiteY0-582" fmla="*/ 0 h 4383994"/>
                <a:gd name="connsiteX1-583" fmla="*/ 188008 w 1401511"/>
                <a:gd name="connsiteY1-584" fmla="*/ 401654 h 4383994"/>
                <a:gd name="connsiteX2-585" fmla="*/ 324741 w 1401511"/>
                <a:gd name="connsiteY2-586" fmla="*/ 564024 h 4383994"/>
                <a:gd name="connsiteX3-587" fmla="*/ 384561 w 1401511"/>
                <a:gd name="connsiteY3-588" fmla="*/ 974221 h 4383994"/>
                <a:gd name="connsiteX4-589" fmla="*/ 501691 w 1401511"/>
                <a:gd name="connsiteY4-590" fmla="*/ 1223545 h 4383994"/>
                <a:gd name="connsiteX5-591" fmla="*/ 692209 w 1401511"/>
                <a:gd name="connsiteY5-592" fmla="*/ 1452786 h 4383994"/>
                <a:gd name="connsiteX6-593" fmla="*/ 856582 w 1401511"/>
                <a:gd name="connsiteY6-594" fmla="*/ 1650863 h 4383994"/>
                <a:gd name="connsiteX7-595" fmla="*/ 1075840 w 1401511"/>
                <a:gd name="connsiteY7-596" fmla="*/ 1889693 h 4383994"/>
                <a:gd name="connsiteX8-597" fmla="*/ 1264778 w 1401511"/>
                <a:gd name="connsiteY8-598" fmla="*/ 2264636 h 4383994"/>
                <a:gd name="connsiteX9-599" fmla="*/ 1401511 w 1401511"/>
                <a:gd name="connsiteY9-600" fmla="*/ 2580831 h 4383994"/>
                <a:gd name="connsiteX10-601" fmla="*/ 1247686 w 1401511"/>
                <a:gd name="connsiteY10-602" fmla="*/ 2991029 h 4383994"/>
                <a:gd name="connsiteX11-603" fmla="*/ 1196411 w 1401511"/>
                <a:gd name="connsiteY11-604" fmla="*/ 3059395 h 4383994"/>
                <a:gd name="connsiteX12-605" fmla="*/ 1187866 w 1401511"/>
                <a:gd name="connsiteY12-606" fmla="*/ 3230311 h 4383994"/>
                <a:gd name="connsiteX13-607" fmla="*/ 982766 w 1401511"/>
                <a:gd name="connsiteY13-608" fmla="*/ 3606327 h 4383994"/>
                <a:gd name="connsiteX14-609" fmla="*/ 495657 w 1401511"/>
                <a:gd name="connsiteY14-610" fmla="*/ 4383994 h 4383994"/>
                <a:gd name="connsiteX0-611" fmla="*/ 0 w 1401511"/>
                <a:gd name="connsiteY0-612" fmla="*/ 0 h 4383994"/>
                <a:gd name="connsiteX1-613" fmla="*/ 188008 w 1401511"/>
                <a:gd name="connsiteY1-614" fmla="*/ 401654 h 4383994"/>
                <a:gd name="connsiteX2-615" fmla="*/ 324741 w 1401511"/>
                <a:gd name="connsiteY2-616" fmla="*/ 564024 h 4383994"/>
                <a:gd name="connsiteX3-617" fmla="*/ 384561 w 1401511"/>
                <a:gd name="connsiteY3-618" fmla="*/ 974221 h 4383994"/>
                <a:gd name="connsiteX4-619" fmla="*/ 501691 w 1401511"/>
                <a:gd name="connsiteY4-620" fmla="*/ 1223545 h 4383994"/>
                <a:gd name="connsiteX5-621" fmla="*/ 692209 w 1401511"/>
                <a:gd name="connsiteY5-622" fmla="*/ 1452786 h 4383994"/>
                <a:gd name="connsiteX6-623" fmla="*/ 856582 w 1401511"/>
                <a:gd name="connsiteY6-624" fmla="*/ 1650863 h 4383994"/>
                <a:gd name="connsiteX7-625" fmla="*/ 1075840 w 1401511"/>
                <a:gd name="connsiteY7-626" fmla="*/ 1889693 h 4383994"/>
                <a:gd name="connsiteX8-627" fmla="*/ 1264778 w 1401511"/>
                <a:gd name="connsiteY8-628" fmla="*/ 2264636 h 4383994"/>
                <a:gd name="connsiteX9-629" fmla="*/ 1401511 w 1401511"/>
                <a:gd name="connsiteY9-630" fmla="*/ 2580831 h 4383994"/>
                <a:gd name="connsiteX10-631" fmla="*/ 1247686 w 1401511"/>
                <a:gd name="connsiteY10-632" fmla="*/ 2991029 h 4383994"/>
                <a:gd name="connsiteX11-633" fmla="*/ 1196411 w 1401511"/>
                <a:gd name="connsiteY11-634" fmla="*/ 3059395 h 4383994"/>
                <a:gd name="connsiteX12-635" fmla="*/ 1187866 w 1401511"/>
                <a:gd name="connsiteY12-636" fmla="*/ 3230311 h 4383994"/>
                <a:gd name="connsiteX13-637" fmla="*/ 982766 w 1401511"/>
                <a:gd name="connsiteY13-638" fmla="*/ 3606327 h 4383994"/>
                <a:gd name="connsiteX14-639" fmla="*/ 495657 w 1401511"/>
                <a:gd name="connsiteY14-640" fmla="*/ 4383994 h 4383994"/>
                <a:gd name="connsiteX0-641" fmla="*/ 0 w 1401511"/>
                <a:gd name="connsiteY0-642" fmla="*/ 0 h 4383994"/>
                <a:gd name="connsiteX1-643" fmla="*/ 188008 w 1401511"/>
                <a:gd name="connsiteY1-644" fmla="*/ 401654 h 4383994"/>
                <a:gd name="connsiteX2-645" fmla="*/ 324741 w 1401511"/>
                <a:gd name="connsiteY2-646" fmla="*/ 564024 h 4383994"/>
                <a:gd name="connsiteX3-647" fmla="*/ 384561 w 1401511"/>
                <a:gd name="connsiteY3-648" fmla="*/ 974221 h 4383994"/>
                <a:gd name="connsiteX4-649" fmla="*/ 501691 w 1401511"/>
                <a:gd name="connsiteY4-650" fmla="*/ 1223545 h 4383994"/>
                <a:gd name="connsiteX5-651" fmla="*/ 692209 w 1401511"/>
                <a:gd name="connsiteY5-652" fmla="*/ 1452786 h 4383994"/>
                <a:gd name="connsiteX6-653" fmla="*/ 856582 w 1401511"/>
                <a:gd name="connsiteY6-654" fmla="*/ 1650863 h 4383994"/>
                <a:gd name="connsiteX7-655" fmla="*/ 1075840 w 1401511"/>
                <a:gd name="connsiteY7-656" fmla="*/ 1889693 h 4383994"/>
                <a:gd name="connsiteX8-657" fmla="*/ 1264778 w 1401511"/>
                <a:gd name="connsiteY8-658" fmla="*/ 2264636 h 4383994"/>
                <a:gd name="connsiteX9-659" fmla="*/ 1401511 w 1401511"/>
                <a:gd name="connsiteY9-660" fmla="*/ 2580831 h 4383994"/>
                <a:gd name="connsiteX10-661" fmla="*/ 1247686 w 1401511"/>
                <a:gd name="connsiteY10-662" fmla="*/ 2991029 h 4383994"/>
                <a:gd name="connsiteX11-663" fmla="*/ 1223571 w 1401511"/>
                <a:gd name="connsiteY11-664" fmla="*/ 3077502 h 4383994"/>
                <a:gd name="connsiteX12-665" fmla="*/ 1187866 w 1401511"/>
                <a:gd name="connsiteY12-666" fmla="*/ 3230311 h 4383994"/>
                <a:gd name="connsiteX13-667" fmla="*/ 982766 w 1401511"/>
                <a:gd name="connsiteY13-668" fmla="*/ 3606327 h 4383994"/>
                <a:gd name="connsiteX14-669" fmla="*/ 495657 w 1401511"/>
                <a:gd name="connsiteY14-670" fmla="*/ 4383994 h 4383994"/>
                <a:gd name="connsiteX0-671" fmla="*/ 0 w 1401511"/>
                <a:gd name="connsiteY0-672" fmla="*/ 0 h 4383994"/>
                <a:gd name="connsiteX1-673" fmla="*/ 188008 w 1401511"/>
                <a:gd name="connsiteY1-674" fmla="*/ 344315 h 4383994"/>
                <a:gd name="connsiteX2-675" fmla="*/ 324741 w 1401511"/>
                <a:gd name="connsiteY2-676" fmla="*/ 564024 h 4383994"/>
                <a:gd name="connsiteX3-677" fmla="*/ 384561 w 1401511"/>
                <a:gd name="connsiteY3-678" fmla="*/ 974221 h 4383994"/>
                <a:gd name="connsiteX4-679" fmla="*/ 501691 w 1401511"/>
                <a:gd name="connsiteY4-680" fmla="*/ 1223545 h 4383994"/>
                <a:gd name="connsiteX5-681" fmla="*/ 692209 w 1401511"/>
                <a:gd name="connsiteY5-682" fmla="*/ 1452786 h 4383994"/>
                <a:gd name="connsiteX6-683" fmla="*/ 856582 w 1401511"/>
                <a:gd name="connsiteY6-684" fmla="*/ 1650863 h 4383994"/>
                <a:gd name="connsiteX7-685" fmla="*/ 1075840 w 1401511"/>
                <a:gd name="connsiteY7-686" fmla="*/ 1889693 h 4383994"/>
                <a:gd name="connsiteX8-687" fmla="*/ 1264778 w 1401511"/>
                <a:gd name="connsiteY8-688" fmla="*/ 2264636 h 4383994"/>
                <a:gd name="connsiteX9-689" fmla="*/ 1401511 w 1401511"/>
                <a:gd name="connsiteY9-690" fmla="*/ 2580831 h 4383994"/>
                <a:gd name="connsiteX10-691" fmla="*/ 1247686 w 1401511"/>
                <a:gd name="connsiteY10-692" fmla="*/ 2991029 h 4383994"/>
                <a:gd name="connsiteX11-693" fmla="*/ 1223571 w 1401511"/>
                <a:gd name="connsiteY11-694" fmla="*/ 3077502 h 4383994"/>
                <a:gd name="connsiteX12-695" fmla="*/ 1187866 w 1401511"/>
                <a:gd name="connsiteY12-696" fmla="*/ 3230311 h 4383994"/>
                <a:gd name="connsiteX13-697" fmla="*/ 982766 w 1401511"/>
                <a:gd name="connsiteY13-698" fmla="*/ 3606327 h 4383994"/>
                <a:gd name="connsiteX14-699" fmla="*/ 495657 w 1401511"/>
                <a:gd name="connsiteY14-700" fmla="*/ 4383994 h 4383994"/>
                <a:gd name="connsiteX0-701" fmla="*/ 0 w 1401511"/>
                <a:gd name="connsiteY0-702" fmla="*/ 0 h 4383994"/>
                <a:gd name="connsiteX1-703" fmla="*/ 188008 w 1401511"/>
                <a:gd name="connsiteY1-704" fmla="*/ 344315 h 4383994"/>
                <a:gd name="connsiteX2-705" fmla="*/ 288527 w 1401511"/>
                <a:gd name="connsiteY2-706" fmla="*/ 479525 h 4383994"/>
                <a:gd name="connsiteX3-707" fmla="*/ 384561 w 1401511"/>
                <a:gd name="connsiteY3-708" fmla="*/ 974221 h 4383994"/>
                <a:gd name="connsiteX4-709" fmla="*/ 501691 w 1401511"/>
                <a:gd name="connsiteY4-710" fmla="*/ 1223545 h 4383994"/>
                <a:gd name="connsiteX5-711" fmla="*/ 692209 w 1401511"/>
                <a:gd name="connsiteY5-712" fmla="*/ 1452786 h 4383994"/>
                <a:gd name="connsiteX6-713" fmla="*/ 856582 w 1401511"/>
                <a:gd name="connsiteY6-714" fmla="*/ 1650863 h 4383994"/>
                <a:gd name="connsiteX7-715" fmla="*/ 1075840 w 1401511"/>
                <a:gd name="connsiteY7-716" fmla="*/ 1889693 h 4383994"/>
                <a:gd name="connsiteX8-717" fmla="*/ 1264778 w 1401511"/>
                <a:gd name="connsiteY8-718" fmla="*/ 2264636 h 4383994"/>
                <a:gd name="connsiteX9-719" fmla="*/ 1401511 w 1401511"/>
                <a:gd name="connsiteY9-720" fmla="*/ 2580831 h 4383994"/>
                <a:gd name="connsiteX10-721" fmla="*/ 1247686 w 1401511"/>
                <a:gd name="connsiteY10-722" fmla="*/ 2991029 h 4383994"/>
                <a:gd name="connsiteX11-723" fmla="*/ 1223571 w 1401511"/>
                <a:gd name="connsiteY11-724" fmla="*/ 3077502 h 4383994"/>
                <a:gd name="connsiteX12-725" fmla="*/ 1187866 w 1401511"/>
                <a:gd name="connsiteY12-726" fmla="*/ 3230311 h 4383994"/>
                <a:gd name="connsiteX13-727" fmla="*/ 982766 w 1401511"/>
                <a:gd name="connsiteY13-728" fmla="*/ 3606327 h 4383994"/>
                <a:gd name="connsiteX14-729" fmla="*/ 495657 w 1401511"/>
                <a:gd name="connsiteY14-730" fmla="*/ 4383994 h 4383994"/>
                <a:gd name="connsiteX0-731" fmla="*/ 0 w 1401511"/>
                <a:gd name="connsiteY0-732" fmla="*/ 0 h 4383994"/>
                <a:gd name="connsiteX1-733" fmla="*/ 188008 w 1401511"/>
                <a:gd name="connsiteY1-734" fmla="*/ 344315 h 4383994"/>
                <a:gd name="connsiteX2-735" fmla="*/ 288527 w 1401511"/>
                <a:gd name="connsiteY2-736" fmla="*/ 479525 h 4383994"/>
                <a:gd name="connsiteX3-737" fmla="*/ 369472 w 1401511"/>
                <a:gd name="connsiteY3-738" fmla="*/ 968186 h 4383994"/>
                <a:gd name="connsiteX4-739" fmla="*/ 501691 w 1401511"/>
                <a:gd name="connsiteY4-740" fmla="*/ 1223545 h 4383994"/>
                <a:gd name="connsiteX5-741" fmla="*/ 692209 w 1401511"/>
                <a:gd name="connsiteY5-742" fmla="*/ 1452786 h 4383994"/>
                <a:gd name="connsiteX6-743" fmla="*/ 856582 w 1401511"/>
                <a:gd name="connsiteY6-744" fmla="*/ 1650863 h 4383994"/>
                <a:gd name="connsiteX7-745" fmla="*/ 1075840 w 1401511"/>
                <a:gd name="connsiteY7-746" fmla="*/ 1889693 h 4383994"/>
                <a:gd name="connsiteX8-747" fmla="*/ 1264778 w 1401511"/>
                <a:gd name="connsiteY8-748" fmla="*/ 2264636 h 4383994"/>
                <a:gd name="connsiteX9-749" fmla="*/ 1401511 w 1401511"/>
                <a:gd name="connsiteY9-750" fmla="*/ 2580831 h 4383994"/>
                <a:gd name="connsiteX10-751" fmla="*/ 1247686 w 1401511"/>
                <a:gd name="connsiteY10-752" fmla="*/ 2991029 h 4383994"/>
                <a:gd name="connsiteX11-753" fmla="*/ 1223571 w 1401511"/>
                <a:gd name="connsiteY11-754" fmla="*/ 3077502 h 4383994"/>
                <a:gd name="connsiteX12-755" fmla="*/ 1187866 w 1401511"/>
                <a:gd name="connsiteY12-756" fmla="*/ 3230311 h 4383994"/>
                <a:gd name="connsiteX13-757" fmla="*/ 982766 w 1401511"/>
                <a:gd name="connsiteY13-758" fmla="*/ 3606327 h 4383994"/>
                <a:gd name="connsiteX14-759" fmla="*/ 495657 w 1401511"/>
                <a:gd name="connsiteY14-760" fmla="*/ 4383994 h 4383994"/>
                <a:gd name="connsiteX0-761" fmla="*/ 0 w 1425654"/>
                <a:gd name="connsiteY0-762" fmla="*/ 0 h 4374940"/>
                <a:gd name="connsiteX1-763" fmla="*/ 212151 w 1425654"/>
                <a:gd name="connsiteY1-764" fmla="*/ 335261 h 4374940"/>
                <a:gd name="connsiteX2-765" fmla="*/ 312670 w 1425654"/>
                <a:gd name="connsiteY2-766" fmla="*/ 470471 h 4374940"/>
                <a:gd name="connsiteX3-767" fmla="*/ 393615 w 1425654"/>
                <a:gd name="connsiteY3-768" fmla="*/ 959132 h 4374940"/>
                <a:gd name="connsiteX4-769" fmla="*/ 525834 w 1425654"/>
                <a:gd name="connsiteY4-770" fmla="*/ 1214491 h 4374940"/>
                <a:gd name="connsiteX5-771" fmla="*/ 716352 w 1425654"/>
                <a:gd name="connsiteY5-772" fmla="*/ 1443732 h 4374940"/>
                <a:gd name="connsiteX6-773" fmla="*/ 880725 w 1425654"/>
                <a:gd name="connsiteY6-774" fmla="*/ 1641809 h 4374940"/>
                <a:gd name="connsiteX7-775" fmla="*/ 1099983 w 1425654"/>
                <a:gd name="connsiteY7-776" fmla="*/ 1880639 h 4374940"/>
                <a:gd name="connsiteX8-777" fmla="*/ 1288921 w 1425654"/>
                <a:gd name="connsiteY8-778" fmla="*/ 2255582 h 4374940"/>
                <a:gd name="connsiteX9-779" fmla="*/ 1425654 w 1425654"/>
                <a:gd name="connsiteY9-780" fmla="*/ 2571777 h 4374940"/>
                <a:gd name="connsiteX10-781" fmla="*/ 1271829 w 1425654"/>
                <a:gd name="connsiteY10-782" fmla="*/ 2981975 h 4374940"/>
                <a:gd name="connsiteX11-783" fmla="*/ 1247714 w 1425654"/>
                <a:gd name="connsiteY11-784" fmla="*/ 3068448 h 4374940"/>
                <a:gd name="connsiteX12-785" fmla="*/ 1212009 w 1425654"/>
                <a:gd name="connsiteY12-786" fmla="*/ 3221257 h 4374940"/>
                <a:gd name="connsiteX13-787" fmla="*/ 1006909 w 1425654"/>
                <a:gd name="connsiteY13-788" fmla="*/ 3597273 h 4374940"/>
                <a:gd name="connsiteX14-789" fmla="*/ 519800 w 1425654"/>
                <a:gd name="connsiteY14-790" fmla="*/ 4374940 h 4374940"/>
                <a:gd name="connsiteX0-791" fmla="*/ 0 w 1425654"/>
                <a:gd name="connsiteY0-792" fmla="*/ 0 h 4374940"/>
                <a:gd name="connsiteX1-793" fmla="*/ 212151 w 1425654"/>
                <a:gd name="connsiteY1-794" fmla="*/ 335261 h 4374940"/>
                <a:gd name="connsiteX2-795" fmla="*/ 312670 w 1425654"/>
                <a:gd name="connsiteY2-796" fmla="*/ 470471 h 4374940"/>
                <a:gd name="connsiteX3-797" fmla="*/ 393615 w 1425654"/>
                <a:gd name="connsiteY3-798" fmla="*/ 959132 h 4374940"/>
                <a:gd name="connsiteX4-799" fmla="*/ 525834 w 1425654"/>
                <a:gd name="connsiteY4-800" fmla="*/ 1214491 h 4374940"/>
                <a:gd name="connsiteX5-801" fmla="*/ 716352 w 1425654"/>
                <a:gd name="connsiteY5-802" fmla="*/ 1443732 h 4374940"/>
                <a:gd name="connsiteX6-803" fmla="*/ 880725 w 1425654"/>
                <a:gd name="connsiteY6-804" fmla="*/ 1641809 h 4374940"/>
                <a:gd name="connsiteX7-805" fmla="*/ 1099983 w 1425654"/>
                <a:gd name="connsiteY7-806" fmla="*/ 1880639 h 4374940"/>
                <a:gd name="connsiteX8-807" fmla="*/ 1288921 w 1425654"/>
                <a:gd name="connsiteY8-808" fmla="*/ 2255582 h 4374940"/>
                <a:gd name="connsiteX9-809" fmla="*/ 1425654 w 1425654"/>
                <a:gd name="connsiteY9-810" fmla="*/ 2571777 h 4374940"/>
                <a:gd name="connsiteX10-811" fmla="*/ 1271829 w 1425654"/>
                <a:gd name="connsiteY10-812" fmla="*/ 2981975 h 4374940"/>
                <a:gd name="connsiteX11-813" fmla="*/ 1247714 w 1425654"/>
                <a:gd name="connsiteY11-814" fmla="*/ 3068448 h 4374940"/>
                <a:gd name="connsiteX12-815" fmla="*/ 1212009 w 1425654"/>
                <a:gd name="connsiteY12-816" fmla="*/ 3221257 h 4374940"/>
                <a:gd name="connsiteX13-817" fmla="*/ 1006909 w 1425654"/>
                <a:gd name="connsiteY13-818" fmla="*/ 3597273 h 4374940"/>
                <a:gd name="connsiteX14-819" fmla="*/ 519800 w 1425654"/>
                <a:gd name="connsiteY14-820" fmla="*/ 4374940 h 4374940"/>
                <a:gd name="connsiteX0-821" fmla="*/ 0 w 1425654"/>
                <a:gd name="connsiteY0-822" fmla="*/ 0 h 4411154"/>
                <a:gd name="connsiteX1-823" fmla="*/ 212151 w 1425654"/>
                <a:gd name="connsiteY1-824" fmla="*/ 335261 h 4411154"/>
                <a:gd name="connsiteX2-825" fmla="*/ 312670 w 1425654"/>
                <a:gd name="connsiteY2-826" fmla="*/ 470471 h 4411154"/>
                <a:gd name="connsiteX3-827" fmla="*/ 393615 w 1425654"/>
                <a:gd name="connsiteY3-828" fmla="*/ 959132 h 4411154"/>
                <a:gd name="connsiteX4-829" fmla="*/ 525834 w 1425654"/>
                <a:gd name="connsiteY4-830" fmla="*/ 1214491 h 4411154"/>
                <a:gd name="connsiteX5-831" fmla="*/ 716352 w 1425654"/>
                <a:gd name="connsiteY5-832" fmla="*/ 1443732 h 4411154"/>
                <a:gd name="connsiteX6-833" fmla="*/ 880725 w 1425654"/>
                <a:gd name="connsiteY6-834" fmla="*/ 1641809 h 4411154"/>
                <a:gd name="connsiteX7-835" fmla="*/ 1099983 w 1425654"/>
                <a:gd name="connsiteY7-836" fmla="*/ 1880639 h 4411154"/>
                <a:gd name="connsiteX8-837" fmla="*/ 1288921 w 1425654"/>
                <a:gd name="connsiteY8-838" fmla="*/ 2255582 h 4411154"/>
                <a:gd name="connsiteX9-839" fmla="*/ 1425654 w 1425654"/>
                <a:gd name="connsiteY9-840" fmla="*/ 2571777 h 4411154"/>
                <a:gd name="connsiteX10-841" fmla="*/ 1271829 w 1425654"/>
                <a:gd name="connsiteY10-842" fmla="*/ 2981975 h 4411154"/>
                <a:gd name="connsiteX11-843" fmla="*/ 1247714 w 1425654"/>
                <a:gd name="connsiteY11-844" fmla="*/ 3068448 h 4411154"/>
                <a:gd name="connsiteX12-845" fmla="*/ 1212009 w 1425654"/>
                <a:gd name="connsiteY12-846" fmla="*/ 3221257 h 4411154"/>
                <a:gd name="connsiteX13-847" fmla="*/ 1006909 w 1425654"/>
                <a:gd name="connsiteY13-848" fmla="*/ 3597273 h 4411154"/>
                <a:gd name="connsiteX14-849" fmla="*/ 504711 w 1425654"/>
                <a:gd name="connsiteY14-850" fmla="*/ 4411154 h 4411154"/>
                <a:gd name="connsiteX0-851" fmla="*/ 0 w 1425654"/>
                <a:gd name="connsiteY0-852" fmla="*/ 0 h 4411154"/>
                <a:gd name="connsiteX1-853" fmla="*/ 212151 w 1425654"/>
                <a:gd name="connsiteY1-854" fmla="*/ 335261 h 4411154"/>
                <a:gd name="connsiteX2-855" fmla="*/ 312670 w 1425654"/>
                <a:gd name="connsiteY2-856" fmla="*/ 470471 h 4411154"/>
                <a:gd name="connsiteX3-857" fmla="*/ 393615 w 1425654"/>
                <a:gd name="connsiteY3-858" fmla="*/ 959132 h 4411154"/>
                <a:gd name="connsiteX4-859" fmla="*/ 525834 w 1425654"/>
                <a:gd name="connsiteY4-860" fmla="*/ 1214491 h 4411154"/>
                <a:gd name="connsiteX5-861" fmla="*/ 716352 w 1425654"/>
                <a:gd name="connsiteY5-862" fmla="*/ 1443732 h 4411154"/>
                <a:gd name="connsiteX6-863" fmla="*/ 880725 w 1425654"/>
                <a:gd name="connsiteY6-864" fmla="*/ 1641809 h 4411154"/>
                <a:gd name="connsiteX7-865" fmla="*/ 1099983 w 1425654"/>
                <a:gd name="connsiteY7-866" fmla="*/ 1880639 h 4411154"/>
                <a:gd name="connsiteX8-867" fmla="*/ 1288921 w 1425654"/>
                <a:gd name="connsiteY8-868" fmla="*/ 2255582 h 4411154"/>
                <a:gd name="connsiteX9-869" fmla="*/ 1425654 w 1425654"/>
                <a:gd name="connsiteY9-870" fmla="*/ 2571777 h 4411154"/>
                <a:gd name="connsiteX10-871" fmla="*/ 1271829 w 1425654"/>
                <a:gd name="connsiteY10-872" fmla="*/ 2981975 h 4411154"/>
                <a:gd name="connsiteX11-873" fmla="*/ 1247714 w 1425654"/>
                <a:gd name="connsiteY11-874" fmla="*/ 3068448 h 4411154"/>
                <a:gd name="connsiteX12-875" fmla="*/ 1212009 w 1425654"/>
                <a:gd name="connsiteY12-876" fmla="*/ 3221257 h 4411154"/>
                <a:gd name="connsiteX13-877" fmla="*/ 1058212 w 1425654"/>
                <a:gd name="connsiteY13-878" fmla="*/ 3383007 h 4411154"/>
                <a:gd name="connsiteX14-879" fmla="*/ 504711 w 1425654"/>
                <a:gd name="connsiteY14-880" fmla="*/ 4411154 h 4411154"/>
                <a:gd name="connsiteX0-881" fmla="*/ 0 w 1425654"/>
                <a:gd name="connsiteY0-882" fmla="*/ 0 h 4411154"/>
                <a:gd name="connsiteX1-883" fmla="*/ 212151 w 1425654"/>
                <a:gd name="connsiteY1-884" fmla="*/ 335261 h 4411154"/>
                <a:gd name="connsiteX2-885" fmla="*/ 312670 w 1425654"/>
                <a:gd name="connsiteY2-886" fmla="*/ 470471 h 4411154"/>
                <a:gd name="connsiteX3-887" fmla="*/ 393615 w 1425654"/>
                <a:gd name="connsiteY3-888" fmla="*/ 959132 h 4411154"/>
                <a:gd name="connsiteX4-889" fmla="*/ 525834 w 1425654"/>
                <a:gd name="connsiteY4-890" fmla="*/ 1214491 h 4411154"/>
                <a:gd name="connsiteX5-891" fmla="*/ 716352 w 1425654"/>
                <a:gd name="connsiteY5-892" fmla="*/ 1443732 h 4411154"/>
                <a:gd name="connsiteX6-893" fmla="*/ 880725 w 1425654"/>
                <a:gd name="connsiteY6-894" fmla="*/ 1641809 h 4411154"/>
                <a:gd name="connsiteX7-895" fmla="*/ 1099983 w 1425654"/>
                <a:gd name="connsiteY7-896" fmla="*/ 1880639 h 4411154"/>
                <a:gd name="connsiteX8-897" fmla="*/ 1288921 w 1425654"/>
                <a:gd name="connsiteY8-898" fmla="*/ 2255582 h 4411154"/>
                <a:gd name="connsiteX9-899" fmla="*/ 1425654 w 1425654"/>
                <a:gd name="connsiteY9-900" fmla="*/ 2571777 h 4411154"/>
                <a:gd name="connsiteX10-901" fmla="*/ 1271829 w 1425654"/>
                <a:gd name="connsiteY10-902" fmla="*/ 2981975 h 4411154"/>
                <a:gd name="connsiteX11-903" fmla="*/ 1247714 w 1425654"/>
                <a:gd name="connsiteY11-904" fmla="*/ 3068448 h 4411154"/>
                <a:gd name="connsiteX12-905" fmla="*/ 1212009 w 1425654"/>
                <a:gd name="connsiteY12-906" fmla="*/ 3221257 h 4411154"/>
                <a:gd name="connsiteX13-907" fmla="*/ 1058212 w 1425654"/>
                <a:gd name="connsiteY13-908" fmla="*/ 3383007 h 4411154"/>
                <a:gd name="connsiteX14-909" fmla="*/ 1032259 w 1425654"/>
                <a:gd name="connsiteY14-910" fmla="*/ 3570156 h 4411154"/>
                <a:gd name="connsiteX15-911" fmla="*/ 504711 w 1425654"/>
                <a:gd name="connsiteY15-912" fmla="*/ 4411154 h 4411154"/>
                <a:gd name="connsiteX0-913" fmla="*/ 0 w 1425654"/>
                <a:gd name="connsiteY0-914" fmla="*/ 0 h 4411154"/>
                <a:gd name="connsiteX1-915" fmla="*/ 212151 w 1425654"/>
                <a:gd name="connsiteY1-916" fmla="*/ 335261 h 4411154"/>
                <a:gd name="connsiteX2-917" fmla="*/ 312670 w 1425654"/>
                <a:gd name="connsiteY2-918" fmla="*/ 470471 h 4411154"/>
                <a:gd name="connsiteX3-919" fmla="*/ 393615 w 1425654"/>
                <a:gd name="connsiteY3-920" fmla="*/ 959132 h 4411154"/>
                <a:gd name="connsiteX4-921" fmla="*/ 525834 w 1425654"/>
                <a:gd name="connsiteY4-922" fmla="*/ 1214491 h 4411154"/>
                <a:gd name="connsiteX5-923" fmla="*/ 716352 w 1425654"/>
                <a:gd name="connsiteY5-924" fmla="*/ 1443732 h 4411154"/>
                <a:gd name="connsiteX6-925" fmla="*/ 880725 w 1425654"/>
                <a:gd name="connsiteY6-926" fmla="*/ 1641809 h 4411154"/>
                <a:gd name="connsiteX7-927" fmla="*/ 1099983 w 1425654"/>
                <a:gd name="connsiteY7-928" fmla="*/ 1880639 h 4411154"/>
                <a:gd name="connsiteX8-929" fmla="*/ 1288921 w 1425654"/>
                <a:gd name="connsiteY8-930" fmla="*/ 2255582 h 4411154"/>
                <a:gd name="connsiteX9-931" fmla="*/ 1425654 w 1425654"/>
                <a:gd name="connsiteY9-932" fmla="*/ 2571777 h 4411154"/>
                <a:gd name="connsiteX10-933" fmla="*/ 1271829 w 1425654"/>
                <a:gd name="connsiteY10-934" fmla="*/ 2981975 h 4411154"/>
                <a:gd name="connsiteX11-935" fmla="*/ 1247714 w 1425654"/>
                <a:gd name="connsiteY11-936" fmla="*/ 3068448 h 4411154"/>
                <a:gd name="connsiteX12-937" fmla="*/ 1212009 w 1425654"/>
                <a:gd name="connsiteY12-938" fmla="*/ 3221257 h 4411154"/>
                <a:gd name="connsiteX13-939" fmla="*/ 1058212 w 1425654"/>
                <a:gd name="connsiteY13-940" fmla="*/ 3383007 h 4411154"/>
                <a:gd name="connsiteX14-941" fmla="*/ 1026223 w 1425654"/>
                <a:gd name="connsiteY14-942" fmla="*/ 3684833 h 4411154"/>
                <a:gd name="connsiteX15-943" fmla="*/ 504711 w 1425654"/>
                <a:gd name="connsiteY15-944" fmla="*/ 4411154 h 4411154"/>
                <a:gd name="connsiteX0-945" fmla="*/ 0 w 1425654"/>
                <a:gd name="connsiteY0-946" fmla="*/ 0 h 4411154"/>
                <a:gd name="connsiteX1-947" fmla="*/ 212151 w 1425654"/>
                <a:gd name="connsiteY1-948" fmla="*/ 335261 h 4411154"/>
                <a:gd name="connsiteX2-949" fmla="*/ 312670 w 1425654"/>
                <a:gd name="connsiteY2-950" fmla="*/ 470471 h 4411154"/>
                <a:gd name="connsiteX3-951" fmla="*/ 393615 w 1425654"/>
                <a:gd name="connsiteY3-952" fmla="*/ 959132 h 4411154"/>
                <a:gd name="connsiteX4-953" fmla="*/ 525834 w 1425654"/>
                <a:gd name="connsiteY4-954" fmla="*/ 1214491 h 4411154"/>
                <a:gd name="connsiteX5-955" fmla="*/ 716352 w 1425654"/>
                <a:gd name="connsiteY5-956" fmla="*/ 1443732 h 4411154"/>
                <a:gd name="connsiteX6-957" fmla="*/ 880725 w 1425654"/>
                <a:gd name="connsiteY6-958" fmla="*/ 1641809 h 4411154"/>
                <a:gd name="connsiteX7-959" fmla="*/ 1099983 w 1425654"/>
                <a:gd name="connsiteY7-960" fmla="*/ 1880639 h 4411154"/>
                <a:gd name="connsiteX8-961" fmla="*/ 1288921 w 1425654"/>
                <a:gd name="connsiteY8-962" fmla="*/ 2255582 h 4411154"/>
                <a:gd name="connsiteX9-963" fmla="*/ 1425654 w 1425654"/>
                <a:gd name="connsiteY9-964" fmla="*/ 2571777 h 4411154"/>
                <a:gd name="connsiteX10-965" fmla="*/ 1271829 w 1425654"/>
                <a:gd name="connsiteY10-966" fmla="*/ 2981975 h 4411154"/>
                <a:gd name="connsiteX11-967" fmla="*/ 1247714 w 1425654"/>
                <a:gd name="connsiteY11-968" fmla="*/ 3068448 h 4411154"/>
                <a:gd name="connsiteX12-969" fmla="*/ 1212009 w 1425654"/>
                <a:gd name="connsiteY12-970" fmla="*/ 3221257 h 4411154"/>
                <a:gd name="connsiteX13-971" fmla="*/ 1058212 w 1425654"/>
                <a:gd name="connsiteY13-972" fmla="*/ 3383007 h 4411154"/>
                <a:gd name="connsiteX14-973" fmla="*/ 1026223 w 1425654"/>
                <a:gd name="connsiteY14-974" fmla="*/ 3684833 h 4411154"/>
                <a:gd name="connsiteX15-975" fmla="*/ 504711 w 1425654"/>
                <a:gd name="connsiteY15-976" fmla="*/ 4411154 h 4411154"/>
                <a:gd name="connsiteX0-977" fmla="*/ 0 w 1425654"/>
                <a:gd name="connsiteY0-978" fmla="*/ 0 h 4411154"/>
                <a:gd name="connsiteX1-979" fmla="*/ 212151 w 1425654"/>
                <a:gd name="connsiteY1-980" fmla="*/ 335261 h 4411154"/>
                <a:gd name="connsiteX2-981" fmla="*/ 312670 w 1425654"/>
                <a:gd name="connsiteY2-982" fmla="*/ 470471 h 4411154"/>
                <a:gd name="connsiteX3-983" fmla="*/ 393615 w 1425654"/>
                <a:gd name="connsiteY3-984" fmla="*/ 959132 h 4411154"/>
                <a:gd name="connsiteX4-985" fmla="*/ 525834 w 1425654"/>
                <a:gd name="connsiteY4-986" fmla="*/ 1214491 h 4411154"/>
                <a:gd name="connsiteX5-987" fmla="*/ 716352 w 1425654"/>
                <a:gd name="connsiteY5-988" fmla="*/ 1443732 h 4411154"/>
                <a:gd name="connsiteX6-989" fmla="*/ 880725 w 1425654"/>
                <a:gd name="connsiteY6-990" fmla="*/ 1641809 h 4411154"/>
                <a:gd name="connsiteX7-991" fmla="*/ 1099983 w 1425654"/>
                <a:gd name="connsiteY7-992" fmla="*/ 1880639 h 4411154"/>
                <a:gd name="connsiteX8-993" fmla="*/ 1288921 w 1425654"/>
                <a:gd name="connsiteY8-994" fmla="*/ 2255582 h 4411154"/>
                <a:gd name="connsiteX9-995" fmla="*/ 1425654 w 1425654"/>
                <a:gd name="connsiteY9-996" fmla="*/ 2571777 h 4411154"/>
                <a:gd name="connsiteX10-997" fmla="*/ 1271829 w 1425654"/>
                <a:gd name="connsiteY10-998" fmla="*/ 2981975 h 4411154"/>
                <a:gd name="connsiteX11-999" fmla="*/ 1247714 w 1425654"/>
                <a:gd name="connsiteY11-1000" fmla="*/ 3068448 h 4411154"/>
                <a:gd name="connsiteX12-1001" fmla="*/ 1212009 w 1425654"/>
                <a:gd name="connsiteY12-1002" fmla="*/ 3221257 h 4411154"/>
                <a:gd name="connsiteX13-1003" fmla="*/ 1058212 w 1425654"/>
                <a:gd name="connsiteY13-1004" fmla="*/ 3383007 h 4411154"/>
                <a:gd name="connsiteX14-1005" fmla="*/ 1026223 w 1425654"/>
                <a:gd name="connsiteY14-1006" fmla="*/ 3684833 h 4411154"/>
                <a:gd name="connsiteX15-1007" fmla="*/ 504711 w 1425654"/>
                <a:gd name="connsiteY15-1008" fmla="*/ 4411154 h 4411154"/>
                <a:gd name="connsiteX0-1009" fmla="*/ 0 w 1425654"/>
                <a:gd name="connsiteY0-1010" fmla="*/ 0 h 4411154"/>
                <a:gd name="connsiteX1-1011" fmla="*/ 212151 w 1425654"/>
                <a:gd name="connsiteY1-1012" fmla="*/ 335261 h 4411154"/>
                <a:gd name="connsiteX2-1013" fmla="*/ 312670 w 1425654"/>
                <a:gd name="connsiteY2-1014" fmla="*/ 470471 h 4411154"/>
                <a:gd name="connsiteX3-1015" fmla="*/ 393615 w 1425654"/>
                <a:gd name="connsiteY3-1016" fmla="*/ 959132 h 4411154"/>
                <a:gd name="connsiteX4-1017" fmla="*/ 525834 w 1425654"/>
                <a:gd name="connsiteY4-1018" fmla="*/ 1214491 h 4411154"/>
                <a:gd name="connsiteX5-1019" fmla="*/ 716352 w 1425654"/>
                <a:gd name="connsiteY5-1020" fmla="*/ 1443732 h 4411154"/>
                <a:gd name="connsiteX6-1021" fmla="*/ 880725 w 1425654"/>
                <a:gd name="connsiteY6-1022" fmla="*/ 1641809 h 4411154"/>
                <a:gd name="connsiteX7-1023" fmla="*/ 1099983 w 1425654"/>
                <a:gd name="connsiteY7-1024" fmla="*/ 1880639 h 4411154"/>
                <a:gd name="connsiteX8-1025" fmla="*/ 1288921 w 1425654"/>
                <a:gd name="connsiteY8-1026" fmla="*/ 2255582 h 4411154"/>
                <a:gd name="connsiteX9-1027" fmla="*/ 1425654 w 1425654"/>
                <a:gd name="connsiteY9-1028" fmla="*/ 2571777 h 4411154"/>
                <a:gd name="connsiteX10-1029" fmla="*/ 1271829 w 1425654"/>
                <a:gd name="connsiteY10-1030" fmla="*/ 2981975 h 4411154"/>
                <a:gd name="connsiteX11-1031" fmla="*/ 1247714 w 1425654"/>
                <a:gd name="connsiteY11-1032" fmla="*/ 3068448 h 4411154"/>
                <a:gd name="connsiteX12-1033" fmla="*/ 1202955 w 1425654"/>
                <a:gd name="connsiteY12-1034" fmla="*/ 3197114 h 4411154"/>
                <a:gd name="connsiteX13-1035" fmla="*/ 1058212 w 1425654"/>
                <a:gd name="connsiteY13-1036" fmla="*/ 3383007 h 4411154"/>
                <a:gd name="connsiteX14-1037" fmla="*/ 1026223 w 1425654"/>
                <a:gd name="connsiteY14-1038" fmla="*/ 3684833 h 4411154"/>
                <a:gd name="connsiteX15-1039" fmla="*/ 504711 w 1425654"/>
                <a:gd name="connsiteY15-1040" fmla="*/ 4411154 h 4411154"/>
                <a:gd name="connsiteX0-1041" fmla="*/ 0 w 1431689"/>
                <a:gd name="connsiteY0-1042" fmla="*/ 0 h 4411154"/>
                <a:gd name="connsiteX1-1043" fmla="*/ 212151 w 1431689"/>
                <a:gd name="connsiteY1-1044" fmla="*/ 335261 h 4411154"/>
                <a:gd name="connsiteX2-1045" fmla="*/ 312670 w 1431689"/>
                <a:gd name="connsiteY2-1046" fmla="*/ 470471 h 4411154"/>
                <a:gd name="connsiteX3-1047" fmla="*/ 393615 w 1431689"/>
                <a:gd name="connsiteY3-1048" fmla="*/ 959132 h 4411154"/>
                <a:gd name="connsiteX4-1049" fmla="*/ 525834 w 1431689"/>
                <a:gd name="connsiteY4-1050" fmla="*/ 1214491 h 4411154"/>
                <a:gd name="connsiteX5-1051" fmla="*/ 716352 w 1431689"/>
                <a:gd name="connsiteY5-1052" fmla="*/ 1443732 h 4411154"/>
                <a:gd name="connsiteX6-1053" fmla="*/ 880725 w 1431689"/>
                <a:gd name="connsiteY6-1054" fmla="*/ 1641809 h 4411154"/>
                <a:gd name="connsiteX7-1055" fmla="*/ 1099983 w 1431689"/>
                <a:gd name="connsiteY7-1056" fmla="*/ 1880639 h 4411154"/>
                <a:gd name="connsiteX8-1057" fmla="*/ 1288921 w 1431689"/>
                <a:gd name="connsiteY8-1058" fmla="*/ 2255582 h 4411154"/>
                <a:gd name="connsiteX9-1059" fmla="*/ 1431689 w 1431689"/>
                <a:gd name="connsiteY9-1060" fmla="*/ 2529527 h 4411154"/>
                <a:gd name="connsiteX10-1061" fmla="*/ 1271829 w 1431689"/>
                <a:gd name="connsiteY10-1062" fmla="*/ 2981975 h 4411154"/>
                <a:gd name="connsiteX11-1063" fmla="*/ 1247714 w 1431689"/>
                <a:gd name="connsiteY11-1064" fmla="*/ 3068448 h 4411154"/>
                <a:gd name="connsiteX12-1065" fmla="*/ 1202955 w 1431689"/>
                <a:gd name="connsiteY12-1066" fmla="*/ 3197114 h 4411154"/>
                <a:gd name="connsiteX13-1067" fmla="*/ 1058212 w 1431689"/>
                <a:gd name="connsiteY13-1068" fmla="*/ 3383007 h 4411154"/>
                <a:gd name="connsiteX14-1069" fmla="*/ 1026223 w 1431689"/>
                <a:gd name="connsiteY14-1070" fmla="*/ 3684833 h 4411154"/>
                <a:gd name="connsiteX15-1071" fmla="*/ 504711 w 1431689"/>
                <a:gd name="connsiteY15-1072" fmla="*/ 4411154 h 4411154"/>
                <a:gd name="connsiteX0-1073" fmla="*/ 0 w 1416600"/>
                <a:gd name="connsiteY0-1074" fmla="*/ 0 h 4411154"/>
                <a:gd name="connsiteX1-1075" fmla="*/ 212151 w 1416600"/>
                <a:gd name="connsiteY1-1076" fmla="*/ 335261 h 4411154"/>
                <a:gd name="connsiteX2-1077" fmla="*/ 312670 w 1416600"/>
                <a:gd name="connsiteY2-1078" fmla="*/ 470471 h 4411154"/>
                <a:gd name="connsiteX3-1079" fmla="*/ 393615 w 1416600"/>
                <a:gd name="connsiteY3-1080" fmla="*/ 959132 h 4411154"/>
                <a:gd name="connsiteX4-1081" fmla="*/ 525834 w 1416600"/>
                <a:gd name="connsiteY4-1082" fmla="*/ 1214491 h 4411154"/>
                <a:gd name="connsiteX5-1083" fmla="*/ 716352 w 1416600"/>
                <a:gd name="connsiteY5-1084" fmla="*/ 1443732 h 4411154"/>
                <a:gd name="connsiteX6-1085" fmla="*/ 880725 w 1416600"/>
                <a:gd name="connsiteY6-1086" fmla="*/ 1641809 h 4411154"/>
                <a:gd name="connsiteX7-1087" fmla="*/ 1099983 w 1416600"/>
                <a:gd name="connsiteY7-1088" fmla="*/ 1880639 h 4411154"/>
                <a:gd name="connsiteX8-1089" fmla="*/ 1288921 w 1416600"/>
                <a:gd name="connsiteY8-1090" fmla="*/ 2255582 h 4411154"/>
                <a:gd name="connsiteX9-1091" fmla="*/ 1416600 w 1416600"/>
                <a:gd name="connsiteY9-1092" fmla="*/ 2529527 h 4411154"/>
                <a:gd name="connsiteX10-1093" fmla="*/ 1271829 w 1416600"/>
                <a:gd name="connsiteY10-1094" fmla="*/ 2981975 h 4411154"/>
                <a:gd name="connsiteX11-1095" fmla="*/ 1247714 w 1416600"/>
                <a:gd name="connsiteY11-1096" fmla="*/ 3068448 h 4411154"/>
                <a:gd name="connsiteX12-1097" fmla="*/ 1202955 w 1416600"/>
                <a:gd name="connsiteY12-1098" fmla="*/ 3197114 h 4411154"/>
                <a:gd name="connsiteX13-1099" fmla="*/ 1058212 w 1416600"/>
                <a:gd name="connsiteY13-1100" fmla="*/ 3383007 h 4411154"/>
                <a:gd name="connsiteX14-1101" fmla="*/ 1026223 w 1416600"/>
                <a:gd name="connsiteY14-1102" fmla="*/ 3684833 h 4411154"/>
                <a:gd name="connsiteX15-1103" fmla="*/ 504711 w 1416600"/>
                <a:gd name="connsiteY15-1104" fmla="*/ 4411154 h 441115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Lst>
              <a:rect l="l" t="t" r="r" b="b"/>
              <a:pathLst>
                <a:path w="1416600" h="4411154">
                  <a:moveTo>
                    <a:pt x="0" y="0"/>
                  </a:moveTo>
                  <a:cubicBezTo>
                    <a:pt x="143145" y="60451"/>
                    <a:pt x="141434" y="223507"/>
                    <a:pt x="212151" y="335261"/>
                  </a:cubicBezTo>
                  <a:lnTo>
                    <a:pt x="312670" y="470471"/>
                  </a:lnTo>
                  <a:lnTo>
                    <a:pt x="393615" y="959132"/>
                  </a:lnTo>
                  <a:lnTo>
                    <a:pt x="525834" y="1214491"/>
                  </a:lnTo>
                  <a:cubicBezTo>
                    <a:pt x="613482" y="1275816"/>
                    <a:pt x="652846" y="1367318"/>
                    <a:pt x="716352" y="1443732"/>
                  </a:cubicBezTo>
                  <a:lnTo>
                    <a:pt x="880725" y="1641809"/>
                  </a:lnTo>
                  <a:lnTo>
                    <a:pt x="1099983" y="1880639"/>
                  </a:lnTo>
                  <a:lnTo>
                    <a:pt x="1288921" y="2255582"/>
                  </a:lnTo>
                  <a:lnTo>
                    <a:pt x="1416600" y="2529527"/>
                  </a:lnTo>
                  <a:lnTo>
                    <a:pt x="1271829" y="2981975"/>
                  </a:lnTo>
                  <a:lnTo>
                    <a:pt x="1247714" y="3068448"/>
                  </a:lnTo>
                  <a:lnTo>
                    <a:pt x="1202955" y="3197114"/>
                  </a:lnTo>
                  <a:lnTo>
                    <a:pt x="1058212" y="3383007"/>
                  </a:lnTo>
                  <a:cubicBezTo>
                    <a:pt x="1028254" y="3441157"/>
                    <a:pt x="1052081" y="3504421"/>
                    <a:pt x="1026223" y="3684833"/>
                  </a:cubicBezTo>
                  <a:cubicBezTo>
                    <a:pt x="964152" y="3865244"/>
                    <a:pt x="592636" y="4270988"/>
                    <a:pt x="504711" y="4411154"/>
                  </a:cubicBezTo>
                </a:path>
              </a:pathLst>
            </a:cu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5" name="矩形 34"/>
            <p:cNvSpPr/>
            <p:nvPr>
              <p:custDataLst>
                <p:tags r:id="rId18"/>
              </p:custDataLst>
            </p:nvPr>
          </p:nvSpPr>
          <p:spPr>
            <a:xfrm rot="1195535">
              <a:off x="2992366" y="5108710"/>
              <a:ext cx="285115" cy="594178"/>
            </a:xfrm>
            <a:prstGeom prst="rect">
              <a:avLst/>
            </a:prstGeom>
            <a:solidFill>
              <a:schemeClr val="accent1">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西六环</a:t>
              </a:r>
              <a:endPar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1" name="矩形标注 79"/>
            <p:cNvSpPr/>
            <p:nvPr>
              <p:custDataLst>
                <p:tags r:id="rId19"/>
              </p:custDataLst>
            </p:nvPr>
          </p:nvSpPr>
          <p:spPr>
            <a:xfrm>
              <a:off x="3174596" y="3645782"/>
              <a:ext cx="913005" cy="216000"/>
            </a:xfrm>
            <a:prstGeom prst="wedgeRectCallout">
              <a:avLst>
                <a:gd name="adj1" fmla="val -102527"/>
                <a:gd name="adj2" fmla="val 79281"/>
              </a:avLst>
            </a:prstGeom>
            <a:solidFill>
              <a:srgbClr val="C00000"/>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北京西长安中骏世界城奥特莱斯</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0" name="椭圆 19"/>
            <p:cNvSpPr/>
            <p:nvPr>
              <p:custDataLst>
                <p:tags r:id="rId20"/>
              </p:custDataLst>
            </p:nvPr>
          </p:nvSpPr>
          <p:spPr>
            <a:xfrm>
              <a:off x="2621917" y="4118240"/>
              <a:ext cx="92302" cy="92302"/>
            </a:xfrm>
            <a:prstGeom prst="ellipse">
              <a:avLst/>
            </a:prstGeom>
            <a:solidFill>
              <a:srgbClr val="C00000"/>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7" name="矩形标注 79"/>
            <p:cNvSpPr/>
            <p:nvPr>
              <p:custDataLst>
                <p:tags r:id="rId21"/>
              </p:custDataLst>
            </p:nvPr>
          </p:nvSpPr>
          <p:spPr>
            <a:xfrm>
              <a:off x="1995040" y="4315752"/>
              <a:ext cx="778624" cy="221480"/>
            </a:xfrm>
            <a:prstGeom prst="wedgeRectCallout">
              <a:avLst>
                <a:gd name="adj1" fmla="val 32963"/>
                <a:gd name="adj2" fmla="val -121186"/>
              </a:avLst>
            </a:prstGeom>
            <a:solidFill>
              <a:srgbClr val="C00000"/>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北京长安天街</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custDataLst>
                <p:tags r:id="rId22"/>
              </p:custDataLst>
            </p:nvPr>
          </p:nvSpPr>
          <p:spPr>
            <a:xfrm>
              <a:off x="2216600" y="3804001"/>
              <a:ext cx="92302" cy="92302"/>
            </a:xfrm>
            <a:prstGeom prst="ellipse">
              <a:avLst/>
            </a:prstGeom>
            <a:solidFill>
              <a:srgbClr val="C00000"/>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8" name="椭圆 47"/>
            <p:cNvSpPr/>
            <p:nvPr>
              <p:custDataLst>
                <p:tags r:id="rId23"/>
              </p:custDataLst>
            </p:nvPr>
          </p:nvSpPr>
          <p:spPr>
            <a:xfrm>
              <a:off x="2151000" y="4630301"/>
              <a:ext cx="92302" cy="92302"/>
            </a:xfrm>
            <a:prstGeom prst="ellipse">
              <a:avLst/>
            </a:prstGeom>
            <a:solidFill>
              <a:srgbClr val="C00000"/>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9" name="矩形标注 79"/>
            <p:cNvSpPr/>
            <p:nvPr>
              <p:custDataLst>
                <p:tags r:id="rId24"/>
              </p:custDataLst>
            </p:nvPr>
          </p:nvSpPr>
          <p:spPr>
            <a:xfrm>
              <a:off x="2174736" y="5165366"/>
              <a:ext cx="778624" cy="221480"/>
            </a:xfrm>
            <a:prstGeom prst="wedgeRectCallout">
              <a:avLst>
                <a:gd name="adj1" fmla="val -47715"/>
                <a:gd name="adj2" fmla="val -252887"/>
              </a:avLst>
            </a:prstGeom>
            <a:solidFill>
              <a:srgbClr val="C00000"/>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融悦汇</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0" name="椭圆 49"/>
            <p:cNvSpPr/>
            <p:nvPr>
              <p:custDataLst>
                <p:tags r:id="rId25"/>
              </p:custDataLst>
            </p:nvPr>
          </p:nvSpPr>
          <p:spPr>
            <a:xfrm>
              <a:off x="2661443" y="4222979"/>
              <a:ext cx="92302" cy="92302"/>
            </a:xfrm>
            <a:prstGeom prst="ellipse">
              <a:avLst/>
            </a:prstGeom>
            <a:solidFill>
              <a:srgbClr val="FF9700"/>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矩形标注 79"/>
            <p:cNvSpPr/>
            <p:nvPr>
              <p:custDataLst>
                <p:tags r:id="rId26"/>
              </p:custDataLst>
            </p:nvPr>
          </p:nvSpPr>
          <p:spPr>
            <a:xfrm>
              <a:off x="2244421" y="4727663"/>
              <a:ext cx="583848" cy="191470"/>
            </a:xfrm>
            <a:prstGeom prst="wedgeRectCallout">
              <a:avLst>
                <a:gd name="adj1" fmla="val 33200"/>
                <a:gd name="adj2" fmla="val -267038"/>
              </a:avLst>
            </a:prstGeom>
            <a:solidFill>
              <a:srgbClr val="FF9700"/>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门头沟区中医医院南城院区</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2" name="椭圆 51"/>
            <p:cNvSpPr/>
            <p:nvPr>
              <p:custDataLst>
                <p:tags r:id="rId27"/>
              </p:custDataLst>
            </p:nvPr>
          </p:nvSpPr>
          <p:spPr>
            <a:xfrm>
              <a:off x="2176965" y="4093411"/>
              <a:ext cx="92302" cy="92302"/>
            </a:xfrm>
            <a:prstGeom prst="ellipse">
              <a:avLst/>
            </a:prstGeom>
            <a:solidFill>
              <a:srgbClr val="FF9700"/>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3" name="矩形标注 79"/>
            <p:cNvSpPr/>
            <p:nvPr>
              <p:custDataLst>
                <p:tags r:id="rId28"/>
              </p:custDataLst>
            </p:nvPr>
          </p:nvSpPr>
          <p:spPr>
            <a:xfrm>
              <a:off x="1242296" y="4320606"/>
              <a:ext cx="570795" cy="221479"/>
            </a:xfrm>
            <a:prstGeom prst="wedgeRectCallout">
              <a:avLst>
                <a:gd name="adj1" fmla="val 122548"/>
                <a:gd name="adj2" fmla="val -130060"/>
              </a:avLst>
            </a:prstGeom>
            <a:solidFill>
              <a:srgbClr val="FF9700"/>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北京潭柘仁寿中医医院</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4" name="椭圆 53"/>
            <p:cNvSpPr/>
            <p:nvPr>
              <p:custDataLst>
                <p:tags r:id="rId29"/>
              </p:custDataLst>
            </p:nvPr>
          </p:nvSpPr>
          <p:spPr>
            <a:xfrm>
              <a:off x="2331320" y="3888740"/>
              <a:ext cx="92302" cy="92302"/>
            </a:xfrm>
            <a:prstGeom prst="ellipse">
              <a:avLst/>
            </a:prstGeom>
            <a:solidFill>
              <a:srgbClr val="FF9700"/>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5" name="矩形标注 79"/>
            <p:cNvSpPr/>
            <p:nvPr>
              <p:custDataLst>
                <p:tags r:id="rId30"/>
              </p:custDataLst>
            </p:nvPr>
          </p:nvSpPr>
          <p:spPr>
            <a:xfrm>
              <a:off x="1355427" y="3839096"/>
              <a:ext cx="723730" cy="221479"/>
            </a:xfrm>
            <a:prstGeom prst="wedgeRectCallout">
              <a:avLst>
                <a:gd name="adj1" fmla="val 95417"/>
                <a:gd name="adj2" fmla="val -10185"/>
              </a:avLst>
            </a:prstGeom>
            <a:solidFill>
              <a:srgbClr val="FF9700"/>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北京市门头沟区仁圣中西医结合医院</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6" name="椭圆 55"/>
            <p:cNvSpPr/>
            <p:nvPr>
              <p:custDataLst>
                <p:tags r:id="rId31"/>
              </p:custDataLst>
            </p:nvPr>
          </p:nvSpPr>
          <p:spPr>
            <a:xfrm>
              <a:off x="2061661" y="3047582"/>
              <a:ext cx="92302" cy="92302"/>
            </a:xfrm>
            <a:prstGeom prst="ellipse">
              <a:avLst/>
            </a:prstGeom>
            <a:solidFill>
              <a:srgbClr val="FF9700"/>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7" name="矩形标注 79"/>
            <p:cNvSpPr/>
            <p:nvPr>
              <p:custDataLst>
                <p:tags r:id="rId32"/>
              </p:custDataLst>
            </p:nvPr>
          </p:nvSpPr>
          <p:spPr>
            <a:xfrm>
              <a:off x="2113844" y="2684888"/>
              <a:ext cx="704855" cy="204830"/>
            </a:xfrm>
            <a:prstGeom prst="wedgeRectCallout">
              <a:avLst>
                <a:gd name="adj1" fmla="val -54796"/>
                <a:gd name="adj2" fmla="val 151236"/>
              </a:avLst>
            </a:prstGeom>
            <a:solidFill>
              <a:srgbClr val="FF9700"/>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北京市门头沟区中医医院</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4" name="椭圆 73"/>
            <p:cNvSpPr/>
            <p:nvPr>
              <p:custDataLst>
                <p:tags r:id="rId33"/>
              </p:custDataLst>
            </p:nvPr>
          </p:nvSpPr>
          <p:spPr>
            <a:xfrm>
              <a:off x="3234968" y="4201675"/>
              <a:ext cx="92302" cy="92302"/>
            </a:xfrm>
            <a:prstGeom prst="ellipse">
              <a:avLst/>
            </a:prstGeom>
            <a:solidFill>
              <a:srgbClr val="5E75BA"/>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5" name="矩形标注 79"/>
            <p:cNvSpPr/>
            <p:nvPr>
              <p:custDataLst>
                <p:tags r:id="rId34"/>
              </p:custDataLst>
            </p:nvPr>
          </p:nvSpPr>
          <p:spPr>
            <a:xfrm>
              <a:off x="3783040" y="4216120"/>
              <a:ext cx="613051" cy="216000"/>
            </a:xfrm>
            <a:prstGeom prst="wedgeRectCallout">
              <a:avLst>
                <a:gd name="adj1" fmla="val -127141"/>
                <a:gd name="adj2" fmla="val -40325"/>
              </a:avLst>
            </a:prstGeom>
            <a:solidFill>
              <a:srgbClr val="5E75BA"/>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北京八中京西附属小学</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6" name="椭圆 75"/>
            <p:cNvSpPr/>
            <p:nvPr>
              <p:custDataLst>
                <p:tags r:id="rId35"/>
              </p:custDataLst>
            </p:nvPr>
          </p:nvSpPr>
          <p:spPr>
            <a:xfrm>
              <a:off x="2496289" y="3251177"/>
              <a:ext cx="92302" cy="92302"/>
            </a:xfrm>
            <a:prstGeom prst="ellipse">
              <a:avLst/>
            </a:prstGeom>
            <a:solidFill>
              <a:srgbClr val="5E75BA"/>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7" name="矩形标注 79"/>
            <p:cNvSpPr/>
            <p:nvPr>
              <p:custDataLst>
                <p:tags r:id="rId36"/>
              </p:custDataLst>
            </p:nvPr>
          </p:nvSpPr>
          <p:spPr>
            <a:xfrm>
              <a:off x="2832840" y="2801117"/>
              <a:ext cx="649459" cy="216000"/>
            </a:xfrm>
            <a:prstGeom prst="wedgeRectCallout">
              <a:avLst>
                <a:gd name="adj1" fmla="val -89136"/>
                <a:gd name="adj2" fmla="val 155653"/>
              </a:avLst>
            </a:prstGeom>
            <a:solidFill>
              <a:srgbClr val="5E75BA"/>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北京市大峪中学</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8" name="椭圆 77"/>
            <p:cNvSpPr/>
            <p:nvPr>
              <p:custDataLst>
                <p:tags r:id="rId37"/>
              </p:custDataLst>
            </p:nvPr>
          </p:nvSpPr>
          <p:spPr>
            <a:xfrm>
              <a:off x="2183517" y="3969784"/>
              <a:ext cx="92302" cy="92302"/>
            </a:xfrm>
            <a:prstGeom prst="ellipse">
              <a:avLst/>
            </a:prstGeom>
            <a:solidFill>
              <a:srgbClr val="5E75BA"/>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79" name="矩形标注 79"/>
            <p:cNvSpPr/>
            <p:nvPr>
              <p:custDataLst>
                <p:tags r:id="rId38"/>
              </p:custDataLst>
            </p:nvPr>
          </p:nvSpPr>
          <p:spPr>
            <a:xfrm>
              <a:off x="1086779" y="4074797"/>
              <a:ext cx="613051" cy="216000"/>
            </a:xfrm>
            <a:prstGeom prst="wedgeRectCallout">
              <a:avLst>
                <a:gd name="adj1" fmla="val 133259"/>
                <a:gd name="adj2" fmla="val -63255"/>
              </a:avLst>
            </a:prstGeom>
            <a:solidFill>
              <a:srgbClr val="5E75BA"/>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北京第二实验小学</a:t>
              </a:r>
              <a:r>
                <a:rPr kumimoji="0" lang="en-US" altLang="zh-CN"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a:t>
              </a: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永定分校</a:t>
              </a:r>
              <a:r>
                <a:rPr kumimoji="0" lang="en-US" altLang="zh-CN"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0" name="椭圆 79"/>
            <p:cNvSpPr/>
            <p:nvPr>
              <p:custDataLst>
                <p:tags r:id="rId39"/>
              </p:custDataLst>
            </p:nvPr>
          </p:nvSpPr>
          <p:spPr>
            <a:xfrm>
              <a:off x="2116213" y="4262549"/>
              <a:ext cx="92302" cy="92302"/>
            </a:xfrm>
            <a:prstGeom prst="ellipse">
              <a:avLst/>
            </a:prstGeom>
            <a:solidFill>
              <a:srgbClr val="5E75BA"/>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1" name="矩形标注 79"/>
            <p:cNvSpPr/>
            <p:nvPr>
              <p:custDataLst>
                <p:tags r:id="rId40"/>
              </p:custDataLst>
            </p:nvPr>
          </p:nvSpPr>
          <p:spPr>
            <a:xfrm>
              <a:off x="1322905" y="4591593"/>
              <a:ext cx="691469" cy="216000"/>
            </a:xfrm>
            <a:prstGeom prst="wedgeRectCallout">
              <a:avLst>
                <a:gd name="adj1" fmla="val 75101"/>
                <a:gd name="adj2" fmla="val -183106"/>
              </a:avLst>
            </a:prstGeom>
            <a:solidFill>
              <a:srgbClr val="5E75BA"/>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北京市第八中学永定实验学校</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2" name="椭圆 81"/>
            <p:cNvSpPr/>
            <p:nvPr>
              <p:custDataLst>
                <p:tags r:id="rId41"/>
              </p:custDataLst>
            </p:nvPr>
          </p:nvSpPr>
          <p:spPr>
            <a:xfrm>
              <a:off x="2373970" y="3621191"/>
              <a:ext cx="92302" cy="92302"/>
            </a:xfrm>
            <a:prstGeom prst="ellipse">
              <a:avLst/>
            </a:prstGeom>
            <a:solidFill>
              <a:srgbClr val="5E75BA"/>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3" name="矩形标注 79"/>
            <p:cNvSpPr/>
            <p:nvPr>
              <p:custDataLst>
                <p:tags r:id="rId42"/>
              </p:custDataLst>
            </p:nvPr>
          </p:nvSpPr>
          <p:spPr>
            <a:xfrm>
              <a:off x="2643367" y="3248018"/>
              <a:ext cx="613051" cy="216000"/>
            </a:xfrm>
            <a:prstGeom prst="wedgeRectCallout">
              <a:avLst>
                <a:gd name="adj1" fmla="val -83180"/>
                <a:gd name="adj2" fmla="val 118519"/>
              </a:avLst>
            </a:prstGeom>
            <a:solidFill>
              <a:srgbClr val="5E75BA"/>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大峪第一小学</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4" name="椭圆 83"/>
            <p:cNvSpPr/>
            <p:nvPr>
              <p:custDataLst>
                <p:tags r:id="rId43"/>
              </p:custDataLst>
            </p:nvPr>
          </p:nvSpPr>
          <p:spPr>
            <a:xfrm>
              <a:off x="3083995" y="4108479"/>
              <a:ext cx="92302" cy="92302"/>
            </a:xfrm>
            <a:prstGeom prst="ellipse">
              <a:avLst/>
            </a:prstGeom>
            <a:solidFill>
              <a:srgbClr val="5E75BA"/>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5" name="矩形标注 79"/>
            <p:cNvSpPr/>
            <p:nvPr>
              <p:custDataLst>
                <p:tags r:id="rId44"/>
              </p:custDataLst>
            </p:nvPr>
          </p:nvSpPr>
          <p:spPr>
            <a:xfrm>
              <a:off x="3384561" y="3942548"/>
              <a:ext cx="435700" cy="216000"/>
            </a:xfrm>
            <a:prstGeom prst="wedgeRectCallout">
              <a:avLst>
                <a:gd name="adj1" fmla="val -105082"/>
                <a:gd name="adj2" fmla="val 52212"/>
              </a:avLst>
            </a:prstGeom>
            <a:solidFill>
              <a:srgbClr val="5E75BA"/>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北京八中</a:t>
              </a:r>
              <a:r>
                <a:rPr kumimoji="0" lang="en-US" altLang="zh-CN"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a:t>
              </a: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京西校区</a:t>
              </a:r>
              <a:r>
                <a:rPr kumimoji="0" lang="en-US" altLang="zh-CN"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矩形标注 79"/>
            <p:cNvSpPr/>
            <p:nvPr>
              <p:custDataLst>
                <p:tags r:id="rId45"/>
              </p:custDataLst>
            </p:nvPr>
          </p:nvSpPr>
          <p:spPr>
            <a:xfrm>
              <a:off x="1643372" y="3175409"/>
              <a:ext cx="694159" cy="216000"/>
            </a:xfrm>
            <a:prstGeom prst="wedgeRectCallout">
              <a:avLst>
                <a:gd name="adj1" fmla="val 64439"/>
                <a:gd name="adj2" fmla="val 83508"/>
              </a:avLst>
            </a:prstGeom>
            <a:solidFill>
              <a:srgbClr val="FF9700"/>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北京市门头沟区妇幼保健院</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24" name="Picture 25" descr="f13"/>
            <p:cNvPicPr preferRelativeResize="0">
              <a:picLocks noChangeAspect="1" noChangeArrowheads="1"/>
            </p:cNvPicPr>
            <p:nvPr>
              <p:custDataLst>
                <p:tags r:id="rId46"/>
              </p:custDataLst>
            </p:nvPr>
          </p:nvPicPr>
          <p:blipFill>
            <a:blip r:embed="rId47" cstate="email"/>
            <a:srcRect/>
            <a:stretch>
              <a:fillRect/>
            </a:stretch>
          </p:blipFill>
          <p:spPr bwMode="auto">
            <a:xfrm>
              <a:off x="2985589" y="3896303"/>
              <a:ext cx="272704"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6" name="椭圆 85"/>
            <p:cNvSpPr/>
            <p:nvPr>
              <p:custDataLst>
                <p:tags r:id="rId48"/>
              </p:custDataLst>
            </p:nvPr>
          </p:nvSpPr>
          <p:spPr>
            <a:xfrm>
              <a:off x="2345572" y="3718657"/>
              <a:ext cx="92302" cy="92302"/>
            </a:xfrm>
            <a:prstGeom prst="ellipse">
              <a:avLst/>
            </a:prstGeom>
            <a:solidFill>
              <a:srgbClr val="5E75BA"/>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7" name="矩形标注 79"/>
            <p:cNvSpPr/>
            <p:nvPr>
              <p:custDataLst>
                <p:tags r:id="rId49"/>
              </p:custDataLst>
            </p:nvPr>
          </p:nvSpPr>
          <p:spPr>
            <a:xfrm>
              <a:off x="1676981" y="3480795"/>
              <a:ext cx="520001" cy="216000"/>
            </a:xfrm>
            <a:prstGeom prst="wedgeRectCallout">
              <a:avLst>
                <a:gd name="adj1" fmla="val 85635"/>
                <a:gd name="adj2" fmla="val 72564"/>
              </a:avLst>
            </a:prstGeom>
            <a:solidFill>
              <a:srgbClr val="5E75BA"/>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首师大附中永定分校</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1" name="矩形标注 79"/>
            <p:cNvSpPr/>
            <p:nvPr>
              <p:custDataLst>
                <p:tags r:id="rId50"/>
              </p:custDataLst>
            </p:nvPr>
          </p:nvSpPr>
          <p:spPr>
            <a:xfrm>
              <a:off x="876622" y="3583206"/>
              <a:ext cx="778624" cy="221480"/>
            </a:xfrm>
            <a:prstGeom prst="wedgeRectCallout">
              <a:avLst>
                <a:gd name="adj1" fmla="val 128181"/>
                <a:gd name="adj2" fmla="val 70051"/>
              </a:avLst>
            </a:prstGeom>
            <a:solidFill>
              <a:srgbClr val="C00000"/>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en-US" altLang="zh-CN"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Plus365</a:t>
              </a: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购物中心</a:t>
              </a:r>
              <a:r>
                <a:rPr kumimoji="0" lang="en-US" altLang="zh-CN"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a:t>
              </a: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门头沟店</a:t>
              </a:r>
              <a:r>
                <a:rPr kumimoji="0" lang="en-US" altLang="zh-CN"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9" name="矩形标注 79"/>
            <p:cNvSpPr/>
            <p:nvPr>
              <p:custDataLst>
                <p:tags r:id="rId51"/>
              </p:custDataLst>
            </p:nvPr>
          </p:nvSpPr>
          <p:spPr>
            <a:xfrm>
              <a:off x="2527701" y="3599504"/>
              <a:ext cx="613051" cy="216000"/>
            </a:xfrm>
            <a:prstGeom prst="wedgeRectCallout">
              <a:avLst>
                <a:gd name="adj1" fmla="val -62506"/>
                <a:gd name="adj2" fmla="val 50840"/>
              </a:avLst>
            </a:prstGeom>
            <a:solidFill>
              <a:srgbClr val="5E75BA"/>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冯村实验第二小学永定分校</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8" name="椭圆 87"/>
            <p:cNvSpPr/>
            <p:nvPr>
              <p:custDataLst>
                <p:tags r:id="rId52"/>
              </p:custDataLst>
            </p:nvPr>
          </p:nvSpPr>
          <p:spPr>
            <a:xfrm>
              <a:off x="2081315" y="4708492"/>
              <a:ext cx="92302" cy="92302"/>
            </a:xfrm>
            <a:prstGeom prst="ellipse">
              <a:avLst/>
            </a:prstGeom>
            <a:solidFill>
              <a:srgbClr val="5E75BA"/>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89" name="矩形标注 79"/>
            <p:cNvSpPr/>
            <p:nvPr>
              <p:custDataLst>
                <p:tags r:id="rId53"/>
              </p:custDataLst>
            </p:nvPr>
          </p:nvSpPr>
          <p:spPr>
            <a:xfrm>
              <a:off x="1288007" y="5037536"/>
              <a:ext cx="691469" cy="216000"/>
            </a:xfrm>
            <a:prstGeom prst="wedgeRectCallout">
              <a:avLst>
                <a:gd name="adj1" fmla="val 75101"/>
                <a:gd name="adj2" fmla="val -183106"/>
              </a:avLst>
            </a:prstGeom>
            <a:solidFill>
              <a:srgbClr val="5E75BA"/>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大峪中学分校</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0" name="椭圆 89"/>
            <p:cNvSpPr/>
            <p:nvPr>
              <p:custDataLst>
                <p:tags r:id="rId54"/>
              </p:custDataLst>
            </p:nvPr>
          </p:nvSpPr>
          <p:spPr>
            <a:xfrm>
              <a:off x="1872774" y="2797092"/>
              <a:ext cx="92302" cy="92302"/>
            </a:xfrm>
            <a:prstGeom prst="ellipse">
              <a:avLst/>
            </a:prstGeom>
            <a:solidFill>
              <a:srgbClr val="5E75BA"/>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91" name="矩形标注 79"/>
            <p:cNvSpPr/>
            <p:nvPr>
              <p:custDataLst>
                <p:tags r:id="rId55"/>
              </p:custDataLst>
            </p:nvPr>
          </p:nvSpPr>
          <p:spPr>
            <a:xfrm>
              <a:off x="1203236" y="2540554"/>
              <a:ext cx="613051" cy="216000"/>
            </a:xfrm>
            <a:prstGeom prst="wedgeRectCallout">
              <a:avLst>
                <a:gd name="adj1" fmla="val 63469"/>
                <a:gd name="adj2" fmla="val 61600"/>
              </a:avLst>
            </a:prstGeom>
            <a:solidFill>
              <a:srgbClr val="5E75BA"/>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大峪第二小学</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grpSp>
      <p:pic>
        <p:nvPicPr>
          <p:cNvPr id="1026" name="Picture 2"/>
          <p:cNvPicPr>
            <a:picLocks noChangeAspect="1" noChangeArrowheads="1"/>
          </p:cNvPicPr>
          <p:nvPr>
            <p:custDataLst>
              <p:tags r:id="rId56"/>
            </p:custDataLst>
          </p:nvPr>
        </p:nvPicPr>
        <p:blipFill>
          <a:blip r:embed="rId57">
            <a:extLst>
              <a:ext uri="{28A0092B-C50C-407E-A947-70E740481C1C}">
                <a14:useLocalDpi xmlns:a14="http://schemas.microsoft.com/office/drawing/2010/main" val="0"/>
              </a:ext>
            </a:extLst>
          </a:blip>
          <a:srcRect/>
          <a:stretch>
            <a:fillRect/>
          </a:stretch>
        </p:blipFill>
        <p:spPr bwMode="auto">
          <a:xfrm>
            <a:off x="5956935" y="4523740"/>
            <a:ext cx="3777615" cy="2016760"/>
          </a:xfrm>
          <a:prstGeom prst="rect">
            <a:avLst/>
          </a:prstGeom>
          <a:noFill/>
          <a:extLst>
            <a:ext uri="{909E8E84-426E-40DD-AFC4-6F175D3DCCD1}">
              <a14:hiddenFill xmlns:a14="http://schemas.microsoft.com/office/drawing/2010/main">
                <a:solidFill>
                  <a:srgbClr val="FFFFFF"/>
                </a:solidFill>
              </a14:hiddenFill>
            </a:ext>
          </a:extLst>
        </p:spPr>
      </p:pic>
      <p:sp>
        <p:nvSpPr>
          <p:cNvPr id="92" name="TextBox 43"/>
          <p:cNvSpPr txBox="1"/>
          <p:nvPr>
            <p:custDataLst>
              <p:tags r:id="rId58"/>
            </p:custDataLst>
          </p:nvPr>
        </p:nvSpPr>
        <p:spPr>
          <a:xfrm>
            <a:off x="5955391" y="6191189"/>
            <a:ext cx="2711945" cy="229762"/>
          </a:xfrm>
          <a:prstGeom prst="rect">
            <a:avLst/>
          </a:prstGeom>
          <a:solidFill>
            <a:schemeClr val="bg1">
              <a:lumMod val="50000"/>
            </a:schemeClr>
          </a:solidFill>
        </p:spPr>
        <p:txBody>
          <a:bodyPr wrap="square" lIns="91342" tIns="45670" rIns="91342" bIns="45670" rtlCol="0">
            <a:spAutoFit/>
          </a:bodyPr>
          <a:lstStyle>
            <a:defPPr>
              <a:defRPr lang="zh-CN"/>
            </a:defPPr>
            <a:lvl1pPr algn="ctr" defTabSz="892810">
              <a:defRPr sz="900" b="1">
                <a:solidFill>
                  <a:prstClr val="black"/>
                </a:solidFill>
                <a:latin typeface="华文楷体" panose="02010600040101010101" pitchFamily="2" charset="-122"/>
                <a:ea typeface="华文楷体" panose="02010600040101010101" pitchFamily="2" charset="-122"/>
              </a:defRPr>
            </a:lvl1pPr>
          </a:lstStyle>
          <a:p>
            <a:pPr marL="0" marR="0" lvl="0" indent="0" algn="ctr" defTabSz="892810" rtl="0" eaLnBrk="1" fontAlgn="base" latinLnBrk="0" hangingPunct="1">
              <a:lnSpc>
                <a:spcPct val="100000"/>
              </a:lnSpc>
              <a:spcBef>
                <a:spcPct val="0"/>
              </a:spcBef>
              <a:spcAft>
                <a:spcPct val="0"/>
              </a:spcAft>
              <a:buClrTx/>
              <a:buSzTx/>
              <a:buFontTx/>
              <a:buNone/>
              <a:defRPr/>
            </a:pPr>
            <a:r>
              <a:rPr kumimoji="0" lang="zh-CN" altLang="en-US" sz="9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北京西长安中骏世界城奥特莱斯</a:t>
            </a:r>
            <a:endParaRPr kumimoji="0" lang="zh-CN" altLang="en-US" sz="9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椭圆 31"/>
          <p:cNvSpPr/>
          <p:nvPr>
            <p:custDataLst>
              <p:tags r:id="rId59"/>
            </p:custDataLst>
          </p:nvPr>
        </p:nvSpPr>
        <p:spPr>
          <a:xfrm>
            <a:off x="2501445" y="3982509"/>
            <a:ext cx="92302" cy="92302"/>
          </a:xfrm>
          <a:prstGeom prst="ellipse">
            <a:avLst/>
          </a:prstGeom>
          <a:solidFill>
            <a:srgbClr val="FF9700"/>
          </a:solidFill>
          <a:ln w="28575" cap="flat" cmpd="sng" algn="ctr">
            <a:noFill/>
            <a:prstDash val="solid"/>
            <a:miter lim="800000"/>
          </a:ln>
          <a:effectLst/>
        </p:spPr>
        <p:txBody>
          <a:bodyPr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endParaRPr kumimoji="0" lang="zh-CN" altLang="en-US" sz="800" b="1" i="0" u="none" strike="noStrike" kern="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3" name="矩形标注 79"/>
          <p:cNvSpPr/>
          <p:nvPr>
            <p:custDataLst>
              <p:tags r:id="rId60"/>
            </p:custDataLst>
          </p:nvPr>
        </p:nvSpPr>
        <p:spPr>
          <a:xfrm>
            <a:off x="2915555" y="4530260"/>
            <a:ext cx="870619" cy="384686"/>
          </a:xfrm>
          <a:prstGeom prst="wedgeRectCallout">
            <a:avLst>
              <a:gd name="adj1" fmla="val -87577"/>
              <a:gd name="adj2" fmla="val -167071"/>
            </a:avLst>
          </a:prstGeom>
          <a:solidFill>
            <a:srgbClr val="FF9700"/>
          </a:solidFill>
        </p:spPr>
        <p:txBody>
          <a:bodyPr wrap="square" lIns="0" tIns="0" rIns="0" bIns="0" rtlCol="0" anchor="ctr">
            <a:noAutofit/>
          </a:bodyPr>
          <a:lstStyle/>
          <a:p>
            <a:pPr marL="0" marR="0" lvl="0" indent="0" algn="ctr" defTabSz="1219200" rtl="0" eaLnBrk="1" fontAlgn="auto" latinLnBrk="0" hangingPunct="1">
              <a:lnSpc>
                <a:spcPct val="100000"/>
              </a:lnSpc>
              <a:spcBef>
                <a:spcPts val="0"/>
              </a:spcBef>
              <a:spcAft>
                <a:spcPts val="0"/>
              </a:spcAft>
              <a:buClrTx/>
              <a:buSzTx/>
              <a:buFontTx/>
              <a:buNone/>
              <a:defRPr/>
            </a:pP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京煤集团总医院</a:t>
            </a:r>
            <a:r>
              <a:rPr kumimoji="0" lang="en-US" altLang="zh-CN"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a:t>
            </a: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上岸</a:t>
            </a:r>
            <a:r>
              <a:rPr kumimoji="0" lang="en-US" altLang="zh-CN"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a:t>
            </a:r>
            <a:r>
              <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综合医疗部</a:t>
            </a:r>
            <a:endParaRPr kumimoji="0" lang="zh-CN" altLang="en-US" sz="7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8" name="TextBox 5"/>
          <p:cNvSpPr txBox="1">
            <a:spLocks noChangeArrowheads="1"/>
          </p:cNvSpPr>
          <p:nvPr/>
        </p:nvSpPr>
        <p:spPr bwMode="auto">
          <a:xfrm>
            <a:off x="329054" y="111917"/>
            <a:ext cx="6856194" cy="461645"/>
          </a:xfrm>
          <a:prstGeom prst="rect">
            <a:avLst/>
          </a:prstGeom>
          <a:noFill/>
          <a:ln w="9525">
            <a:noFill/>
            <a:miter lim="800000"/>
          </a:ln>
        </p:spPr>
        <p:txBody>
          <a:bodyPr wrap="square" lIns="0" tIns="0" rIns="0" bIns="0">
            <a:spAutoFit/>
          </a:bodyPr>
          <a:lstStyle/>
          <a:p>
            <a:pPr>
              <a:lnSpc>
                <a:spcPct val="150000"/>
              </a:lnSpc>
            </a:pPr>
            <a:r>
              <a:rPr lang="en-US" altLang="zh-CN" sz="2000" b="1" dirty="0">
                <a:solidFill>
                  <a:schemeClr val="bg2">
                    <a:lumMod val="50000"/>
                  </a:schemeClr>
                </a:solidFill>
                <a:latin typeface="微软雅黑" panose="020B0503020204020204" pitchFamily="34" charset="-122"/>
                <a:ea typeface="微软雅黑" panose="020B0503020204020204" pitchFamily="34" charset="-122"/>
              </a:rPr>
              <a:t>5</a:t>
            </a:r>
            <a:r>
              <a:rPr lang="zh-CN" altLang="en-US" sz="2000" b="1" dirty="0" smtClean="0">
                <a:solidFill>
                  <a:schemeClr val="bg2">
                    <a:lumMod val="50000"/>
                  </a:schemeClr>
                </a:solidFill>
                <a:latin typeface="微软雅黑" panose="020B0503020204020204" pitchFamily="34" charset="-122"/>
                <a:ea typeface="微软雅黑" panose="020B0503020204020204" pitchFamily="34" charset="-122"/>
              </a:rPr>
              <a:t> </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规划</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及指标</a:t>
            </a:r>
            <a:endParaRPr lang="zh-CN" altLang="en-US" sz="2000" b="1" dirty="0">
              <a:solidFill>
                <a:schemeClr val="bg2">
                  <a:lumMod val="50000"/>
                </a:schemeClr>
              </a:solidFill>
              <a:latin typeface="微软雅黑" panose="020B0503020204020204" pitchFamily="34" charset="-122"/>
              <a:ea typeface="微软雅黑" panose="020B0503020204020204" pitchFamily="34" charset="-122"/>
            </a:endParaRPr>
          </a:p>
        </p:txBody>
      </p:sp>
      <p:pic>
        <p:nvPicPr>
          <p:cNvPr id="12" name="图片 1"/>
          <p:cNvPicPr>
            <a:picLocks noChangeAspect="1"/>
          </p:cNvPicPr>
          <p:nvPr>
            <p:custDataLst>
              <p:tags r:id="rId1"/>
            </p:custDataLst>
          </p:nvPr>
        </p:nvPicPr>
        <p:blipFill>
          <a:blip r:embed="rId2"/>
          <a:stretch>
            <a:fillRect/>
          </a:stretch>
        </p:blipFill>
        <p:spPr>
          <a:xfrm>
            <a:off x="3512820" y="1772920"/>
            <a:ext cx="6306185" cy="4674235"/>
          </a:xfrm>
          <a:prstGeom prst="rect">
            <a:avLst/>
          </a:prstGeom>
          <a:noFill/>
          <a:ln w="9525">
            <a:noFill/>
          </a:ln>
        </p:spPr>
      </p:pic>
      <p:sp>
        <p:nvSpPr>
          <p:cNvPr id="1048726" name="Round Diagonal Corner Rectangle 19"/>
          <p:cNvSpPr/>
          <p:nvPr>
            <p:custDataLst>
              <p:tags r:id="rId3"/>
            </p:custDataLst>
          </p:nvPr>
        </p:nvSpPr>
        <p:spPr>
          <a:xfrm flipH="1">
            <a:off x="152400" y="1657350"/>
            <a:ext cx="3263265" cy="3297555"/>
          </a:xfrm>
          <a:prstGeom prst="round2DiagRect">
            <a:avLst>
              <a:gd name="adj1" fmla="val 30369"/>
              <a:gd name="adj2"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l"/>
            <a:r>
              <a:rPr lang="en-GB" sz="135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围绕产业导入，配套建设一座五星级酒店，建筑面积约为32950平方米；8栋15层住宅，建筑面积约为83500平方米。</a:t>
            </a:r>
            <a:endParaRPr lang="en-GB" sz="135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a:p>
            <a:pPr algn="l"/>
            <a:r>
              <a:rPr lang="en-GB" sz="135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产业园、酒店用地位于S100126地块，住宅用地位于S100114地块，具体位置详见</a:t>
            </a:r>
            <a:r>
              <a:rPr lang="zh-CN" altLang="en-GB" sz="135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rPr>
              <a:t>如图</a:t>
            </a:r>
            <a:endParaRPr lang="zh-CN" altLang="en-GB" sz="135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48726"/>
                                        </p:tgtEl>
                                        <p:attrNameLst>
                                          <p:attrName>style.visibility</p:attrName>
                                        </p:attrNameLst>
                                      </p:cBhvr>
                                      <p:to>
                                        <p:strVal val="visible"/>
                                      </p:to>
                                    </p:set>
                                    <p:anim calcmode="lin" valueType="num">
                                      <p:cBhvr additive="base">
                                        <p:cTn id="7" dur="500" fill="hold"/>
                                        <p:tgtEl>
                                          <p:spTgt spid="1048726"/>
                                        </p:tgtEl>
                                        <p:attrNameLst>
                                          <p:attrName>ppt_x</p:attrName>
                                        </p:attrNameLst>
                                      </p:cBhvr>
                                      <p:tavLst>
                                        <p:tav tm="0">
                                          <p:val>
                                            <p:strVal val="#ppt_x"/>
                                          </p:val>
                                        </p:tav>
                                        <p:tav tm="100000">
                                          <p:val>
                                            <p:strVal val="#ppt_x"/>
                                          </p:val>
                                        </p:tav>
                                      </p:tavLst>
                                    </p:anim>
                                    <p:anim calcmode="lin" valueType="num">
                                      <p:cBhvr additive="base">
                                        <p:cTn id="8" dur="500" fill="hold"/>
                                        <p:tgtEl>
                                          <p:spTgt spid="10487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6" grpId="0" bldLvl="0" animBg="1"/>
      <p:bldP spid="1048726"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灯片编号占位符 1"/>
          <p:cNvSpPr>
            <a:spLocks noGrp="1"/>
          </p:cNvSpPr>
          <p:nvPr>
            <p:ph type="sldNum" sz="quarter" idx="12"/>
          </p:nvPr>
        </p:nvSpPr>
        <p:spPr/>
        <p:txBody>
          <a:bodyPr/>
          <a:lstStyle/>
          <a:p>
            <a:fld id="{340FF9F3-3C10-4BF7-8161-31238C567E95}" type="slidenum">
              <a:rPr lang="zh-CN" altLang="en-US" smtClean="0"/>
            </a:fld>
            <a:endParaRPr lang="zh-CN" altLang="en-US" dirty="0"/>
          </a:p>
        </p:txBody>
      </p:sp>
      <p:sp>
        <p:nvSpPr>
          <p:cNvPr id="3" name="TextBox 5"/>
          <p:cNvSpPr txBox="1">
            <a:spLocks noChangeArrowheads="1"/>
          </p:cNvSpPr>
          <p:nvPr/>
        </p:nvSpPr>
        <p:spPr bwMode="auto">
          <a:xfrm>
            <a:off x="329054" y="111917"/>
            <a:ext cx="6856194" cy="461645"/>
          </a:xfrm>
          <a:prstGeom prst="rect">
            <a:avLst/>
          </a:prstGeom>
          <a:noFill/>
          <a:ln w="9525">
            <a:noFill/>
            <a:miter lim="800000"/>
          </a:ln>
        </p:spPr>
        <p:txBody>
          <a:bodyPr wrap="square" lIns="0" tIns="0" rIns="0" bIns="0">
            <a:spAutoFit/>
          </a:bodyPr>
          <a:lstStyle/>
          <a:p>
            <a:pPr>
              <a:lnSpc>
                <a:spcPct val="150000"/>
              </a:lnSpc>
            </a:pPr>
            <a:r>
              <a:rPr lang="en-US" altLang="zh-CN" sz="2000" b="1" dirty="0">
                <a:solidFill>
                  <a:schemeClr val="bg2">
                    <a:lumMod val="50000"/>
                  </a:schemeClr>
                </a:solidFill>
                <a:latin typeface="微软雅黑" panose="020B0503020204020204" pitchFamily="34" charset="-122"/>
                <a:ea typeface="微软雅黑" panose="020B0503020204020204" pitchFamily="34" charset="-122"/>
              </a:rPr>
              <a:t>6</a:t>
            </a:r>
            <a:r>
              <a:rPr lang="zh-CN" altLang="en-US" sz="2000" b="1" dirty="0" smtClean="0">
                <a:solidFill>
                  <a:schemeClr val="bg2">
                    <a:lumMod val="50000"/>
                  </a:schemeClr>
                </a:solidFill>
                <a:latin typeface="微软雅黑" panose="020B0503020204020204" pitchFamily="34" charset="-122"/>
                <a:ea typeface="微软雅黑" panose="020B0503020204020204" pitchFamily="34" charset="-122"/>
              </a:rPr>
              <a:t> 交易模式</a:t>
            </a:r>
            <a:endParaRPr lang="zh-CN" altLang="en-US" sz="2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6" name="文本框 5"/>
          <p:cNvSpPr txBox="1"/>
          <p:nvPr/>
        </p:nvSpPr>
        <p:spPr>
          <a:xfrm>
            <a:off x="200473" y="764704"/>
            <a:ext cx="9577510" cy="3610610"/>
          </a:xfrm>
          <a:prstGeom prst="rect">
            <a:avLst/>
          </a:prstGeom>
          <a:noFill/>
        </p:spPr>
        <p:txBody>
          <a:bodyPr wrap="square" rtlCol="0">
            <a:spAutoFit/>
          </a:bodyPr>
          <a:lstStyle/>
          <a:p>
            <a:pPr marL="0" marR="0" lvl="0" indent="0" algn="l" defTabSz="914400" rtl="0" eaLnBrk="1" fontAlgn="base" latinLnBrk="0" hangingPunct="1">
              <a:lnSpc>
                <a:spcPct val="130000"/>
              </a:lnSpc>
              <a:spcBef>
                <a:spcPct val="0"/>
              </a:spcBef>
              <a:spcAft>
                <a:spcPct val="0"/>
              </a:spcAft>
              <a:buClrTx/>
              <a:buSzTx/>
              <a:buFontTx/>
              <a:buNone/>
              <a:defRPr/>
            </a:pPr>
            <a:r>
              <a:rPr sz="1600" dirty="0" smtClean="0">
                <a:latin typeface="微软雅黑" panose="020B0503020204020204" pitchFamily="34" charset="-122"/>
                <a:ea typeface="微软雅黑" panose="020B0503020204020204" pitchFamily="34" charset="-122"/>
                <a:sym typeface="+mn-ea"/>
              </a:rPr>
              <a:t>本项目将由</a:t>
            </a:r>
            <a:r>
              <a:rPr lang="zh-CN" sz="1600" dirty="0" smtClean="0">
                <a:latin typeface="微软雅黑" panose="020B0503020204020204" pitchFamily="34" charset="-122"/>
                <a:ea typeface="微软雅黑" panose="020B0503020204020204" pitchFamily="34" charset="-122"/>
                <a:sym typeface="+mn-ea"/>
              </a:rPr>
              <a:t>中城通泰（北京）置业</a:t>
            </a:r>
            <a:r>
              <a:rPr sz="1600" dirty="0" smtClean="0">
                <a:latin typeface="微软雅黑" panose="020B0503020204020204" pitchFamily="34" charset="-122"/>
                <a:ea typeface="微软雅黑" panose="020B0503020204020204" pitchFamily="34" charset="-122"/>
                <a:sym typeface="+mn-ea"/>
              </a:rPr>
              <a:t>有限公司进行投资开发，</a:t>
            </a:r>
            <a:r>
              <a:rPr lang="zh-CN" sz="1600" dirty="0" smtClean="0">
                <a:latin typeface="微软雅黑" panose="020B0503020204020204" pitchFamily="34" charset="-122"/>
                <a:ea typeface="微软雅黑" panose="020B0503020204020204" pitchFamily="34" charset="-122"/>
                <a:sym typeface="+mn-ea"/>
              </a:rPr>
              <a:t>中城通泰</a:t>
            </a:r>
            <a:r>
              <a:rPr sz="1600" dirty="0" smtClean="0">
                <a:latin typeface="微软雅黑" panose="020B0503020204020204" pitchFamily="34" charset="-122"/>
                <a:ea typeface="微软雅黑" panose="020B0503020204020204" pitchFamily="34" charset="-122"/>
                <a:sym typeface="+mn-ea"/>
              </a:rPr>
              <a:t>公司的控股股东北京东方大泽投资管理有限公司是国内领先的产业投资机构，是中国私募股权基金管理人。秉承实业加资本的运作理念，专注新能源 数字文化 大健康等核心赛道。</a:t>
            </a:r>
            <a:r>
              <a:rPr lang="zh-CN" sz="1600" dirty="0" smtClean="0">
                <a:latin typeface="微软雅黑" panose="020B0503020204020204" pitchFamily="34" charset="-122"/>
                <a:ea typeface="微软雅黑" panose="020B0503020204020204" pitchFamily="34" charset="-122"/>
                <a:sym typeface="+mn-ea"/>
              </a:rPr>
              <a:t>中城通泰（北京）置业</a:t>
            </a:r>
            <a:r>
              <a:rPr sz="1600" dirty="0" smtClean="0">
                <a:latin typeface="微软雅黑" panose="020B0503020204020204" pitchFamily="34" charset="-122"/>
                <a:ea typeface="微软雅黑" panose="020B0503020204020204" pitchFamily="34" charset="-122"/>
                <a:sym typeface="+mn-ea"/>
              </a:rPr>
              <a:t>有限公司</a:t>
            </a:r>
            <a:r>
              <a:rPr sz="1600" dirty="0" smtClean="0">
                <a:latin typeface="微软雅黑" panose="020B0503020204020204" pitchFamily="34" charset="-122"/>
                <a:ea typeface="微软雅黑" panose="020B0503020204020204" pitchFamily="34" charset="-122"/>
                <a:sym typeface="+mn-ea"/>
              </a:rPr>
              <a:t>创始股东拥有20多年房地产业金融投资及操盘经验，累计投资操盘近两百万平米的产业地产项目。</a:t>
            </a:r>
            <a:endParaRPr sz="1600" dirty="0" smtClean="0">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30000"/>
              </a:lnSpc>
              <a:spcBef>
                <a:spcPct val="0"/>
              </a:spcBef>
              <a:spcAft>
                <a:spcPct val="0"/>
              </a:spcAft>
              <a:buClrTx/>
              <a:buSzTx/>
              <a:buFontTx/>
              <a:buNone/>
              <a:defRPr/>
            </a:pPr>
            <a:r>
              <a:rPr sz="1600" dirty="0" smtClean="0">
                <a:latin typeface="微软雅黑" panose="020B0503020204020204" pitchFamily="34" charset="-122"/>
                <a:ea typeface="微软雅黑" panose="020B0503020204020204" pitchFamily="34" charset="-122"/>
                <a:sym typeface="+mn-ea"/>
              </a:rPr>
              <a:t>开发项目部分情况如下：</a:t>
            </a:r>
            <a:endParaRPr sz="1600" dirty="0" smtClean="0">
              <a:latin typeface="微软雅黑" panose="020B0503020204020204" pitchFamily="34" charset="-122"/>
              <a:ea typeface="微软雅黑" panose="020B0503020204020204" pitchFamily="34" charset="-122"/>
              <a:sym typeface="+mn-ea"/>
            </a:endParaRPr>
          </a:p>
          <a:p>
            <a:pPr marL="0" marR="0" lvl="0" indent="0" algn="l" defTabSz="914400" rtl="0" eaLnBrk="1" fontAlgn="base" latinLnBrk="0" hangingPunct="1">
              <a:lnSpc>
                <a:spcPct val="130000"/>
              </a:lnSpc>
              <a:spcBef>
                <a:spcPct val="0"/>
              </a:spcBef>
              <a:spcAft>
                <a:spcPct val="0"/>
              </a:spcAft>
              <a:buClrTx/>
              <a:buSzTx/>
              <a:buFontTx/>
              <a:buNone/>
              <a:defRPr/>
            </a:pPr>
            <a:r>
              <a:rPr lang="zh-CN" altLang="en-US" sz="1600" dirty="0">
                <a:latin typeface="微软雅黑" panose="020B0503020204020204" pitchFamily="34" charset="-122"/>
                <a:ea typeface="微软雅黑" panose="020B0503020204020204" pitchFamily="34" charset="-122"/>
              </a:rPr>
              <a:t>牡丹江 上京·御河畔城市综合体，占地600亩， 建筑面积96 万平米。</a:t>
            </a:r>
            <a:endParaRPr lang="zh-CN" altLang="en-US" sz="1600" dirty="0">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lang="zh-CN" altLang="en-US" sz="1600" dirty="0">
                <a:latin typeface="微软雅黑" panose="020B0503020204020204" pitchFamily="34" charset="-122"/>
                <a:ea typeface="微软雅黑" panose="020B0503020204020204" pitchFamily="34" charset="-122"/>
              </a:rPr>
              <a:t>牡丹江 银都佳源小区房地产项目及教学综合体，建筑面积30万平米</a:t>
            </a:r>
            <a:endParaRPr lang="zh-CN" altLang="en-US" sz="1600" dirty="0">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lang="zh-CN" altLang="en-US" sz="1600" dirty="0">
                <a:latin typeface="微软雅黑" panose="020B0503020204020204" pitchFamily="34" charset="-122"/>
                <a:ea typeface="微软雅黑" panose="020B0503020204020204" pitchFamily="34" charset="-122"/>
              </a:rPr>
              <a:t>燕郊 亚星科技园别墅区项目，占地150亩，建筑面积7万平米。</a:t>
            </a:r>
            <a:endParaRPr lang="zh-CN" altLang="en-US" sz="1600" dirty="0">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lang="zh-CN" altLang="en-US" sz="1600" dirty="0">
                <a:latin typeface="微软雅黑" panose="020B0503020204020204" pitchFamily="34" charset="-122"/>
                <a:ea typeface="微软雅黑" panose="020B0503020204020204" pitchFamily="34" charset="-122"/>
              </a:rPr>
              <a:t>牡丹江  鼎鸿公元小区   占地100亩地，建筑面积9.6万平米。</a:t>
            </a:r>
            <a:endParaRPr lang="zh-CN" altLang="en-US" sz="1600" dirty="0">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lang="zh-CN" altLang="en-US" sz="1600" dirty="0">
                <a:latin typeface="微软雅黑" panose="020B0503020204020204" pitchFamily="34" charset="-122"/>
                <a:ea typeface="微软雅黑" panose="020B0503020204020204" pitchFamily="34" charset="-122"/>
              </a:rPr>
              <a:t>燕郊 燕京新城和黄金蓝湾地   占地300亩地，建筑面积37万平米。</a:t>
            </a:r>
            <a:endParaRPr lang="zh-CN" altLang="en-US" sz="1600" dirty="0">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lang="zh-CN" altLang="en-US" sz="1600" dirty="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329054" y="111917"/>
            <a:ext cx="7360250" cy="461645"/>
          </a:xfrm>
          <a:prstGeom prst="rect">
            <a:avLst/>
          </a:prstGeom>
          <a:noFill/>
          <a:ln w="9525">
            <a:noFill/>
            <a:miter lim="800000"/>
          </a:ln>
        </p:spPr>
        <p:txBody>
          <a:bodyPr wrap="square" lIns="0" tIns="0" rIns="0" bIns="0">
            <a:spAutoFit/>
          </a:bodyPr>
          <a:lstStyle/>
          <a:p>
            <a:pPr>
              <a:lnSpc>
                <a:spcPct val="150000"/>
              </a:lnSpc>
              <a:defRPr/>
            </a:pPr>
            <a:r>
              <a:rPr lang="en-US" altLang="zh-CN" sz="2000" b="1" dirty="0" smtClean="0">
                <a:solidFill>
                  <a:schemeClr val="bg2">
                    <a:lumMod val="50000"/>
                  </a:schemeClr>
                </a:solidFill>
                <a:latin typeface="微软雅黑" panose="020B0503020204020204" pitchFamily="34" charset="-122"/>
                <a:ea typeface="微软雅黑" panose="020B0503020204020204" pitchFamily="34" charset="-122"/>
              </a:rPr>
              <a:t>7 </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测算</a:t>
            </a:r>
            <a:r>
              <a:rPr lang="zh-CN" altLang="en-US" sz="2000" b="1" dirty="0" smtClean="0">
                <a:solidFill>
                  <a:schemeClr val="bg2">
                    <a:lumMod val="50000"/>
                  </a:schemeClr>
                </a:solidFill>
                <a:latin typeface="微软雅黑" panose="020B0503020204020204" pitchFamily="34" charset="-122"/>
                <a:ea typeface="微软雅黑" panose="020B0503020204020204" pitchFamily="34" charset="-122"/>
              </a:rPr>
              <a:t>指标</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汇总</a:t>
            </a:r>
            <a:endParaRPr lang="zh-CN" altLang="en-US" sz="2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0" y="582327"/>
            <a:ext cx="9906000" cy="829945"/>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zh-CN" altLang="en-US" sz="1600" dirty="0" smtClean="0">
                <a:latin typeface="微软雅黑" panose="020B0503020204020204" pitchFamily="34" charset="-122"/>
                <a:ea typeface="微软雅黑" panose="020B0503020204020204" pitchFamily="34" charset="-122"/>
              </a:rPr>
              <a:t>中高层售价精装</a:t>
            </a:r>
            <a:r>
              <a:rPr lang="en-US" altLang="zh-CN" sz="1600" dirty="0" smtClean="0">
                <a:latin typeface="微软雅黑" panose="020B0503020204020204" pitchFamily="34" charset="-122"/>
                <a:ea typeface="微软雅黑" panose="020B0503020204020204" pitchFamily="34" charset="-122"/>
              </a:rPr>
              <a:t>62000</a:t>
            </a:r>
            <a:r>
              <a:rPr lang="zh-CN" altLang="en-US" sz="1600" dirty="0" smtClean="0">
                <a:latin typeface="微软雅黑" panose="020B0503020204020204" pitchFamily="34" charset="-122"/>
                <a:ea typeface="微软雅黑" panose="020B0503020204020204" pitchFamily="34" charset="-122"/>
              </a:rPr>
              <a:t>元</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a:t>
            </a:r>
            <a:r>
              <a:rPr lang="zh-CN" sz="1600" dirty="0" smtClean="0">
                <a:latin typeface="微软雅黑" panose="020B0503020204020204" pitchFamily="34" charset="-122"/>
                <a:ea typeface="微软雅黑" panose="020B0503020204020204" pitchFamily="34" charset="-122"/>
              </a:rPr>
              <a:t>写字楼售价</a:t>
            </a:r>
            <a:r>
              <a:rPr lang="en-US" altLang="zh-CN" sz="1600" dirty="0" smtClean="0">
                <a:latin typeface="微软雅黑" panose="020B0503020204020204" pitchFamily="34" charset="-122"/>
                <a:ea typeface="微软雅黑" panose="020B0503020204020204" pitchFamily="34" charset="-122"/>
              </a:rPr>
              <a:t>30000</a:t>
            </a:r>
            <a:r>
              <a:rPr lang="zh-CN" altLang="en-US" sz="1600" dirty="0" smtClean="0">
                <a:latin typeface="微软雅黑" panose="020B0503020204020204" pitchFamily="34" charset="-122"/>
                <a:ea typeface="微软雅黑" panose="020B0503020204020204" pitchFamily="34" charset="-122"/>
              </a:rPr>
              <a:t>元</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㎡，非人防车位</a:t>
            </a:r>
            <a:r>
              <a:rPr lang="en-US" altLang="zh-CN" sz="1600" dirty="0" smtClean="0">
                <a:latin typeface="微软雅黑" panose="020B0503020204020204" pitchFamily="34" charset="-122"/>
                <a:ea typeface="微软雅黑" panose="020B0503020204020204" pitchFamily="34" charset="-122"/>
              </a:rPr>
              <a:t>30</a:t>
            </a:r>
            <a:r>
              <a:rPr lang="zh-CN" altLang="en-US" sz="1600" dirty="0" smtClean="0">
                <a:latin typeface="微软雅黑" panose="020B0503020204020204" pitchFamily="34" charset="-122"/>
                <a:ea typeface="微软雅黑" panose="020B0503020204020204" pitchFamily="34" charset="-122"/>
              </a:rPr>
              <a:t>万</a:t>
            </a:r>
            <a:r>
              <a:rPr lang="en-US" altLang="zh-CN" sz="1600" dirty="0" smtClean="0">
                <a:latin typeface="微软雅黑" panose="020B0503020204020204" pitchFamily="34" charset="-122"/>
                <a:ea typeface="微软雅黑" panose="020B0503020204020204" pitchFamily="34" charset="-122"/>
              </a:rPr>
              <a:t>/</a:t>
            </a:r>
            <a:r>
              <a:rPr lang="zh-CN" altLang="en-US" sz="1600" dirty="0" smtClean="0">
                <a:latin typeface="微软雅黑" panose="020B0503020204020204" pitchFamily="34" charset="-122"/>
                <a:ea typeface="微软雅黑" panose="020B0503020204020204" pitchFamily="34" charset="-122"/>
              </a:rPr>
              <a:t>个，项目总收入为：</a:t>
            </a:r>
            <a:r>
              <a:rPr lang="en-US" altLang="zh-CN" sz="1600" dirty="0" smtClean="0">
                <a:latin typeface="微软雅黑" panose="020B0503020204020204" pitchFamily="34" charset="-122"/>
                <a:ea typeface="微软雅黑" panose="020B0503020204020204" pitchFamily="34" charset="-122"/>
              </a:rPr>
              <a:t>6155054</a:t>
            </a:r>
            <a:r>
              <a:rPr lang="zh-CN" altLang="en-US" sz="1600" dirty="0" smtClean="0">
                <a:latin typeface="微软雅黑" panose="020B0503020204020204" pitchFamily="34" charset="-122"/>
                <a:ea typeface="微软雅黑" panose="020B0503020204020204" pitchFamily="34" charset="-122"/>
              </a:rPr>
              <a:t>万元，</a:t>
            </a:r>
            <a:r>
              <a:rPr lang="zh-CN" altLang="en-US" sz="1600" b="1" dirty="0" smtClean="0">
                <a:solidFill>
                  <a:srgbClr val="C00000"/>
                </a:solidFill>
                <a:latin typeface="微软雅黑" panose="020B0503020204020204" pitchFamily="34" charset="-122"/>
                <a:ea typeface="微软雅黑" panose="020B0503020204020204" pitchFamily="34" charset="-122"/>
              </a:rPr>
              <a:t>项目净利润率</a:t>
            </a:r>
            <a:r>
              <a:rPr lang="en-US" altLang="zh-CN" sz="1600" b="1" dirty="0" smtClean="0">
                <a:solidFill>
                  <a:srgbClr val="C00000"/>
                </a:solidFill>
                <a:latin typeface="微软雅黑" panose="020B0503020204020204" pitchFamily="34" charset="-122"/>
                <a:ea typeface="微软雅黑" panose="020B0503020204020204" pitchFamily="34" charset="-122"/>
              </a:rPr>
              <a:t>15.26</a:t>
            </a:r>
            <a:r>
              <a:rPr lang="en-US" altLang="zh-CN" sz="1600" b="1" dirty="0" smtClean="0">
                <a:solidFill>
                  <a:srgbClr val="C00000"/>
                </a:solidFill>
                <a:latin typeface="微软雅黑" panose="020B0503020204020204" pitchFamily="34" charset="-122"/>
                <a:ea typeface="微软雅黑" panose="020B0503020204020204" pitchFamily="34" charset="-122"/>
              </a:rPr>
              <a:t>%</a:t>
            </a:r>
            <a:r>
              <a:rPr lang="zh-CN" altLang="en-US" sz="1600" b="1" dirty="0" smtClean="0">
                <a:solidFill>
                  <a:srgbClr val="C00000"/>
                </a:solidFill>
                <a:latin typeface="微软雅黑" panose="020B0503020204020204" pitchFamily="34" charset="-122"/>
                <a:ea typeface="微软雅黑" panose="020B0503020204020204" pitchFamily="34" charset="-122"/>
              </a:rPr>
              <a:t>，</a:t>
            </a:r>
            <a:r>
              <a:rPr lang="en-US" altLang="zh-CN" sz="1600" b="1" dirty="0" smtClean="0">
                <a:solidFill>
                  <a:srgbClr val="C00000"/>
                </a:solidFill>
                <a:latin typeface="微软雅黑" panose="020B0503020204020204" pitchFamily="34" charset="-122"/>
                <a:ea typeface="微软雅黑" panose="020B0503020204020204" pitchFamily="34" charset="-122"/>
              </a:rPr>
              <a:t>IRR29.97%</a:t>
            </a:r>
            <a:r>
              <a:rPr lang="zh-CN" altLang="en-US" sz="1600" b="1" dirty="0" smtClean="0">
                <a:solidFill>
                  <a:srgbClr val="C00000"/>
                </a:solidFill>
                <a:latin typeface="微软雅黑" panose="020B0503020204020204" pitchFamily="34" charset="-122"/>
                <a:ea typeface="微软雅黑" panose="020B0503020204020204" pitchFamily="34" charset="-122"/>
              </a:rPr>
              <a:t>，项目公司净利润</a:t>
            </a:r>
            <a:r>
              <a:rPr lang="en-US" altLang="zh-CN" sz="1600" b="1" dirty="0" smtClean="0">
                <a:solidFill>
                  <a:srgbClr val="C00000"/>
                </a:solidFill>
                <a:latin typeface="微软雅黑" panose="020B0503020204020204" pitchFamily="34" charset="-122"/>
                <a:ea typeface="微软雅黑" panose="020B0503020204020204" pitchFamily="34" charset="-122"/>
              </a:rPr>
              <a:t>93837</a:t>
            </a:r>
            <a:r>
              <a:rPr lang="zh-CN" altLang="en-US" sz="1600" b="1" dirty="0" smtClean="0">
                <a:solidFill>
                  <a:srgbClr val="C00000"/>
                </a:solidFill>
                <a:latin typeface="微软雅黑" panose="020B0503020204020204" pitchFamily="34" charset="-122"/>
                <a:ea typeface="微软雅黑" panose="020B0503020204020204" pitchFamily="34" charset="-122"/>
              </a:rPr>
              <a:t>万元。</a:t>
            </a:r>
            <a:endParaRPr lang="en-US" altLang="zh-CN" sz="1600" b="1" dirty="0" smtClean="0">
              <a:solidFill>
                <a:srgbClr val="C00000"/>
              </a:solidFill>
              <a:latin typeface="微软雅黑" panose="020B0503020204020204" pitchFamily="34" charset="-122"/>
              <a:ea typeface="微软雅黑" panose="020B0503020204020204" pitchFamily="34" charset="-122"/>
            </a:endParaRPr>
          </a:p>
        </p:txBody>
      </p:sp>
      <p:graphicFrame>
        <p:nvGraphicFramePr>
          <p:cNvPr id="6" name="表格 5"/>
          <p:cNvGraphicFramePr/>
          <p:nvPr/>
        </p:nvGraphicFramePr>
        <p:xfrm>
          <a:off x="1281113" y="1480820"/>
          <a:ext cx="7343775" cy="3251200"/>
        </p:xfrm>
        <a:graphic>
          <a:graphicData uri="http://schemas.openxmlformats.org/drawingml/2006/table">
            <a:tbl>
              <a:tblPr/>
              <a:tblGrid>
                <a:gridCol w="208280"/>
                <a:gridCol w="1991995"/>
                <a:gridCol w="933450"/>
                <a:gridCol w="933450"/>
                <a:gridCol w="1000125"/>
                <a:gridCol w="504825"/>
                <a:gridCol w="866775"/>
                <a:gridCol w="904875"/>
              </a:tblGrid>
              <a:tr h="292100">
                <a:tc>
                  <a:txBody>
                    <a:bodyPr/>
                    <a:p>
                      <a:pPr indent="0" algn="ctr">
                        <a:buNone/>
                      </a:pPr>
                      <a:endParaRPr lang="en-US" altLang="en-US" sz="1100" b="0">
                        <a:solidFill>
                          <a:srgbClr val="000000"/>
                        </a:solidFill>
                        <a:latin typeface="宋体" panose="02010600030101010101" pitchFamily="2" charset="-122"/>
                      </a:endParaRPr>
                    </a:p>
                  </a:txBody>
                  <a:tcPr marL="12700" marR="12700" marT="12700" vert="horz" anchor="ctr" anchorCtr="0">
                    <a:lnL>
                      <a:noFill/>
                    </a:lnL>
                    <a:lnR>
                      <a:noFill/>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200" b="1">
                          <a:solidFill>
                            <a:srgbClr val="000000"/>
                          </a:solidFill>
                          <a:latin typeface="Arial" panose="020B0604020202020204" pitchFamily="34" charset="0"/>
                          <a:ea typeface="黑体" panose="02010609060101010101" charset="-122"/>
                        </a:rPr>
                        <a:t>主要经济指标：</a:t>
                      </a:r>
                      <a:endParaRPr lang="en-US" altLang="en-US" sz="1200" b="1">
                        <a:solidFill>
                          <a:srgbClr val="000000"/>
                        </a:solidFill>
                        <a:latin typeface="黑体" panose="02010609060101010101" charset="-122"/>
                      </a:endParaRPr>
                    </a:p>
                  </a:txBody>
                  <a:tcPr marL="12700" marR="12700" marT="12700" vert="horz" anchor="ctr" anchorCtr="0">
                    <a:lnL>
                      <a:noFill/>
                    </a:lnL>
                    <a:lnR>
                      <a:noFill/>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cap="flat">
                      <a:noFill/>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cap="flat">
                      <a:noFill/>
                    </a:lnT>
                    <a:lnB w="12700" cap="flat" cmpd="sng">
                      <a:solidFill>
                        <a:srgbClr val="000000"/>
                      </a:solidFill>
                      <a:prstDash val="solid"/>
                      <a:headEnd type="none" w="med" len="med"/>
                      <a:tailEnd type="none" w="med" len="med"/>
                    </a:lnB>
                    <a:lnTlToBr>
                      <a:noFill/>
                    </a:lnTlToBr>
                    <a:lnBlToTr>
                      <a:noFill/>
                    </a:lnBlToTr>
                    <a:noFill/>
                  </a:tcPr>
                </a:tc>
              </a:tr>
              <a:tr h="190500">
                <a:tc>
                  <a:txBody>
                    <a:bodyPr/>
                    <a:p>
                      <a:pPr indent="0" algn="ctr">
                        <a:buNone/>
                      </a:pPr>
                      <a:r>
                        <a:rPr lang="en-US" sz="1000" b="0">
                          <a:solidFill>
                            <a:srgbClr val="000000"/>
                          </a:solidFill>
                          <a:latin typeface="Times New Roman" panose="02020603050405020304" pitchFamily="18" charset="0"/>
                        </a:rPr>
                        <a:t>1</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黑体" panose="02010609060101010101" charset="-122"/>
                        </a:rPr>
                        <a:t>项目销售收入</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Times New Roman" panose="02020603050405020304" pitchFamily="18" charset="0"/>
                        </a:rPr>
                        <a:t> 615,054 </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万元</a:t>
                      </a:r>
                      <a:endParaRPr lang="en-US" altLang="en-US" sz="1000" b="0">
                        <a:solidFill>
                          <a:srgbClr val="000000"/>
                        </a:solidFill>
                        <a:latin typeface="宋体" panose="02010600030101010101" pitchFamily="2" charset="-122"/>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000" b="0">
                          <a:solidFill>
                            <a:srgbClr val="000000"/>
                          </a:solidFill>
                          <a:latin typeface="Times New Roman" panose="02020603050405020304" pitchFamily="18" charset="0"/>
                        </a:rPr>
                        <a:t>2</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黑体" panose="02010609060101010101" charset="-122"/>
                        </a:rPr>
                        <a:t>可售单位销售均价</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Times New Roman" panose="02020603050405020304" pitchFamily="18" charset="0"/>
                        </a:rPr>
                        <a:t> 52,013 </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元</a:t>
                      </a:r>
                      <a:r>
                        <a:rPr lang="en-US" sz="1000" b="0">
                          <a:solidFill>
                            <a:srgbClr val="000000"/>
                          </a:solidFill>
                          <a:latin typeface="Times New Roman" panose="02020603050405020304" charset="-122"/>
                        </a:rPr>
                        <a:t>/m</a:t>
                      </a:r>
                      <a:r>
                        <a:rPr lang="en-US" sz="1000" b="0" baseline="30000">
                          <a:solidFill>
                            <a:srgbClr val="000000"/>
                          </a:solidFill>
                          <a:latin typeface="Times New Roman" panose="02020603050405020304" charset="-122"/>
                        </a:rPr>
                        <a:t>2</a:t>
                      </a:r>
                      <a:endParaRPr lang="en-US" altLang="en-US" sz="10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0500">
                <a:tc>
                  <a:txBody>
                    <a:bodyPr/>
                    <a:p>
                      <a:pPr indent="0" algn="ctr">
                        <a:buNone/>
                      </a:pPr>
                      <a:r>
                        <a:rPr lang="en-US" sz="1000" b="0">
                          <a:solidFill>
                            <a:srgbClr val="000000"/>
                          </a:solidFill>
                          <a:latin typeface="Times New Roman" panose="02020603050405020304" pitchFamily="18" charset="0"/>
                        </a:rPr>
                        <a:t>3</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黑体" panose="02010609060101010101" charset="-122"/>
                        </a:rPr>
                        <a:t>项目总投资（销售前投资）</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Times New Roman" panose="02020603050405020304" pitchFamily="18" charset="0"/>
                        </a:rPr>
                        <a:t> 449,037 </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万元</a:t>
                      </a:r>
                      <a:endParaRPr lang="en-US" altLang="en-US" sz="10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241300">
                <a:tc>
                  <a:txBody>
                    <a:bodyPr/>
                    <a:p>
                      <a:pPr indent="0" algn="ctr">
                        <a:buNone/>
                      </a:pPr>
                      <a:r>
                        <a:rPr lang="en-US" sz="1000" b="0">
                          <a:solidFill>
                            <a:srgbClr val="000000"/>
                          </a:solidFill>
                          <a:latin typeface="Times New Roman" panose="02020603050405020304" pitchFamily="18" charset="0"/>
                        </a:rPr>
                        <a:t>4</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黑体" panose="02010609060101010101" charset="-122"/>
                        </a:rPr>
                        <a:t>项目总支出（含所得税）</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Times New Roman" panose="02020603050405020304" pitchFamily="18" charset="0"/>
                        </a:rPr>
                        <a:t> 580484 </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万元</a:t>
                      </a:r>
                      <a:endParaRPr lang="en-US" altLang="en-US" sz="10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0500">
                <a:tc>
                  <a:txBody>
                    <a:bodyPr/>
                    <a:p>
                      <a:pPr indent="0" algn="ctr">
                        <a:buNone/>
                      </a:pPr>
                      <a:r>
                        <a:rPr lang="en-US" sz="1000" b="0">
                          <a:solidFill>
                            <a:srgbClr val="000000"/>
                          </a:solidFill>
                          <a:latin typeface="Times New Roman" panose="02020603050405020304" pitchFamily="18" charset="0"/>
                        </a:rPr>
                        <a:t>5</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黑体" panose="02010609060101010101" charset="-122"/>
                        </a:rPr>
                        <a:t>可售单位投资成本</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Times New Roman" panose="02020603050405020304" pitchFamily="18" charset="0"/>
                        </a:rPr>
                        <a:t> 37,973 </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u="sng">
                          <a:solidFill>
                            <a:srgbClr val="000000"/>
                          </a:solidFill>
                          <a:latin typeface="Arial" panose="020B0604020202020204" pitchFamily="34" charset="0"/>
                          <a:ea typeface="宋体" panose="02010600030101010101" pitchFamily="2" charset="-122"/>
                        </a:rPr>
                        <a:t>元</a:t>
                      </a:r>
                      <a:r>
                        <a:rPr lang="en-US" sz="1000" b="0" u="sng">
                          <a:solidFill>
                            <a:srgbClr val="000000"/>
                          </a:solidFill>
                          <a:latin typeface="Times New Roman" panose="02020603050405020304" charset="-122"/>
                        </a:rPr>
                        <a:t>/m</a:t>
                      </a:r>
                      <a:r>
                        <a:rPr lang="en-US" sz="1000" b="0" u="sng" baseline="30000">
                          <a:solidFill>
                            <a:srgbClr val="000000"/>
                          </a:solidFill>
                          <a:latin typeface="Times New Roman" panose="02020603050405020304" charset="-122"/>
                        </a:rPr>
                        <a:t>2</a:t>
                      </a:r>
                      <a:endParaRPr lang="en-US" altLang="en-US" sz="1000" b="0" u="sng">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0500">
                <a:tc>
                  <a:txBody>
                    <a:bodyPr/>
                    <a:p>
                      <a:pPr indent="0" algn="ctr">
                        <a:buNone/>
                      </a:pPr>
                      <a:r>
                        <a:rPr lang="en-US" sz="1000" b="0">
                          <a:solidFill>
                            <a:srgbClr val="000000"/>
                          </a:solidFill>
                          <a:latin typeface="Times New Roman" panose="02020603050405020304" pitchFamily="18" charset="0"/>
                        </a:rPr>
                        <a:t>1</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r>
                        <a:rPr lang="zh-CN" sz="1000" b="0">
                          <a:solidFill>
                            <a:srgbClr val="000000"/>
                          </a:solidFill>
                          <a:latin typeface="Arial" panose="020B0604020202020204" pitchFamily="34" charset="0"/>
                          <a:ea typeface="黑体" panose="02010609060101010101" charset="-122"/>
                        </a:rPr>
                        <a:t>最大资金占用额1</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lgn="r">
                        <a:buNone/>
                      </a:pPr>
                      <a:r>
                        <a:rPr lang="en-US" sz="1100" b="0">
                          <a:solidFill>
                            <a:srgbClr val="000000"/>
                          </a:solidFill>
                          <a:latin typeface="Times New Roman" panose="02020603050405020304" pitchFamily="18" charset="0"/>
                        </a:rPr>
                        <a:t> 270,859 </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万元</a:t>
                      </a:r>
                      <a:endParaRPr lang="en-US" altLang="en-US" sz="1000" b="0">
                        <a:solidFill>
                          <a:srgbClr val="000000"/>
                        </a:solidFill>
                        <a:latin typeface="宋体" panose="02010600030101010101" pitchFamily="2" charset="-122"/>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r>
                        <a:rPr lang="zh-CN" sz="1000" b="0">
                          <a:solidFill>
                            <a:srgbClr val="000000"/>
                          </a:solidFill>
                          <a:latin typeface="Arial" panose="020B0604020202020204" pitchFamily="34" charset="0"/>
                          <a:ea typeface="黑体" panose="02010609060101010101" charset="-122"/>
                        </a:rPr>
                        <a:t>融资前</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1270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r>
              <a:tr h="190500">
                <a:tc>
                  <a:txBody>
                    <a:bodyPr/>
                    <a:p>
                      <a:pPr indent="0" algn="ctr">
                        <a:buNone/>
                      </a:pPr>
                      <a:r>
                        <a:rPr lang="en-US" sz="1000" b="0">
                          <a:solidFill>
                            <a:srgbClr val="000000"/>
                          </a:solidFill>
                          <a:latin typeface="Times New Roman" panose="02020603050405020304" pitchFamily="18" charset="0"/>
                        </a:rPr>
                        <a:t>2</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黑体" panose="02010609060101010101" charset="-122"/>
                        </a:rPr>
                        <a:t>最大资金占用额2</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Times New Roman" panose="02020603050405020304" pitchFamily="18" charset="0"/>
                        </a:rPr>
                        <a:t> 270,340 </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万元</a:t>
                      </a:r>
                      <a:endParaRPr lang="en-US" altLang="en-US" sz="10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黑体" panose="02010609060101010101" charset="-122"/>
                        </a:rPr>
                        <a:t>融资后</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0500">
                <a:tc>
                  <a:txBody>
                    <a:bodyPr/>
                    <a:p>
                      <a:pPr indent="0" algn="ctr">
                        <a:buNone/>
                      </a:pPr>
                      <a:r>
                        <a:rPr lang="en-US" sz="1000" b="0">
                          <a:solidFill>
                            <a:srgbClr val="000000"/>
                          </a:solidFill>
                          <a:latin typeface="Times New Roman" panose="02020603050405020304" pitchFamily="18" charset="0"/>
                        </a:rPr>
                        <a:t>3</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r>
                        <a:rPr lang="zh-CN" sz="1000" b="0">
                          <a:solidFill>
                            <a:srgbClr val="000000"/>
                          </a:solidFill>
                          <a:latin typeface="Arial" panose="020B0604020202020204" pitchFamily="34" charset="0"/>
                          <a:ea typeface="黑体" panose="02010609060101010101" charset="-122"/>
                        </a:rPr>
                        <a:t>静态回收期</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lgn="r">
                        <a:buNone/>
                      </a:pPr>
                      <a:r>
                        <a:rPr lang="en-US" sz="1100" b="0">
                          <a:solidFill>
                            <a:srgbClr val="000000"/>
                          </a:solidFill>
                          <a:latin typeface="Times New Roman" panose="02020603050405020304" pitchFamily="18" charset="0"/>
                        </a:rPr>
                        <a:t>1.35 </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年</a:t>
                      </a:r>
                      <a:endParaRPr lang="en-US" altLang="en-US" sz="10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lgn="ct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r>
              <a:tr h="190500">
                <a:tc>
                  <a:txBody>
                    <a:bodyPr/>
                    <a:p>
                      <a:pPr indent="0" algn="ctr">
                        <a:buNone/>
                      </a:pPr>
                      <a:r>
                        <a:rPr lang="en-US" sz="1000" b="0">
                          <a:solidFill>
                            <a:srgbClr val="000000"/>
                          </a:solidFill>
                          <a:latin typeface="Times New Roman" panose="02020603050405020304" pitchFamily="18" charset="0"/>
                        </a:rPr>
                        <a:t>4</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buNone/>
                      </a:pPr>
                      <a:r>
                        <a:rPr lang="zh-CN" sz="1000" b="0">
                          <a:solidFill>
                            <a:srgbClr val="000000"/>
                          </a:solidFill>
                          <a:latin typeface="Arial" panose="020B0604020202020204" pitchFamily="34" charset="0"/>
                          <a:ea typeface="黑体" panose="02010609060101010101" charset="-122"/>
                        </a:rPr>
                        <a:t>税后净利润</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lgn="r">
                        <a:buNone/>
                      </a:pPr>
                      <a:r>
                        <a:rPr lang="en-US" sz="1100" b="0">
                          <a:solidFill>
                            <a:srgbClr val="000000"/>
                          </a:solidFill>
                          <a:latin typeface="Times New Roman" panose="02020603050405020304" pitchFamily="18" charset="0"/>
                        </a:rPr>
                        <a:t> 93,837 </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万元</a:t>
                      </a:r>
                      <a:endParaRPr lang="en-US" altLang="en-US" sz="10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lgn="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r>
              <a:tr h="190500">
                <a:tc>
                  <a:txBody>
                    <a:bodyPr/>
                    <a:p>
                      <a:pPr indent="0" algn="ctr">
                        <a:buNone/>
                      </a:pPr>
                      <a:r>
                        <a:rPr lang="en-US" sz="1000" b="0">
                          <a:solidFill>
                            <a:srgbClr val="000000"/>
                          </a:solidFill>
                          <a:latin typeface="Times New Roman" panose="02020603050405020304" pitchFamily="18" charset="0"/>
                        </a:rPr>
                        <a:t>5</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黑体" panose="02010609060101010101" charset="-122"/>
                        </a:rPr>
                        <a:t>税后总投资利润率</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Times New Roman" panose="02020603050405020304" pitchFamily="18" charset="0"/>
                        </a:rPr>
                        <a:t>20.90%</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lgn="r">
                        <a:buNone/>
                      </a:pP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noFill/>
                  </a:tcPr>
                </a:tc>
              </a:tr>
              <a:tr h="190500">
                <a:tc>
                  <a:txBody>
                    <a:bodyPr/>
                    <a:p>
                      <a:pPr indent="0" algn="ctr">
                        <a:buNone/>
                      </a:pPr>
                      <a:r>
                        <a:rPr lang="en-US" sz="1000" b="0">
                          <a:solidFill>
                            <a:srgbClr val="000000"/>
                          </a:solidFill>
                          <a:latin typeface="Times New Roman" panose="02020603050405020304" pitchFamily="18" charset="0"/>
                        </a:rPr>
                        <a:t>6</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buNone/>
                      </a:pPr>
                      <a:r>
                        <a:rPr lang="zh-CN" sz="1000" b="1">
                          <a:solidFill>
                            <a:srgbClr val="000000"/>
                          </a:solidFill>
                          <a:latin typeface="Arial" panose="020B0604020202020204" pitchFamily="34" charset="0"/>
                          <a:ea typeface="黑体" panose="02010609060101010101" charset="-122"/>
                        </a:rPr>
                        <a:t>销售净利率</a:t>
                      </a:r>
                      <a:endParaRPr lang="en-US" altLang="en-US" sz="1000" b="1">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lgn="r">
                        <a:buNone/>
                      </a:pPr>
                      <a:r>
                        <a:rPr lang="en-US" sz="1100" b="1">
                          <a:solidFill>
                            <a:srgbClr val="FF0000"/>
                          </a:solidFill>
                          <a:latin typeface="Times New Roman" panose="02020603050405020304" pitchFamily="18" charset="0"/>
                        </a:rPr>
                        <a:t>15.26%</a:t>
                      </a:r>
                      <a:endParaRPr lang="en-US" altLang="en-US" sz="1100" b="1">
                        <a:solidFill>
                          <a:srgbClr val="FF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buNone/>
                      </a:pP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lgn="r">
                        <a:buNone/>
                      </a:pPr>
                      <a:r>
                        <a:rPr lang="zh-CN" sz="1000" b="1">
                          <a:solidFill>
                            <a:srgbClr val="FF0000"/>
                          </a:solidFill>
                          <a:latin typeface="Arial" panose="020B0604020202020204" pitchFamily="34" charset="0"/>
                          <a:ea typeface="黑体" panose="02010609060101010101" charset="-122"/>
                        </a:rPr>
                        <a:t>楼面地价：</a:t>
                      </a:r>
                      <a:endParaRPr lang="en-US" altLang="en-US" sz="1000" b="1">
                        <a:solidFill>
                          <a:srgbClr val="FF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lgn="r">
                        <a:buNone/>
                      </a:pPr>
                      <a:r>
                        <a:rPr lang="en-US" sz="1000" b="1">
                          <a:solidFill>
                            <a:srgbClr val="FF0000"/>
                          </a:solidFill>
                          <a:latin typeface="黑体" panose="02010609060101010101" charset="-122"/>
                        </a:rPr>
                        <a:t>17885</a:t>
                      </a:r>
                      <a:endParaRPr lang="en-US" altLang="en-US" sz="1000" b="1">
                        <a:solidFill>
                          <a:srgbClr val="FF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buNone/>
                      </a:pPr>
                      <a:r>
                        <a:rPr lang="zh-CN" sz="1000" b="1">
                          <a:solidFill>
                            <a:srgbClr val="000000"/>
                          </a:solidFill>
                          <a:latin typeface="Arial" panose="020B0604020202020204" pitchFamily="34" charset="0"/>
                          <a:ea typeface="黑体" panose="02010609060101010101" charset="-122"/>
                        </a:rPr>
                        <a:t>元/平方米</a:t>
                      </a:r>
                      <a:endParaRPr lang="en-US" altLang="en-US" sz="1000" b="1">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c>
                  <a:txBody>
                    <a:bodyPr/>
                    <a:p>
                      <a:pPr indent="0">
                        <a:buNone/>
                      </a:pPr>
                      <a:endParaRPr lang="en-US" altLang="en-US" sz="900" b="1">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99CCFF"/>
                    </a:solidFill>
                  </a:tcPr>
                </a:tc>
              </a:tr>
              <a:tr h="190500">
                <a:tc>
                  <a:txBody>
                    <a:bodyPr/>
                    <a:p>
                      <a:pPr indent="0" algn="ctr">
                        <a:buNone/>
                      </a:pPr>
                      <a:r>
                        <a:rPr lang="en-US" sz="1000" b="0">
                          <a:solidFill>
                            <a:srgbClr val="000000"/>
                          </a:solidFill>
                          <a:latin typeface="Times New Roman" panose="02020603050405020304" pitchFamily="18" charset="0"/>
                        </a:rPr>
                        <a:t>7</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r>
                        <a:rPr lang="zh-CN" sz="1000" b="1">
                          <a:solidFill>
                            <a:srgbClr val="000000"/>
                          </a:solidFill>
                          <a:latin typeface="Arial" panose="020B0604020202020204" pitchFamily="34" charset="0"/>
                          <a:ea typeface="黑体" panose="02010609060101010101" charset="-122"/>
                        </a:rPr>
                        <a:t>全投资税后IRR</a:t>
                      </a:r>
                      <a:endParaRPr lang="en-US" altLang="en-US" sz="1000" b="1">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lgn="r">
                        <a:buNone/>
                      </a:pPr>
                      <a:r>
                        <a:rPr lang="en-US" sz="1100" b="1">
                          <a:solidFill>
                            <a:srgbClr val="000000"/>
                          </a:solidFill>
                          <a:latin typeface="Times New Roman" panose="02020603050405020304" pitchFamily="18" charset="0"/>
                        </a:rPr>
                        <a:t>29.97%</a:t>
                      </a:r>
                      <a:endParaRPr lang="en-US" altLang="en-US" sz="1100" b="1">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0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r>
              <a:tr h="190500">
                <a:tc>
                  <a:txBody>
                    <a:bodyPr/>
                    <a:p>
                      <a:pPr indent="0" algn="ctr">
                        <a:buNone/>
                      </a:pPr>
                      <a:r>
                        <a:rPr lang="en-US" sz="1000" b="0">
                          <a:solidFill>
                            <a:srgbClr val="000000"/>
                          </a:solidFill>
                          <a:latin typeface="Times New Roman" panose="02020603050405020304" pitchFamily="18" charset="0"/>
                        </a:rPr>
                        <a:t>8</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r>
                        <a:rPr lang="zh-CN" sz="1000" b="1">
                          <a:solidFill>
                            <a:srgbClr val="000000"/>
                          </a:solidFill>
                          <a:latin typeface="Arial" panose="020B0604020202020204" pitchFamily="34" charset="0"/>
                          <a:ea typeface="黑体" panose="02010609060101010101" charset="-122"/>
                        </a:rPr>
                        <a:t>自有资金税后IRR</a:t>
                      </a:r>
                      <a:endParaRPr lang="en-US" altLang="en-US" sz="1000" b="1">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r>
                        <a:rPr lang="en-US" sz="1100" b="1">
                          <a:solidFill>
                            <a:srgbClr val="000000"/>
                          </a:solidFill>
                          <a:latin typeface="Times New Roman" panose="02020603050405020304" pitchFamily="18" charset="0"/>
                        </a:rPr>
                        <a:t>26.15%</a:t>
                      </a:r>
                      <a:endParaRPr lang="en-US" altLang="en-US" sz="1100" b="1">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lgn="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6350" cap="flat" cmpd="sng">
                      <a:solidFill>
                        <a:srgbClr val="000000"/>
                      </a:solidFill>
                      <a:prstDash val="solid"/>
                      <a:headEnd type="none" w="med" len="med"/>
                      <a:tailEnd type="none" w="med" len="med"/>
                    </a:lnB>
                    <a:lnTlToBr>
                      <a:noFill/>
                    </a:lnTlToBr>
                    <a:lnBlToTr>
                      <a:noFill/>
                    </a:lnBlToTr>
                    <a:solidFill>
                      <a:srgbClr val="FFCC99"/>
                    </a:solidFill>
                  </a:tcPr>
                </a:tc>
              </a:tr>
              <a:tr h="190500">
                <a:tc>
                  <a:txBody>
                    <a:bodyPr/>
                    <a:p>
                      <a:pPr indent="0" algn="ctr">
                        <a:buNone/>
                      </a:pPr>
                      <a:r>
                        <a:rPr lang="en-US" sz="1000" b="0">
                          <a:solidFill>
                            <a:srgbClr val="000000"/>
                          </a:solidFill>
                          <a:latin typeface="Times New Roman" panose="02020603050405020304" pitchFamily="18" charset="0"/>
                        </a:rPr>
                        <a:t>9</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黑体" panose="02010609060101010101" charset="-122"/>
                        </a:rPr>
                        <a:t>自有资金税后净现值</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100" b="0">
                          <a:solidFill>
                            <a:srgbClr val="000000"/>
                          </a:solidFill>
                          <a:latin typeface="Times New Roman" panose="02020603050405020304" pitchFamily="18" charset="0"/>
                        </a:rPr>
                        <a:t> 33,499 </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宋体" panose="02010600030101010101" pitchFamily="2" charset="-122"/>
                        </a:rPr>
                        <a:t>万元</a:t>
                      </a:r>
                      <a:endParaRPr lang="en-US" altLang="en-US" sz="1000" b="0">
                        <a:solidFill>
                          <a:srgbClr val="000000"/>
                        </a:solidFill>
                        <a:latin typeface="宋体" panose="02010600030101010101" pitchFamily="2" charset="-122"/>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Times New Roman" panose="02020603050405020304" pitchFamily="18" charset="0"/>
                        </a:rPr>
                        <a:t>I=</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en-US" sz="1200" b="0">
                          <a:solidFill>
                            <a:srgbClr val="000000"/>
                          </a:solidFill>
                          <a:latin typeface="Times New Roman" panose="02020603050405020304" pitchFamily="18" charset="0"/>
                        </a:rPr>
                        <a:t>15%</a:t>
                      </a: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635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r h="190500">
                <a:tc>
                  <a:txBody>
                    <a:bodyPr/>
                    <a:p>
                      <a:pPr indent="0" algn="ctr">
                        <a:buNone/>
                      </a:pPr>
                      <a:r>
                        <a:rPr lang="en-US" sz="1000" b="0">
                          <a:solidFill>
                            <a:srgbClr val="000000"/>
                          </a:solidFill>
                          <a:latin typeface="Times New Roman" panose="02020603050405020304" pitchFamily="18" charset="0"/>
                        </a:rPr>
                        <a:t>15</a:t>
                      </a: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r>
                        <a:rPr lang="zh-CN" sz="1000" b="0">
                          <a:solidFill>
                            <a:srgbClr val="000000"/>
                          </a:solidFill>
                          <a:latin typeface="Arial" panose="020B0604020202020204" pitchFamily="34" charset="0"/>
                          <a:ea typeface="黑体" panose="02010609060101010101" charset="-122"/>
                        </a:rPr>
                        <a:t>盈亏平衡点销售率</a:t>
                      </a:r>
                      <a:endParaRPr lang="en-US" altLang="en-US" sz="1000" b="0">
                        <a:solidFill>
                          <a:srgbClr val="000000"/>
                        </a:solidFill>
                        <a:latin typeface="黑体" panose="02010609060101010101" charset="-122"/>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r">
                        <a:buNone/>
                      </a:pPr>
                      <a:r>
                        <a:rPr lang="en-US" sz="1100" b="0">
                          <a:solidFill>
                            <a:srgbClr val="000000"/>
                          </a:solidFill>
                          <a:latin typeface="Times New Roman" panose="02020603050405020304" pitchFamily="18" charset="0"/>
                        </a:rPr>
                        <a:t>71.69%</a:t>
                      </a:r>
                      <a:endParaRPr lang="en-US" altLang="en-US" sz="11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0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lgn="ctr">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c>
                  <a:txBody>
                    <a:bodyPr/>
                    <a:p>
                      <a:pPr indent="0">
                        <a:buNone/>
                      </a:pPr>
                      <a:endParaRPr lang="en-US" altLang="en-US" sz="1200" b="0">
                        <a:solidFill>
                          <a:srgbClr val="000000"/>
                        </a:solidFill>
                        <a:latin typeface="Times New Roman" panose="02020603050405020304" pitchFamily="18" charset="0"/>
                      </a:endParaRPr>
                    </a:p>
                  </a:txBody>
                  <a:tcPr marL="12700" marR="12700" marT="12700" vert="horz" anchor="ctr" anchorCtr="0">
                    <a:lnL>
                      <a:noFill/>
                    </a:lnL>
                    <a:lnR cap="flat">
                      <a:noFill/>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2" name="表格 1"/>
          <p:cNvGraphicFramePr>
            <a:graphicFrameLocks noGrp="1"/>
          </p:cNvGraphicFramePr>
          <p:nvPr/>
        </p:nvGraphicFramePr>
        <p:xfrm>
          <a:off x="595276" y="1326520"/>
          <a:ext cx="8761730" cy="4446242"/>
        </p:xfrm>
        <a:graphic>
          <a:graphicData uri="http://schemas.openxmlformats.org/drawingml/2006/table">
            <a:tbl>
              <a:tblPr firstRow="1" bandRow="1">
                <a:tableStyleId>{5C22544A-7EE6-4342-B048-85BDC9FD1C3A}</a:tableStyleId>
              </a:tblPr>
              <a:tblGrid>
                <a:gridCol w="8761730"/>
              </a:tblGrid>
              <a:tr h="822960">
                <a:tc>
                  <a:txBody>
                    <a:bodyPr/>
                    <a:lstStyle/>
                    <a:p>
                      <a:pPr>
                        <a:lnSpc>
                          <a:spcPct val="150000"/>
                        </a:lnSpc>
                      </a:pPr>
                      <a:r>
                        <a:rPr lang="zh-CN" altLang="en-US" sz="1600" b="1" dirty="0">
                          <a:solidFill>
                            <a:schemeClr val="tx1"/>
                          </a:solidFill>
                          <a:latin typeface="微软雅黑" panose="020B0503020204020204" pitchFamily="34" charset="-122"/>
                          <a:ea typeface="微软雅黑" panose="020B0503020204020204" pitchFamily="34" charset="-122"/>
                        </a:rPr>
                        <a:t>综合评价：</a:t>
                      </a:r>
                      <a:endParaRPr lang="en-US" altLang="zh-CN" sz="16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b="1" dirty="0">
                          <a:solidFill>
                            <a:schemeClr val="tx1"/>
                          </a:solidFill>
                          <a:latin typeface="微软雅黑" panose="020B0503020204020204" pitchFamily="34" charset="-122"/>
                          <a:ea typeface="微软雅黑" panose="020B0503020204020204" pitchFamily="34" charset="-122"/>
                        </a:rPr>
                        <a:t>       </a:t>
                      </a:r>
                      <a:r>
                        <a:rPr lang="zh-CN" altLang="en-US" sz="1600" b="0" dirty="0">
                          <a:solidFill>
                            <a:schemeClr val="tx1"/>
                          </a:solidFill>
                          <a:latin typeface="微软雅黑" panose="020B0503020204020204" pitchFamily="34" charset="-122"/>
                          <a:ea typeface="微软雅黑" panose="020B0503020204020204" pitchFamily="34" charset="-122"/>
                        </a:rPr>
                        <a:t>项目地块</a:t>
                      </a:r>
                      <a:r>
                        <a:rPr lang="zh-CN" altLang="en-US" sz="1600" b="0" dirty="0" smtClean="0">
                          <a:solidFill>
                            <a:schemeClr val="tx1"/>
                          </a:solidFill>
                          <a:latin typeface="微软雅黑" panose="020B0503020204020204" pitchFamily="34" charset="-122"/>
                          <a:ea typeface="微软雅黑" panose="020B0503020204020204" pitchFamily="34" charset="-122"/>
                        </a:rPr>
                        <a:t>地处北京市门头沟新城区域，有</a:t>
                      </a:r>
                      <a:r>
                        <a:rPr lang="zh-CN" altLang="en-US" sz="1600" b="0" dirty="0">
                          <a:solidFill>
                            <a:schemeClr val="tx1"/>
                          </a:solidFill>
                          <a:latin typeface="微软雅黑" panose="020B0503020204020204" pitchFamily="34" charset="-122"/>
                          <a:ea typeface="微软雅黑" panose="020B0503020204020204" pitchFamily="34" charset="-122"/>
                        </a:rPr>
                        <a:t>较高的市场</a:t>
                      </a:r>
                      <a:r>
                        <a:rPr lang="zh-CN" altLang="en-US" sz="1600" b="0" dirty="0" smtClean="0">
                          <a:solidFill>
                            <a:schemeClr val="tx1"/>
                          </a:solidFill>
                          <a:latin typeface="微软雅黑" panose="020B0503020204020204" pitchFamily="34" charset="-122"/>
                          <a:ea typeface="微软雅黑" panose="020B0503020204020204" pitchFamily="34" charset="-122"/>
                        </a:rPr>
                        <a:t>价值 ，项目有配建大型商业综合体并自持的条件，能以低于周边土地价获取地块。</a:t>
                      </a:r>
                      <a:endParaRPr lang="en-US" altLang="zh-CN" sz="1600" b="0" dirty="0">
                        <a:solidFill>
                          <a:schemeClr val="tx1"/>
                        </a:solidFill>
                        <a:latin typeface="微软雅黑" panose="020B0503020204020204" pitchFamily="34" charset="-122"/>
                        <a:ea typeface="微软雅黑" panose="020B0503020204020204" pitchFamily="34" charset="-122"/>
                      </a:endParaRPr>
                    </a:p>
                  </a:txBody>
                  <a:tcPr marT="45706" marB="45706" anchor="ctr">
                    <a:solidFill>
                      <a:schemeClr val="accent1">
                        <a:lumMod val="40000"/>
                        <a:lumOff val="60000"/>
                        <a:alpha val="70000"/>
                      </a:schemeClr>
                    </a:solidFill>
                  </a:tcPr>
                </a:tc>
              </a:tr>
              <a:tr h="1300480">
                <a:tc>
                  <a:txBody>
                    <a:bodyPr/>
                    <a:lstStyle/>
                    <a:p>
                      <a:pPr>
                        <a:lnSpc>
                          <a:spcPct val="150000"/>
                        </a:lnSpc>
                      </a:pPr>
                      <a:r>
                        <a:rPr lang="zh-CN" altLang="en-US" sz="1600" b="1" dirty="0">
                          <a:solidFill>
                            <a:schemeClr val="tx1"/>
                          </a:solidFill>
                          <a:latin typeface="微软雅黑" panose="020B0503020204020204" pitchFamily="34" charset="-122"/>
                          <a:ea typeface="微软雅黑" panose="020B0503020204020204" pitchFamily="34" charset="-122"/>
                        </a:rPr>
                        <a:t>存在问题：</a:t>
                      </a:r>
                      <a:endParaRPr lang="en-US" altLang="zh-CN" sz="1600" b="1"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600" b="0" dirty="0" smtClean="0">
                          <a:solidFill>
                            <a:schemeClr val="tx1"/>
                          </a:solidFill>
                          <a:latin typeface="微软雅黑" panose="020B0503020204020204" pitchFamily="34" charset="-122"/>
                          <a:ea typeface="微软雅黑" panose="020B0503020204020204" pitchFamily="34" charset="-122"/>
                        </a:rPr>
                        <a:t>暂无</a:t>
                      </a:r>
                      <a:endParaRPr lang="en-US" altLang="zh-CN" sz="1600" b="0" dirty="0">
                        <a:solidFill>
                          <a:schemeClr val="tx1"/>
                        </a:solidFill>
                        <a:latin typeface="微软雅黑" panose="020B0503020204020204" pitchFamily="34" charset="-122"/>
                        <a:ea typeface="微软雅黑" panose="020B0503020204020204" pitchFamily="34" charset="-122"/>
                      </a:endParaRPr>
                    </a:p>
                  </a:txBody>
                  <a:tcPr marT="45706" marB="45706" anchor="ctr">
                    <a:solidFill>
                      <a:schemeClr val="accent1">
                        <a:lumMod val="40000"/>
                        <a:lumOff val="60000"/>
                        <a:alpha val="70000"/>
                      </a:schemeClr>
                    </a:solidFill>
                  </a:tcPr>
                </a:tc>
              </a:tr>
              <a:tr h="1957070">
                <a:tc>
                  <a:txBody>
                    <a:bodyPr/>
                    <a:lstStyle/>
                    <a:p>
                      <a:pPr marL="0" marR="0" indent="0" algn="l" defTabSz="914400" rtl="0" eaLnBrk="1" fontAlgn="auto" latinLnBrk="0" hangingPunct="1">
                        <a:lnSpc>
                          <a:spcPct val="150000"/>
                        </a:lnSpc>
                        <a:spcBef>
                          <a:spcPts val="0"/>
                        </a:spcBef>
                        <a:spcAft>
                          <a:spcPts val="0"/>
                        </a:spcAft>
                        <a:buClrTx/>
                        <a:buSzTx/>
                        <a:buFontTx/>
                        <a:buNone/>
                        <a:defRPr/>
                      </a:pPr>
                      <a:r>
                        <a:rPr lang="en-US" altLang="zh-CN" sz="1600" b="1" dirty="0">
                          <a:solidFill>
                            <a:schemeClr val="tx1"/>
                          </a:solidFill>
                          <a:latin typeface="微软雅黑" panose="020B0503020204020204" pitchFamily="34" charset="-122"/>
                          <a:ea typeface="微软雅黑" panose="020B0503020204020204" pitchFamily="34" charset="-122"/>
                        </a:rPr>
                        <a:t>  ——</a:t>
                      </a:r>
                      <a:r>
                        <a:rPr lang="zh-CN" altLang="en-US" sz="1600" b="1" u="sng" kern="1200" dirty="0" smtClean="0">
                          <a:solidFill>
                            <a:schemeClr val="tx1"/>
                          </a:solidFill>
                          <a:latin typeface="微软雅黑" panose="020B0503020204020204" pitchFamily="34" charset="-122"/>
                          <a:ea typeface="微软雅黑" panose="020B0503020204020204" pitchFamily="34" charset="-122"/>
                          <a:cs typeface="+mn-cs"/>
                        </a:rPr>
                        <a:t>鉴于项目地处板块住宅市场成熟，</a:t>
                      </a:r>
                      <a:r>
                        <a:rPr lang="en-US" altLang="zh-CN" sz="1600" b="1" u="sng" kern="1200" dirty="0" smtClean="0">
                          <a:solidFill>
                            <a:schemeClr val="tx1"/>
                          </a:solidFill>
                          <a:latin typeface="微软雅黑" panose="020B0503020204020204" pitchFamily="34" charset="-122"/>
                          <a:ea typeface="微软雅黑" panose="020B0503020204020204" pitchFamily="34" charset="-122"/>
                          <a:cs typeface="+mn-cs"/>
                        </a:rPr>
                        <a:t>3km</a:t>
                      </a:r>
                      <a:r>
                        <a:rPr lang="zh-CN" altLang="en-US" sz="1600" b="1" u="sng" kern="1200" dirty="0" smtClean="0">
                          <a:solidFill>
                            <a:schemeClr val="tx1"/>
                          </a:solidFill>
                          <a:latin typeface="微软雅黑" panose="020B0503020204020204" pitchFamily="34" charset="-122"/>
                          <a:ea typeface="微软雅黑" panose="020B0503020204020204" pitchFamily="34" charset="-122"/>
                          <a:cs typeface="+mn-cs"/>
                        </a:rPr>
                        <a:t>范围大型商业综合体较少，有一定商业发展前景，项目紧邻央视界能够更好的带动写字楼市场的销售及租赁；通过自持酒店部分可以以低于市场价的价格进行勾地，对项目方及投资方可以争取更大的利润空间。</a:t>
                      </a:r>
                      <a:endParaRPr lang="en-US" altLang="zh-CN" sz="1600" b="1" u="sng" dirty="0">
                        <a:solidFill>
                          <a:schemeClr val="tx1"/>
                        </a:solidFill>
                        <a:latin typeface="微软雅黑" panose="020B0503020204020204" pitchFamily="34" charset="-122"/>
                        <a:ea typeface="微软雅黑" panose="020B0503020204020204" pitchFamily="34" charset="-122"/>
                      </a:endParaRPr>
                    </a:p>
                  </a:txBody>
                  <a:tcPr marT="45706" marB="45706" anchor="ctr">
                    <a:solidFill>
                      <a:schemeClr val="accent1">
                        <a:lumMod val="40000"/>
                        <a:lumOff val="60000"/>
                        <a:alpha val="70000"/>
                      </a:schemeClr>
                    </a:solidFill>
                  </a:tcPr>
                </a:tc>
              </a:tr>
            </a:tbl>
          </a:graphicData>
        </a:graphic>
      </p:graphicFrame>
      <p:sp>
        <p:nvSpPr>
          <p:cNvPr id="6" name="Text Box 46"/>
          <p:cNvSpPr txBox="1">
            <a:spLocks noChangeArrowheads="1"/>
          </p:cNvSpPr>
          <p:nvPr/>
        </p:nvSpPr>
        <p:spPr bwMode="auto">
          <a:xfrm>
            <a:off x="383380" y="436602"/>
            <a:ext cx="3345484" cy="398780"/>
          </a:xfrm>
          <a:prstGeom prst="rect">
            <a:avLst/>
          </a:prstGeom>
          <a:noFill/>
          <a:ln>
            <a:noFill/>
          </a:ln>
        </p:spPr>
        <p:txBody>
          <a:bodyPr wrap="square">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spcBef>
                <a:spcPct val="50000"/>
              </a:spcBef>
            </a:pPr>
            <a:r>
              <a:rPr lang="en-US" altLang="zh-CN" sz="2000" b="1" dirty="0" smtClean="0">
                <a:solidFill>
                  <a:schemeClr val="bg2">
                    <a:lumMod val="50000"/>
                  </a:schemeClr>
                </a:solidFill>
                <a:latin typeface="微软雅黑" panose="020B0503020204020204" pitchFamily="34" charset="-122"/>
                <a:ea typeface="微软雅黑" panose="020B0503020204020204" pitchFamily="34" charset="-122"/>
              </a:rPr>
              <a:t>11  </a:t>
            </a:r>
            <a:r>
              <a:rPr lang="zh-CN" altLang="en-US" sz="2000" b="1" dirty="0" smtClean="0">
                <a:solidFill>
                  <a:schemeClr val="bg2">
                    <a:lumMod val="50000"/>
                  </a:schemeClr>
                </a:solidFill>
                <a:latin typeface="微软雅黑" panose="020B0503020204020204" pitchFamily="34" charset="-122"/>
                <a:ea typeface="微软雅黑" panose="020B0503020204020204" pitchFamily="34" charset="-122"/>
              </a:rPr>
              <a:t>投资</a:t>
            </a:r>
            <a:r>
              <a:rPr lang="zh-CN" altLang="en-US" sz="2000" b="1" dirty="0" smtClean="0">
                <a:solidFill>
                  <a:schemeClr val="bg2">
                    <a:lumMod val="50000"/>
                  </a:schemeClr>
                </a:solidFill>
                <a:latin typeface="微软雅黑" panose="020B0503020204020204" pitchFamily="34" charset="-122"/>
                <a:ea typeface="微软雅黑" panose="020B0503020204020204" pitchFamily="34" charset="-122"/>
              </a:rPr>
              <a:t>建议</a:t>
            </a:r>
            <a:endParaRPr lang="zh-CN" altLang="en-US" sz="2000" b="1" dirty="0" smtClean="0">
              <a:solidFill>
                <a:schemeClr val="bg2">
                  <a:lumMod val="50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5122" name="灯片编号占位符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eaLnBrk="0" hangingPunct="0">
              <a:defRPr>
                <a:solidFill>
                  <a:schemeClr val="tx1"/>
                </a:solidFill>
                <a:latin typeface="Arial" panose="020B0604020202020204" pitchFamily="34" charset="0"/>
                <a:ea typeface="宋体" panose="02010600030101010101" pitchFamily="2" charset="-122"/>
              </a:defRPr>
            </a:lvl1pPr>
            <a:lvl2pPr marL="603885" indent="-232410" eaLnBrk="0" hangingPunct="0">
              <a:defRPr>
                <a:solidFill>
                  <a:schemeClr val="tx1"/>
                </a:solidFill>
                <a:latin typeface="Arial" panose="020B0604020202020204" pitchFamily="34" charset="0"/>
                <a:ea typeface="宋体" panose="02010600030101010101" pitchFamily="2" charset="-122"/>
              </a:defRPr>
            </a:lvl2pPr>
            <a:lvl3pPr marL="928370" indent="-185420" eaLnBrk="0" hangingPunct="0">
              <a:defRPr>
                <a:solidFill>
                  <a:schemeClr val="tx1"/>
                </a:solidFill>
                <a:latin typeface="Arial" panose="020B0604020202020204" pitchFamily="34" charset="0"/>
                <a:ea typeface="宋体" panose="02010600030101010101" pitchFamily="2" charset="-122"/>
              </a:defRPr>
            </a:lvl3pPr>
            <a:lvl4pPr marL="1299845" indent="-185420" eaLnBrk="0" hangingPunct="0">
              <a:defRPr>
                <a:solidFill>
                  <a:schemeClr val="tx1"/>
                </a:solidFill>
                <a:latin typeface="Arial" panose="020B0604020202020204" pitchFamily="34" charset="0"/>
                <a:ea typeface="宋体" panose="02010600030101010101" pitchFamily="2" charset="-122"/>
              </a:defRPr>
            </a:lvl4pPr>
            <a:lvl5pPr marL="1671320" indent="-185420" eaLnBrk="0" hangingPunct="0">
              <a:defRPr>
                <a:solidFill>
                  <a:schemeClr val="tx1"/>
                </a:solidFill>
                <a:latin typeface="Arial" panose="020B0604020202020204" pitchFamily="34" charset="0"/>
                <a:ea typeface="宋体" panose="02010600030101010101" pitchFamily="2" charset="-122"/>
              </a:defRPr>
            </a:lvl5pPr>
            <a:lvl6pPr marL="2042795" indent="-18542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414270" indent="-18542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2785745" indent="-18542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157220" indent="-18542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eaLnBrk="1" hangingPunct="1"/>
            <a:fld id="{002781A7-4ADF-406E-9C2B-F77FD7443746}" type="slidenum">
              <a:rPr lang="en-US" altLang="zh-CN" smtClean="0">
                <a:solidFill>
                  <a:srgbClr val="FFFFFF"/>
                </a:solidFill>
              </a:rPr>
            </a:fld>
            <a:endParaRPr lang="en-US" altLang="zh-CN">
              <a:solidFill>
                <a:srgbClr val="FFFFFF"/>
              </a:solidFill>
            </a:endParaRPr>
          </a:p>
        </p:txBody>
      </p:sp>
      <p:graphicFrame>
        <p:nvGraphicFramePr>
          <p:cNvPr id="4" name="表格 3"/>
          <p:cNvGraphicFramePr>
            <a:graphicFrameLocks noGrp="1"/>
          </p:cNvGraphicFramePr>
          <p:nvPr>
            <p:custDataLst>
              <p:tags r:id="rId1"/>
            </p:custDataLst>
          </p:nvPr>
        </p:nvGraphicFramePr>
        <p:xfrm>
          <a:off x="0" y="11430"/>
          <a:ext cx="9906000" cy="6871335"/>
        </p:xfrm>
        <a:graphic>
          <a:graphicData uri="http://schemas.openxmlformats.org/drawingml/2006/table">
            <a:tbl>
              <a:tblPr/>
              <a:tblGrid>
                <a:gridCol w="838200"/>
                <a:gridCol w="976630"/>
                <a:gridCol w="8091170"/>
              </a:tblGrid>
              <a:tr h="90805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项目</a:t>
                      </a:r>
                      <a:r>
                        <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概要</a:t>
                      </a:r>
                      <a:endPar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74295" marR="74295" marT="37137" marB="371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1CEE3"/>
                    </a:solidFill>
                  </a:tcPr>
                </a:tc>
                <a:tc hMerge="1">
                  <a:tcPr/>
                </a:tc>
                <a:tc hMerge="1">
                  <a:tcPr/>
                </a:tc>
              </a:tr>
              <a:tr h="1522095">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区位</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项目位置</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defRPr/>
                      </a:pPr>
                      <a:r>
                        <a:rPr sz="1600" b="0" dirty="0">
                          <a:latin typeface="微软雅黑" panose="020B0503020204020204" pitchFamily="34" charset="-122"/>
                          <a:ea typeface="微软雅黑" panose="020B0503020204020204" pitchFamily="34" charset="-122"/>
                          <a:sym typeface="楷体" panose="02010609060101010101" pitchFamily="49" charset="-122"/>
                        </a:rPr>
                        <a:t>本项目四至为：东至规划央视高清示范产业园，南至金安路(西长安街沿线)，西至规划玉带西路，北至规划银盛路。</a:t>
                      </a:r>
                      <a:endParaRPr sz="1600" b="0" dirty="0">
                        <a:latin typeface="微软雅黑" panose="020B0503020204020204" pitchFamily="34" charset="-122"/>
                        <a:ea typeface="微软雅黑" panose="020B0503020204020204" pitchFamily="34" charset="-122"/>
                        <a:sym typeface="楷体" panose="02010609060101010101" pitchFamily="49" charset="-122"/>
                      </a:endParaRPr>
                    </a:p>
                    <a:p>
                      <a:pPr marL="0" marR="0" lvl="0" indent="0" algn="l" defTabSz="914400" rtl="0" eaLnBrk="1" fontAlgn="base" latinLnBrk="0" hangingPunct="1">
                        <a:lnSpc>
                          <a:spcPct val="130000"/>
                        </a:lnSpc>
                        <a:spcBef>
                          <a:spcPct val="0"/>
                        </a:spcBef>
                        <a:spcAft>
                          <a:spcPct val="0"/>
                        </a:spcAft>
                        <a:buClrTx/>
                        <a:buSzTx/>
                        <a:buFontTx/>
                        <a:buNone/>
                        <a:defRPr/>
                      </a:pPr>
                      <a:r>
                        <a:rPr sz="1600" b="0" dirty="0">
                          <a:latin typeface="微软雅黑" panose="020B0503020204020204" pitchFamily="34" charset="-122"/>
                          <a:ea typeface="微软雅黑" panose="020B0503020204020204" pitchFamily="34" charset="-122"/>
                          <a:sym typeface="楷体" panose="02010609060101010101" pitchFamily="49" charset="-122"/>
                        </a:rPr>
                        <a:t>地块包含住宅及商业用地，住宅用地总建面为8.35万㎡，容积率2.5，商业用地总建面为6.475万㎡，容积率为3.5</a:t>
                      </a:r>
                      <a:endParaRPr sz="1600" b="0" dirty="0">
                        <a:latin typeface="微软雅黑" panose="020B0503020204020204" pitchFamily="34" charset="-122"/>
                        <a:ea typeface="微软雅黑" panose="020B0503020204020204" pitchFamily="34" charset="-122"/>
                        <a:sym typeface="楷体" panose="02010609060101010101" pitchFamily="49" charset="-122"/>
                      </a:endParaRPr>
                    </a:p>
                  </a:txBody>
                  <a:tcPr marL="74295" marR="74295" marT="37137" marB="371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901700">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片区规划</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auto" latinLnBrk="0" hangingPunct="1">
                        <a:lnSpc>
                          <a:spcPct val="130000"/>
                        </a:lnSpc>
                        <a:spcBef>
                          <a:spcPts val="0"/>
                        </a:spcBef>
                        <a:spcAft>
                          <a:spcPts val="0"/>
                        </a:spcAft>
                        <a:buClrTx/>
                        <a:buSzTx/>
                        <a:buFontTx/>
                        <a:buNone/>
                        <a:defRPr/>
                      </a:pPr>
                      <a:r>
                        <a:rPr lang="zh-CN" altLang="en-US" sz="1600" dirty="0" smtClean="0">
                          <a:solidFill>
                            <a:srgbClr val="000000"/>
                          </a:solidFill>
                          <a:latin typeface="微软雅黑" panose="020B0503020204020204" pitchFamily="34" charset="-122"/>
                          <a:ea typeface="微软雅黑" panose="020B0503020204020204" pitchFamily="34" charset="-122"/>
                          <a:sym typeface="+mn-ea"/>
                        </a:rPr>
                        <a:t>本案位于门头沟南部新城板块，受新首钢冬奥产业园区和石景山、海淀及丰台主要商圈辐射，在城市核心区一小时内生活圈之内</a:t>
                      </a:r>
                      <a:endParaRPr lang="zh-CN" altLang="en-US" sz="1600" dirty="0" smtClean="0">
                        <a:solidFill>
                          <a:srgbClr val="000000"/>
                        </a:solidFill>
                        <a:latin typeface="微软雅黑" panose="020B0503020204020204" pitchFamily="34" charset="-122"/>
                        <a:ea typeface="微软雅黑" panose="020B0503020204020204" pitchFamily="34" charset="-122"/>
                        <a:sym typeface="+mn-ea"/>
                      </a:endParaRPr>
                    </a:p>
                  </a:txBody>
                  <a:tcPr marL="74295" marR="74295" marT="37137" marB="371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768350">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地块</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性质用途</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 </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商服用地</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住宅用地</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1673225">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设计要点</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sz="1600" b="0" i="0" u="none" strike="noStrike" cap="none" normalizeH="0" baseline="0" dirty="0">
                          <a:latin typeface="微软雅黑" panose="020B0503020204020204" pitchFamily="34" charset="-122"/>
                          <a:ea typeface="微软雅黑" panose="020B0503020204020204" pitchFamily="34" charset="-122"/>
                        </a:rPr>
                        <a:t>本项目总占地约5.19公顷，其中：</a:t>
                      </a:r>
                      <a:endParaRPr kumimoji="0" sz="1600" b="0" i="0" u="none" strike="noStrike" cap="none" normalizeH="0" baseline="0" dirty="0">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0" i="0" u="none" strike="noStrike" cap="none" normalizeH="0" baseline="0" dirty="0">
                          <a:latin typeface="微软雅黑" panose="020B0503020204020204" pitchFamily="34" charset="-122"/>
                          <a:ea typeface="微软雅黑" panose="020B0503020204020204" pitchFamily="34" charset="-122"/>
                        </a:rPr>
                        <a:t>R2类住宅规划用地面积3.34公顷，容积率2.5，规划建筑面积83500平方米；</a:t>
                      </a:r>
                      <a:endParaRPr kumimoji="0" sz="1600" b="0" i="0" u="none" strike="noStrike" cap="none" normalizeH="0" baseline="0" dirty="0">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sz="1600" b="0" i="0" u="none" strike="noStrike" cap="none" normalizeH="0" baseline="0" dirty="0">
                          <a:latin typeface="微软雅黑" panose="020B0503020204020204" pitchFamily="34" charset="-122"/>
                          <a:ea typeface="微软雅黑" panose="020B0503020204020204" pitchFamily="34" charset="-122"/>
                        </a:rPr>
                        <a:t>B4综合性商业金融服务业规划用地面积1.85公顷，容积率3.5，规划建筑面积64750平方米。</a:t>
                      </a:r>
                      <a:endParaRPr kumimoji="0" sz="1600" b="0" i="0" u="none" strike="noStrike" cap="none" normalizeH="0" baseline="0" dirty="0">
                        <a:latin typeface="微软雅黑" panose="020B0503020204020204" pitchFamily="34" charset="-122"/>
                        <a:ea typeface="微软雅黑" panose="020B0503020204020204" pitchFamily="34" charset="-122"/>
                      </a:endParaRPr>
                    </a:p>
                  </a:txBody>
                  <a:tcPr marL="74295" marR="74295" marT="37137" marB="371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525780">
                <a:tc rowSpan="2">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市场</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客户产品</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0" fontAlgn="auto" latinLnBrk="0" hangingPunct="0">
                        <a:lnSpc>
                          <a:spcPct val="160000"/>
                        </a:lnSpc>
                        <a:spcBef>
                          <a:spcPts val="0"/>
                        </a:spcBef>
                        <a:spcAft>
                          <a:spcPts val="0"/>
                        </a:spcAft>
                        <a:buClrTx/>
                        <a:buSzTx/>
                        <a:buFontTx/>
                        <a:buNone/>
                        <a:defRPr/>
                      </a:pPr>
                      <a:r>
                        <a:rPr lang="zh-CN" altLang="en-US" sz="1600" kern="100" dirty="0">
                          <a:solidFill>
                            <a:schemeClr val="dk1"/>
                          </a:solidFill>
                          <a:effectLst/>
                          <a:latin typeface="微软雅黑" panose="020B0503020204020204" pitchFamily="34" charset="-122"/>
                          <a:ea typeface="微软雅黑" panose="020B0503020204020204" pitchFamily="34" charset="-122"/>
                          <a:cs typeface="Times New Roman" panose="02020603050405020304"/>
                        </a:rPr>
                        <a:t>住宅以海淀石景山外溢客户为主，高层产品多为</a:t>
                      </a:r>
                      <a:r>
                        <a:rPr lang="en-US" altLang="zh-CN" sz="1600" kern="100" dirty="0">
                          <a:solidFill>
                            <a:schemeClr val="dk1"/>
                          </a:solidFill>
                          <a:effectLst/>
                          <a:latin typeface="微软雅黑" panose="020B0503020204020204" pitchFamily="34" charset="-122"/>
                          <a:ea typeface="微软雅黑" panose="020B0503020204020204" pitchFamily="34" charset="-122"/>
                          <a:cs typeface="Times New Roman" panose="02020603050405020304"/>
                        </a:rPr>
                        <a:t>100</a:t>
                      </a:r>
                      <a:r>
                        <a:rPr lang="zh-CN" altLang="en-US" sz="1600" kern="100" dirty="0">
                          <a:solidFill>
                            <a:schemeClr val="dk1"/>
                          </a:solidFill>
                          <a:effectLst/>
                          <a:latin typeface="微软雅黑" panose="020B0503020204020204" pitchFamily="34" charset="-122"/>
                          <a:ea typeface="微软雅黑" panose="020B0503020204020204" pitchFamily="34" charset="-122"/>
                          <a:cs typeface="Times New Roman" panose="02020603050405020304"/>
                        </a:rPr>
                        <a:t>㎡左右的的三</a:t>
                      </a:r>
                      <a:r>
                        <a:rPr lang="zh-CN" altLang="en-US" sz="1600" kern="1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a:rPr>
                        <a:t>房。</a:t>
                      </a:r>
                      <a:r>
                        <a:rPr lang="zh-CN" altLang="en-US" sz="1600" kern="100" dirty="0">
                          <a:solidFill>
                            <a:schemeClr val="dk1"/>
                          </a:solidFill>
                          <a:effectLst/>
                          <a:latin typeface="微软雅黑" panose="020B0503020204020204" pitchFamily="34" charset="-122"/>
                          <a:ea typeface="微软雅黑" panose="020B0503020204020204" pitchFamily="34" charset="-122"/>
                          <a:cs typeface="Times New Roman" panose="02020603050405020304"/>
                        </a:rPr>
                        <a:t>主力面积</a:t>
                      </a:r>
                      <a:r>
                        <a:rPr lang="zh-CN" altLang="en-US" sz="1600" kern="1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a:rPr>
                        <a:t>段</a:t>
                      </a:r>
                      <a:r>
                        <a:rPr lang="en-US" altLang="zh-CN" sz="1600" kern="1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a:rPr>
                        <a:t>90-180</a:t>
                      </a:r>
                      <a:r>
                        <a:rPr lang="zh-CN" altLang="en-US" sz="1600" kern="100" dirty="0" smtClean="0">
                          <a:solidFill>
                            <a:schemeClr val="dk1"/>
                          </a:solidFill>
                          <a:effectLst/>
                          <a:latin typeface="微软雅黑" panose="020B0503020204020204" pitchFamily="34" charset="-122"/>
                          <a:ea typeface="微软雅黑" panose="020B0503020204020204" pitchFamily="34" charset="-122"/>
                          <a:cs typeface="Times New Roman" panose="02020603050405020304"/>
                        </a:rPr>
                        <a:t>㎡</a:t>
                      </a:r>
                      <a:r>
                        <a:rPr lang="zh-CN" altLang="en-US" sz="1600" kern="100" dirty="0">
                          <a:solidFill>
                            <a:schemeClr val="dk1"/>
                          </a:solidFill>
                          <a:effectLst/>
                          <a:latin typeface="微软雅黑" panose="020B0503020204020204" pitchFamily="34" charset="-122"/>
                          <a:ea typeface="微软雅黑" panose="020B0503020204020204" pitchFamily="34" charset="-122"/>
                          <a:cs typeface="Times New Roman" panose="02020603050405020304"/>
                        </a:rPr>
                        <a:t>。</a:t>
                      </a:r>
                      <a:endParaRPr lang="zh-CN" altLang="en-US" sz="1600" kern="100" dirty="0">
                        <a:solidFill>
                          <a:schemeClr val="dk1"/>
                        </a:solidFill>
                        <a:effectLst/>
                        <a:latin typeface="微软雅黑" panose="020B0503020204020204" pitchFamily="34" charset="-122"/>
                        <a:ea typeface="微软雅黑" panose="020B0503020204020204" pitchFamily="34" charset="-122"/>
                        <a:cs typeface="Times New Roman" panose="02020603050405020304"/>
                      </a:endParaRPr>
                    </a:p>
                  </a:txBody>
                  <a:tcPr marL="74295" marR="74295" marT="37137" marB="371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572135">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售价去化</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周边楼盘高层多为精装，售价</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5.2--6.5</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元</a:t>
                      </a:r>
                      <a:r>
                        <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㎡，年</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销量</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8-15</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万</a:t>
                      </a:r>
                      <a:r>
                        <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rPr>
                        <a:t>㎡。</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graphicFrame>
        <p:nvGraphicFramePr>
          <p:cNvPr id="3" name="表格 2"/>
          <p:cNvGraphicFramePr>
            <a:graphicFrameLocks noGrp="1"/>
          </p:cNvGraphicFramePr>
          <p:nvPr>
            <p:custDataLst>
              <p:tags r:id="rId1"/>
            </p:custDataLst>
          </p:nvPr>
        </p:nvGraphicFramePr>
        <p:xfrm>
          <a:off x="0" y="29845"/>
          <a:ext cx="9815830" cy="6794500"/>
        </p:xfrm>
        <a:graphic>
          <a:graphicData uri="http://schemas.openxmlformats.org/drawingml/2006/table">
            <a:tbl>
              <a:tblPr/>
              <a:tblGrid>
                <a:gridCol w="830580"/>
                <a:gridCol w="967740"/>
                <a:gridCol w="8017510"/>
              </a:tblGrid>
              <a:tr h="1047750">
                <a:tc gridSpan="3">
                  <a:txBody>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smtClean="0">
                          <a:ln>
                            <a:noFill/>
                          </a:ln>
                          <a:solidFill>
                            <a:schemeClr val="bg1"/>
                          </a:solidFill>
                          <a:effectLst/>
                          <a:latin typeface="微软雅黑" panose="020B0503020204020204" pitchFamily="34" charset="-122"/>
                          <a:ea typeface="微软雅黑" panose="020B0503020204020204" pitchFamily="34" charset="-122"/>
                        </a:rPr>
                        <a:t>项目</a:t>
                      </a:r>
                      <a:r>
                        <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rPr>
                        <a:t>概要</a:t>
                      </a:r>
                      <a:endParaRPr kumimoji="0" lang="zh-CN" altLang="en-US" sz="20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endParaRPr>
                    </a:p>
                  </a:txBody>
                  <a:tcPr marL="74295" marR="74295" marT="37137" marB="371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91CEE3"/>
                    </a:solidFill>
                  </a:tcPr>
                </a:tc>
                <a:tc hMerge="1">
                  <a:tcPr/>
                </a:tc>
                <a:tc hMerge="1">
                  <a:tcPr/>
                </a:tc>
              </a:tr>
              <a:tr h="2238375">
                <a:tc rowSpan="3">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交易</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操作模式</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30000"/>
                        </a:lnSpc>
                        <a:spcBef>
                          <a:spcPct val="0"/>
                        </a:spcBef>
                        <a:spcAft>
                          <a:spcPct val="0"/>
                        </a:spcAft>
                        <a:buClrTx/>
                        <a:buSzTx/>
                        <a:buFontTx/>
                        <a:buNone/>
                        <a:defRPr/>
                      </a:pPr>
                      <a:r>
                        <a:rPr sz="1600" dirty="0" smtClean="0">
                          <a:latin typeface="微软雅黑" panose="020B0503020204020204" pitchFamily="34" charset="-122"/>
                          <a:ea typeface="微软雅黑" panose="020B0503020204020204" pitchFamily="34" charset="-122"/>
                        </a:rPr>
                        <a:t>本项目将由</a:t>
                      </a:r>
                      <a:r>
                        <a:rPr lang="zh-CN" sz="1600" dirty="0" smtClean="0">
                          <a:latin typeface="微软雅黑" panose="020B0503020204020204" pitchFamily="34" charset="-122"/>
                          <a:ea typeface="微软雅黑" panose="020B0503020204020204" pitchFamily="34" charset="-122"/>
                        </a:rPr>
                        <a:t>中城通泰（北京）置业有限公司</a:t>
                      </a:r>
                      <a:r>
                        <a:rPr sz="1600" dirty="0" smtClean="0">
                          <a:latin typeface="微软雅黑" panose="020B0503020204020204" pitchFamily="34" charset="-122"/>
                          <a:ea typeface="微软雅黑" panose="020B0503020204020204" pitchFamily="34" charset="-122"/>
                        </a:rPr>
                        <a:t>进行投资开发，</a:t>
                      </a:r>
                      <a:r>
                        <a:rPr lang="zh-CN" sz="1600" dirty="0" smtClean="0">
                          <a:latin typeface="微软雅黑" panose="020B0503020204020204" pitchFamily="34" charset="-122"/>
                          <a:ea typeface="微软雅黑" panose="020B0503020204020204" pitchFamily="34" charset="-122"/>
                        </a:rPr>
                        <a:t>中城通泰</a:t>
                      </a:r>
                      <a:r>
                        <a:rPr sz="1600" dirty="0" smtClean="0">
                          <a:latin typeface="微软雅黑" panose="020B0503020204020204" pitchFamily="34" charset="-122"/>
                          <a:ea typeface="微软雅黑" panose="020B0503020204020204" pitchFamily="34" charset="-122"/>
                        </a:rPr>
                        <a:t>的控股股东北京</a:t>
                      </a:r>
                      <a:r>
                        <a:rPr lang="zh-CN" sz="1600" dirty="0" smtClean="0">
                          <a:latin typeface="微软雅黑" panose="020B0503020204020204" pitchFamily="34" charset="-122"/>
                          <a:ea typeface="微软雅黑" panose="020B0503020204020204" pitchFamily="34" charset="-122"/>
                        </a:rPr>
                        <a:t>富海耀世企业咨询管理</a:t>
                      </a:r>
                      <a:r>
                        <a:rPr sz="1600" dirty="0" smtClean="0">
                          <a:latin typeface="微软雅黑" panose="020B0503020204020204" pitchFamily="34" charset="-122"/>
                          <a:ea typeface="微软雅黑" panose="020B0503020204020204" pitchFamily="34" charset="-122"/>
                        </a:rPr>
                        <a:t>有限公司是国内领先的产业投资机构，是中国私募股权基金管理人。秉承实业加资本的运作理念，专注新能源 数字文化 大健康等核心赛道。</a:t>
                      </a:r>
                      <a:r>
                        <a:rPr lang="zh-CN" sz="1600" dirty="0" smtClean="0">
                          <a:latin typeface="微软雅黑" panose="020B0503020204020204" pitchFamily="34" charset="-122"/>
                          <a:ea typeface="微软雅黑" panose="020B0503020204020204" pitchFamily="34" charset="-122"/>
                        </a:rPr>
                        <a:t>中城通泰</a:t>
                      </a:r>
                      <a:r>
                        <a:rPr sz="1600" dirty="0" smtClean="0">
                          <a:latin typeface="微软雅黑" panose="020B0503020204020204" pitchFamily="34" charset="-122"/>
                          <a:ea typeface="微软雅黑" panose="020B0503020204020204" pitchFamily="34" charset="-122"/>
                        </a:rPr>
                        <a:t>创始股东拥有20多年房地产业金融投资及操盘经验，累计投资操盘近两百万平米的产业地产项目。</a:t>
                      </a:r>
                      <a:endParaRPr sz="1600" dirty="0" smtClean="0">
                        <a:latin typeface="微软雅黑" panose="020B0503020204020204" pitchFamily="34" charset="-122"/>
                        <a:ea typeface="微软雅黑" panose="020B0503020204020204" pitchFamily="34" charset="-122"/>
                      </a:endParaRPr>
                    </a:p>
                  </a:txBody>
                  <a:tcPr marL="74295" marR="74295" marT="37137" marB="371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2351405">
                <a:tc vMerge="1">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交易条件</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600" dirty="0" smtClean="0">
                          <a:latin typeface="微软雅黑" panose="020B0503020204020204" pitchFamily="34" charset="-122"/>
                          <a:ea typeface="微软雅黑" panose="020B0503020204020204" pitchFamily="34" charset="-122"/>
                          <a:sym typeface="楷体" panose="02010609060101010101" pitchFamily="49" charset="-122"/>
                        </a:rPr>
                        <a:t>招拍挂</a:t>
                      </a:r>
                      <a:endPar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sym typeface="楷体" panose="02010609060101010101" pitchFamily="49" charset="-122"/>
                      </a:endParaRPr>
                    </a:p>
                  </a:txBody>
                  <a:tcPr marL="74295" marR="74295" marT="37137" marB="371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r h="1156970">
                <a:tc vMerge="1">
                  <a:tcPr/>
                </a:tc>
                <a:tc>
                  <a:txBody>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交易价格</a:t>
                      </a:r>
                      <a:endParaRPr kumimoji="0" lang="zh-CN" altLang="en-US"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anchorCtr="1"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40000"/>
                        <a:lumOff val="60000"/>
                      </a:schemeClr>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与政府初步洽谈地价为：</a:t>
                      </a:r>
                      <a:endPar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endParaRPr>
                    </a:p>
                    <a:p>
                      <a:pPr marL="0" marR="0" lvl="0" indent="0" algn="l" defTabSz="914400" rtl="0" eaLnBrk="1" fontAlgn="base" latinLnBrk="0" hangingPunct="1">
                        <a:lnSpc>
                          <a:spcPct val="100000"/>
                        </a:lnSpc>
                        <a:spcBef>
                          <a:spcPct val="0"/>
                        </a:spcBef>
                        <a:spcAft>
                          <a:spcPct val="0"/>
                        </a:spcAft>
                        <a:buClrTx/>
                        <a:buSzTx/>
                        <a:buFontTx/>
                        <a:buNone/>
                        <a:defRPr/>
                      </a:pP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住宅用地楼面价</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23000</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元</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㎡、商业用地楼面价</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8700</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元</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㎡总地价约</a:t>
                      </a:r>
                      <a:r>
                        <a:rPr kumimoji="0" lang="en-US" altLang="zh-CN"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26</a:t>
                      </a:r>
                      <a:r>
                        <a:rPr kumimoji="0" lang="zh-CN" altLang="en-US" sz="1600" b="0" i="0" u="none" strike="noStrike" cap="none" normalizeH="0" baseline="0" dirty="0" smtClean="0">
                          <a:ln>
                            <a:noFill/>
                          </a:ln>
                          <a:solidFill>
                            <a:schemeClr val="tx1"/>
                          </a:solidFill>
                          <a:effectLst/>
                          <a:latin typeface="微软雅黑" panose="020B0503020204020204" pitchFamily="34" charset="-122"/>
                          <a:ea typeface="微软雅黑" panose="020B0503020204020204" pitchFamily="34" charset="-122"/>
                        </a:rPr>
                        <a:t>亿</a:t>
                      </a:r>
                      <a:endParaRPr kumimoji="0" lang="en-US" altLang="zh-CN" sz="1600" b="0" i="0" u="none" strike="noStrike" cap="none" normalizeH="0" baseline="0" dirty="0">
                        <a:ln>
                          <a:noFill/>
                        </a:ln>
                        <a:solidFill>
                          <a:schemeClr val="tx1"/>
                        </a:solidFill>
                        <a:effectLst/>
                        <a:latin typeface="微软雅黑" panose="020B0503020204020204" pitchFamily="34" charset="-122"/>
                        <a:ea typeface="微软雅黑" panose="020B0503020204020204" pitchFamily="34" charset="-122"/>
                      </a:endParaRPr>
                    </a:p>
                  </a:txBody>
                  <a:tcPr marL="74295" marR="74295" marT="37137" marB="37137"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lumMod val="20000"/>
                        <a:lumOff val="80000"/>
                      </a:schemeClr>
                    </a:solidFill>
                  </a:tcPr>
                </a:tc>
              </a:tr>
            </a:tbl>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5" name="TextBox 5"/>
          <p:cNvSpPr txBox="1">
            <a:spLocks noChangeArrowheads="1"/>
          </p:cNvSpPr>
          <p:nvPr/>
        </p:nvSpPr>
        <p:spPr bwMode="auto">
          <a:xfrm>
            <a:off x="329054" y="155460"/>
            <a:ext cx="4607149" cy="461645"/>
          </a:xfrm>
          <a:prstGeom prst="rect">
            <a:avLst/>
          </a:prstGeom>
          <a:noFill/>
          <a:ln w="9525">
            <a:noFill/>
            <a:miter lim="800000"/>
          </a:ln>
        </p:spPr>
        <p:txBody>
          <a:bodyPr wrap="square" lIns="0" tIns="0" rIns="0" bIns="0">
            <a:spAutoFit/>
          </a:bodyPr>
          <a:lstStyle/>
          <a:p>
            <a:pPr>
              <a:lnSpc>
                <a:spcPct val="150000"/>
              </a:lnSpc>
              <a:defRPr/>
            </a:pPr>
            <a:r>
              <a:rPr lang="en-US" altLang="zh-CN" sz="2000" b="1" dirty="0">
                <a:solidFill>
                  <a:schemeClr val="bg2">
                    <a:lumMod val="50000"/>
                  </a:schemeClr>
                </a:solidFill>
                <a:latin typeface="微软雅黑" panose="020B0503020204020204" pitchFamily="34" charset="-122"/>
                <a:ea typeface="微软雅黑" panose="020B0503020204020204" pitchFamily="34" charset="-122"/>
              </a:rPr>
              <a:t>1</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 城市概况</a:t>
            </a:r>
            <a:r>
              <a:rPr lang="en-US" altLang="zh-CN" sz="20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2000" b="1" dirty="0" smtClean="0">
                <a:solidFill>
                  <a:schemeClr val="bg2">
                    <a:lumMod val="50000"/>
                  </a:schemeClr>
                </a:solidFill>
                <a:latin typeface="微软雅黑" panose="020B0503020204020204" pitchFamily="34" charset="-122"/>
                <a:ea typeface="微软雅黑" panose="020B0503020204020204" pitchFamily="34" charset="-122"/>
              </a:rPr>
              <a:t>直辖市</a:t>
            </a:r>
            <a:r>
              <a:rPr lang="en-US" altLang="zh-CN" sz="20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2000" b="1" dirty="0" smtClean="0">
                <a:solidFill>
                  <a:schemeClr val="bg2">
                    <a:lumMod val="50000"/>
                  </a:schemeClr>
                </a:solidFill>
                <a:latin typeface="微软雅黑" panose="020B0503020204020204" pitchFamily="34" charset="-122"/>
                <a:ea typeface="微软雅黑" panose="020B0503020204020204" pitchFamily="34" charset="-122"/>
              </a:rPr>
              <a:t>新</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一线</a:t>
            </a:r>
            <a:r>
              <a:rPr lang="zh-CN" altLang="en-US" sz="2000" b="1" dirty="0" smtClean="0">
                <a:solidFill>
                  <a:schemeClr val="bg2">
                    <a:lumMod val="50000"/>
                  </a:schemeClr>
                </a:solidFill>
                <a:latin typeface="微软雅黑" panose="020B0503020204020204" pitchFamily="34" charset="-122"/>
                <a:ea typeface="微软雅黑" panose="020B0503020204020204" pitchFamily="34" charset="-122"/>
              </a:rPr>
              <a:t>城市</a:t>
            </a:r>
            <a:endParaRPr lang="zh-CN" altLang="en-US" sz="2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2" name="矩形 1"/>
          <p:cNvSpPr/>
          <p:nvPr>
            <p:custDataLst>
              <p:tags r:id="rId1"/>
            </p:custDataLst>
          </p:nvPr>
        </p:nvSpPr>
        <p:spPr>
          <a:xfrm>
            <a:off x="0" y="855980"/>
            <a:ext cx="9674225" cy="138366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门头沟区作为首都长安街通向自然的重要节点，在首都得地位具有唯一性；</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坚持把创新作为引领发展的第一动力，以中关村门头沟园为引擎，加速培育文旅体验、科创智能、医药健康“三大产业”，</a:t>
            </a:r>
            <a:endParaRPr kumimoji="0" lang="en-US" altLang="zh-CN"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同步加快打造“一线四矿”文旅康养休闲区、新首钢协作配套区、医药健康产业集聚区、“军庄龙泉”科技文创产业集聚区。</a:t>
            </a:r>
            <a:endParaRPr kumimoji="0" lang="zh-CN" altLang="en-US" sz="14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p:txBody>
      </p:sp>
      <p:cxnSp>
        <p:nvCxnSpPr>
          <p:cNvPr id="24" name="直接连接符 23"/>
          <p:cNvCxnSpPr/>
          <p:nvPr>
            <p:custDataLst>
              <p:tags r:id="rId2"/>
            </p:custDataLst>
          </p:nvPr>
        </p:nvCxnSpPr>
        <p:spPr>
          <a:xfrm>
            <a:off x="344483" y="764858"/>
            <a:ext cx="9526905" cy="0"/>
          </a:xfrm>
          <a:prstGeom prst="line">
            <a:avLst/>
          </a:prstGeom>
          <a:noFill/>
          <a:ln w="6350" cap="flat" cmpd="sng" algn="ctr">
            <a:solidFill>
              <a:srgbClr val="000000">
                <a:lumMod val="50000"/>
                <a:lumOff val="50000"/>
              </a:srgbClr>
            </a:solidFill>
            <a:prstDash val="solid"/>
            <a:miter lim="800000"/>
          </a:ln>
          <a:effectLst/>
        </p:spPr>
      </p:cxnSp>
      <p:pic>
        <p:nvPicPr>
          <p:cNvPr id="6" name="图片 5"/>
          <p:cNvPicPr>
            <a:picLocks noChangeAspect="1"/>
          </p:cNvPicPr>
          <p:nvPr>
            <p:custDataLst>
              <p:tags r:id="rId3"/>
            </p:custDataLst>
          </p:nvPr>
        </p:nvPicPr>
        <p:blipFill rotWithShape="1">
          <a:blip r:embed="rId4">
            <a:extLst>
              <a:ext uri="{28A0092B-C50C-407E-A947-70E740481C1C}">
                <a14:useLocalDpi xmlns:a14="http://schemas.microsoft.com/office/drawing/2010/main" val="0"/>
              </a:ext>
            </a:extLst>
          </a:blip>
          <a:srcRect l="4686" t="13514" r="4459" b="15988"/>
          <a:stretch>
            <a:fillRect/>
          </a:stretch>
        </p:blipFill>
        <p:spPr>
          <a:xfrm>
            <a:off x="4599305" y="2125345"/>
            <a:ext cx="4986655" cy="4387215"/>
          </a:xfrm>
          <a:prstGeom prst="rect">
            <a:avLst/>
          </a:prstGeom>
        </p:spPr>
      </p:pic>
      <p:sp>
        <p:nvSpPr>
          <p:cNvPr id="9" name="矩形 8"/>
          <p:cNvSpPr/>
          <p:nvPr>
            <p:custDataLst>
              <p:tags r:id="rId5"/>
            </p:custDataLst>
          </p:nvPr>
        </p:nvSpPr>
        <p:spPr>
          <a:xfrm>
            <a:off x="4673600" y="2163445"/>
            <a:ext cx="3604260" cy="314960"/>
          </a:xfrm>
          <a:prstGeom prst="rect">
            <a:avLst/>
          </a:prstGeom>
          <a:solidFill>
            <a:srgbClr val="FFFFFF">
              <a:lumMod val="85000"/>
            </a:srgb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门头沟分区规划（</a:t>
            </a:r>
            <a:r>
              <a:rPr kumimoji="0" lang="en-US" altLang="zh-CN"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2017-2035</a:t>
            </a:r>
            <a:r>
              <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rPr>
              <a:t>年）</a:t>
            </a:r>
            <a:endParaRPr kumimoji="0" lang="zh-CN" altLang="en-US" sz="10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ea"/>
            </a:endParaRPr>
          </a:p>
        </p:txBody>
      </p:sp>
      <p:sp>
        <p:nvSpPr>
          <p:cNvPr id="12" name="Text Box 32"/>
          <p:cNvSpPr>
            <a:spLocks noChangeArrowheads="1"/>
          </p:cNvSpPr>
          <p:nvPr>
            <p:custDataLst>
              <p:tags r:id="rId6"/>
            </p:custDataLst>
          </p:nvPr>
        </p:nvSpPr>
        <p:spPr bwMode="auto">
          <a:xfrm>
            <a:off x="189865" y="2162175"/>
            <a:ext cx="4330065" cy="4053840"/>
          </a:xfrm>
          <a:prstGeom prst="rect">
            <a:avLst/>
          </a:prstGeom>
          <a:noFill/>
          <a:ln w="6350">
            <a:solidFill>
              <a:srgbClr val="FFFFFF">
                <a:lumMod val="50000"/>
              </a:srgbClr>
            </a:solidFill>
            <a:prstDash val="sysDash"/>
            <a:miter lim="800000"/>
          </a:ln>
          <a:extLst>
            <a:ext uri="{909E8E84-426E-40DD-AFC4-6F175D3DCCD1}">
              <a14:hiddenFill xmlns:a14="http://schemas.microsoft.com/office/drawing/2010/main">
                <a:solidFill>
                  <a:srgbClr val="FFFFFF"/>
                </a:solidFill>
              </a14:hiddenFill>
            </a:ext>
          </a:extLst>
        </p:spPr>
        <p:txBody>
          <a:bodyPr anchor="ctr">
            <a:noAutofit/>
          </a:bodyPr>
          <a:lstStyle>
            <a:lvl1pPr marL="285750" indent="-285750">
              <a:defRPr>
                <a:solidFill>
                  <a:srgbClr val="000000"/>
                </a:solidFill>
                <a:latin typeface="Arial" panose="020B0604020202020204" pitchFamily="34" charset="0"/>
                <a:ea typeface="宋体" panose="02010600030101010101" pitchFamily="2" charset="-122"/>
              </a:defRPr>
            </a:lvl1pPr>
            <a:lvl2pPr marL="742950" indent="-285750">
              <a:defRPr>
                <a:solidFill>
                  <a:srgbClr val="000000"/>
                </a:solidFill>
                <a:latin typeface="Arial" panose="020B0604020202020204" pitchFamily="34" charset="0"/>
                <a:ea typeface="宋体" panose="02010600030101010101" pitchFamily="2" charset="-122"/>
              </a:defRPr>
            </a:lvl2pPr>
            <a:lvl3pPr marL="1143000" indent="-228600">
              <a:defRPr>
                <a:solidFill>
                  <a:srgbClr val="000000"/>
                </a:solidFill>
                <a:latin typeface="Arial" panose="020B0604020202020204" pitchFamily="34" charset="0"/>
                <a:ea typeface="宋体" panose="02010600030101010101" pitchFamily="2" charset="-122"/>
              </a:defRPr>
            </a:lvl3pPr>
            <a:lvl4pPr marL="1600200" indent="-228600">
              <a:defRPr>
                <a:solidFill>
                  <a:srgbClr val="000000"/>
                </a:solidFill>
                <a:latin typeface="Arial" panose="020B0604020202020204" pitchFamily="34" charset="0"/>
                <a:ea typeface="宋体" panose="02010600030101010101" pitchFamily="2" charset="-122"/>
              </a:defRPr>
            </a:lvl4pPr>
            <a:lvl5pPr marL="2057400" indent="-228600">
              <a:defRPr>
                <a:solidFill>
                  <a:srgbClr val="000000"/>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rgbClr val="000000"/>
                </a:solidFill>
                <a:latin typeface="Arial" panose="020B0604020202020204" pitchFamily="34" charset="0"/>
                <a:ea typeface="宋体" panose="02010600030101010101" pitchFamily="2" charset="-122"/>
              </a:defRPr>
            </a:lvl9pPr>
          </a:lstStyle>
          <a:p>
            <a:pPr marL="285750" marR="0" lvl="0" indent="-285750" algn="just" defTabSz="914400" rtl="0" eaLnBrk="1" fontAlgn="base" latinLnBrk="0" hangingPunct="1">
              <a:lnSpc>
                <a:spcPct val="150000"/>
              </a:lnSpc>
              <a:spcBef>
                <a:spcPct val="0"/>
              </a:spcBef>
              <a:spcAft>
                <a:spcPts val="300"/>
              </a:spcAft>
              <a:buClrTx/>
              <a:buSzTx/>
              <a:buFont typeface="Wingdings" panose="05000000000000000000" pitchFamily="2" charset="2"/>
              <a:buChar char="p"/>
              <a:defRPr/>
            </a:pPr>
            <a:r>
              <a:rPr kumimoji="0" lang="zh-CN" altLang="en-US"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区域范围</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：门头沟区行政辖区，总面积约</a:t>
            </a:r>
            <a:r>
              <a:rPr kumimoji="0" lang="en-US" altLang="zh-CN"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1448</a:t>
            </a:r>
            <a:r>
              <a:rPr kumimoji="0" lang="zh-CN" altLang="en-US"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平方公里</a:t>
            </a:r>
            <a:endPar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endParaRPr>
          </a:p>
          <a:p>
            <a:pPr marL="285750" marR="0" lvl="0" indent="-285750" algn="just" defTabSz="914400" rtl="0" eaLnBrk="1" fontAlgn="base" latinLnBrk="0" hangingPunct="1">
              <a:lnSpc>
                <a:spcPct val="150000"/>
              </a:lnSpc>
              <a:spcBef>
                <a:spcPct val="0"/>
              </a:spcBef>
              <a:spcAft>
                <a:spcPts val="300"/>
              </a:spcAft>
              <a:buClrTx/>
              <a:buSzTx/>
              <a:buFont typeface="Wingdings" panose="05000000000000000000" pitchFamily="2" charset="2"/>
              <a:buChar char="p"/>
              <a:defRPr/>
            </a:pPr>
            <a:r>
              <a:rPr kumimoji="0" lang="zh-CN" altLang="en-US"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人口规模</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a:t>
            </a:r>
            <a:r>
              <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2022</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年末常住人口</a:t>
            </a:r>
            <a:r>
              <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39.6</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万人，门头沟区到</a:t>
            </a:r>
            <a:r>
              <a:rPr kumimoji="0" lang="en-US" altLang="zh-CN"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2035</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年常住人口调控至</a:t>
            </a:r>
            <a:r>
              <a:rPr kumimoji="0" lang="en-US" altLang="zh-CN"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38</a:t>
            </a:r>
            <a:r>
              <a:rPr kumimoji="0" lang="zh-CN" altLang="en-US"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万人左右</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endParaRPr>
          </a:p>
          <a:p>
            <a:pPr marL="285750" marR="0" lvl="0" indent="-285750" algn="just" defTabSz="914400" rtl="0" eaLnBrk="1" fontAlgn="base" latinLnBrk="0" hangingPunct="1">
              <a:lnSpc>
                <a:spcPct val="150000"/>
              </a:lnSpc>
              <a:spcBef>
                <a:spcPct val="0"/>
              </a:spcBef>
              <a:spcAft>
                <a:spcPts val="300"/>
              </a:spcAft>
              <a:buClrTx/>
              <a:buSzTx/>
              <a:buFont typeface="Wingdings" panose="05000000000000000000" pitchFamily="2" charset="2"/>
              <a:buChar char="p"/>
              <a:defRPr/>
            </a:pPr>
            <a:r>
              <a:rPr kumimoji="0" lang="zh-CN" altLang="en-US"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发展目标</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a:t>
            </a:r>
            <a:r>
              <a:rPr kumimoji="0" lang="en-US" altLang="zh-CN" sz="10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2035</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年实现产业转型与生态保育相协调，特色旅游与文化传承相融合，服务均等与职住平衡相匹配，建成</a:t>
            </a:r>
            <a:r>
              <a:rPr kumimoji="0" lang="zh-CN" altLang="en-US"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山灵水秀、文脉悠远、创意荟萃、幸福和谐的滨水美丽山城。</a:t>
            </a:r>
            <a:endParaRPr kumimoji="0" lang="en-US" altLang="zh-CN"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endParaRPr>
          </a:p>
          <a:p>
            <a:pPr marL="285750" marR="0" lvl="0" indent="-285750" algn="just" defTabSz="914400" rtl="0" eaLnBrk="1" fontAlgn="base" latinLnBrk="0" hangingPunct="1">
              <a:lnSpc>
                <a:spcPct val="150000"/>
              </a:lnSpc>
              <a:spcBef>
                <a:spcPct val="0"/>
              </a:spcBef>
              <a:spcAft>
                <a:spcPts val="300"/>
              </a:spcAft>
              <a:buClrTx/>
              <a:buSzTx/>
              <a:buFont typeface="Wingdings" panose="05000000000000000000" pitchFamily="2" charset="2"/>
              <a:buChar char="p"/>
              <a:defRPr/>
            </a:pPr>
            <a:r>
              <a:rPr kumimoji="0" lang="zh-CN" altLang="en-US"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城市功能</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：首都西部重点生态保育及区域生态治理协作区、首都西部综合服务区、京西特色历史文化旅游休闲区。</a:t>
            </a:r>
            <a:endParaRPr kumimoji="0" lang="en-US" altLang="zh-CN"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endParaRPr>
          </a:p>
          <a:p>
            <a:pPr marL="285750" marR="0" lvl="0" indent="-285750" algn="just" defTabSz="914400" rtl="0" eaLnBrk="1" fontAlgn="base" latinLnBrk="0" hangingPunct="1">
              <a:lnSpc>
                <a:spcPct val="150000"/>
              </a:lnSpc>
              <a:spcBef>
                <a:spcPct val="0"/>
              </a:spcBef>
              <a:spcAft>
                <a:spcPts val="300"/>
              </a:spcAft>
              <a:buClrTx/>
              <a:buSzTx/>
              <a:buFont typeface="Wingdings" panose="05000000000000000000" pitchFamily="2" charset="2"/>
              <a:buChar char="p"/>
              <a:defRPr/>
            </a:pPr>
            <a:r>
              <a:rPr kumimoji="0" lang="zh-CN" altLang="en-US"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空间布局</a:t>
            </a:r>
            <a:r>
              <a:rPr kumimoji="0" lang="zh-CN" altLang="en-US" sz="1000" b="0"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：构建</a:t>
            </a:r>
            <a:r>
              <a:rPr kumimoji="0" lang="zh-CN" altLang="en-US"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rPr>
              <a:t>“一城、两带、三点、多脉”</a:t>
            </a:r>
            <a:endParaRPr kumimoji="0" lang="en-US" altLang="zh-CN" sz="1000" b="1" i="0" u="sng"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sym typeface="楷体" panose="02010609060101010101" pitchFamily="49" charset="-122"/>
            </a:endParaRPr>
          </a:p>
          <a:p>
            <a:pPr marL="539750" marR="0" lvl="0" indent="0" algn="just" defTabSz="914400" rtl="0" eaLnBrk="1" fontAlgn="base" latinLnBrk="0" hangingPunct="1">
              <a:lnSpc>
                <a:spcPct val="150000"/>
              </a:lnSpc>
              <a:spcBef>
                <a:spcPct val="0"/>
              </a:spcBef>
              <a:spcAft>
                <a:spcPts val="30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一城：是门头沟新城，主要包括龙泉镇、永定镇两个建制镇与大峪、东辛房、城子三个街道办事处；</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539750" marR="0" lvl="0" indent="0" algn="just" defTabSz="914400" rtl="0" eaLnBrk="1" fontAlgn="base" latinLnBrk="0" hangingPunct="1">
              <a:lnSpc>
                <a:spcPct val="150000"/>
              </a:lnSpc>
              <a:spcBef>
                <a:spcPct val="0"/>
              </a:spcBef>
              <a:spcAft>
                <a:spcPts val="30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两带：是永定河生态文化融合发展带与沿</a:t>
            </a: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109</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国道区域协同发展带；</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539750" marR="0" lvl="0" indent="0" algn="just" defTabSz="914400" rtl="0" eaLnBrk="1" fontAlgn="base" latinLnBrk="0" hangingPunct="1">
              <a:lnSpc>
                <a:spcPct val="150000"/>
              </a:lnSpc>
              <a:spcBef>
                <a:spcPct val="0"/>
              </a:spcBef>
              <a:spcAft>
                <a:spcPts val="30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三点：指潭拓寺、军庄、斋堂三个重点发展镇；</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a:p>
            <a:pPr marL="539750" marR="0" lvl="0" indent="0" algn="just" defTabSz="914400" rtl="0" eaLnBrk="1" fontAlgn="base" latinLnBrk="0" hangingPunct="1">
              <a:lnSpc>
                <a:spcPct val="150000"/>
              </a:lnSpc>
              <a:spcBef>
                <a:spcPct val="0"/>
              </a:spcBef>
              <a:spcAft>
                <a:spcPts val="300"/>
              </a:spcAft>
              <a:buClrTx/>
              <a:buSzTx/>
              <a:buFontTx/>
              <a:buNone/>
              <a:defRPr/>
            </a:pP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rPr>
              <a:t>多脉：指门头沟全域范围内，以重要的地区性道路或水系为纽带，连接乡镇中心区与山区村庄的重要沟峪；</a:t>
            </a:r>
            <a:endPar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ea"/>
            </a:endParaRPr>
          </a:p>
        </p:txBody>
      </p:sp>
      <p:pic>
        <p:nvPicPr>
          <p:cNvPr id="13" name="Picture 25" descr="f13"/>
          <p:cNvPicPr preferRelativeResize="0">
            <a:picLocks noChangeAspect="1" noChangeArrowheads="1"/>
          </p:cNvPicPr>
          <p:nvPr>
            <p:custDataLst>
              <p:tags r:id="rId7"/>
            </p:custDataLst>
          </p:nvPr>
        </p:nvPicPr>
        <p:blipFill>
          <a:blip r:embed="rId8" cstate="email"/>
          <a:srcRect/>
          <a:stretch>
            <a:fillRect/>
          </a:stretch>
        </p:blipFill>
        <p:spPr bwMode="auto">
          <a:xfrm>
            <a:off x="5792470" y="4703445"/>
            <a:ext cx="22923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5" descr="f13"/>
          <p:cNvPicPr preferRelativeResize="0">
            <a:picLocks noChangeAspect="1" noChangeArrowheads="1"/>
          </p:cNvPicPr>
          <p:nvPr>
            <p:custDataLst>
              <p:tags r:id="rId9"/>
            </p:custDataLst>
          </p:nvPr>
        </p:nvPicPr>
        <p:blipFill>
          <a:blip r:embed="rId8" cstate="email"/>
          <a:srcRect/>
          <a:stretch>
            <a:fillRect/>
          </a:stretch>
        </p:blipFill>
        <p:spPr bwMode="auto">
          <a:xfrm>
            <a:off x="11273790" y="4793615"/>
            <a:ext cx="229235" cy="18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7" name="TextBox 5"/>
          <p:cNvSpPr txBox="1">
            <a:spLocks noChangeArrowheads="1"/>
          </p:cNvSpPr>
          <p:nvPr/>
        </p:nvSpPr>
        <p:spPr bwMode="auto">
          <a:xfrm>
            <a:off x="329054" y="155460"/>
            <a:ext cx="3759850" cy="461645"/>
          </a:xfrm>
          <a:prstGeom prst="rect">
            <a:avLst/>
          </a:prstGeom>
          <a:noFill/>
          <a:ln w="9525">
            <a:noFill/>
            <a:miter lim="800000"/>
          </a:ln>
        </p:spPr>
        <p:txBody>
          <a:bodyPr wrap="square" lIns="0" tIns="0" rIns="0" bIns="0">
            <a:spAutoFit/>
          </a:bodyPr>
          <a:lstStyle/>
          <a:p>
            <a:pPr>
              <a:lnSpc>
                <a:spcPct val="150000"/>
              </a:lnSpc>
              <a:defRPr/>
            </a:pPr>
            <a:r>
              <a:rPr lang="en-US" altLang="zh-CN" sz="2000" b="1" dirty="0">
                <a:solidFill>
                  <a:schemeClr val="bg2">
                    <a:lumMod val="50000"/>
                  </a:schemeClr>
                </a:solidFill>
                <a:latin typeface="微软雅黑" panose="020B0503020204020204" pitchFamily="34" charset="-122"/>
                <a:ea typeface="微软雅黑" panose="020B0503020204020204" pitchFamily="34" charset="-122"/>
              </a:rPr>
              <a:t>2</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 项目概况</a:t>
            </a:r>
            <a:r>
              <a:rPr lang="en-US" altLang="zh-CN" sz="20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基础指标</a:t>
            </a:r>
            <a:endParaRPr lang="zh-CN" altLang="en-US" sz="2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10" name="矩形 9"/>
          <p:cNvSpPr/>
          <p:nvPr>
            <p:custDataLst>
              <p:tags r:id="rId1"/>
            </p:custDataLst>
          </p:nvPr>
        </p:nvSpPr>
        <p:spPr>
          <a:xfrm>
            <a:off x="448310" y="849630"/>
            <a:ext cx="9342755" cy="12052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本项目四至为：东至规划央视高清示范产业园，南至金安路</a:t>
            </a:r>
            <a:r>
              <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西长安街沿线</a:t>
            </a:r>
            <a:r>
              <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，西至规划玉带西路，北至规划银盛路。</a:t>
            </a:r>
            <a:endPar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b="1" dirty="0">
                <a:solidFill>
                  <a:srgbClr val="000000"/>
                </a:solidFill>
                <a:latin typeface="微软雅黑" panose="020B0503020204020204" pitchFamily="34" charset="-122"/>
                <a:ea typeface="微软雅黑" panose="020B0503020204020204" pitchFamily="34" charset="-122"/>
              </a:rPr>
              <a:t>地块包含住宅及商业用地，住宅用地总建面为</a:t>
            </a:r>
            <a:r>
              <a:rPr lang="en-US" altLang="zh-CN" sz="1600" b="1" dirty="0">
                <a:solidFill>
                  <a:srgbClr val="000000"/>
                </a:solidFill>
                <a:latin typeface="微软雅黑" panose="020B0503020204020204" pitchFamily="34" charset="-122"/>
                <a:ea typeface="微软雅黑" panose="020B0503020204020204" pitchFamily="34" charset="-122"/>
              </a:rPr>
              <a:t>8.35</a:t>
            </a:r>
            <a:r>
              <a:rPr lang="zh-CN" altLang="en-US" sz="1600" b="1" dirty="0">
                <a:solidFill>
                  <a:srgbClr val="000000"/>
                </a:solidFill>
                <a:latin typeface="微软雅黑" panose="020B0503020204020204" pitchFamily="34" charset="-122"/>
                <a:ea typeface="微软雅黑" panose="020B0503020204020204" pitchFamily="34" charset="-122"/>
              </a:rPr>
              <a:t>万㎡，容积率</a:t>
            </a:r>
            <a:r>
              <a:rPr lang="en-US" altLang="zh-CN" sz="1600" b="1" dirty="0">
                <a:solidFill>
                  <a:srgbClr val="000000"/>
                </a:solidFill>
                <a:latin typeface="微软雅黑" panose="020B0503020204020204" pitchFamily="34" charset="-122"/>
                <a:ea typeface="微软雅黑" panose="020B0503020204020204" pitchFamily="34" charset="-122"/>
              </a:rPr>
              <a:t>2.5</a:t>
            </a:r>
            <a:r>
              <a:rPr lang="zh-CN" altLang="en-US" sz="1600" b="1" dirty="0">
                <a:solidFill>
                  <a:srgbClr val="000000"/>
                </a:solidFill>
                <a:latin typeface="微软雅黑" panose="020B0503020204020204" pitchFamily="34" charset="-122"/>
                <a:ea typeface="微软雅黑" panose="020B0503020204020204" pitchFamily="34" charset="-122"/>
              </a:rPr>
              <a:t>，商业用地总建面为</a:t>
            </a:r>
            <a:r>
              <a:rPr lang="en-US" altLang="zh-CN" sz="1600" b="1" dirty="0">
                <a:solidFill>
                  <a:srgbClr val="000000"/>
                </a:solidFill>
                <a:latin typeface="微软雅黑" panose="020B0503020204020204" pitchFamily="34" charset="-122"/>
                <a:ea typeface="微软雅黑" panose="020B0503020204020204" pitchFamily="34" charset="-122"/>
              </a:rPr>
              <a:t>6.475</a:t>
            </a:r>
            <a:r>
              <a:rPr lang="zh-CN" altLang="en-US" sz="1600" b="1" dirty="0">
                <a:solidFill>
                  <a:srgbClr val="000000"/>
                </a:solidFill>
                <a:latin typeface="微软雅黑" panose="020B0503020204020204" pitchFamily="34" charset="-122"/>
                <a:ea typeface="微软雅黑" panose="020B0503020204020204" pitchFamily="34" charset="-122"/>
              </a:rPr>
              <a:t>万㎡，容积率为</a:t>
            </a:r>
            <a:r>
              <a:rPr lang="en-US" altLang="zh-CN" sz="1600" b="1" dirty="0">
                <a:solidFill>
                  <a:srgbClr val="000000"/>
                </a:solidFill>
                <a:latin typeface="微软雅黑" panose="020B0503020204020204" pitchFamily="34" charset="-122"/>
                <a:ea typeface="微软雅黑" panose="020B0503020204020204" pitchFamily="34" charset="-122"/>
              </a:rPr>
              <a:t>3.5</a:t>
            </a:r>
            <a:endPar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cxnSp>
        <p:nvCxnSpPr>
          <p:cNvPr id="24" name="直接连接符 23"/>
          <p:cNvCxnSpPr/>
          <p:nvPr>
            <p:custDataLst>
              <p:tags r:id="rId2"/>
            </p:custDataLst>
          </p:nvPr>
        </p:nvCxnSpPr>
        <p:spPr>
          <a:xfrm>
            <a:off x="3078051" y="744538"/>
            <a:ext cx="6555740" cy="19685"/>
          </a:xfrm>
          <a:prstGeom prst="line">
            <a:avLst/>
          </a:prstGeom>
          <a:ln>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aphicFrame>
        <p:nvGraphicFramePr>
          <p:cNvPr id="3" name="表格 2"/>
          <p:cNvGraphicFramePr>
            <a:graphicFrameLocks noGrp="1"/>
          </p:cNvGraphicFramePr>
          <p:nvPr>
            <p:custDataLst>
              <p:tags r:id="rId3"/>
            </p:custDataLst>
          </p:nvPr>
        </p:nvGraphicFramePr>
        <p:xfrm>
          <a:off x="6130925" y="4621530"/>
          <a:ext cx="3581400" cy="1826260"/>
        </p:xfrm>
        <a:graphic>
          <a:graphicData uri="http://schemas.openxmlformats.org/drawingml/2006/table">
            <a:tbl>
              <a:tblPr/>
              <a:tblGrid>
                <a:gridCol w="565150"/>
                <a:gridCol w="986790"/>
                <a:gridCol w="676275"/>
                <a:gridCol w="676910"/>
                <a:gridCol w="676275"/>
              </a:tblGrid>
              <a:tr h="459740">
                <a:tc>
                  <a:txBody>
                    <a:bodyPr/>
                    <a:lstStyle/>
                    <a:p>
                      <a:pPr algn="ctr">
                        <a:lnSpc>
                          <a:spcPts val="1500"/>
                        </a:lnSpc>
                      </a:pPr>
                      <a:r>
                        <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rPr>
                        <a:t>用地编号</a:t>
                      </a:r>
                      <a:endPar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algn="ctr">
                        <a:lnSpc>
                          <a:spcPts val="1500"/>
                        </a:lnSpc>
                      </a:pPr>
                      <a:r>
                        <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rPr>
                        <a:t>用地性质</a:t>
                      </a:r>
                      <a:endPar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algn="ctr">
                        <a:lnSpc>
                          <a:spcPts val="1500"/>
                        </a:lnSpc>
                      </a:pPr>
                      <a:r>
                        <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rPr>
                        <a:t>用地面积</a:t>
                      </a:r>
                      <a:endPar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p>
                      <a:pPr algn="ctr">
                        <a:lnSpc>
                          <a:spcPts val="1500"/>
                        </a:lnSpc>
                      </a:pPr>
                      <a:r>
                        <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rPr>
                        <a:t>（万㎡）</a:t>
                      </a:r>
                      <a:endPar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9525" marR="9525" marT="9525"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algn="ctr">
                        <a:lnSpc>
                          <a:spcPts val="1500"/>
                        </a:lnSpc>
                      </a:pPr>
                      <a:r>
                        <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rPr>
                        <a:t>计容建面</a:t>
                      </a:r>
                      <a:endParaRPr lang="en-US" altLang="zh-CN" sz="105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p>
                      <a:pPr algn="ctr">
                        <a:lnSpc>
                          <a:spcPts val="1500"/>
                        </a:lnSpc>
                      </a:pPr>
                      <a:r>
                        <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rPr>
                        <a:t>（万㎡）</a:t>
                      </a:r>
                      <a:endPar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c>
                  <a:txBody>
                    <a:bodyPr/>
                    <a:lstStyle/>
                    <a:p>
                      <a:pPr algn="ctr">
                        <a:lnSpc>
                          <a:spcPts val="1500"/>
                        </a:lnSpc>
                      </a:pPr>
                      <a:r>
                        <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rPr>
                        <a:t>容积率</a:t>
                      </a:r>
                      <a:endParaRPr lang="zh-CN" altLang="en-US" sz="1050" b="1" i="0" u="none" strike="noStrike" kern="1200" dirty="0">
                        <a:solidFill>
                          <a:schemeClr val="bg1"/>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accent2">
                        <a:lumMod val="50000"/>
                      </a:schemeClr>
                    </a:solidFill>
                  </a:tcPr>
                </a:tc>
              </a:tr>
              <a:tr h="454660">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114</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84" marR="7684" marT="768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defRPr/>
                      </a:pPr>
                      <a:r>
                        <a:rPr lang="en-US" altLang="zh-CN" sz="1100" b="0" i="0" u="none" strike="noStrike" kern="1200" dirty="0">
                          <a:solidFill>
                            <a:srgbClr val="333333"/>
                          </a:solidFill>
                          <a:effectLst/>
                          <a:latin typeface="微软雅黑" panose="020B0503020204020204" pitchFamily="34" charset="-122"/>
                          <a:ea typeface="微软雅黑" panose="020B0503020204020204" pitchFamily="34" charset="-122"/>
                          <a:cs typeface="+mn-cs"/>
                        </a:rPr>
                        <a:t>R2</a:t>
                      </a:r>
                      <a:endParaRPr lang="en-US" altLang="zh-CN" sz="1100" b="0" i="0" u="none" strike="noStrike" kern="1200" dirty="0">
                        <a:solidFill>
                          <a:srgbClr val="333333"/>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ts val="1200"/>
                        </a:lnSpc>
                        <a:spcBef>
                          <a:spcPts val="0"/>
                        </a:spcBef>
                        <a:spcAft>
                          <a:spcPts val="0"/>
                        </a:spcAft>
                        <a:buClrTx/>
                        <a:buSzTx/>
                        <a:buFontTx/>
                        <a:buNone/>
                        <a:defRPr/>
                      </a:pPr>
                      <a:r>
                        <a:rPr lang="zh-CN" altLang="en-US" sz="1100" b="0" i="0" u="none" strike="noStrike" kern="1200" dirty="0">
                          <a:solidFill>
                            <a:srgbClr val="333333"/>
                          </a:solidFill>
                          <a:effectLst/>
                          <a:latin typeface="微软雅黑" panose="020B0503020204020204" pitchFamily="34" charset="-122"/>
                          <a:ea typeface="微软雅黑" panose="020B0503020204020204" pitchFamily="34" charset="-122"/>
                          <a:cs typeface="+mn-cs"/>
                        </a:rPr>
                        <a:t>二类住宅用地</a:t>
                      </a:r>
                      <a:endParaRPr lang="zh-CN" altLang="en-US" sz="1100" b="0" i="0" u="none" strike="noStrike" kern="1200" dirty="0">
                        <a:solidFill>
                          <a:srgbClr val="333333"/>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3.34</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84" marR="7684" marT="768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8.35</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84" marR="7684" marT="768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2.5</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84" marR="7684" marT="768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r>
              <a:tr h="457200">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126</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84" marR="7684" marT="768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ctr" defTabSz="914400" rtl="0" eaLnBrk="1" fontAlgn="auto" latinLnBrk="0" hangingPunct="1">
                        <a:lnSpc>
                          <a:spcPts val="1200"/>
                        </a:lnSpc>
                        <a:spcBef>
                          <a:spcPts val="0"/>
                        </a:spcBef>
                        <a:spcAft>
                          <a:spcPts val="0"/>
                        </a:spcAft>
                        <a:buClrTx/>
                        <a:buSzTx/>
                        <a:buFontTx/>
                        <a:buNone/>
                        <a:defRPr/>
                      </a:pPr>
                      <a:r>
                        <a:rPr lang="en-US" altLang="zh-CN" sz="1100" b="0" i="0" u="none" strike="noStrike" kern="1200" dirty="0">
                          <a:solidFill>
                            <a:srgbClr val="333333"/>
                          </a:solidFill>
                          <a:effectLst/>
                          <a:latin typeface="微软雅黑" panose="020B0503020204020204" pitchFamily="34" charset="-122"/>
                          <a:ea typeface="微软雅黑" panose="020B0503020204020204" pitchFamily="34" charset="-122"/>
                          <a:cs typeface="+mn-cs"/>
                        </a:rPr>
                        <a:t>B4</a:t>
                      </a:r>
                      <a:endParaRPr lang="en-US" altLang="zh-CN" sz="1100" b="0" i="0" u="none" strike="noStrike" kern="1200" dirty="0">
                        <a:solidFill>
                          <a:srgbClr val="333333"/>
                        </a:solidFill>
                        <a:effectLst/>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ts val="1200"/>
                        </a:lnSpc>
                        <a:spcBef>
                          <a:spcPts val="0"/>
                        </a:spcBef>
                        <a:spcAft>
                          <a:spcPts val="0"/>
                        </a:spcAft>
                        <a:buClrTx/>
                        <a:buSzTx/>
                        <a:buFontTx/>
                        <a:buNone/>
                        <a:defRPr/>
                      </a:pPr>
                      <a:r>
                        <a:rPr lang="zh-CN" altLang="en-US" sz="1100" b="0" i="0" u="none" strike="noStrike" kern="1200" dirty="0">
                          <a:solidFill>
                            <a:srgbClr val="333333"/>
                          </a:solidFill>
                          <a:effectLst/>
                          <a:latin typeface="微软雅黑" panose="020B0503020204020204" pitchFamily="34" charset="-122"/>
                          <a:ea typeface="微软雅黑" panose="020B0503020204020204" pitchFamily="34" charset="-122"/>
                          <a:cs typeface="+mn-cs"/>
                        </a:rPr>
                        <a:t>综合性商业金融服务业</a:t>
                      </a:r>
                      <a:endParaRPr lang="zh-CN" altLang="en-US" sz="1100" b="0" i="0" u="none" strike="noStrike" kern="1200" dirty="0">
                        <a:solidFill>
                          <a:srgbClr val="333333"/>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1.85</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84" marR="7684" marT="768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6.475</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84" marR="7684" marT="768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algn="ctr" fontAlgn="ctr"/>
                      <a:r>
                        <a:rPr lang="en-US" altLang="zh-CN" sz="1200" b="0" i="0" u="none" strike="noStrike" dirty="0">
                          <a:solidFill>
                            <a:srgbClr val="000000"/>
                          </a:solidFill>
                          <a:effectLst/>
                          <a:latin typeface="微软雅黑" panose="020B0503020204020204" pitchFamily="34" charset="-122"/>
                          <a:ea typeface="微软雅黑" panose="020B0503020204020204" pitchFamily="34" charset="-122"/>
                        </a:rPr>
                        <a:t>3.5</a:t>
                      </a:r>
                      <a:endParaRPr lang="en-US" altLang="zh-CN" sz="1200" b="0" i="0" u="none" strike="noStrike" dirty="0">
                        <a:solidFill>
                          <a:srgbClr val="000000"/>
                        </a:solidFill>
                        <a:effectLst/>
                        <a:latin typeface="微软雅黑" panose="020B0503020204020204" pitchFamily="34" charset="-122"/>
                        <a:ea typeface="微软雅黑" panose="020B0503020204020204" pitchFamily="34" charset="-122"/>
                      </a:endParaRPr>
                    </a:p>
                  </a:txBody>
                  <a:tcPr marL="7684" marR="7684" marT="768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r>
              <a:tr h="454660">
                <a:tc gridSpan="2">
                  <a:txBody>
                    <a:bodyPr/>
                    <a:lstStyle/>
                    <a:p>
                      <a:pPr marL="0" algn="ctr" defTabSz="914400" rtl="0" eaLnBrk="1" latinLnBrk="0" hangingPunct="1">
                        <a:lnSpc>
                          <a:spcPts val="1200"/>
                        </a:lnSpc>
                      </a:pPr>
                      <a:r>
                        <a:rPr lang="zh-CN" altLang="en-US" sz="1050" b="1" i="0" u="none" strike="noStrike" kern="1200" dirty="0">
                          <a:solidFill>
                            <a:srgbClr val="333333"/>
                          </a:solidFill>
                          <a:effectLst/>
                          <a:latin typeface="微软雅黑" panose="020B0503020204020204" pitchFamily="34" charset="-122"/>
                          <a:ea typeface="微软雅黑" panose="020B0503020204020204" pitchFamily="34" charset="-122"/>
                          <a:cs typeface="+mn-cs"/>
                        </a:rPr>
                        <a:t>合计</a:t>
                      </a:r>
                      <a:endParaRPr lang="zh-CN" altLang="en-US" sz="1050" b="1" i="0" u="none" strike="noStrike" kern="1200" dirty="0">
                        <a:solidFill>
                          <a:srgbClr val="333333"/>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c hMerge="1">
                  <a:tcPr marL="0" marR="0" marT="0" marB="0"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a:solidFill>
                        <a:schemeClr val="bg1">
                          <a:lumMod val="75000"/>
                        </a:schemeClr>
                      </a:solidFill>
                      <a:prstDash val="solid"/>
                    </a:lnB>
                    <a:lnTlToBr>
                      <a:noFill/>
                    </a:lnTlToBr>
                    <a:lnBlToTr>
                      <a:noFill/>
                    </a:lnBlToTr>
                    <a:solidFill>
                      <a:schemeClr val="bg1"/>
                    </a:solidFill>
                  </a:tcPr>
                </a:tc>
                <a:tc>
                  <a:txBody>
                    <a:bodyPr/>
                    <a:lstStyle/>
                    <a:p>
                      <a:pPr marL="0" algn="ctr" defTabSz="914400" rtl="0" eaLnBrk="1" fontAlgn="ctr" latinLnBrk="0" hangingPunct="1">
                        <a:lnSpc>
                          <a:spcPts val="1200"/>
                        </a:lnSpc>
                      </a:pPr>
                      <a:r>
                        <a:rPr lang="en-US" altLang="zh-CN" sz="1050" b="1" i="0" u="none" strike="noStrike" kern="1200" dirty="0">
                          <a:solidFill>
                            <a:srgbClr val="333333"/>
                          </a:solidFill>
                          <a:effectLst/>
                          <a:latin typeface="微软雅黑" panose="020B0503020204020204" pitchFamily="34" charset="-122"/>
                          <a:ea typeface="微软雅黑" panose="020B0503020204020204" pitchFamily="34" charset="-122"/>
                          <a:cs typeface="+mn-cs"/>
                        </a:rPr>
                        <a:t>5.19</a:t>
                      </a:r>
                      <a:endParaRPr lang="en-US" altLang="zh-CN" sz="1050" b="1" i="0" u="none" strike="noStrike" kern="1200" dirty="0">
                        <a:solidFill>
                          <a:srgbClr val="333333"/>
                        </a:solidFill>
                        <a:effectLst/>
                        <a:latin typeface="微软雅黑" panose="020B0503020204020204" pitchFamily="34" charset="-122"/>
                        <a:ea typeface="微软雅黑" panose="020B0503020204020204" pitchFamily="34" charset="-122"/>
                        <a:cs typeface="+mn-cs"/>
                      </a:endParaRPr>
                    </a:p>
                  </a:txBody>
                  <a:tcPr marL="7684" marR="7684" marT="768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algn="ctr" defTabSz="914400" rtl="0" eaLnBrk="1" fontAlgn="ctr" latinLnBrk="0" hangingPunct="1">
                        <a:lnSpc>
                          <a:spcPts val="1200"/>
                        </a:lnSpc>
                      </a:pPr>
                      <a:r>
                        <a:rPr lang="en-US" altLang="zh-CN" sz="1050" b="1" i="0" u="none" strike="noStrike" kern="1200" dirty="0">
                          <a:solidFill>
                            <a:srgbClr val="333333"/>
                          </a:solidFill>
                          <a:effectLst/>
                          <a:latin typeface="微软雅黑" panose="020B0503020204020204" pitchFamily="34" charset="-122"/>
                          <a:ea typeface="微软雅黑" panose="020B0503020204020204" pitchFamily="34" charset="-122"/>
                          <a:cs typeface="+mn-cs"/>
                        </a:rPr>
                        <a:t>14.825</a:t>
                      </a:r>
                      <a:endParaRPr lang="en-US" altLang="zh-CN" sz="1050" b="1" i="0" u="none" strike="noStrike" kern="1200" dirty="0">
                        <a:solidFill>
                          <a:srgbClr val="333333"/>
                        </a:solidFill>
                        <a:effectLst/>
                        <a:latin typeface="微软雅黑" panose="020B0503020204020204" pitchFamily="34" charset="-122"/>
                        <a:ea typeface="微软雅黑" panose="020B0503020204020204" pitchFamily="34" charset="-122"/>
                        <a:cs typeface="+mn-cs"/>
                      </a:endParaRPr>
                    </a:p>
                  </a:txBody>
                  <a:tcPr marL="7684" marR="7684" marT="7684"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algn="ctr" defTabSz="914400" rtl="0" eaLnBrk="1" latinLnBrk="0" hangingPunct="1">
                        <a:lnSpc>
                          <a:spcPts val="1200"/>
                        </a:lnSpc>
                      </a:pPr>
                      <a:r>
                        <a:rPr lang="en-US" altLang="zh-CN" sz="1050" b="1" i="0" u="none" strike="noStrike" kern="1200" dirty="0">
                          <a:solidFill>
                            <a:srgbClr val="333333"/>
                          </a:solidFill>
                          <a:effectLst/>
                          <a:latin typeface="微软雅黑" panose="020B0503020204020204" pitchFamily="34" charset="-122"/>
                          <a:ea typeface="微软雅黑" panose="020B0503020204020204" pitchFamily="34" charset="-122"/>
                          <a:cs typeface="+mn-cs"/>
                        </a:rPr>
                        <a:t>——</a:t>
                      </a:r>
                      <a:endParaRPr lang="zh-CN" altLang="en-US" sz="1050" b="1" i="0" u="none" strike="noStrike" kern="1200" dirty="0">
                        <a:solidFill>
                          <a:srgbClr val="333333"/>
                        </a:solidFill>
                        <a:effectLst/>
                        <a:latin typeface="微软雅黑" panose="020B0503020204020204" pitchFamily="34" charset="-122"/>
                        <a:ea typeface="微软雅黑" panose="020B0503020204020204" pitchFamily="34" charset="-122"/>
                        <a:cs typeface="+mn-cs"/>
                      </a:endParaRPr>
                    </a:p>
                  </a:txBody>
                  <a:tcPr marL="0" marR="0" marT="0" marB="0"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FFFF00"/>
                    </a:solidFill>
                  </a:tcPr>
                </a:tc>
              </a:tr>
            </a:tbl>
          </a:graphicData>
        </a:graphic>
      </p:graphicFrame>
      <p:pic>
        <p:nvPicPr>
          <p:cNvPr id="14" name="图片 13"/>
          <p:cNvPicPr>
            <a:picLocks noChangeAspect="1"/>
          </p:cNvPicPr>
          <p:nvPr>
            <p:custDataLst>
              <p:tags r:id="rId4"/>
            </p:custDataLst>
          </p:nvPr>
        </p:nvPicPr>
        <p:blipFill rotWithShape="1">
          <a:blip r:embed="rId5"/>
          <a:srcRect t="1" b="-152"/>
          <a:stretch>
            <a:fillRect/>
          </a:stretch>
        </p:blipFill>
        <p:spPr>
          <a:xfrm>
            <a:off x="283615" y="2232621"/>
            <a:ext cx="5750057" cy="4247688"/>
          </a:xfrm>
          <a:prstGeom prst="rect">
            <a:avLst/>
          </a:prstGeom>
        </p:spPr>
      </p:pic>
      <p:sp>
        <p:nvSpPr>
          <p:cNvPr id="11" name="任意多边形: 形状 10"/>
          <p:cNvSpPr/>
          <p:nvPr>
            <p:custDataLst>
              <p:tags r:id="rId6"/>
            </p:custDataLst>
          </p:nvPr>
        </p:nvSpPr>
        <p:spPr>
          <a:xfrm>
            <a:off x="4301026" y="3282911"/>
            <a:ext cx="572956" cy="730302"/>
          </a:xfrm>
          <a:custGeom>
            <a:avLst/>
            <a:gdLst>
              <a:gd name="connsiteX0" fmla="*/ 148806 w 370936"/>
              <a:gd name="connsiteY0" fmla="*/ 0 h 442104"/>
              <a:gd name="connsiteX1" fmla="*/ 202721 w 370936"/>
              <a:gd name="connsiteY1" fmla="*/ 15097 h 442104"/>
              <a:gd name="connsiteX2" fmla="*/ 370936 w 370936"/>
              <a:gd name="connsiteY2" fmla="*/ 403285 h 442104"/>
              <a:gd name="connsiteX3" fmla="*/ 345057 w 370936"/>
              <a:gd name="connsiteY3" fmla="*/ 424851 h 442104"/>
              <a:gd name="connsiteX4" fmla="*/ 155276 w 370936"/>
              <a:gd name="connsiteY4" fmla="*/ 442104 h 442104"/>
              <a:gd name="connsiteX5" fmla="*/ 122927 w 370936"/>
              <a:gd name="connsiteY5" fmla="*/ 405442 h 442104"/>
              <a:gd name="connsiteX6" fmla="*/ 0 w 370936"/>
              <a:gd name="connsiteY6" fmla="*/ 79795 h 442104"/>
              <a:gd name="connsiteX7" fmla="*/ 8627 w 370936"/>
              <a:gd name="connsiteY7" fmla="*/ 45289 h 442104"/>
              <a:gd name="connsiteX8" fmla="*/ 148806 w 370936"/>
              <a:gd name="connsiteY8" fmla="*/ 0 h 44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936" h="442104">
                <a:moveTo>
                  <a:pt x="148806" y="0"/>
                </a:moveTo>
                <a:lnTo>
                  <a:pt x="202721" y="15097"/>
                </a:lnTo>
                <a:lnTo>
                  <a:pt x="370936" y="403285"/>
                </a:lnTo>
                <a:lnTo>
                  <a:pt x="345057" y="424851"/>
                </a:lnTo>
                <a:lnTo>
                  <a:pt x="155276" y="442104"/>
                </a:lnTo>
                <a:lnTo>
                  <a:pt x="122927" y="405442"/>
                </a:lnTo>
                <a:lnTo>
                  <a:pt x="0" y="79795"/>
                </a:lnTo>
                <a:lnTo>
                  <a:pt x="8627" y="45289"/>
                </a:lnTo>
                <a:lnTo>
                  <a:pt x="148806" y="0"/>
                </a:lnTo>
                <a:close/>
              </a:path>
            </a:pathLst>
          </a:custGeom>
          <a:solidFill>
            <a:srgbClr val="FFC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114</a:t>
            </a:r>
            <a:endParaRPr kumimoji="0" lang="zh-CN" altLang="en-US" sz="12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形状 11"/>
          <p:cNvSpPr/>
          <p:nvPr>
            <p:custDataLst>
              <p:tags r:id="rId7"/>
            </p:custDataLst>
          </p:nvPr>
        </p:nvSpPr>
        <p:spPr>
          <a:xfrm>
            <a:off x="4548985" y="4003231"/>
            <a:ext cx="517792" cy="460882"/>
          </a:xfrm>
          <a:custGeom>
            <a:avLst/>
            <a:gdLst>
              <a:gd name="connsiteX0" fmla="*/ 40975 w 347213"/>
              <a:gd name="connsiteY0" fmla="*/ 15096 h 288985"/>
              <a:gd name="connsiteX1" fmla="*/ 0 w 347213"/>
              <a:gd name="connsiteY1" fmla="*/ 58228 h 288985"/>
              <a:gd name="connsiteX2" fmla="*/ 94891 w 347213"/>
              <a:gd name="connsiteY2" fmla="*/ 288985 h 288985"/>
              <a:gd name="connsiteX3" fmla="*/ 347213 w 347213"/>
              <a:gd name="connsiteY3" fmla="*/ 263106 h 288985"/>
              <a:gd name="connsiteX4" fmla="*/ 252323 w 347213"/>
              <a:gd name="connsiteY4" fmla="*/ 30193 h 288985"/>
              <a:gd name="connsiteX5" fmla="*/ 211347 w 347213"/>
              <a:gd name="connsiteY5" fmla="*/ 0 h 288985"/>
              <a:gd name="connsiteX6" fmla="*/ 40975 w 347213"/>
              <a:gd name="connsiteY6" fmla="*/ 15096 h 2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213" h="288985">
                <a:moveTo>
                  <a:pt x="40975" y="15096"/>
                </a:moveTo>
                <a:lnTo>
                  <a:pt x="0" y="58228"/>
                </a:lnTo>
                <a:lnTo>
                  <a:pt x="94891" y="288985"/>
                </a:lnTo>
                <a:lnTo>
                  <a:pt x="347213" y="263106"/>
                </a:lnTo>
                <a:lnTo>
                  <a:pt x="252323" y="30193"/>
                </a:lnTo>
                <a:lnTo>
                  <a:pt x="211347" y="0"/>
                </a:lnTo>
                <a:lnTo>
                  <a:pt x="40975" y="15096"/>
                </a:lnTo>
                <a:close/>
              </a:path>
            </a:pathLst>
          </a:custGeom>
          <a:solidFill>
            <a:srgbClr val="C00000"/>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lang="en-US" altLang="zh-CN" sz="1200" b="1" dirty="0">
                <a:solidFill>
                  <a:schemeClr val="bg1"/>
                </a:solidFill>
                <a:latin typeface="微软雅黑" panose="020B0503020204020204" pitchFamily="34" charset="-122"/>
                <a:ea typeface="微软雅黑" panose="020B0503020204020204" pitchFamily="34" charset="-122"/>
              </a:rPr>
              <a:t>126</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15" name="任意多边形: 形状 14"/>
          <p:cNvSpPr/>
          <p:nvPr>
            <p:custDataLst>
              <p:tags r:id="rId8"/>
            </p:custDataLst>
          </p:nvPr>
        </p:nvSpPr>
        <p:spPr>
          <a:xfrm>
            <a:off x="307702" y="4512445"/>
            <a:ext cx="5704449" cy="466379"/>
          </a:xfrm>
          <a:custGeom>
            <a:avLst/>
            <a:gdLst>
              <a:gd name="connsiteX0" fmla="*/ 0 w 5704449"/>
              <a:gd name="connsiteY0" fmla="*/ 436098 h 436098"/>
              <a:gd name="connsiteX1" fmla="*/ 0 w 5704449"/>
              <a:gd name="connsiteY1" fmla="*/ 436098 h 436098"/>
              <a:gd name="connsiteX2" fmla="*/ 309489 w 5704449"/>
              <a:gd name="connsiteY2" fmla="*/ 436098 h 436098"/>
              <a:gd name="connsiteX3" fmla="*/ 4895557 w 5704449"/>
              <a:gd name="connsiteY3" fmla="*/ 7034 h 436098"/>
              <a:gd name="connsiteX4" fmla="*/ 5704449 w 5704449"/>
              <a:gd name="connsiteY4" fmla="*/ 0 h 4360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04449" h="436098">
                <a:moveTo>
                  <a:pt x="0" y="436098"/>
                </a:moveTo>
                <a:lnTo>
                  <a:pt x="0" y="436098"/>
                </a:lnTo>
                <a:lnTo>
                  <a:pt x="309489" y="436098"/>
                </a:lnTo>
                <a:lnTo>
                  <a:pt x="4895557" y="7034"/>
                </a:lnTo>
                <a:lnTo>
                  <a:pt x="5704449" y="0"/>
                </a:lnTo>
              </a:path>
            </a:pathLst>
          </a:cu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custDataLst>
              <p:tags r:id="rId9"/>
            </p:custDataLst>
          </p:nvPr>
        </p:nvSpPr>
        <p:spPr>
          <a:xfrm>
            <a:off x="2350890" y="4624803"/>
            <a:ext cx="629578" cy="241662"/>
          </a:xfrm>
          <a:prstGeom prst="rect">
            <a:avLst/>
          </a:prstGeom>
          <a:solidFill>
            <a:schemeClr val="accent1">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金安路</a:t>
            </a:r>
            <a:endPar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任意多边形: 形状 17"/>
          <p:cNvSpPr/>
          <p:nvPr>
            <p:custDataLst>
              <p:tags r:id="rId10"/>
            </p:custDataLst>
          </p:nvPr>
        </p:nvSpPr>
        <p:spPr>
          <a:xfrm>
            <a:off x="4191673" y="2224408"/>
            <a:ext cx="1732208" cy="4249476"/>
          </a:xfrm>
          <a:custGeom>
            <a:avLst/>
            <a:gdLst>
              <a:gd name="connsiteX0" fmla="*/ 0 w 1738648"/>
              <a:gd name="connsiteY0" fmla="*/ 0 h 3992451"/>
              <a:gd name="connsiteX1" fmla="*/ 160986 w 1738648"/>
              <a:gd name="connsiteY1" fmla="*/ 251138 h 3992451"/>
              <a:gd name="connsiteX2" fmla="*/ 998113 w 1738648"/>
              <a:gd name="connsiteY2" fmla="*/ 2182969 h 3992451"/>
              <a:gd name="connsiteX3" fmla="*/ 1738648 w 1738648"/>
              <a:gd name="connsiteY3" fmla="*/ 3992451 h 3992451"/>
            </a:gdLst>
            <a:ahLst/>
            <a:cxnLst>
              <a:cxn ang="0">
                <a:pos x="connsiteX0" y="connsiteY0"/>
              </a:cxn>
              <a:cxn ang="0">
                <a:pos x="connsiteX1" y="connsiteY1"/>
              </a:cxn>
              <a:cxn ang="0">
                <a:pos x="connsiteX2" y="connsiteY2"/>
              </a:cxn>
              <a:cxn ang="0">
                <a:pos x="connsiteX3" y="connsiteY3"/>
              </a:cxn>
            </a:cxnLst>
            <a:rect l="l" t="t" r="r" b="b"/>
            <a:pathLst>
              <a:path w="1738648" h="3992451">
                <a:moveTo>
                  <a:pt x="0" y="0"/>
                </a:moveTo>
                <a:lnTo>
                  <a:pt x="160986" y="251138"/>
                </a:lnTo>
                <a:lnTo>
                  <a:pt x="998113" y="2182969"/>
                </a:lnTo>
                <a:lnTo>
                  <a:pt x="1738648" y="3992451"/>
                </a:lnTo>
              </a:path>
            </a:pathLst>
          </a:cu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9" name="任意多边形: 形状 18"/>
          <p:cNvSpPr/>
          <p:nvPr>
            <p:custDataLst>
              <p:tags r:id="rId11"/>
            </p:custDataLst>
          </p:nvPr>
        </p:nvSpPr>
        <p:spPr>
          <a:xfrm>
            <a:off x="4584479" y="2231294"/>
            <a:ext cx="1448873" cy="2355209"/>
          </a:xfrm>
          <a:custGeom>
            <a:avLst/>
            <a:gdLst>
              <a:gd name="connsiteX0" fmla="*/ 0 w 1448873"/>
              <a:gd name="connsiteY0" fmla="*/ 0 h 2202288"/>
              <a:gd name="connsiteX1" fmla="*/ 843566 w 1448873"/>
              <a:gd name="connsiteY1" fmla="*/ 1101144 h 2202288"/>
              <a:gd name="connsiteX2" fmla="*/ 1448873 w 1448873"/>
              <a:gd name="connsiteY2" fmla="*/ 2202288 h 2202288"/>
            </a:gdLst>
            <a:ahLst/>
            <a:cxnLst>
              <a:cxn ang="0">
                <a:pos x="connsiteX0" y="connsiteY0"/>
              </a:cxn>
              <a:cxn ang="0">
                <a:pos x="connsiteX1" y="connsiteY1"/>
              </a:cxn>
              <a:cxn ang="0">
                <a:pos x="connsiteX2" y="connsiteY2"/>
              </a:cxn>
            </a:cxnLst>
            <a:rect l="l" t="t" r="r" b="b"/>
            <a:pathLst>
              <a:path w="1448873" h="2202288">
                <a:moveTo>
                  <a:pt x="0" y="0"/>
                </a:moveTo>
                <a:lnTo>
                  <a:pt x="843566" y="1101144"/>
                </a:lnTo>
                <a:lnTo>
                  <a:pt x="1448873" y="2202288"/>
                </a:lnTo>
              </a:path>
            </a:pathLst>
          </a:cu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custDataLst>
              <p:tags r:id="rId12"/>
            </p:custDataLst>
          </p:nvPr>
        </p:nvSpPr>
        <p:spPr>
          <a:xfrm rot="20046884">
            <a:off x="4770693" y="2319883"/>
            <a:ext cx="285115" cy="635436"/>
          </a:xfrm>
          <a:prstGeom prst="rect">
            <a:avLst/>
          </a:prstGeom>
          <a:solidFill>
            <a:schemeClr val="accent1">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西六环</a:t>
            </a:r>
            <a:endPar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2" name="任意多边形: 形状 21"/>
          <p:cNvSpPr/>
          <p:nvPr>
            <p:custDataLst>
              <p:tags r:id="rId13"/>
            </p:custDataLst>
          </p:nvPr>
        </p:nvSpPr>
        <p:spPr>
          <a:xfrm>
            <a:off x="3360986" y="2224408"/>
            <a:ext cx="1294326" cy="4249015"/>
          </a:xfrm>
          <a:custGeom>
            <a:avLst/>
            <a:gdLst>
              <a:gd name="connsiteX0" fmla="*/ 0 w 1294326"/>
              <a:gd name="connsiteY0" fmla="*/ 0 h 3973132"/>
              <a:gd name="connsiteX1" fmla="*/ 347729 w 1294326"/>
              <a:gd name="connsiteY1" fmla="*/ 515155 h 3973132"/>
              <a:gd name="connsiteX2" fmla="*/ 470078 w 1294326"/>
              <a:gd name="connsiteY2" fmla="*/ 779172 h 3973132"/>
              <a:gd name="connsiteX3" fmla="*/ 753414 w 1294326"/>
              <a:gd name="connsiteY3" fmla="*/ 1738648 h 3973132"/>
              <a:gd name="connsiteX4" fmla="*/ 901521 w 1294326"/>
              <a:gd name="connsiteY4" fmla="*/ 2253803 h 3973132"/>
              <a:gd name="connsiteX5" fmla="*/ 1101143 w 1294326"/>
              <a:gd name="connsiteY5" fmla="*/ 2878428 h 3973132"/>
              <a:gd name="connsiteX6" fmla="*/ 1281447 w 1294326"/>
              <a:gd name="connsiteY6" fmla="*/ 3567448 h 3973132"/>
              <a:gd name="connsiteX7" fmla="*/ 1294326 w 1294326"/>
              <a:gd name="connsiteY7" fmla="*/ 3973132 h 39731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94326" h="3973132">
                <a:moveTo>
                  <a:pt x="0" y="0"/>
                </a:moveTo>
                <a:lnTo>
                  <a:pt x="347729" y="515155"/>
                </a:lnTo>
                <a:lnTo>
                  <a:pt x="470078" y="779172"/>
                </a:lnTo>
                <a:lnTo>
                  <a:pt x="753414" y="1738648"/>
                </a:lnTo>
                <a:lnTo>
                  <a:pt x="901521" y="2253803"/>
                </a:lnTo>
                <a:lnTo>
                  <a:pt x="1101143" y="2878428"/>
                </a:lnTo>
                <a:lnTo>
                  <a:pt x="1281447" y="3567448"/>
                </a:lnTo>
                <a:lnTo>
                  <a:pt x="1294326" y="3973132"/>
                </a:lnTo>
              </a:path>
            </a:pathLst>
          </a:cu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5" name="矩形 24"/>
          <p:cNvSpPr/>
          <p:nvPr>
            <p:custDataLst>
              <p:tags r:id="rId14"/>
            </p:custDataLst>
          </p:nvPr>
        </p:nvSpPr>
        <p:spPr>
          <a:xfrm rot="20208648">
            <a:off x="4389563" y="2542536"/>
            <a:ext cx="285115" cy="635436"/>
          </a:xfrm>
          <a:prstGeom prst="rect">
            <a:avLst/>
          </a:prstGeom>
          <a:solidFill>
            <a:schemeClr val="accent1">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玉带路</a:t>
            </a:r>
            <a:endPar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6" name="任意多边形: 形状 25"/>
          <p:cNvSpPr/>
          <p:nvPr>
            <p:custDataLst>
              <p:tags r:id="rId15"/>
            </p:custDataLst>
          </p:nvPr>
        </p:nvSpPr>
        <p:spPr>
          <a:xfrm>
            <a:off x="3277273" y="3698134"/>
            <a:ext cx="2382591" cy="426967"/>
          </a:xfrm>
          <a:custGeom>
            <a:avLst/>
            <a:gdLst>
              <a:gd name="connsiteX0" fmla="*/ 0 w 2382591"/>
              <a:gd name="connsiteY0" fmla="*/ 0 h 399245"/>
              <a:gd name="connsiteX1" fmla="*/ 77273 w 2382591"/>
              <a:gd name="connsiteY1" fmla="*/ 399245 h 399245"/>
              <a:gd name="connsiteX2" fmla="*/ 2382591 w 2382591"/>
              <a:gd name="connsiteY2" fmla="*/ 193183 h 399245"/>
            </a:gdLst>
            <a:ahLst/>
            <a:cxnLst>
              <a:cxn ang="0">
                <a:pos x="connsiteX0" y="connsiteY0"/>
              </a:cxn>
              <a:cxn ang="0">
                <a:pos x="connsiteX1" y="connsiteY1"/>
              </a:cxn>
              <a:cxn ang="0">
                <a:pos x="connsiteX2" y="connsiteY2"/>
              </a:cxn>
            </a:cxnLst>
            <a:rect l="l" t="t" r="r" b="b"/>
            <a:pathLst>
              <a:path w="2382591" h="399245">
                <a:moveTo>
                  <a:pt x="0" y="0"/>
                </a:moveTo>
                <a:lnTo>
                  <a:pt x="77273" y="399245"/>
                </a:lnTo>
                <a:lnTo>
                  <a:pt x="2382591" y="193183"/>
                </a:lnTo>
              </a:path>
            </a:pathLst>
          </a:cu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7" name="矩形 26"/>
          <p:cNvSpPr/>
          <p:nvPr>
            <p:custDataLst>
              <p:tags r:id="rId16"/>
            </p:custDataLst>
          </p:nvPr>
        </p:nvSpPr>
        <p:spPr>
          <a:xfrm>
            <a:off x="3236152" y="3931772"/>
            <a:ext cx="746797" cy="241662"/>
          </a:xfrm>
          <a:prstGeom prst="rect">
            <a:avLst/>
          </a:prstGeom>
          <a:solidFill>
            <a:schemeClr val="accent1">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银盛南路</a:t>
            </a:r>
            <a:endPar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8" name="任意多边形: 形状 27"/>
          <p:cNvSpPr/>
          <p:nvPr>
            <p:custDataLst>
              <p:tags r:id="rId17"/>
            </p:custDataLst>
          </p:nvPr>
        </p:nvSpPr>
        <p:spPr>
          <a:xfrm>
            <a:off x="3277273" y="3016364"/>
            <a:ext cx="1886755" cy="695544"/>
          </a:xfrm>
          <a:custGeom>
            <a:avLst/>
            <a:gdLst>
              <a:gd name="connsiteX0" fmla="*/ 0 w 1886755"/>
              <a:gd name="connsiteY0" fmla="*/ 650383 h 650383"/>
              <a:gd name="connsiteX1" fmla="*/ 1886755 w 1886755"/>
              <a:gd name="connsiteY1" fmla="*/ 0 h 650383"/>
            </a:gdLst>
            <a:ahLst/>
            <a:cxnLst>
              <a:cxn ang="0">
                <a:pos x="connsiteX0" y="connsiteY0"/>
              </a:cxn>
              <a:cxn ang="0">
                <a:pos x="connsiteX1" y="connsiteY1"/>
              </a:cxn>
            </a:cxnLst>
            <a:rect l="l" t="t" r="r" b="b"/>
            <a:pathLst>
              <a:path w="1886755" h="650383">
                <a:moveTo>
                  <a:pt x="0" y="650383"/>
                </a:moveTo>
                <a:lnTo>
                  <a:pt x="1886755" y="0"/>
                </a:lnTo>
              </a:path>
            </a:pathLst>
          </a:custGeom>
          <a:noFill/>
          <a:ln w="28575">
            <a:solidFill>
              <a:srgbClr val="F2D6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矩形 22"/>
          <p:cNvSpPr/>
          <p:nvPr>
            <p:custDataLst>
              <p:tags r:id="rId18"/>
            </p:custDataLst>
          </p:nvPr>
        </p:nvSpPr>
        <p:spPr>
          <a:xfrm rot="20671892">
            <a:off x="4023339" y="3855164"/>
            <a:ext cx="285115" cy="635436"/>
          </a:xfrm>
          <a:prstGeom prst="rect">
            <a:avLst/>
          </a:prstGeom>
          <a:solidFill>
            <a:schemeClr val="accent1">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西苑路</a:t>
            </a:r>
            <a:endPar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0" name="任意多边形: 形状 29"/>
          <p:cNvSpPr/>
          <p:nvPr>
            <p:custDataLst>
              <p:tags r:id="rId19"/>
            </p:custDataLst>
          </p:nvPr>
        </p:nvSpPr>
        <p:spPr>
          <a:xfrm>
            <a:off x="3779549" y="2265727"/>
            <a:ext cx="920839" cy="2307003"/>
          </a:xfrm>
          <a:custGeom>
            <a:avLst/>
            <a:gdLst>
              <a:gd name="connsiteX0" fmla="*/ 0 w 920839"/>
              <a:gd name="connsiteY0" fmla="*/ 0 h 2157212"/>
              <a:gd name="connsiteX1" fmla="*/ 328411 w 920839"/>
              <a:gd name="connsiteY1" fmla="*/ 437882 h 2157212"/>
              <a:gd name="connsiteX2" fmla="*/ 566670 w 920839"/>
              <a:gd name="connsiteY2" fmla="*/ 1171978 h 2157212"/>
              <a:gd name="connsiteX3" fmla="*/ 920839 w 920839"/>
              <a:gd name="connsiteY3" fmla="*/ 2157212 h 2157212"/>
            </a:gdLst>
            <a:ahLst/>
            <a:cxnLst>
              <a:cxn ang="0">
                <a:pos x="connsiteX0" y="connsiteY0"/>
              </a:cxn>
              <a:cxn ang="0">
                <a:pos x="connsiteX1" y="connsiteY1"/>
              </a:cxn>
              <a:cxn ang="0">
                <a:pos x="connsiteX2" y="connsiteY2"/>
              </a:cxn>
              <a:cxn ang="0">
                <a:pos x="connsiteX3" y="connsiteY3"/>
              </a:cxn>
            </a:cxnLst>
            <a:rect l="l" t="t" r="r" b="b"/>
            <a:pathLst>
              <a:path w="920839" h="2157212">
                <a:moveTo>
                  <a:pt x="0" y="0"/>
                </a:moveTo>
                <a:lnTo>
                  <a:pt x="328411" y="437882"/>
                </a:lnTo>
                <a:lnTo>
                  <a:pt x="566670" y="1171978"/>
                </a:lnTo>
                <a:lnTo>
                  <a:pt x="920839" y="2157212"/>
                </a:lnTo>
              </a:path>
            </a:pathLst>
          </a:custGeom>
          <a:noFill/>
          <a:ln w="28575">
            <a:solidFill>
              <a:srgbClr val="F2D6B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32" name="任意多边形: 形状 31"/>
          <p:cNvSpPr/>
          <p:nvPr>
            <p:custDataLst>
              <p:tags r:id="rId20"/>
            </p:custDataLst>
          </p:nvPr>
        </p:nvSpPr>
        <p:spPr>
          <a:xfrm>
            <a:off x="3464017" y="4738007"/>
            <a:ext cx="669701" cy="1315336"/>
          </a:xfrm>
          <a:custGeom>
            <a:avLst/>
            <a:gdLst>
              <a:gd name="connsiteX0" fmla="*/ 0 w 669701"/>
              <a:gd name="connsiteY0" fmla="*/ 38637 h 1229933"/>
              <a:gd name="connsiteX1" fmla="*/ 57954 w 669701"/>
              <a:gd name="connsiteY1" fmla="*/ 611747 h 1229933"/>
              <a:gd name="connsiteX2" fmla="*/ 0 w 669701"/>
              <a:gd name="connsiteY2" fmla="*/ 875764 h 1229933"/>
              <a:gd name="connsiteX3" fmla="*/ 115909 w 669701"/>
              <a:gd name="connsiteY3" fmla="*/ 1229933 h 1229933"/>
              <a:gd name="connsiteX4" fmla="*/ 669701 w 669701"/>
              <a:gd name="connsiteY4" fmla="*/ 1191296 h 1229933"/>
              <a:gd name="connsiteX5" fmla="*/ 418563 w 669701"/>
              <a:gd name="connsiteY5" fmla="*/ 0 h 1229933"/>
              <a:gd name="connsiteX6" fmla="*/ 0 w 669701"/>
              <a:gd name="connsiteY6" fmla="*/ 38637 h 1229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69701" h="1229933">
                <a:moveTo>
                  <a:pt x="0" y="38637"/>
                </a:moveTo>
                <a:lnTo>
                  <a:pt x="57954" y="611747"/>
                </a:lnTo>
                <a:lnTo>
                  <a:pt x="0" y="875764"/>
                </a:lnTo>
                <a:lnTo>
                  <a:pt x="115909" y="1229933"/>
                </a:lnTo>
                <a:lnTo>
                  <a:pt x="669701" y="1191296"/>
                </a:lnTo>
                <a:lnTo>
                  <a:pt x="418563" y="0"/>
                </a:lnTo>
                <a:lnTo>
                  <a:pt x="0" y="38637"/>
                </a:lnTo>
                <a:close/>
              </a:path>
            </a:pathLst>
          </a:custGeom>
          <a:solidFill>
            <a:schemeClr val="accent4">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34" name="文本框 33"/>
          <p:cNvSpPr txBox="1"/>
          <p:nvPr>
            <p:custDataLst>
              <p:tags r:id="rId21"/>
            </p:custDataLst>
          </p:nvPr>
        </p:nvSpPr>
        <p:spPr>
          <a:xfrm>
            <a:off x="3471382" y="5707968"/>
            <a:ext cx="669701" cy="230404"/>
          </a:xfrm>
          <a:prstGeom prst="rect">
            <a:avLst/>
          </a:prstGeom>
          <a:noFill/>
        </p:spPr>
        <p:txBody>
          <a:bodyPr wrap="square" rtlCol="0">
            <a:spAutoFit/>
          </a:bodyPr>
          <a:lstStyle>
            <a:defPPr>
              <a:defRPr lang="zh-CN"/>
            </a:defPPr>
            <a:lvl1pPr>
              <a:defRPr sz="9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翡翠长安</a:t>
            </a:r>
            <a:endParaRPr kumimoji="0" lang="zh-CN" altLang="en-US"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35" name="任意多边形: 形状 34"/>
          <p:cNvSpPr/>
          <p:nvPr>
            <p:custDataLst>
              <p:tags r:id="rId22"/>
            </p:custDataLst>
          </p:nvPr>
        </p:nvSpPr>
        <p:spPr>
          <a:xfrm>
            <a:off x="649983" y="3718795"/>
            <a:ext cx="1661374" cy="1253356"/>
          </a:xfrm>
          <a:custGeom>
            <a:avLst/>
            <a:gdLst>
              <a:gd name="connsiteX0" fmla="*/ 0 w 1661374"/>
              <a:gd name="connsiteY0" fmla="*/ 193183 h 1171977"/>
              <a:gd name="connsiteX1" fmla="*/ 122349 w 1661374"/>
              <a:gd name="connsiteY1" fmla="*/ 1171977 h 1171977"/>
              <a:gd name="connsiteX2" fmla="*/ 1661374 w 1661374"/>
              <a:gd name="connsiteY2" fmla="*/ 965915 h 1171977"/>
              <a:gd name="connsiteX3" fmla="*/ 1551904 w 1661374"/>
              <a:gd name="connsiteY3" fmla="*/ 0 h 1171977"/>
              <a:gd name="connsiteX4" fmla="*/ 0 w 1661374"/>
              <a:gd name="connsiteY4" fmla="*/ 193183 h 11719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61374" h="1171977">
                <a:moveTo>
                  <a:pt x="0" y="193183"/>
                </a:moveTo>
                <a:lnTo>
                  <a:pt x="122349" y="1171977"/>
                </a:lnTo>
                <a:lnTo>
                  <a:pt x="1661374" y="965915"/>
                </a:lnTo>
                <a:lnTo>
                  <a:pt x="1551904" y="0"/>
                </a:lnTo>
                <a:lnTo>
                  <a:pt x="0" y="193183"/>
                </a:lnTo>
                <a:close/>
              </a:path>
            </a:pathLst>
          </a:custGeom>
          <a:solidFill>
            <a:schemeClr val="accent4">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6" name="文本框 35"/>
          <p:cNvSpPr txBox="1"/>
          <p:nvPr>
            <p:custDataLst>
              <p:tags r:id="rId23"/>
            </p:custDataLst>
          </p:nvPr>
        </p:nvSpPr>
        <p:spPr>
          <a:xfrm>
            <a:off x="1166534" y="4110242"/>
            <a:ext cx="763322" cy="246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西长安壹号</a:t>
            </a:r>
            <a:endPar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37" name="任意多边形: 形状 36"/>
          <p:cNvSpPr/>
          <p:nvPr>
            <p:custDataLst>
              <p:tags r:id="rId24"/>
            </p:custDataLst>
          </p:nvPr>
        </p:nvSpPr>
        <p:spPr>
          <a:xfrm>
            <a:off x="630664" y="3057683"/>
            <a:ext cx="1558344" cy="840162"/>
          </a:xfrm>
          <a:custGeom>
            <a:avLst/>
            <a:gdLst>
              <a:gd name="connsiteX0" fmla="*/ 38637 w 1558344"/>
              <a:gd name="connsiteY0" fmla="*/ 785611 h 785611"/>
              <a:gd name="connsiteX1" fmla="*/ 0 w 1558344"/>
              <a:gd name="connsiteY1" fmla="*/ 412124 h 785611"/>
              <a:gd name="connsiteX2" fmla="*/ 341291 w 1558344"/>
              <a:gd name="connsiteY2" fmla="*/ 122349 h 785611"/>
              <a:gd name="connsiteX3" fmla="*/ 785612 w 1558344"/>
              <a:gd name="connsiteY3" fmla="*/ 0 h 785611"/>
              <a:gd name="connsiteX4" fmla="*/ 1255691 w 1558344"/>
              <a:gd name="connsiteY4" fmla="*/ 45076 h 785611"/>
              <a:gd name="connsiteX5" fmla="*/ 1558344 w 1558344"/>
              <a:gd name="connsiteY5" fmla="*/ 637504 h 785611"/>
              <a:gd name="connsiteX6" fmla="*/ 38637 w 1558344"/>
              <a:gd name="connsiteY6" fmla="*/ 785611 h 785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58344" h="785611">
                <a:moveTo>
                  <a:pt x="38637" y="785611"/>
                </a:moveTo>
                <a:lnTo>
                  <a:pt x="0" y="412124"/>
                </a:lnTo>
                <a:lnTo>
                  <a:pt x="341291" y="122349"/>
                </a:lnTo>
                <a:lnTo>
                  <a:pt x="785612" y="0"/>
                </a:lnTo>
                <a:lnTo>
                  <a:pt x="1255691" y="45076"/>
                </a:lnTo>
                <a:lnTo>
                  <a:pt x="1558344" y="637504"/>
                </a:lnTo>
                <a:lnTo>
                  <a:pt x="38637" y="785611"/>
                </a:lnTo>
                <a:close/>
              </a:path>
            </a:pathLst>
          </a:custGeom>
          <a:solidFill>
            <a:schemeClr val="accent4">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38" name="文本框 37"/>
          <p:cNvSpPr txBox="1"/>
          <p:nvPr>
            <p:custDataLst>
              <p:tags r:id="rId25"/>
            </p:custDataLst>
          </p:nvPr>
        </p:nvSpPr>
        <p:spPr>
          <a:xfrm>
            <a:off x="943867" y="3419228"/>
            <a:ext cx="870877" cy="246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北京诺德彩园</a:t>
            </a:r>
            <a:endPar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39" name="任意多边形: 形状 38"/>
          <p:cNvSpPr/>
          <p:nvPr>
            <p:custDataLst>
              <p:tags r:id="rId26"/>
            </p:custDataLst>
          </p:nvPr>
        </p:nvSpPr>
        <p:spPr>
          <a:xfrm>
            <a:off x="604907" y="2224408"/>
            <a:ext cx="1126901" cy="819502"/>
          </a:xfrm>
          <a:custGeom>
            <a:avLst/>
            <a:gdLst>
              <a:gd name="connsiteX0" fmla="*/ 0 w 1126901"/>
              <a:gd name="connsiteY0" fmla="*/ 12879 h 766293"/>
              <a:gd name="connsiteX1" fmla="*/ 45076 w 1126901"/>
              <a:gd name="connsiteY1" fmla="*/ 766293 h 766293"/>
              <a:gd name="connsiteX2" fmla="*/ 1126901 w 1126901"/>
              <a:gd name="connsiteY2" fmla="*/ 663262 h 766293"/>
              <a:gd name="connsiteX3" fmla="*/ 650383 w 1126901"/>
              <a:gd name="connsiteY3" fmla="*/ 0 h 766293"/>
              <a:gd name="connsiteX4" fmla="*/ 0 w 1126901"/>
              <a:gd name="connsiteY4" fmla="*/ 12879 h 766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6901" h="766293">
                <a:moveTo>
                  <a:pt x="0" y="12879"/>
                </a:moveTo>
                <a:lnTo>
                  <a:pt x="45076" y="766293"/>
                </a:lnTo>
                <a:lnTo>
                  <a:pt x="1126901" y="663262"/>
                </a:lnTo>
                <a:lnTo>
                  <a:pt x="650383" y="0"/>
                </a:lnTo>
                <a:lnTo>
                  <a:pt x="0" y="12879"/>
                </a:lnTo>
                <a:close/>
              </a:path>
            </a:pathLst>
          </a:custGeom>
          <a:solidFill>
            <a:schemeClr val="accent4">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0" name="文本框 39"/>
          <p:cNvSpPr txBox="1"/>
          <p:nvPr>
            <p:custDataLst>
              <p:tags r:id="rId27"/>
            </p:custDataLst>
          </p:nvPr>
        </p:nvSpPr>
        <p:spPr>
          <a:xfrm>
            <a:off x="625676" y="2652112"/>
            <a:ext cx="870877" cy="246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迎晖南苑</a:t>
            </a:r>
            <a:endPar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41" name="任意多边形: 形状 40"/>
          <p:cNvSpPr/>
          <p:nvPr>
            <p:custDataLst>
              <p:tags r:id="rId28"/>
            </p:custDataLst>
          </p:nvPr>
        </p:nvSpPr>
        <p:spPr>
          <a:xfrm>
            <a:off x="868924" y="5605715"/>
            <a:ext cx="547352" cy="743750"/>
          </a:xfrm>
          <a:custGeom>
            <a:avLst/>
            <a:gdLst>
              <a:gd name="connsiteX0" fmla="*/ 0 w 547352"/>
              <a:gd name="connsiteY0" fmla="*/ 83713 h 695459"/>
              <a:gd name="connsiteX1" fmla="*/ 45076 w 547352"/>
              <a:gd name="connsiteY1" fmla="*/ 695459 h 695459"/>
              <a:gd name="connsiteX2" fmla="*/ 547352 w 547352"/>
              <a:gd name="connsiteY2" fmla="*/ 643944 h 695459"/>
              <a:gd name="connsiteX3" fmla="*/ 489397 w 547352"/>
              <a:gd name="connsiteY3" fmla="*/ 0 h 695459"/>
              <a:gd name="connsiteX4" fmla="*/ 0 w 547352"/>
              <a:gd name="connsiteY4" fmla="*/ 83713 h 6954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7352" h="695459">
                <a:moveTo>
                  <a:pt x="0" y="83713"/>
                </a:moveTo>
                <a:lnTo>
                  <a:pt x="45076" y="695459"/>
                </a:lnTo>
                <a:lnTo>
                  <a:pt x="547352" y="643944"/>
                </a:lnTo>
                <a:lnTo>
                  <a:pt x="489397" y="0"/>
                </a:lnTo>
                <a:lnTo>
                  <a:pt x="0" y="83713"/>
                </a:lnTo>
                <a:close/>
              </a:path>
            </a:pathLst>
          </a:custGeom>
          <a:solidFill>
            <a:schemeClr val="accent4">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2" name="任意多边形: 形状 41"/>
          <p:cNvSpPr/>
          <p:nvPr>
            <p:custDataLst>
              <p:tags r:id="rId29"/>
            </p:custDataLst>
          </p:nvPr>
        </p:nvSpPr>
        <p:spPr>
          <a:xfrm>
            <a:off x="1326124" y="4910171"/>
            <a:ext cx="624625" cy="1391087"/>
          </a:xfrm>
          <a:custGeom>
            <a:avLst/>
            <a:gdLst>
              <a:gd name="connsiteX0" fmla="*/ 0 w 624625"/>
              <a:gd name="connsiteY0" fmla="*/ 45076 h 1300766"/>
              <a:gd name="connsiteX1" fmla="*/ 135228 w 624625"/>
              <a:gd name="connsiteY1" fmla="*/ 1300766 h 1300766"/>
              <a:gd name="connsiteX2" fmla="*/ 624625 w 624625"/>
              <a:gd name="connsiteY2" fmla="*/ 1249251 h 1300766"/>
              <a:gd name="connsiteX3" fmla="*/ 508715 w 624625"/>
              <a:gd name="connsiteY3" fmla="*/ 0 h 1300766"/>
              <a:gd name="connsiteX4" fmla="*/ 0 w 624625"/>
              <a:gd name="connsiteY4" fmla="*/ 45076 h 13007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4625" h="1300766">
                <a:moveTo>
                  <a:pt x="0" y="45076"/>
                </a:moveTo>
                <a:lnTo>
                  <a:pt x="135228" y="1300766"/>
                </a:lnTo>
                <a:lnTo>
                  <a:pt x="624625" y="1249251"/>
                </a:lnTo>
                <a:lnTo>
                  <a:pt x="508715" y="0"/>
                </a:lnTo>
                <a:lnTo>
                  <a:pt x="0" y="45076"/>
                </a:lnTo>
                <a:close/>
              </a:path>
            </a:pathLst>
          </a:custGeom>
          <a:solidFill>
            <a:schemeClr val="accent4">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3" name="任意多边形: 形状 42"/>
          <p:cNvSpPr/>
          <p:nvPr>
            <p:custDataLst>
              <p:tags r:id="rId30"/>
            </p:custDataLst>
          </p:nvPr>
        </p:nvSpPr>
        <p:spPr>
          <a:xfrm>
            <a:off x="1873476" y="4910171"/>
            <a:ext cx="560231" cy="592246"/>
          </a:xfrm>
          <a:custGeom>
            <a:avLst/>
            <a:gdLst>
              <a:gd name="connsiteX0" fmla="*/ 0 w 560231"/>
              <a:gd name="connsiteY0" fmla="*/ 19318 h 553792"/>
              <a:gd name="connsiteX1" fmla="*/ 57955 w 560231"/>
              <a:gd name="connsiteY1" fmla="*/ 553792 h 553792"/>
              <a:gd name="connsiteX2" fmla="*/ 560231 w 560231"/>
              <a:gd name="connsiteY2" fmla="*/ 521595 h 553792"/>
              <a:gd name="connsiteX3" fmla="*/ 450760 w 560231"/>
              <a:gd name="connsiteY3" fmla="*/ 0 h 553792"/>
              <a:gd name="connsiteX4" fmla="*/ 0 w 560231"/>
              <a:gd name="connsiteY4" fmla="*/ 19318 h 5537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0231" h="553792">
                <a:moveTo>
                  <a:pt x="0" y="19318"/>
                </a:moveTo>
                <a:lnTo>
                  <a:pt x="57955" y="553792"/>
                </a:lnTo>
                <a:lnTo>
                  <a:pt x="560231" y="521595"/>
                </a:lnTo>
                <a:lnTo>
                  <a:pt x="450760" y="0"/>
                </a:lnTo>
                <a:lnTo>
                  <a:pt x="0" y="19318"/>
                </a:lnTo>
                <a:close/>
              </a:path>
            </a:pathLst>
          </a:custGeom>
          <a:solidFill>
            <a:schemeClr val="accent4">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4" name="文本框 43"/>
          <p:cNvSpPr txBox="1"/>
          <p:nvPr>
            <p:custDataLst>
              <p:tags r:id="rId31"/>
            </p:custDataLst>
          </p:nvPr>
        </p:nvSpPr>
        <p:spPr>
          <a:xfrm>
            <a:off x="784873" y="5774516"/>
            <a:ext cx="763322" cy="36206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西长安壹号南区</a:t>
            </a:r>
            <a:endParaRPr kumimoji="0" lang="zh-CN" altLang="en-US"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45" name="文本框 44"/>
          <p:cNvSpPr txBox="1"/>
          <p:nvPr>
            <p:custDataLst>
              <p:tags r:id="rId32"/>
            </p:custDataLst>
          </p:nvPr>
        </p:nvSpPr>
        <p:spPr>
          <a:xfrm>
            <a:off x="1307219" y="5447446"/>
            <a:ext cx="763322" cy="246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远洋新天地</a:t>
            </a:r>
            <a:endPar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46" name="文本框 45"/>
          <p:cNvSpPr txBox="1"/>
          <p:nvPr>
            <p:custDataLst>
              <p:tags r:id="rId33"/>
            </p:custDataLst>
          </p:nvPr>
        </p:nvSpPr>
        <p:spPr>
          <a:xfrm>
            <a:off x="1795508" y="5073048"/>
            <a:ext cx="763322" cy="246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华润悦景湾</a:t>
            </a:r>
            <a:endPar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47" name="任意多边形: 形状 46"/>
          <p:cNvSpPr/>
          <p:nvPr>
            <p:custDataLst>
              <p:tags r:id="rId34"/>
            </p:custDataLst>
          </p:nvPr>
        </p:nvSpPr>
        <p:spPr>
          <a:xfrm>
            <a:off x="791650" y="4992810"/>
            <a:ext cx="534474" cy="647338"/>
          </a:xfrm>
          <a:custGeom>
            <a:avLst/>
            <a:gdLst>
              <a:gd name="connsiteX0" fmla="*/ 0 w 534474"/>
              <a:gd name="connsiteY0" fmla="*/ 25758 h 605307"/>
              <a:gd name="connsiteX1" fmla="*/ 70834 w 534474"/>
              <a:gd name="connsiteY1" fmla="*/ 605307 h 605307"/>
              <a:gd name="connsiteX2" fmla="*/ 534474 w 534474"/>
              <a:gd name="connsiteY2" fmla="*/ 573110 h 605307"/>
              <a:gd name="connsiteX3" fmla="*/ 508716 w 534474"/>
              <a:gd name="connsiteY3" fmla="*/ 0 h 605307"/>
              <a:gd name="connsiteX4" fmla="*/ 0 w 534474"/>
              <a:gd name="connsiteY4" fmla="*/ 25758 h 6053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34474" h="605307">
                <a:moveTo>
                  <a:pt x="0" y="25758"/>
                </a:moveTo>
                <a:lnTo>
                  <a:pt x="70834" y="605307"/>
                </a:lnTo>
                <a:lnTo>
                  <a:pt x="534474" y="573110"/>
                </a:lnTo>
                <a:lnTo>
                  <a:pt x="508716" y="0"/>
                </a:lnTo>
                <a:lnTo>
                  <a:pt x="0" y="25758"/>
                </a:lnTo>
                <a:close/>
              </a:path>
            </a:pathLst>
          </a:custGeom>
          <a:solidFill>
            <a:srgbClr val="C00000">
              <a:alpha val="5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8" name="文本框 47"/>
          <p:cNvSpPr txBox="1"/>
          <p:nvPr>
            <p:custDataLst>
              <p:tags r:id="rId35"/>
            </p:custDataLst>
          </p:nvPr>
        </p:nvSpPr>
        <p:spPr>
          <a:xfrm>
            <a:off x="625676" y="5213291"/>
            <a:ext cx="883854" cy="2468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北京长安天街</a:t>
            </a:r>
            <a:endParaRPr kumimoji="0" lang="zh-CN" altLang="en-US" sz="9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50" name="任意多边形: 形状 49"/>
          <p:cNvSpPr/>
          <p:nvPr>
            <p:custDataLst>
              <p:tags r:id="rId36"/>
            </p:custDataLst>
          </p:nvPr>
        </p:nvSpPr>
        <p:spPr>
          <a:xfrm>
            <a:off x="2968180" y="2740901"/>
            <a:ext cx="598868" cy="943460"/>
          </a:xfrm>
          <a:custGeom>
            <a:avLst/>
            <a:gdLst>
              <a:gd name="connsiteX0" fmla="*/ 0 w 598868"/>
              <a:gd name="connsiteY0" fmla="*/ 186743 h 882202"/>
              <a:gd name="connsiteX1" fmla="*/ 154546 w 598868"/>
              <a:gd name="connsiteY1" fmla="*/ 379926 h 882202"/>
              <a:gd name="connsiteX2" fmla="*/ 309093 w 598868"/>
              <a:gd name="connsiteY2" fmla="*/ 882202 h 882202"/>
              <a:gd name="connsiteX3" fmla="*/ 598868 w 598868"/>
              <a:gd name="connsiteY3" fmla="*/ 753414 h 882202"/>
              <a:gd name="connsiteX4" fmla="*/ 508715 w 598868"/>
              <a:gd name="connsiteY4" fmla="*/ 450760 h 882202"/>
              <a:gd name="connsiteX5" fmla="*/ 379927 w 598868"/>
              <a:gd name="connsiteY5" fmla="*/ 231819 h 882202"/>
              <a:gd name="connsiteX6" fmla="*/ 270456 w 598868"/>
              <a:gd name="connsiteY6" fmla="*/ 0 h 882202"/>
              <a:gd name="connsiteX7" fmla="*/ 0 w 598868"/>
              <a:gd name="connsiteY7" fmla="*/ 186743 h 8822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98868" h="882202">
                <a:moveTo>
                  <a:pt x="0" y="186743"/>
                </a:moveTo>
                <a:lnTo>
                  <a:pt x="154546" y="379926"/>
                </a:lnTo>
                <a:lnTo>
                  <a:pt x="309093" y="882202"/>
                </a:lnTo>
                <a:lnTo>
                  <a:pt x="598868" y="753414"/>
                </a:lnTo>
                <a:lnTo>
                  <a:pt x="508715" y="450760"/>
                </a:lnTo>
                <a:lnTo>
                  <a:pt x="379927" y="231819"/>
                </a:lnTo>
                <a:lnTo>
                  <a:pt x="270456" y="0"/>
                </a:lnTo>
                <a:lnTo>
                  <a:pt x="0" y="186743"/>
                </a:lnTo>
                <a:close/>
              </a:path>
            </a:pathLst>
          </a:custGeom>
          <a:solidFill>
            <a:schemeClr val="accent4">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1" name="任意多边形: 形状 50"/>
          <p:cNvSpPr/>
          <p:nvPr>
            <p:custDataLst>
              <p:tags r:id="rId37"/>
            </p:custDataLst>
          </p:nvPr>
        </p:nvSpPr>
        <p:spPr>
          <a:xfrm>
            <a:off x="3238636" y="2575623"/>
            <a:ext cx="611747" cy="971007"/>
          </a:xfrm>
          <a:custGeom>
            <a:avLst/>
            <a:gdLst>
              <a:gd name="connsiteX0" fmla="*/ 238259 w 611747"/>
              <a:gd name="connsiteY0" fmla="*/ 0 h 907961"/>
              <a:gd name="connsiteX1" fmla="*/ 0 w 611747"/>
              <a:gd name="connsiteY1" fmla="*/ 141668 h 907961"/>
              <a:gd name="connsiteX2" fmla="*/ 109471 w 611747"/>
              <a:gd name="connsiteY2" fmla="*/ 354169 h 907961"/>
              <a:gd name="connsiteX3" fmla="*/ 264017 w 611747"/>
              <a:gd name="connsiteY3" fmla="*/ 618186 h 907961"/>
              <a:gd name="connsiteX4" fmla="*/ 354169 w 611747"/>
              <a:gd name="connsiteY4" fmla="*/ 907961 h 907961"/>
              <a:gd name="connsiteX5" fmla="*/ 611747 w 611747"/>
              <a:gd name="connsiteY5" fmla="*/ 792051 h 907961"/>
              <a:gd name="connsiteX6" fmla="*/ 508716 w 611747"/>
              <a:gd name="connsiteY6" fmla="*/ 437882 h 907961"/>
              <a:gd name="connsiteX7" fmla="*/ 334851 w 611747"/>
              <a:gd name="connsiteY7" fmla="*/ 115910 h 907961"/>
              <a:gd name="connsiteX8" fmla="*/ 238259 w 611747"/>
              <a:gd name="connsiteY8" fmla="*/ 0 h 90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747" h="907961">
                <a:moveTo>
                  <a:pt x="238259" y="0"/>
                </a:moveTo>
                <a:lnTo>
                  <a:pt x="0" y="141668"/>
                </a:lnTo>
                <a:lnTo>
                  <a:pt x="109471" y="354169"/>
                </a:lnTo>
                <a:lnTo>
                  <a:pt x="264017" y="618186"/>
                </a:lnTo>
                <a:lnTo>
                  <a:pt x="354169" y="907961"/>
                </a:lnTo>
                <a:lnTo>
                  <a:pt x="611747" y="792051"/>
                </a:lnTo>
                <a:lnTo>
                  <a:pt x="508716" y="437882"/>
                </a:lnTo>
                <a:lnTo>
                  <a:pt x="334851" y="115910"/>
                </a:lnTo>
                <a:lnTo>
                  <a:pt x="238259" y="0"/>
                </a:lnTo>
                <a:close/>
              </a:path>
            </a:pathLst>
          </a:custGeom>
          <a:solidFill>
            <a:schemeClr val="accent4">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2" name="任意多边形: 形状 51"/>
          <p:cNvSpPr/>
          <p:nvPr>
            <p:custDataLst>
              <p:tags r:id="rId38"/>
            </p:custDataLst>
          </p:nvPr>
        </p:nvSpPr>
        <p:spPr>
          <a:xfrm>
            <a:off x="3576530" y="2304912"/>
            <a:ext cx="611747" cy="971007"/>
          </a:xfrm>
          <a:custGeom>
            <a:avLst/>
            <a:gdLst>
              <a:gd name="connsiteX0" fmla="*/ 238259 w 611747"/>
              <a:gd name="connsiteY0" fmla="*/ 0 h 907961"/>
              <a:gd name="connsiteX1" fmla="*/ 0 w 611747"/>
              <a:gd name="connsiteY1" fmla="*/ 141668 h 907961"/>
              <a:gd name="connsiteX2" fmla="*/ 109471 w 611747"/>
              <a:gd name="connsiteY2" fmla="*/ 354169 h 907961"/>
              <a:gd name="connsiteX3" fmla="*/ 264017 w 611747"/>
              <a:gd name="connsiteY3" fmla="*/ 618186 h 907961"/>
              <a:gd name="connsiteX4" fmla="*/ 354169 w 611747"/>
              <a:gd name="connsiteY4" fmla="*/ 907961 h 907961"/>
              <a:gd name="connsiteX5" fmla="*/ 611747 w 611747"/>
              <a:gd name="connsiteY5" fmla="*/ 792051 h 907961"/>
              <a:gd name="connsiteX6" fmla="*/ 508716 w 611747"/>
              <a:gd name="connsiteY6" fmla="*/ 437882 h 907961"/>
              <a:gd name="connsiteX7" fmla="*/ 334851 w 611747"/>
              <a:gd name="connsiteY7" fmla="*/ 115910 h 907961"/>
              <a:gd name="connsiteX8" fmla="*/ 238259 w 611747"/>
              <a:gd name="connsiteY8" fmla="*/ 0 h 90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1747" h="907961">
                <a:moveTo>
                  <a:pt x="238259" y="0"/>
                </a:moveTo>
                <a:lnTo>
                  <a:pt x="0" y="141668"/>
                </a:lnTo>
                <a:lnTo>
                  <a:pt x="109471" y="354169"/>
                </a:lnTo>
                <a:lnTo>
                  <a:pt x="264017" y="618186"/>
                </a:lnTo>
                <a:lnTo>
                  <a:pt x="354169" y="907961"/>
                </a:lnTo>
                <a:lnTo>
                  <a:pt x="611747" y="792051"/>
                </a:lnTo>
                <a:lnTo>
                  <a:pt x="508716" y="437882"/>
                </a:lnTo>
                <a:lnTo>
                  <a:pt x="334851" y="115910"/>
                </a:lnTo>
                <a:lnTo>
                  <a:pt x="238259" y="0"/>
                </a:lnTo>
                <a:close/>
              </a:path>
            </a:pathLst>
          </a:custGeom>
          <a:solidFill>
            <a:schemeClr val="accent4">
              <a:lumMod val="75000"/>
              <a:alpha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53" name="文本框 52"/>
          <p:cNvSpPr txBox="1"/>
          <p:nvPr>
            <p:custDataLst>
              <p:tags r:id="rId39"/>
            </p:custDataLst>
          </p:nvPr>
        </p:nvSpPr>
        <p:spPr>
          <a:xfrm>
            <a:off x="2713528" y="2862663"/>
            <a:ext cx="703716" cy="230404"/>
          </a:xfrm>
          <a:prstGeom prst="rect">
            <a:avLst/>
          </a:prstGeom>
          <a:noFill/>
        </p:spPr>
        <p:txBody>
          <a:bodyPr wrap="square" rtlCol="0">
            <a:spAutoFit/>
          </a:bodyPr>
          <a:lstStyle>
            <a:defPPr>
              <a:defRPr lang="zh-CN"/>
            </a:defPPr>
            <a:lvl1pPr>
              <a:defRPr sz="9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金茂长安悦</a:t>
            </a:r>
            <a:endParaRPr kumimoji="0" lang="zh-CN" altLang="en-US"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54" name="文本框 53"/>
          <p:cNvSpPr txBox="1"/>
          <p:nvPr>
            <p:custDataLst>
              <p:tags r:id="rId40"/>
            </p:custDataLst>
          </p:nvPr>
        </p:nvSpPr>
        <p:spPr>
          <a:xfrm>
            <a:off x="3302107" y="3042081"/>
            <a:ext cx="669701" cy="362062"/>
          </a:xfrm>
          <a:prstGeom prst="rect">
            <a:avLst/>
          </a:prstGeom>
          <a:noFill/>
        </p:spPr>
        <p:txBody>
          <a:bodyPr wrap="square" rtlCol="0">
            <a:spAutoFit/>
          </a:bodyPr>
          <a:lstStyle>
            <a:defPPr>
              <a:defRPr lang="zh-CN"/>
            </a:defPPr>
            <a:lvl1pPr>
              <a:defRPr sz="9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龙湖</a:t>
            </a:r>
            <a:endParaRPr kumimoji="0" lang="en-US" altLang="zh-CN"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北辰揽境</a:t>
            </a:r>
            <a:endParaRPr kumimoji="0" lang="zh-CN" altLang="en-US"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55" name="文本框 54"/>
          <p:cNvSpPr txBox="1"/>
          <p:nvPr>
            <p:custDataLst>
              <p:tags r:id="rId41"/>
            </p:custDataLst>
          </p:nvPr>
        </p:nvSpPr>
        <p:spPr>
          <a:xfrm>
            <a:off x="3418172" y="2407197"/>
            <a:ext cx="669701" cy="230404"/>
          </a:xfrm>
          <a:prstGeom prst="rect">
            <a:avLst/>
          </a:prstGeom>
          <a:noFill/>
        </p:spPr>
        <p:txBody>
          <a:bodyPr wrap="square" rtlCol="0">
            <a:spAutoFit/>
          </a:bodyPr>
          <a:lstStyle>
            <a:defPPr>
              <a:defRPr lang="zh-CN"/>
            </a:defPPr>
            <a:lvl1pPr>
              <a:defRPr sz="900" b="1">
                <a:solidFill>
                  <a:schemeClr val="bg1"/>
                </a:solidFill>
              </a:defRPr>
            </a:lvl1p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rPr>
              <a:t>峯范北京</a:t>
            </a:r>
            <a:endParaRPr kumimoji="0" lang="zh-CN" altLang="en-US" sz="800" b="1" i="0" u="none" strike="noStrike" kern="1200" cap="none" spc="0" normalizeH="0" baseline="0" noProof="0" dirty="0">
              <a:ln>
                <a:noFill/>
              </a:ln>
              <a:solidFill>
                <a:srgbClr val="FFFFFF"/>
              </a:solidFill>
              <a:effectLst/>
              <a:uLnTx/>
              <a:uFillTx/>
              <a:latin typeface="Arial" panose="020B0604020202020204"/>
              <a:ea typeface="微软雅黑" panose="020B0503020204020204" pitchFamily="34" charset="-122"/>
              <a:cs typeface="+mn-cs"/>
            </a:endParaRPr>
          </a:p>
        </p:txBody>
      </p:sp>
      <p:sp>
        <p:nvSpPr>
          <p:cNvPr id="31" name="矩形 30"/>
          <p:cNvSpPr/>
          <p:nvPr>
            <p:custDataLst>
              <p:tags r:id="rId42"/>
            </p:custDataLst>
          </p:nvPr>
        </p:nvSpPr>
        <p:spPr>
          <a:xfrm rot="20342859">
            <a:off x="3989992" y="2502052"/>
            <a:ext cx="425280" cy="710161"/>
          </a:xfrm>
          <a:prstGeom prst="rect">
            <a:avLst/>
          </a:prstGeom>
          <a:solidFill>
            <a:srgbClr val="F2D6BF"/>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玉带西路</a:t>
            </a:r>
            <a:r>
              <a:rPr kumimoji="0" lang="en-US" altLang="zh-CN"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规划）</a:t>
            </a:r>
            <a:endParaRPr kumimoji="0" lang="zh-CN" altLang="en-US" sz="9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9" name="矩形 28"/>
          <p:cNvSpPr/>
          <p:nvPr>
            <p:custDataLst>
              <p:tags r:id="rId43"/>
            </p:custDataLst>
          </p:nvPr>
        </p:nvSpPr>
        <p:spPr>
          <a:xfrm rot="20342859">
            <a:off x="3288835" y="3421838"/>
            <a:ext cx="789736" cy="312004"/>
          </a:xfrm>
          <a:prstGeom prst="rect">
            <a:avLst/>
          </a:prstGeom>
          <a:solidFill>
            <a:srgbClr val="F2D6BF"/>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银盛路（规划）</a:t>
            </a:r>
            <a:endPar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9" name="任意多边形: 形状 58"/>
          <p:cNvSpPr/>
          <p:nvPr>
            <p:custDataLst>
              <p:tags r:id="rId44"/>
            </p:custDataLst>
          </p:nvPr>
        </p:nvSpPr>
        <p:spPr>
          <a:xfrm>
            <a:off x="624625" y="2228298"/>
            <a:ext cx="2453426" cy="4249015"/>
          </a:xfrm>
          <a:custGeom>
            <a:avLst/>
            <a:gdLst>
              <a:gd name="connsiteX0" fmla="*/ 283336 w 2453426"/>
              <a:gd name="connsiteY0" fmla="*/ 3973132 h 3973132"/>
              <a:gd name="connsiteX1" fmla="*/ 0 w 2453426"/>
              <a:gd name="connsiteY1" fmla="*/ 1378040 h 3973132"/>
              <a:gd name="connsiteX2" fmla="*/ 238260 w 2453426"/>
              <a:gd name="connsiteY2" fmla="*/ 946597 h 3973132"/>
              <a:gd name="connsiteX3" fmla="*/ 817809 w 2453426"/>
              <a:gd name="connsiteY3" fmla="*/ 772732 h 3973132"/>
              <a:gd name="connsiteX4" fmla="*/ 1345843 w 2453426"/>
              <a:gd name="connsiteY4" fmla="*/ 740535 h 3973132"/>
              <a:gd name="connsiteX5" fmla="*/ 1893195 w 2453426"/>
              <a:gd name="connsiteY5" fmla="*/ 457200 h 3973132"/>
              <a:gd name="connsiteX6" fmla="*/ 2453426 w 2453426"/>
              <a:gd name="connsiteY6" fmla="*/ 0 h 3973132"/>
              <a:gd name="connsiteX0-1" fmla="*/ 283336 w 2453426"/>
              <a:gd name="connsiteY0-2" fmla="*/ 3973132 h 3973132"/>
              <a:gd name="connsiteX1-3" fmla="*/ 0 w 2453426"/>
              <a:gd name="connsiteY1-4" fmla="*/ 1378040 h 3973132"/>
              <a:gd name="connsiteX2-5" fmla="*/ 238260 w 2453426"/>
              <a:gd name="connsiteY2-6" fmla="*/ 946597 h 3973132"/>
              <a:gd name="connsiteX3-7" fmla="*/ 817809 w 2453426"/>
              <a:gd name="connsiteY3-8" fmla="*/ 772732 h 3973132"/>
              <a:gd name="connsiteX4-9" fmla="*/ 1345843 w 2453426"/>
              <a:gd name="connsiteY4-10" fmla="*/ 740535 h 3973132"/>
              <a:gd name="connsiteX5-11" fmla="*/ 1893195 w 2453426"/>
              <a:gd name="connsiteY5-12" fmla="*/ 457200 h 3973132"/>
              <a:gd name="connsiteX6-13" fmla="*/ 2453426 w 2453426"/>
              <a:gd name="connsiteY6-14" fmla="*/ 0 h 3973132"/>
              <a:gd name="connsiteX0-15" fmla="*/ 283336 w 2453426"/>
              <a:gd name="connsiteY0-16" fmla="*/ 3973132 h 3973132"/>
              <a:gd name="connsiteX1-17" fmla="*/ 0 w 2453426"/>
              <a:gd name="connsiteY1-18" fmla="*/ 1378040 h 3973132"/>
              <a:gd name="connsiteX2-19" fmla="*/ 238260 w 2453426"/>
              <a:gd name="connsiteY2-20" fmla="*/ 946597 h 3973132"/>
              <a:gd name="connsiteX3-21" fmla="*/ 817809 w 2453426"/>
              <a:gd name="connsiteY3-22" fmla="*/ 772732 h 3973132"/>
              <a:gd name="connsiteX4-23" fmla="*/ 1345843 w 2453426"/>
              <a:gd name="connsiteY4-24" fmla="*/ 740535 h 3973132"/>
              <a:gd name="connsiteX5-25" fmla="*/ 1893195 w 2453426"/>
              <a:gd name="connsiteY5-26" fmla="*/ 457200 h 3973132"/>
              <a:gd name="connsiteX6-27" fmla="*/ 2453426 w 2453426"/>
              <a:gd name="connsiteY6-28" fmla="*/ 0 h 3973132"/>
              <a:gd name="connsiteX0-29" fmla="*/ 283336 w 2453426"/>
              <a:gd name="connsiteY0-30" fmla="*/ 3973132 h 3973132"/>
              <a:gd name="connsiteX1-31" fmla="*/ 0 w 2453426"/>
              <a:gd name="connsiteY1-32" fmla="*/ 1378040 h 3973132"/>
              <a:gd name="connsiteX2-33" fmla="*/ 238260 w 2453426"/>
              <a:gd name="connsiteY2-34" fmla="*/ 946597 h 3973132"/>
              <a:gd name="connsiteX3-35" fmla="*/ 817809 w 2453426"/>
              <a:gd name="connsiteY3-36" fmla="*/ 772732 h 3973132"/>
              <a:gd name="connsiteX4-37" fmla="*/ 1345843 w 2453426"/>
              <a:gd name="connsiteY4-38" fmla="*/ 740535 h 3973132"/>
              <a:gd name="connsiteX5-39" fmla="*/ 1893195 w 2453426"/>
              <a:gd name="connsiteY5-40" fmla="*/ 457200 h 3973132"/>
              <a:gd name="connsiteX6-41" fmla="*/ 2453426 w 2453426"/>
              <a:gd name="connsiteY6-42" fmla="*/ 0 h 3973132"/>
              <a:gd name="connsiteX0-43" fmla="*/ 283336 w 2453426"/>
              <a:gd name="connsiteY0-44" fmla="*/ 3973132 h 3973132"/>
              <a:gd name="connsiteX1-45" fmla="*/ 0 w 2453426"/>
              <a:gd name="connsiteY1-46" fmla="*/ 1378040 h 3973132"/>
              <a:gd name="connsiteX2-47" fmla="*/ 238260 w 2453426"/>
              <a:gd name="connsiteY2-48" fmla="*/ 946597 h 3973132"/>
              <a:gd name="connsiteX3-49" fmla="*/ 817809 w 2453426"/>
              <a:gd name="connsiteY3-50" fmla="*/ 772732 h 3973132"/>
              <a:gd name="connsiteX4-51" fmla="*/ 1345843 w 2453426"/>
              <a:gd name="connsiteY4-52" fmla="*/ 740535 h 3973132"/>
              <a:gd name="connsiteX5-53" fmla="*/ 1893195 w 2453426"/>
              <a:gd name="connsiteY5-54" fmla="*/ 457200 h 3973132"/>
              <a:gd name="connsiteX6-55" fmla="*/ 2453426 w 2453426"/>
              <a:gd name="connsiteY6-56" fmla="*/ 0 h 3973132"/>
              <a:gd name="connsiteX0-57" fmla="*/ 283336 w 2453426"/>
              <a:gd name="connsiteY0-58" fmla="*/ 3973132 h 3973132"/>
              <a:gd name="connsiteX1-59" fmla="*/ 0 w 2453426"/>
              <a:gd name="connsiteY1-60" fmla="*/ 1378040 h 3973132"/>
              <a:gd name="connsiteX2-61" fmla="*/ 238260 w 2453426"/>
              <a:gd name="connsiteY2-62" fmla="*/ 946597 h 3973132"/>
              <a:gd name="connsiteX3-63" fmla="*/ 817809 w 2453426"/>
              <a:gd name="connsiteY3-64" fmla="*/ 772732 h 3973132"/>
              <a:gd name="connsiteX4-65" fmla="*/ 1345843 w 2453426"/>
              <a:gd name="connsiteY4-66" fmla="*/ 740535 h 3973132"/>
              <a:gd name="connsiteX5-67" fmla="*/ 1893195 w 2453426"/>
              <a:gd name="connsiteY5-68" fmla="*/ 457200 h 3973132"/>
              <a:gd name="connsiteX6-69" fmla="*/ 2453426 w 2453426"/>
              <a:gd name="connsiteY6-70" fmla="*/ 0 h 3973132"/>
              <a:gd name="connsiteX0-71" fmla="*/ 283336 w 2453426"/>
              <a:gd name="connsiteY0-72" fmla="*/ 3973132 h 3973132"/>
              <a:gd name="connsiteX1-73" fmla="*/ 0 w 2453426"/>
              <a:gd name="connsiteY1-74" fmla="*/ 1378040 h 3973132"/>
              <a:gd name="connsiteX2-75" fmla="*/ 238260 w 2453426"/>
              <a:gd name="connsiteY2-76" fmla="*/ 946597 h 3973132"/>
              <a:gd name="connsiteX3-77" fmla="*/ 817809 w 2453426"/>
              <a:gd name="connsiteY3-78" fmla="*/ 772732 h 3973132"/>
              <a:gd name="connsiteX4-79" fmla="*/ 1345843 w 2453426"/>
              <a:gd name="connsiteY4-80" fmla="*/ 740535 h 3973132"/>
              <a:gd name="connsiteX5-81" fmla="*/ 1893195 w 2453426"/>
              <a:gd name="connsiteY5-82" fmla="*/ 457200 h 3973132"/>
              <a:gd name="connsiteX6-83" fmla="*/ 2453426 w 2453426"/>
              <a:gd name="connsiteY6-84" fmla="*/ 0 h 3973132"/>
              <a:gd name="connsiteX0-85" fmla="*/ 283336 w 2453426"/>
              <a:gd name="connsiteY0-86" fmla="*/ 3973132 h 3973132"/>
              <a:gd name="connsiteX1-87" fmla="*/ 0 w 2453426"/>
              <a:gd name="connsiteY1-88" fmla="*/ 1378040 h 3973132"/>
              <a:gd name="connsiteX2-89" fmla="*/ 238260 w 2453426"/>
              <a:gd name="connsiteY2-90" fmla="*/ 946597 h 3973132"/>
              <a:gd name="connsiteX3-91" fmla="*/ 817809 w 2453426"/>
              <a:gd name="connsiteY3-92" fmla="*/ 772732 h 3973132"/>
              <a:gd name="connsiteX4-93" fmla="*/ 1345843 w 2453426"/>
              <a:gd name="connsiteY4-94" fmla="*/ 740535 h 3973132"/>
              <a:gd name="connsiteX5-95" fmla="*/ 1893195 w 2453426"/>
              <a:gd name="connsiteY5-96" fmla="*/ 457200 h 3973132"/>
              <a:gd name="connsiteX6-97" fmla="*/ 2453426 w 2453426"/>
              <a:gd name="connsiteY6-98" fmla="*/ 0 h 3973132"/>
              <a:gd name="connsiteX0-99" fmla="*/ 283336 w 2453426"/>
              <a:gd name="connsiteY0-100" fmla="*/ 3973132 h 3973132"/>
              <a:gd name="connsiteX1-101" fmla="*/ 0 w 2453426"/>
              <a:gd name="connsiteY1-102" fmla="*/ 1378040 h 3973132"/>
              <a:gd name="connsiteX2-103" fmla="*/ 238260 w 2453426"/>
              <a:gd name="connsiteY2-104" fmla="*/ 946597 h 3973132"/>
              <a:gd name="connsiteX3-105" fmla="*/ 817809 w 2453426"/>
              <a:gd name="connsiteY3-106" fmla="*/ 772732 h 3973132"/>
              <a:gd name="connsiteX4-107" fmla="*/ 1384234 w 2453426"/>
              <a:gd name="connsiteY4-108" fmla="*/ 761475 h 3973132"/>
              <a:gd name="connsiteX5-109" fmla="*/ 1893195 w 2453426"/>
              <a:gd name="connsiteY5-110" fmla="*/ 457200 h 3973132"/>
              <a:gd name="connsiteX6-111" fmla="*/ 2453426 w 2453426"/>
              <a:gd name="connsiteY6-112" fmla="*/ 0 h 3973132"/>
              <a:gd name="connsiteX0-113" fmla="*/ 283336 w 2453426"/>
              <a:gd name="connsiteY0-114" fmla="*/ 3973132 h 3973132"/>
              <a:gd name="connsiteX1-115" fmla="*/ 0 w 2453426"/>
              <a:gd name="connsiteY1-116" fmla="*/ 1378040 h 3973132"/>
              <a:gd name="connsiteX2-117" fmla="*/ 238260 w 2453426"/>
              <a:gd name="connsiteY2-118" fmla="*/ 946597 h 3973132"/>
              <a:gd name="connsiteX3-119" fmla="*/ 817809 w 2453426"/>
              <a:gd name="connsiteY3-120" fmla="*/ 772732 h 3973132"/>
              <a:gd name="connsiteX4-121" fmla="*/ 1384234 w 2453426"/>
              <a:gd name="connsiteY4-122" fmla="*/ 761475 h 3973132"/>
              <a:gd name="connsiteX5-123" fmla="*/ 1893195 w 2453426"/>
              <a:gd name="connsiteY5-124" fmla="*/ 457200 h 3973132"/>
              <a:gd name="connsiteX6-125" fmla="*/ 2453426 w 2453426"/>
              <a:gd name="connsiteY6-126" fmla="*/ 0 h 3973132"/>
              <a:gd name="connsiteX0-127" fmla="*/ 283336 w 2453426"/>
              <a:gd name="connsiteY0-128" fmla="*/ 3973132 h 3973132"/>
              <a:gd name="connsiteX1-129" fmla="*/ 0 w 2453426"/>
              <a:gd name="connsiteY1-130" fmla="*/ 1378040 h 3973132"/>
              <a:gd name="connsiteX2-131" fmla="*/ 238260 w 2453426"/>
              <a:gd name="connsiteY2-132" fmla="*/ 946597 h 3973132"/>
              <a:gd name="connsiteX3-133" fmla="*/ 817809 w 2453426"/>
              <a:gd name="connsiteY3-134" fmla="*/ 772732 h 3973132"/>
              <a:gd name="connsiteX4-135" fmla="*/ 1384234 w 2453426"/>
              <a:gd name="connsiteY4-136" fmla="*/ 761475 h 3973132"/>
              <a:gd name="connsiteX5-137" fmla="*/ 1893195 w 2453426"/>
              <a:gd name="connsiteY5-138" fmla="*/ 457200 h 3973132"/>
              <a:gd name="connsiteX6-139" fmla="*/ 2453426 w 2453426"/>
              <a:gd name="connsiteY6-140" fmla="*/ 0 h 3973132"/>
              <a:gd name="connsiteX0-141" fmla="*/ 283336 w 2453426"/>
              <a:gd name="connsiteY0-142" fmla="*/ 3973132 h 3973132"/>
              <a:gd name="connsiteX1-143" fmla="*/ 0 w 2453426"/>
              <a:gd name="connsiteY1-144" fmla="*/ 1378040 h 3973132"/>
              <a:gd name="connsiteX2-145" fmla="*/ 238260 w 2453426"/>
              <a:gd name="connsiteY2-146" fmla="*/ 946597 h 3973132"/>
              <a:gd name="connsiteX3-147" fmla="*/ 817809 w 2453426"/>
              <a:gd name="connsiteY3-148" fmla="*/ 772732 h 3973132"/>
              <a:gd name="connsiteX4-149" fmla="*/ 1384234 w 2453426"/>
              <a:gd name="connsiteY4-150" fmla="*/ 761475 h 3973132"/>
              <a:gd name="connsiteX5-151" fmla="*/ 1921116 w 2453426"/>
              <a:gd name="connsiteY5-152" fmla="*/ 464180 h 3973132"/>
              <a:gd name="connsiteX6-153" fmla="*/ 2453426 w 2453426"/>
              <a:gd name="connsiteY6-154" fmla="*/ 0 h 3973132"/>
              <a:gd name="connsiteX0-155" fmla="*/ 283336 w 2453426"/>
              <a:gd name="connsiteY0-156" fmla="*/ 3973132 h 3973132"/>
              <a:gd name="connsiteX1-157" fmla="*/ 0 w 2453426"/>
              <a:gd name="connsiteY1-158" fmla="*/ 1378040 h 3973132"/>
              <a:gd name="connsiteX2-159" fmla="*/ 238260 w 2453426"/>
              <a:gd name="connsiteY2-160" fmla="*/ 946597 h 3973132"/>
              <a:gd name="connsiteX3-161" fmla="*/ 817809 w 2453426"/>
              <a:gd name="connsiteY3-162" fmla="*/ 772732 h 3973132"/>
              <a:gd name="connsiteX4-163" fmla="*/ 1384234 w 2453426"/>
              <a:gd name="connsiteY4-164" fmla="*/ 761475 h 3973132"/>
              <a:gd name="connsiteX5-165" fmla="*/ 1921116 w 2453426"/>
              <a:gd name="connsiteY5-166" fmla="*/ 464180 h 3973132"/>
              <a:gd name="connsiteX6-167" fmla="*/ 2453426 w 2453426"/>
              <a:gd name="connsiteY6-168" fmla="*/ 0 h 3973132"/>
              <a:gd name="connsiteX0-169" fmla="*/ 283336 w 2453426"/>
              <a:gd name="connsiteY0-170" fmla="*/ 3973132 h 3973132"/>
              <a:gd name="connsiteX1-171" fmla="*/ 0 w 2453426"/>
              <a:gd name="connsiteY1-172" fmla="*/ 1378040 h 3973132"/>
              <a:gd name="connsiteX2-173" fmla="*/ 238260 w 2453426"/>
              <a:gd name="connsiteY2-174" fmla="*/ 946597 h 3973132"/>
              <a:gd name="connsiteX3-175" fmla="*/ 817809 w 2453426"/>
              <a:gd name="connsiteY3-176" fmla="*/ 772732 h 3973132"/>
              <a:gd name="connsiteX4-177" fmla="*/ 1384234 w 2453426"/>
              <a:gd name="connsiteY4-178" fmla="*/ 761475 h 3973132"/>
              <a:gd name="connsiteX5-179" fmla="*/ 1921116 w 2453426"/>
              <a:gd name="connsiteY5-180" fmla="*/ 464180 h 3973132"/>
              <a:gd name="connsiteX6-181" fmla="*/ 2453426 w 2453426"/>
              <a:gd name="connsiteY6-182" fmla="*/ 0 h 3973132"/>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Lst>
            <a:rect l="l" t="t" r="r" b="b"/>
            <a:pathLst>
              <a:path w="2453426" h="3973132">
                <a:moveTo>
                  <a:pt x="283336" y="3973132"/>
                </a:moveTo>
                <a:lnTo>
                  <a:pt x="0" y="1378040"/>
                </a:lnTo>
                <a:cubicBezTo>
                  <a:pt x="41029" y="1174895"/>
                  <a:pt x="75078" y="1062489"/>
                  <a:pt x="238260" y="946597"/>
                </a:cubicBezTo>
                <a:cubicBezTo>
                  <a:pt x="487284" y="776961"/>
                  <a:pt x="624626" y="830687"/>
                  <a:pt x="817809" y="772732"/>
                </a:cubicBezTo>
                <a:cubicBezTo>
                  <a:pt x="1006617" y="768980"/>
                  <a:pt x="1195426" y="793148"/>
                  <a:pt x="1384234" y="761475"/>
                </a:cubicBezTo>
                <a:cubicBezTo>
                  <a:pt x="1595769" y="708911"/>
                  <a:pt x="1772402" y="586545"/>
                  <a:pt x="1921116" y="464180"/>
                </a:cubicBezTo>
                <a:cubicBezTo>
                  <a:pt x="2084592" y="292003"/>
                  <a:pt x="2275989" y="154727"/>
                  <a:pt x="2453426" y="0"/>
                </a:cubicBezTo>
              </a:path>
            </a:pathLst>
          </a:custGeom>
          <a:noFill/>
          <a:ln w="28575">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0" name="矩形 59"/>
          <p:cNvSpPr/>
          <p:nvPr>
            <p:custDataLst>
              <p:tags r:id="rId45"/>
            </p:custDataLst>
          </p:nvPr>
        </p:nvSpPr>
        <p:spPr>
          <a:xfrm rot="20013769">
            <a:off x="2205988" y="2702926"/>
            <a:ext cx="430436" cy="182460"/>
          </a:xfrm>
          <a:prstGeom prst="rect">
            <a:avLst/>
          </a:prstGeom>
          <a:solidFill>
            <a:schemeClr val="accent4">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S1</a:t>
            </a:r>
            <a:r>
              <a:rPr kumimoji="0" lang="zh-CN" altLang="en-US"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线</a:t>
            </a:r>
            <a:endParaRPr kumimoji="0" lang="zh-CN" altLang="en-US"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61" name="文本框 60"/>
          <p:cNvSpPr txBox="1"/>
          <p:nvPr>
            <p:custDataLst>
              <p:tags r:id="rId46"/>
            </p:custDataLst>
          </p:nvPr>
        </p:nvSpPr>
        <p:spPr>
          <a:xfrm>
            <a:off x="6130925" y="2236470"/>
            <a:ext cx="3569970" cy="2120900"/>
          </a:xfrm>
          <a:prstGeom prst="rect">
            <a:avLst/>
          </a:prstGeom>
          <a:no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R="0" lvl="0" indent="0" algn="ctr" fontAlgn="auto">
              <a:lnSpc>
                <a:spcPct val="150000"/>
              </a:lnSpc>
              <a:spcBef>
                <a:spcPts val="0"/>
              </a:spcBef>
              <a:spcAft>
                <a:spcPts val="0"/>
              </a:spcAft>
              <a:buClrTx/>
              <a:buSzTx/>
              <a:buFontTx/>
              <a:buNone/>
              <a:defRPr kumimoji="0" sz="1600" b="1" i="0" u="none" strike="noStrike" cap="none" spc="0" normalizeH="0" baseline="0">
                <a:ln>
                  <a:noFill/>
                </a:ln>
                <a:solidFill>
                  <a:srgbClr val="000000"/>
                </a:solidFill>
                <a:effectLst/>
                <a:uLnTx/>
                <a:uFillTx/>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本项目总占地约</a:t>
            </a:r>
            <a:r>
              <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5.19</a:t>
            </a:r>
            <a:r>
              <a:rPr kumimoji="0" lang="zh-CN" altLang="en-US"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公顷，其中：</a:t>
            </a:r>
            <a:endParaRPr kumimoji="0" lang="en-US" altLang="zh-CN" sz="14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R2</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类住宅规划用地面积</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3.34</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公顷，容积率</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2.5</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，规划建筑面积</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83500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平方米；</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B4</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综合性商业金融服务业规划用地面积</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1.85</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公顷，容积率</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3.5</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，规划建筑面积</a:t>
            </a:r>
            <a:r>
              <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64750</a:t>
            </a:r>
            <a:r>
              <a:rPr kumimoji="0" lang="zh-CN" altLang="en-US"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平方米。</a:t>
            </a:r>
            <a:endParaRPr kumimoji="0" lang="en-US" altLang="zh-CN" sz="14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3" name="文本框 62"/>
          <p:cNvSpPr txBox="1"/>
          <p:nvPr>
            <p:custDataLst>
              <p:tags r:id="rId47"/>
            </p:custDataLst>
          </p:nvPr>
        </p:nvSpPr>
        <p:spPr>
          <a:xfrm rot="20415629">
            <a:off x="4253117" y="3552617"/>
            <a:ext cx="208692"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rPr>
              <a:t>本项目</a:t>
            </a:r>
            <a:endParaRPr kumimoji="0" lang="en-US" altLang="zh-CN" sz="1400" b="1" i="0" u="none" strike="noStrike" kern="1200" cap="none" spc="0" normalizeH="0" baseline="0" noProof="0" dirty="0">
              <a:ln>
                <a:noFill/>
              </a:ln>
              <a:solidFill>
                <a:schemeClr val="bg1"/>
              </a:solidFill>
              <a:effectLst/>
              <a:uLnTx/>
              <a:uFillTx/>
              <a:latin typeface="微软雅黑" panose="020B0503020204020204" pitchFamily="34" charset="-122"/>
              <a:ea typeface="微软雅黑" panose="020B0503020204020204" pitchFamily="34" charset="-122"/>
              <a:cs typeface="+mn-cs"/>
            </a:endParaRPr>
          </a:p>
        </p:txBody>
      </p:sp>
      <p:sp>
        <p:nvSpPr>
          <p:cNvPr id="5" name="任意多边形: 形状 4"/>
          <p:cNvSpPr/>
          <p:nvPr>
            <p:custDataLst>
              <p:tags r:id="rId48"/>
            </p:custDataLst>
          </p:nvPr>
        </p:nvSpPr>
        <p:spPr>
          <a:xfrm>
            <a:off x="4727891" y="3076453"/>
            <a:ext cx="1169574" cy="1374680"/>
          </a:xfrm>
          <a:custGeom>
            <a:avLst/>
            <a:gdLst>
              <a:gd name="connsiteX0" fmla="*/ 71022 w 2237173"/>
              <a:gd name="connsiteY0" fmla="*/ 239697 h 2592280"/>
              <a:gd name="connsiteX1" fmla="*/ 0 w 2237173"/>
              <a:gd name="connsiteY1" fmla="*/ 319596 h 2592280"/>
              <a:gd name="connsiteX2" fmla="*/ 941033 w 2237173"/>
              <a:gd name="connsiteY2" fmla="*/ 2592280 h 2592280"/>
              <a:gd name="connsiteX3" fmla="*/ 2237173 w 2237173"/>
              <a:gd name="connsiteY3" fmla="*/ 2583402 h 2592280"/>
              <a:gd name="connsiteX4" fmla="*/ 1411550 w 2237173"/>
              <a:gd name="connsiteY4" fmla="*/ 923278 h 2592280"/>
              <a:gd name="connsiteX5" fmla="*/ 745725 w 2237173"/>
              <a:gd name="connsiteY5" fmla="*/ 0 h 2592280"/>
              <a:gd name="connsiteX6" fmla="*/ 44389 w 2237173"/>
              <a:gd name="connsiteY6" fmla="*/ 292963 h 2592280"/>
              <a:gd name="connsiteX0-1" fmla="*/ 71022 w 2237173"/>
              <a:gd name="connsiteY0-2" fmla="*/ 239697 h 2592280"/>
              <a:gd name="connsiteX1-3" fmla="*/ 0 w 2237173"/>
              <a:gd name="connsiteY1-4" fmla="*/ 319596 h 2592280"/>
              <a:gd name="connsiteX2-5" fmla="*/ 941033 w 2237173"/>
              <a:gd name="connsiteY2-6" fmla="*/ 2592280 h 2592280"/>
              <a:gd name="connsiteX3-7" fmla="*/ 2237173 w 2237173"/>
              <a:gd name="connsiteY3-8" fmla="*/ 2583402 h 2592280"/>
              <a:gd name="connsiteX4-9" fmla="*/ 1411550 w 2237173"/>
              <a:gd name="connsiteY4-10" fmla="*/ 923278 h 2592280"/>
              <a:gd name="connsiteX5-11" fmla="*/ 745725 w 2237173"/>
              <a:gd name="connsiteY5-12" fmla="*/ 0 h 2592280"/>
              <a:gd name="connsiteX0-13" fmla="*/ 71022 w 2237173"/>
              <a:gd name="connsiteY0-14" fmla="*/ 319223 h 2671806"/>
              <a:gd name="connsiteX1-15" fmla="*/ 0 w 2237173"/>
              <a:gd name="connsiteY1-16" fmla="*/ 399122 h 2671806"/>
              <a:gd name="connsiteX2-17" fmla="*/ 941033 w 2237173"/>
              <a:gd name="connsiteY2-18" fmla="*/ 2671806 h 2671806"/>
              <a:gd name="connsiteX3-19" fmla="*/ 2237173 w 2237173"/>
              <a:gd name="connsiteY3-20" fmla="*/ 2662928 h 2671806"/>
              <a:gd name="connsiteX4-21" fmla="*/ 1411550 w 2237173"/>
              <a:gd name="connsiteY4-22" fmla="*/ 1002804 h 2671806"/>
              <a:gd name="connsiteX5-23" fmla="*/ 745725 w 2237173"/>
              <a:gd name="connsiteY5-24" fmla="*/ 79526 h 2671806"/>
              <a:gd name="connsiteX6-25" fmla="*/ 736847 w 2237173"/>
              <a:gd name="connsiteY6-26" fmla="*/ 44015 h 2671806"/>
              <a:gd name="connsiteX0-27" fmla="*/ 71022 w 2237173"/>
              <a:gd name="connsiteY0-28" fmla="*/ 319223 h 2671806"/>
              <a:gd name="connsiteX1-29" fmla="*/ 0 w 2237173"/>
              <a:gd name="connsiteY1-30" fmla="*/ 399122 h 2671806"/>
              <a:gd name="connsiteX2-31" fmla="*/ 941033 w 2237173"/>
              <a:gd name="connsiteY2-32" fmla="*/ 2671806 h 2671806"/>
              <a:gd name="connsiteX3-33" fmla="*/ 2237173 w 2237173"/>
              <a:gd name="connsiteY3-34" fmla="*/ 2662928 h 2671806"/>
              <a:gd name="connsiteX4-35" fmla="*/ 1411550 w 2237173"/>
              <a:gd name="connsiteY4-36" fmla="*/ 1002804 h 2671806"/>
              <a:gd name="connsiteX5-37" fmla="*/ 745725 w 2237173"/>
              <a:gd name="connsiteY5-38" fmla="*/ 79526 h 2671806"/>
              <a:gd name="connsiteX6-39" fmla="*/ 355107 w 2237173"/>
              <a:gd name="connsiteY6-40" fmla="*/ 44015 h 2671806"/>
              <a:gd name="connsiteX0-41" fmla="*/ 71022 w 2237173"/>
              <a:gd name="connsiteY0-42" fmla="*/ 276920 h 2629503"/>
              <a:gd name="connsiteX1-43" fmla="*/ 0 w 2237173"/>
              <a:gd name="connsiteY1-44" fmla="*/ 356819 h 2629503"/>
              <a:gd name="connsiteX2-45" fmla="*/ 941033 w 2237173"/>
              <a:gd name="connsiteY2-46" fmla="*/ 2629503 h 2629503"/>
              <a:gd name="connsiteX3-47" fmla="*/ 2237173 w 2237173"/>
              <a:gd name="connsiteY3-48" fmla="*/ 2620625 h 2629503"/>
              <a:gd name="connsiteX4-49" fmla="*/ 1411550 w 2237173"/>
              <a:gd name="connsiteY4-50" fmla="*/ 960501 h 2629503"/>
              <a:gd name="connsiteX5-51" fmla="*/ 745725 w 2237173"/>
              <a:gd name="connsiteY5-52" fmla="*/ 37223 h 2629503"/>
              <a:gd name="connsiteX6-53" fmla="*/ 53267 w 2237173"/>
              <a:gd name="connsiteY6-54" fmla="*/ 276920 h 26295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2237173" h="2629503">
                <a:moveTo>
                  <a:pt x="71022" y="276920"/>
                </a:moveTo>
                <a:lnTo>
                  <a:pt x="0" y="356819"/>
                </a:lnTo>
                <a:lnTo>
                  <a:pt x="941033" y="2629503"/>
                </a:lnTo>
                <a:lnTo>
                  <a:pt x="2237173" y="2620625"/>
                </a:lnTo>
                <a:lnTo>
                  <a:pt x="1411550" y="960501"/>
                </a:lnTo>
                <a:lnTo>
                  <a:pt x="745725" y="37223"/>
                </a:lnTo>
                <a:cubicBezTo>
                  <a:pt x="633275" y="-122575"/>
                  <a:pt x="55117" y="284318"/>
                  <a:pt x="53267" y="276920"/>
                </a:cubicBezTo>
              </a:path>
            </a:pathLst>
          </a:custGeom>
          <a:solidFill>
            <a:schemeClr val="accent1">
              <a:lumMod val="60000"/>
              <a:lumOff val="40000"/>
              <a:alpha val="50000"/>
            </a:schemeClr>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6" name="文本框 5"/>
          <p:cNvSpPr txBox="1"/>
          <p:nvPr>
            <p:custDataLst>
              <p:tags r:id="rId49"/>
            </p:custDataLst>
          </p:nvPr>
        </p:nvSpPr>
        <p:spPr>
          <a:xfrm rot="20415629">
            <a:off x="4873473" y="3507372"/>
            <a:ext cx="830777" cy="41549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央视“</a:t>
            </a:r>
            <a:r>
              <a:rPr kumimoji="0" lang="en-US" altLang="zh-CN"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5G+8K</a:t>
            </a:r>
            <a:r>
              <a:rPr kumimoji="0" lang="zh-CN" altLang="en-US"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extBox 5"/>
          <p:cNvSpPr txBox="1">
            <a:spLocks noChangeArrowheads="1"/>
          </p:cNvSpPr>
          <p:nvPr/>
        </p:nvSpPr>
        <p:spPr bwMode="auto">
          <a:xfrm>
            <a:off x="329054" y="155460"/>
            <a:ext cx="3759850" cy="407291"/>
          </a:xfrm>
          <a:prstGeom prst="rect">
            <a:avLst/>
          </a:prstGeom>
          <a:noFill/>
          <a:ln w="9525">
            <a:noFill/>
            <a:miter lim="800000"/>
          </a:ln>
        </p:spPr>
        <p:txBody>
          <a:bodyPr wrap="square" lIns="0" tIns="0" rIns="0" bIns="0">
            <a:spAutoFit/>
          </a:bodyPr>
          <a:lstStyle>
            <a:defPPr>
              <a:defRPr lang="zh-CN"/>
            </a:defPPr>
            <a:lvl1pPr>
              <a:lnSpc>
                <a:spcPct val="150000"/>
              </a:lnSpc>
              <a:defRPr sz="2000" b="1">
                <a:solidFill>
                  <a:schemeClr val="bg2">
                    <a:lumMod val="50000"/>
                  </a:schemeClr>
                </a:solidFill>
                <a:latin typeface="微软雅黑" panose="020B0503020204020204" pitchFamily="34" charset="-122"/>
                <a:ea typeface="微软雅黑" panose="020B0503020204020204" pitchFamily="34" charset="-122"/>
              </a:defRPr>
            </a:lvl1pPr>
          </a:lstStyle>
          <a:p>
            <a:r>
              <a:rPr lang="en-US" altLang="zh-CN" dirty="0"/>
              <a:t>2 </a:t>
            </a:r>
            <a:r>
              <a:rPr lang="zh-CN" altLang="en-US" dirty="0"/>
              <a:t>项目概况</a:t>
            </a:r>
            <a:r>
              <a:rPr lang="en-US" altLang="zh-CN" dirty="0"/>
              <a:t>—</a:t>
            </a:r>
            <a:r>
              <a:rPr lang="zh-CN" altLang="en-US" dirty="0"/>
              <a:t>项目区位</a:t>
            </a:r>
            <a:endParaRPr lang="zh-CN" altLang="en-US" dirty="0"/>
          </a:p>
        </p:txBody>
      </p:sp>
      <p:sp>
        <p:nvSpPr>
          <p:cNvPr id="10" name="矩形 9"/>
          <p:cNvSpPr/>
          <p:nvPr>
            <p:custDataLst>
              <p:tags r:id="rId1"/>
            </p:custDataLst>
          </p:nvPr>
        </p:nvSpPr>
        <p:spPr>
          <a:xfrm>
            <a:off x="-611838" y="850153"/>
            <a:ext cx="10661045" cy="7885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rPr>
              <a:t>本案位于门头沟南部新城板块，受新首钢冬奥产业园区和石景山、海淀及丰台主要商圈辐射，</a:t>
            </a:r>
            <a:endPar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endParaRPr>
          </a:p>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rPr>
              <a:t>在城市核心区一小时内生活圈之内</a:t>
            </a:r>
            <a:endPar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sym typeface="+mn-lt"/>
            </a:endParaRPr>
          </a:p>
        </p:txBody>
      </p:sp>
      <p:sp>
        <p:nvSpPr>
          <p:cNvPr id="17" name="文本框 16"/>
          <p:cNvSpPr txBox="1"/>
          <p:nvPr>
            <p:custDataLst>
              <p:tags r:id="rId2"/>
            </p:custDataLst>
          </p:nvPr>
        </p:nvSpPr>
        <p:spPr>
          <a:xfrm>
            <a:off x="6527165" y="2031365"/>
            <a:ext cx="3333750" cy="4744720"/>
          </a:xfrm>
          <a:prstGeom prst="rect">
            <a:avLst/>
          </a:prstGeom>
          <a:solidFill>
            <a:srgbClr val="FFFF00"/>
          </a:solidFill>
          <a:ln>
            <a:solidFill>
              <a:schemeClr val="bg1">
                <a:lumMod val="6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R="0" lvl="0" indent="0" algn="ctr" fontAlgn="auto">
              <a:lnSpc>
                <a:spcPct val="150000"/>
              </a:lnSpc>
              <a:spcBef>
                <a:spcPts val="0"/>
              </a:spcBef>
              <a:spcAft>
                <a:spcPts val="0"/>
              </a:spcAft>
              <a:buClrTx/>
              <a:buSzTx/>
              <a:buFontTx/>
              <a:buNone/>
              <a:defRPr kumimoji="0" sz="1600" b="1" i="0" u="none" strike="noStrike" cap="none" spc="0" normalizeH="0" baseline="0">
                <a:ln>
                  <a:noFill/>
                </a:ln>
                <a:solidFill>
                  <a:srgbClr val="000000"/>
                </a:solidFill>
                <a:effectLst/>
                <a:uLnTx/>
                <a:uFillTx/>
                <a:latin typeface="微软雅黑" panose="020B0503020204020204" pitchFamily="34" charset="-122"/>
                <a:ea typeface="微软雅黑" panose="020B0503020204020204" pitchFamily="34" charset="-122"/>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本案位于</a:t>
            </a:r>
            <a:r>
              <a:rPr lang="zh-CN" altLang="en-US" sz="900" dirty="0"/>
              <a:t>门头沟新城板块</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四道桥</a:t>
            </a:r>
            <a:r>
              <a:rPr lang="zh-CN" altLang="en-US" sz="900" dirty="0"/>
              <a:t>区域</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，临近西六环，属上岸商圈，同时受门头沟老城区商圈、五棵松商圈、丽泽商圈等辐射；</a:t>
            </a:r>
            <a:endPar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本案→</a:t>
            </a:r>
            <a:r>
              <a:rPr lang="zh-CN" altLang="en-US" sz="900" dirty="0"/>
              <a:t>门头沟老城</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商圈，直线距离</a:t>
            </a:r>
            <a:r>
              <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5.1</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公里，车行时间</a:t>
            </a:r>
            <a:r>
              <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14</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分钟；</a:t>
            </a:r>
            <a:endPar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本案→</a:t>
            </a:r>
            <a:r>
              <a:rPr lang="zh-CN" altLang="en-US" sz="900" dirty="0"/>
              <a:t>五棵松</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商圈，直线距离</a:t>
            </a:r>
            <a:r>
              <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10.8</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公里，车行时间</a:t>
            </a:r>
            <a:r>
              <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30</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分钟；</a:t>
            </a:r>
            <a:endPar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本案→总部基地商圈，直线距离</a:t>
            </a:r>
            <a:r>
              <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15.6</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公里，车行时间</a:t>
            </a:r>
            <a:r>
              <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29</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分钟；</a:t>
            </a:r>
            <a:endPar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本案→丽泽商圈，直线距</a:t>
            </a:r>
            <a:r>
              <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15.8</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公里，车行时间</a:t>
            </a:r>
            <a:r>
              <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29</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分钟；</a:t>
            </a:r>
            <a:endPar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本案→金融街商圈，直线距离</a:t>
            </a:r>
            <a:r>
              <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18.9</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公里，车行时间</a:t>
            </a:r>
            <a:r>
              <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37</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分钟；</a:t>
            </a:r>
            <a:endPar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indent="-171450" algn="l">
              <a:buFont typeface="Wingdings" panose="05000000000000000000" pitchFamily="2" charset="2"/>
              <a:buChar char="Ø"/>
            </a:pP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本案→中关村商圈，直线距离</a:t>
            </a:r>
            <a:r>
              <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17.9</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公里，车行时间</a:t>
            </a:r>
            <a:r>
              <a:rPr lang="en-US" altLang="zh-CN" sz="900" dirty="0"/>
              <a:t>40</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分钟；</a:t>
            </a:r>
            <a:endPar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l" defTabSz="914400" rtl="0" eaLnBrk="1" fontAlgn="auto" latinLnBrk="0" hangingPunct="1">
              <a:lnSpc>
                <a:spcPct val="150000"/>
              </a:lnSpc>
              <a:spcBef>
                <a:spcPts val="0"/>
              </a:spcBef>
              <a:spcAft>
                <a:spcPts val="0"/>
              </a:spcAft>
              <a:buClrTx/>
              <a:buSzTx/>
              <a:buFontTx/>
              <a:buNone/>
              <a:defRPr/>
            </a:pP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区域价值：</a:t>
            </a:r>
            <a:endPar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indent="-171450" algn="l">
              <a:buFont typeface="Wingdings" panose="05000000000000000000" pitchFamily="2" charset="2"/>
              <a:buChar char="Ø"/>
            </a:pP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门头沟区一方面以科技创新为动力，</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做强人工智能、超高清数字视听、心血管领域医疗器械“三大产业金字招牌”。另一方面以科技为支撑，提升治理体系和治理能力现代化水平，逐步蓄积起绿色高质量转型发展的强大动力。</a:t>
            </a:r>
            <a:endPar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l" defTabSz="914400" rtl="0" eaLnBrk="1" fontAlgn="auto" latinLnBrk="0" hangingPunct="1">
              <a:lnSpc>
                <a:spcPct val="150000"/>
              </a:lnSpc>
              <a:spcBef>
                <a:spcPts val="0"/>
              </a:spcBef>
              <a:spcAft>
                <a:spcPts val="0"/>
              </a:spcAft>
              <a:buClrTx/>
              <a:buSzTx/>
              <a:buFont typeface="Wingdings" panose="05000000000000000000" pitchFamily="2" charset="2"/>
              <a:buChar char="Ø"/>
              <a:defRPr/>
            </a:pP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门头沟新城是首都西部综合服务中心的重要承载地，是全区人口、产业发展与城市服务的核心，是门头沟区实现绿色发展的龙头。</a:t>
            </a:r>
            <a:r>
              <a:rPr kumimoji="0" lang="zh-CN" altLang="en-US"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新城以行政办公、商务服务、科技创新、文旅体验为主导功能；同时需完善城市综合服务功能，加强与海淀山后、石景山首钢、丰台河西、房山长阳等地区的协同。</a:t>
            </a:r>
            <a:endParaRPr kumimoji="0" lang="en-US" altLang="zh-CN" sz="90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nvGrpSpPr>
          <p:cNvPr id="7" name="组合 6"/>
          <p:cNvGrpSpPr/>
          <p:nvPr/>
        </p:nvGrpSpPr>
        <p:grpSpPr>
          <a:xfrm>
            <a:off x="435836" y="1884933"/>
            <a:ext cx="6033330" cy="4892385"/>
            <a:chOff x="435836" y="1884933"/>
            <a:chExt cx="6033330" cy="4892385"/>
          </a:xfrm>
        </p:grpSpPr>
        <p:pic>
          <p:nvPicPr>
            <p:cNvPr id="8" name="图片 7"/>
            <p:cNvPicPr>
              <a:picLocks noChangeAspect="1"/>
            </p:cNvPicPr>
            <p:nvPr>
              <p:custDataLst>
                <p:tags r:id="rId3"/>
              </p:custDataLst>
            </p:nvPr>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435836" y="1884933"/>
              <a:ext cx="6033330" cy="4891248"/>
            </a:xfrm>
            <a:prstGeom prst="rect">
              <a:avLst/>
            </a:prstGeom>
          </p:spPr>
        </p:pic>
        <p:sp>
          <p:nvSpPr>
            <p:cNvPr id="9" name="任意多边形: 形状 4"/>
            <p:cNvSpPr/>
            <p:nvPr>
              <p:custDataLst>
                <p:tags r:id="rId6"/>
              </p:custDataLst>
            </p:nvPr>
          </p:nvSpPr>
          <p:spPr>
            <a:xfrm>
              <a:off x="1640793" y="1897166"/>
              <a:ext cx="914400" cy="4879649"/>
            </a:xfrm>
            <a:custGeom>
              <a:avLst/>
              <a:gdLst>
                <a:gd name="connsiteX0" fmla="*/ 0 w 914400"/>
                <a:gd name="connsiteY0" fmla="*/ 0 h 4879649"/>
                <a:gd name="connsiteX1" fmla="*/ 76912 w 914400"/>
                <a:gd name="connsiteY1" fmla="*/ 307649 h 4879649"/>
                <a:gd name="connsiteX2" fmla="*/ 94003 w 914400"/>
                <a:gd name="connsiteY2" fmla="*/ 444382 h 4879649"/>
                <a:gd name="connsiteX3" fmla="*/ 188007 w 914400"/>
                <a:gd name="connsiteY3" fmla="*/ 589660 h 4879649"/>
                <a:gd name="connsiteX4" fmla="*/ 264919 w 914400"/>
                <a:gd name="connsiteY4" fmla="*/ 777668 h 4879649"/>
                <a:gd name="connsiteX5" fmla="*/ 324740 w 914400"/>
                <a:gd name="connsiteY5" fmla="*/ 871671 h 4879649"/>
                <a:gd name="connsiteX6" fmla="*/ 384560 w 914400"/>
                <a:gd name="connsiteY6" fmla="*/ 1145137 h 4879649"/>
                <a:gd name="connsiteX7" fmla="*/ 452927 w 914400"/>
                <a:gd name="connsiteY7" fmla="*/ 1290415 h 4879649"/>
                <a:gd name="connsiteX8" fmla="*/ 777667 w 914400"/>
                <a:gd name="connsiteY8" fmla="*/ 1786071 h 4879649"/>
                <a:gd name="connsiteX9" fmla="*/ 914400 w 914400"/>
                <a:gd name="connsiteY9" fmla="*/ 2102266 h 4879649"/>
                <a:gd name="connsiteX10" fmla="*/ 760575 w 914400"/>
                <a:gd name="connsiteY10" fmla="*/ 2512464 h 4879649"/>
                <a:gd name="connsiteX11" fmla="*/ 709300 w 914400"/>
                <a:gd name="connsiteY11" fmla="*/ 2580830 h 4879649"/>
                <a:gd name="connsiteX12" fmla="*/ 700755 w 914400"/>
                <a:gd name="connsiteY12" fmla="*/ 2751746 h 4879649"/>
                <a:gd name="connsiteX13" fmla="*/ 435835 w 914400"/>
                <a:gd name="connsiteY13" fmla="*/ 3179036 h 4879649"/>
                <a:gd name="connsiteX14" fmla="*/ 333286 w 914400"/>
                <a:gd name="connsiteY14" fmla="*/ 3315769 h 4879649"/>
                <a:gd name="connsiteX15" fmla="*/ 418743 w 914400"/>
                <a:gd name="connsiteY15" fmla="*/ 3828516 h 4879649"/>
                <a:gd name="connsiteX16" fmla="*/ 358923 w 914400"/>
                <a:gd name="connsiteY16" fmla="*/ 4477997 h 4879649"/>
                <a:gd name="connsiteX17" fmla="*/ 188007 w 914400"/>
                <a:gd name="connsiteY17" fmla="*/ 4631821 h 4879649"/>
                <a:gd name="connsiteX18" fmla="*/ 128186 w 914400"/>
                <a:gd name="connsiteY18" fmla="*/ 4811283 h 4879649"/>
                <a:gd name="connsiteX19" fmla="*/ 188007 w 914400"/>
                <a:gd name="connsiteY19" fmla="*/ 4879649 h 4879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14400" h="4879649">
                  <a:moveTo>
                    <a:pt x="0" y="0"/>
                  </a:moveTo>
                  <a:lnTo>
                    <a:pt x="76912" y="307649"/>
                  </a:lnTo>
                  <a:lnTo>
                    <a:pt x="94003" y="444382"/>
                  </a:lnTo>
                  <a:lnTo>
                    <a:pt x="188007" y="589660"/>
                  </a:lnTo>
                  <a:lnTo>
                    <a:pt x="264919" y="777668"/>
                  </a:lnTo>
                  <a:lnTo>
                    <a:pt x="324740" y="871671"/>
                  </a:lnTo>
                  <a:lnTo>
                    <a:pt x="384560" y="1145137"/>
                  </a:lnTo>
                  <a:lnTo>
                    <a:pt x="452927" y="1290415"/>
                  </a:lnTo>
                  <a:lnTo>
                    <a:pt x="777667" y="1786071"/>
                  </a:lnTo>
                  <a:lnTo>
                    <a:pt x="914400" y="2102266"/>
                  </a:lnTo>
                  <a:lnTo>
                    <a:pt x="760575" y="2512464"/>
                  </a:lnTo>
                  <a:lnTo>
                    <a:pt x="709300" y="2580830"/>
                  </a:lnTo>
                  <a:lnTo>
                    <a:pt x="700755" y="2751746"/>
                  </a:lnTo>
                  <a:lnTo>
                    <a:pt x="435835" y="3179036"/>
                  </a:lnTo>
                  <a:lnTo>
                    <a:pt x="333286" y="3315769"/>
                  </a:lnTo>
                  <a:lnTo>
                    <a:pt x="418743" y="3828516"/>
                  </a:lnTo>
                  <a:lnTo>
                    <a:pt x="358923" y="4477997"/>
                  </a:lnTo>
                  <a:lnTo>
                    <a:pt x="188007" y="4631821"/>
                  </a:lnTo>
                  <a:lnTo>
                    <a:pt x="128186" y="4811283"/>
                  </a:lnTo>
                  <a:lnTo>
                    <a:pt x="188007" y="4879649"/>
                  </a:lnTo>
                </a:path>
              </a:pathLst>
            </a:cu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1" name="任意多边形: 形状 5"/>
            <p:cNvSpPr/>
            <p:nvPr>
              <p:custDataLst>
                <p:tags r:id="rId7"/>
              </p:custDataLst>
            </p:nvPr>
          </p:nvSpPr>
          <p:spPr>
            <a:xfrm>
              <a:off x="3334871" y="1890272"/>
              <a:ext cx="2474258" cy="4887046"/>
            </a:xfrm>
            <a:custGeom>
              <a:avLst/>
              <a:gdLst>
                <a:gd name="connsiteX0" fmla="*/ 199784 w 2474258"/>
                <a:gd name="connsiteY0" fmla="*/ 0 h 4887046"/>
                <a:gd name="connsiteX1" fmla="*/ 153680 w 2474258"/>
                <a:gd name="connsiteY1" fmla="*/ 776088 h 4887046"/>
                <a:gd name="connsiteX2" fmla="*/ 61472 w 2474258"/>
                <a:gd name="connsiteY2" fmla="*/ 1098817 h 4887046"/>
                <a:gd name="connsiteX3" fmla="*/ 69156 w 2474258"/>
                <a:gd name="connsiteY3" fmla="*/ 1436915 h 4887046"/>
                <a:gd name="connsiteX4" fmla="*/ 69156 w 2474258"/>
                <a:gd name="connsiteY4" fmla="*/ 1798064 h 4887046"/>
                <a:gd name="connsiteX5" fmla="*/ 46104 w 2474258"/>
                <a:gd name="connsiteY5" fmla="*/ 2097741 h 4887046"/>
                <a:gd name="connsiteX6" fmla="*/ 69156 w 2474258"/>
                <a:gd name="connsiteY6" fmla="*/ 2182266 h 4887046"/>
                <a:gd name="connsiteX7" fmla="*/ 0 w 2474258"/>
                <a:gd name="connsiteY7" fmla="*/ 2428155 h 4887046"/>
                <a:gd name="connsiteX8" fmla="*/ 30736 w 2474258"/>
                <a:gd name="connsiteY8" fmla="*/ 2604888 h 4887046"/>
                <a:gd name="connsiteX9" fmla="*/ 184416 w 2474258"/>
                <a:gd name="connsiteY9" fmla="*/ 2881513 h 4887046"/>
                <a:gd name="connsiteX10" fmla="*/ 215153 w 2474258"/>
                <a:gd name="connsiteY10" fmla="*/ 3073614 h 4887046"/>
                <a:gd name="connsiteX11" fmla="*/ 430305 w 2474258"/>
                <a:gd name="connsiteY11" fmla="*/ 3419395 h 4887046"/>
                <a:gd name="connsiteX12" fmla="*/ 553250 w 2474258"/>
                <a:gd name="connsiteY12" fmla="*/ 3450131 h 4887046"/>
                <a:gd name="connsiteX13" fmla="*/ 837559 w 2474258"/>
                <a:gd name="connsiteY13" fmla="*/ 3903489 h 4887046"/>
                <a:gd name="connsiteX14" fmla="*/ 891347 w 2474258"/>
                <a:gd name="connsiteY14" fmla="*/ 4318427 h 4887046"/>
                <a:gd name="connsiteX15" fmla="*/ 1029660 w 2474258"/>
                <a:gd name="connsiteY15" fmla="*/ 4664209 h 4887046"/>
                <a:gd name="connsiteX16" fmla="*/ 1175657 w 2474258"/>
                <a:gd name="connsiteY16" fmla="*/ 4717997 h 4887046"/>
                <a:gd name="connsiteX17" fmla="*/ 1429230 w 2474258"/>
                <a:gd name="connsiteY17" fmla="*/ 4510528 h 4887046"/>
                <a:gd name="connsiteX18" fmla="*/ 1997848 w 2474258"/>
                <a:gd name="connsiteY18" fmla="*/ 4595052 h 4887046"/>
                <a:gd name="connsiteX19" fmla="*/ 2335946 w 2474258"/>
                <a:gd name="connsiteY19" fmla="*/ 4625789 h 4887046"/>
                <a:gd name="connsiteX20" fmla="*/ 2428154 w 2474258"/>
                <a:gd name="connsiteY20" fmla="*/ 4679577 h 4887046"/>
                <a:gd name="connsiteX21" fmla="*/ 2474258 w 2474258"/>
                <a:gd name="connsiteY21" fmla="*/ 4887046 h 4887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474258" h="4887046">
                  <a:moveTo>
                    <a:pt x="199784" y="0"/>
                  </a:moveTo>
                  <a:lnTo>
                    <a:pt x="153680" y="776088"/>
                  </a:lnTo>
                  <a:lnTo>
                    <a:pt x="61472" y="1098817"/>
                  </a:lnTo>
                  <a:lnTo>
                    <a:pt x="69156" y="1436915"/>
                  </a:lnTo>
                  <a:lnTo>
                    <a:pt x="69156" y="1798064"/>
                  </a:lnTo>
                  <a:lnTo>
                    <a:pt x="46104" y="2097741"/>
                  </a:lnTo>
                  <a:lnTo>
                    <a:pt x="69156" y="2182266"/>
                  </a:lnTo>
                  <a:lnTo>
                    <a:pt x="0" y="2428155"/>
                  </a:lnTo>
                  <a:lnTo>
                    <a:pt x="30736" y="2604888"/>
                  </a:lnTo>
                  <a:lnTo>
                    <a:pt x="184416" y="2881513"/>
                  </a:lnTo>
                  <a:lnTo>
                    <a:pt x="215153" y="3073614"/>
                  </a:lnTo>
                  <a:lnTo>
                    <a:pt x="430305" y="3419395"/>
                  </a:lnTo>
                  <a:lnTo>
                    <a:pt x="553250" y="3450131"/>
                  </a:lnTo>
                  <a:lnTo>
                    <a:pt x="837559" y="3903489"/>
                  </a:lnTo>
                  <a:lnTo>
                    <a:pt x="891347" y="4318427"/>
                  </a:lnTo>
                  <a:lnTo>
                    <a:pt x="1029660" y="4664209"/>
                  </a:lnTo>
                  <a:lnTo>
                    <a:pt x="1175657" y="4717997"/>
                  </a:lnTo>
                  <a:lnTo>
                    <a:pt x="1429230" y="4510528"/>
                  </a:lnTo>
                  <a:lnTo>
                    <a:pt x="1997848" y="4595052"/>
                  </a:lnTo>
                  <a:lnTo>
                    <a:pt x="2335946" y="4625789"/>
                  </a:lnTo>
                  <a:lnTo>
                    <a:pt x="2428154" y="4679577"/>
                  </a:lnTo>
                  <a:lnTo>
                    <a:pt x="2474258" y="4887046"/>
                  </a:lnTo>
                </a:path>
              </a:pathLst>
            </a:cu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2" name="任意多边形: 形状 6"/>
            <p:cNvSpPr/>
            <p:nvPr>
              <p:custDataLst>
                <p:tags r:id="rId8"/>
              </p:custDataLst>
            </p:nvPr>
          </p:nvSpPr>
          <p:spPr>
            <a:xfrm>
              <a:off x="4303059" y="1921008"/>
              <a:ext cx="2159213" cy="3427079"/>
            </a:xfrm>
            <a:custGeom>
              <a:avLst/>
              <a:gdLst>
                <a:gd name="connsiteX0" fmla="*/ 2159213 w 2159213"/>
                <a:gd name="connsiteY0" fmla="*/ 0 h 3427079"/>
                <a:gd name="connsiteX1" fmla="*/ 1206393 w 2159213"/>
                <a:gd name="connsiteY1" fmla="*/ 53789 h 3427079"/>
                <a:gd name="connsiteX2" fmla="*/ 345781 w 2159213"/>
                <a:gd name="connsiteY2" fmla="*/ 99893 h 3427079"/>
                <a:gd name="connsiteX3" fmla="*/ 207469 w 2159213"/>
                <a:gd name="connsiteY3" fmla="*/ 268942 h 3427079"/>
                <a:gd name="connsiteX4" fmla="*/ 23052 w 2159213"/>
                <a:gd name="connsiteY4" fmla="*/ 422622 h 3427079"/>
                <a:gd name="connsiteX5" fmla="*/ 23052 w 2159213"/>
                <a:gd name="connsiteY5" fmla="*/ 1413863 h 3427079"/>
                <a:gd name="connsiteX6" fmla="*/ 23052 w 2159213"/>
                <a:gd name="connsiteY6" fmla="*/ 1967113 h 3427079"/>
                <a:gd name="connsiteX7" fmla="*/ 0 w 2159213"/>
                <a:gd name="connsiteY7" fmla="*/ 2182266 h 3427079"/>
                <a:gd name="connsiteX8" fmla="*/ 161365 w 2159213"/>
                <a:gd name="connsiteY8" fmla="*/ 2674044 h 3427079"/>
                <a:gd name="connsiteX9" fmla="*/ 161365 w 2159213"/>
                <a:gd name="connsiteY9" fmla="*/ 3127402 h 3427079"/>
                <a:gd name="connsiteX10" fmla="*/ 207469 w 2159213"/>
                <a:gd name="connsiteY10" fmla="*/ 3265715 h 3427079"/>
                <a:gd name="connsiteX11" fmla="*/ 230521 w 2159213"/>
                <a:gd name="connsiteY11" fmla="*/ 3373291 h 3427079"/>
                <a:gd name="connsiteX12" fmla="*/ 261257 w 2159213"/>
                <a:gd name="connsiteY12" fmla="*/ 3411711 h 3427079"/>
                <a:gd name="connsiteX13" fmla="*/ 1121869 w 2159213"/>
                <a:gd name="connsiteY13" fmla="*/ 3427079 h 3427079"/>
                <a:gd name="connsiteX14" fmla="*/ 1890272 w 2159213"/>
                <a:gd name="connsiteY14" fmla="*/ 3373291 h 3427079"/>
                <a:gd name="connsiteX15" fmla="*/ 2151529 w 2159213"/>
                <a:gd name="connsiteY15" fmla="*/ 3388659 h 3427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59213" h="3427079">
                  <a:moveTo>
                    <a:pt x="2159213" y="0"/>
                  </a:moveTo>
                  <a:lnTo>
                    <a:pt x="1206393" y="53789"/>
                  </a:lnTo>
                  <a:lnTo>
                    <a:pt x="345781" y="99893"/>
                  </a:lnTo>
                  <a:lnTo>
                    <a:pt x="207469" y="268942"/>
                  </a:lnTo>
                  <a:lnTo>
                    <a:pt x="23052" y="422622"/>
                  </a:lnTo>
                  <a:lnTo>
                    <a:pt x="23052" y="1413863"/>
                  </a:lnTo>
                  <a:lnTo>
                    <a:pt x="23052" y="1967113"/>
                  </a:lnTo>
                  <a:lnTo>
                    <a:pt x="0" y="2182266"/>
                  </a:lnTo>
                  <a:lnTo>
                    <a:pt x="161365" y="2674044"/>
                  </a:lnTo>
                  <a:lnTo>
                    <a:pt x="161365" y="3127402"/>
                  </a:lnTo>
                  <a:lnTo>
                    <a:pt x="207469" y="3265715"/>
                  </a:lnTo>
                  <a:lnTo>
                    <a:pt x="230521" y="3373291"/>
                  </a:lnTo>
                  <a:lnTo>
                    <a:pt x="261257" y="3411711"/>
                  </a:lnTo>
                  <a:lnTo>
                    <a:pt x="1121869" y="3427079"/>
                  </a:lnTo>
                  <a:lnTo>
                    <a:pt x="1890272" y="3373291"/>
                  </a:lnTo>
                  <a:lnTo>
                    <a:pt x="2151529" y="3388659"/>
                  </a:lnTo>
                </a:path>
              </a:pathLst>
            </a:cu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3" name="任意多边形: 形状 7"/>
            <p:cNvSpPr/>
            <p:nvPr>
              <p:custDataLst>
                <p:tags r:id="rId9"/>
              </p:custDataLst>
            </p:nvPr>
          </p:nvSpPr>
          <p:spPr>
            <a:xfrm>
              <a:off x="4817889" y="2328262"/>
              <a:ext cx="1644996" cy="2627940"/>
            </a:xfrm>
            <a:custGeom>
              <a:avLst/>
              <a:gdLst>
                <a:gd name="connsiteX0" fmla="*/ 1613647 w 1667435"/>
                <a:gd name="connsiteY0" fmla="*/ 0 h 2612572"/>
                <a:gd name="connsiteX1" fmla="*/ 284309 w 1667435"/>
                <a:gd name="connsiteY1" fmla="*/ 53788 h 2612572"/>
                <a:gd name="connsiteX2" fmla="*/ 0 w 1667435"/>
                <a:gd name="connsiteY2" fmla="*/ 153681 h 2612572"/>
                <a:gd name="connsiteX3" fmla="*/ 38420 w 1667435"/>
                <a:gd name="connsiteY3" fmla="*/ 1598279 h 2612572"/>
                <a:gd name="connsiteX4" fmla="*/ 61472 w 1667435"/>
                <a:gd name="connsiteY4" fmla="*/ 2220686 h 2612572"/>
                <a:gd name="connsiteX5" fmla="*/ 261257 w 1667435"/>
                <a:gd name="connsiteY5" fmla="*/ 2597204 h 2612572"/>
                <a:gd name="connsiteX6" fmla="*/ 437990 w 1667435"/>
                <a:gd name="connsiteY6" fmla="*/ 2612572 h 2612572"/>
                <a:gd name="connsiteX7" fmla="*/ 576303 w 1667435"/>
                <a:gd name="connsiteY7" fmla="*/ 2589520 h 2612572"/>
                <a:gd name="connsiteX8" fmla="*/ 952820 w 1667435"/>
                <a:gd name="connsiteY8" fmla="*/ 2412787 h 2612572"/>
                <a:gd name="connsiteX9" fmla="*/ 1667435 w 1667435"/>
                <a:gd name="connsiteY9" fmla="*/ 2412787 h 2612572"/>
                <a:gd name="connsiteX0-1" fmla="*/ 1667435 w 1667435"/>
                <a:gd name="connsiteY0-2" fmla="*/ 0 h 2627940"/>
                <a:gd name="connsiteX1-3" fmla="*/ 284309 w 1667435"/>
                <a:gd name="connsiteY1-4" fmla="*/ 69156 h 2627940"/>
                <a:gd name="connsiteX2-5" fmla="*/ 0 w 1667435"/>
                <a:gd name="connsiteY2-6" fmla="*/ 169049 h 2627940"/>
                <a:gd name="connsiteX3-7" fmla="*/ 38420 w 1667435"/>
                <a:gd name="connsiteY3-8" fmla="*/ 1613647 h 2627940"/>
                <a:gd name="connsiteX4-9" fmla="*/ 61472 w 1667435"/>
                <a:gd name="connsiteY4-10" fmla="*/ 2236054 h 2627940"/>
                <a:gd name="connsiteX5-11" fmla="*/ 261257 w 1667435"/>
                <a:gd name="connsiteY5-12" fmla="*/ 2612572 h 2627940"/>
                <a:gd name="connsiteX6-13" fmla="*/ 437990 w 1667435"/>
                <a:gd name="connsiteY6-14" fmla="*/ 2627940 h 2627940"/>
                <a:gd name="connsiteX7-15" fmla="*/ 576303 w 1667435"/>
                <a:gd name="connsiteY7-16" fmla="*/ 2604888 h 2627940"/>
                <a:gd name="connsiteX8-17" fmla="*/ 952820 w 1667435"/>
                <a:gd name="connsiteY8-18" fmla="*/ 2428155 h 2627940"/>
                <a:gd name="connsiteX9-19" fmla="*/ 1667435 w 1667435"/>
                <a:gd name="connsiteY9-20" fmla="*/ 2428155 h 2627940"/>
                <a:gd name="connsiteX0-21" fmla="*/ 1642191 w 1667435"/>
                <a:gd name="connsiteY0-22" fmla="*/ 0 h 2627940"/>
                <a:gd name="connsiteX1-23" fmla="*/ 284309 w 1667435"/>
                <a:gd name="connsiteY1-24" fmla="*/ 69156 h 2627940"/>
                <a:gd name="connsiteX2-25" fmla="*/ 0 w 1667435"/>
                <a:gd name="connsiteY2-26" fmla="*/ 169049 h 2627940"/>
                <a:gd name="connsiteX3-27" fmla="*/ 38420 w 1667435"/>
                <a:gd name="connsiteY3-28" fmla="*/ 1613647 h 2627940"/>
                <a:gd name="connsiteX4-29" fmla="*/ 61472 w 1667435"/>
                <a:gd name="connsiteY4-30" fmla="*/ 2236054 h 2627940"/>
                <a:gd name="connsiteX5-31" fmla="*/ 261257 w 1667435"/>
                <a:gd name="connsiteY5-32" fmla="*/ 2612572 h 2627940"/>
                <a:gd name="connsiteX6-33" fmla="*/ 437990 w 1667435"/>
                <a:gd name="connsiteY6-34" fmla="*/ 2627940 h 2627940"/>
                <a:gd name="connsiteX7-35" fmla="*/ 576303 w 1667435"/>
                <a:gd name="connsiteY7-36" fmla="*/ 2604888 h 2627940"/>
                <a:gd name="connsiteX8-37" fmla="*/ 952820 w 1667435"/>
                <a:gd name="connsiteY8-38" fmla="*/ 2428155 h 2627940"/>
                <a:gd name="connsiteX9-39" fmla="*/ 1667435 w 1667435"/>
                <a:gd name="connsiteY9-40" fmla="*/ 2428155 h 2627940"/>
                <a:gd name="connsiteX0-41" fmla="*/ 1642191 w 1644996"/>
                <a:gd name="connsiteY0-42" fmla="*/ 0 h 2627940"/>
                <a:gd name="connsiteX1-43" fmla="*/ 284309 w 1644996"/>
                <a:gd name="connsiteY1-44" fmla="*/ 69156 h 2627940"/>
                <a:gd name="connsiteX2-45" fmla="*/ 0 w 1644996"/>
                <a:gd name="connsiteY2-46" fmla="*/ 169049 h 2627940"/>
                <a:gd name="connsiteX3-47" fmla="*/ 38420 w 1644996"/>
                <a:gd name="connsiteY3-48" fmla="*/ 1613647 h 2627940"/>
                <a:gd name="connsiteX4-49" fmla="*/ 61472 w 1644996"/>
                <a:gd name="connsiteY4-50" fmla="*/ 2236054 h 2627940"/>
                <a:gd name="connsiteX5-51" fmla="*/ 261257 w 1644996"/>
                <a:gd name="connsiteY5-52" fmla="*/ 2612572 h 2627940"/>
                <a:gd name="connsiteX6-53" fmla="*/ 437990 w 1644996"/>
                <a:gd name="connsiteY6-54" fmla="*/ 2627940 h 2627940"/>
                <a:gd name="connsiteX7-55" fmla="*/ 576303 w 1644996"/>
                <a:gd name="connsiteY7-56" fmla="*/ 2604888 h 2627940"/>
                <a:gd name="connsiteX8-57" fmla="*/ 952820 w 1644996"/>
                <a:gd name="connsiteY8-58" fmla="*/ 2428155 h 2627940"/>
                <a:gd name="connsiteX9-59" fmla="*/ 1644996 w 1644996"/>
                <a:gd name="connsiteY9-60" fmla="*/ 2428155 h 2627940"/>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Lst>
              <a:rect l="l" t="t" r="r" b="b"/>
              <a:pathLst>
                <a:path w="1644996" h="2627940">
                  <a:moveTo>
                    <a:pt x="1642191" y="0"/>
                  </a:moveTo>
                  <a:lnTo>
                    <a:pt x="284309" y="69156"/>
                  </a:lnTo>
                  <a:lnTo>
                    <a:pt x="0" y="169049"/>
                  </a:lnTo>
                  <a:lnTo>
                    <a:pt x="38420" y="1613647"/>
                  </a:lnTo>
                  <a:lnTo>
                    <a:pt x="61472" y="2236054"/>
                  </a:lnTo>
                  <a:lnTo>
                    <a:pt x="261257" y="2612572"/>
                  </a:lnTo>
                  <a:lnTo>
                    <a:pt x="437990" y="2627940"/>
                  </a:lnTo>
                  <a:lnTo>
                    <a:pt x="576303" y="2604888"/>
                  </a:lnTo>
                  <a:lnTo>
                    <a:pt x="952820" y="2428155"/>
                  </a:lnTo>
                  <a:lnTo>
                    <a:pt x="1644996" y="2428155"/>
                  </a:lnTo>
                </a:path>
              </a:pathLst>
            </a:custGeom>
            <a:noFill/>
            <a:ln w="285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4" name="矩形 13"/>
            <p:cNvSpPr/>
            <p:nvPr>
              <p:custDataLst>
                <p:tags r:id="rId10"/>
              </p:custDataLst>
            </p:nvPr>
          </p:nvSpPr>
          <p:spPr>
            <a:xfrm>
              <a:off x="3373964" y="2050460"/>
              <a:ext cx="269251" cy="499366"/>
            </a:xfrm>
            <a:prstGeom prst="rect">
              <a:avLst/>
            </a:prstGeom>
            <a:solidFill>
              <a:schemeClr val="accent1">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西五环</a:t>
              </a:r>
              <a:endPar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6" name="矩形 15"/>
            <p:cNvSpPr/>
            <p:nvPr>
              <p:custDataLst>
                <p:tags r:id="rId11"/>
              </p:custDataLst>
            </p:nvPr>
          </p:nvSpPr>
          <p:spPr>
            <a:xfrm>
              <a:off x="5758382" y="5127241"/>
              <a:ext cx="545051" cy="251582"/>
            </a:xfrm>
            <a:prstGeom prst="rect">
              <a:avLst/>
            </a:prstGeom>
            <a:solidFill>
              <a:schemeClr val="accent1">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四环</a:t>
              </a:r>
              <a:endPar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18" name="矩形 17"/>
            <p:cNvSpPr/>
            <p:nvPr>
              <p:custDataLst>
                <p:tags r:id="rId12"/>
              </p:custDataLst>
            </p:nvPr>
          </p:nvSpPr>
          <p:spPr>
            <a:xfrm rot="1195535">
              <a:off x="2113140" y="4502264"/>
              <a:ext cx="285115" cy="594178"/>
            </a:xfrm>
            <a:prstGeom prst="rect">
              <a:avLst/>
            </a:prstGeom>
            <a:solidFill>
              <a:schemeClr val="accent1">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西六环</a:t>
              </a:r>
              <a:endPar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矩形 20"/>
            <p:cNvSpPr/>
            <p:nvPr>
              <p:custDataLst>
                <p:tags r:id="rId13"/>
              </p:custDataLst>
            </p:nvPr>
          </p:nvSpPr>
          <p:spPr>
            <a:xfrm>
              <a:off x="5511209" y="4679453"/>
              <a:ext cx="577035" cy="223932"/>
            </a:xfrm>
            <a:prstGeom prst="rect">
              <a:avLst/>
            </a:prstGeom>
            <a:solidFill>
              <a:schemeClr val="accent1">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三环</a:t>
              </a:r>
              <a:endParaRPr kumimoji="0" lang="zh-CN" altLang="en-US" sz="10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3" name="椭圆 22"/>
            <p:cNvSpPr/>
            <p:nvPr>
              <p:custDataLst>
                <p:tags r:id="rId14"/>
              </p:custDataLst>
            </p:nvPr>
          </p:nvSpPr>
          <p:spPr>
            <a:xfrm>
              <a:off x="4093821" y="5272288"/>
              <a:ext cx="624600" cy="515662"/>
            </a:xfrm>
            <a:prstGeom prst="ellipse">
              <a:avLst/>
            </a:prstGeom>
            <a:solidFill>
              <a:schemeClr val="accent1">
                <a:lumMod val="60000"/>
                <a:lumOff val="40000"/>
                <a:alpha val="60000"/>
              </a:schemeClr>
            </a:solidFill>
            <a:ln w="9525" cap="flat" cmpd="sng" algn="ctr">
              <a:solidFill>
                <a:schemeClr val="accent1">
                  <a:lumMod val="75000"/>
                </a:schemeClr>
              </a:solidFill>
              <a:prstDash val="dash"/>
              <a:headEnd type="none" w="med" len="med"/>
              <a:tailEnd type="none" w="med" len="med"/>
            </a:ln>
            <a:effectLst/>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总部基地</a:t>
              </a:r>
              <a:endParaRPr kumimoji="0" lang="en-US" altLang="zh-CN"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商圈</a:t>
              </a:r>
              <a:endParaRPr kumimoji="0" lang="zh-CN" altLang="en-US"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cxnSp>
          <p:nvCxnSpPr>
            <p:cNvPr id="25" name="直接箭头连接符 24"/>
            <p:cNvCxnSpPr/>
            <p:nvPr>
              <p:custDataLst>
                <p:tags r:id="rId15"/>
              </p:custDataLst>
            </p:nvPr>
          </p:nvCxnSpPr>
          <p:spPr bwMode="auto">
            <a:xfrm>
              <a:off x="2490969" y="3742547"/>
              <a:ext cx="1602331" cy="1605540"/>
            </a:xfrm>
            <a:prstGeom prst="straightConnector1">
              <a:avLst/>
            </a:prstGeom>
            <a:noFill/>
            <a:ln w="12700" cap="flat" cmpd="sng" algn="ctr">
              <a:solidFill>
                <a:srgbClr val="C00000"/>
              </a:solidFill>
              <a:prstDash val="solid"/>
              <a:round/>
              <a:headEnd type="none" w="med" len="med"/>
              <a:tailEnd type="arrow"/>
            </a:ln>
            <a:effectLst/>
          </p:spPr>
        </p:cxnSp>
        <p:sp>
          <p:nvSpPr>
            <p:cNvPr id="26" name="TextBox 109"/>
            <p:cNvSpPr txBox="1"/>
            <p:nvPr>
              <p:custDataLst>
                <p:tags r:id="rId16"/>
              </p:custDataLst>
            </p:nvPr>
          </p:nvSpPr>
          <p:spPr>
            <a:xfrm rot="2654487">
              <a:off x="3578999" y="4854612"/>
              <a:ext cx="519694" cy="218714"/>
            </a:xfrm>
            <a:prstGeom prst="rect">
              <a:avLst/>
            </a:prstGeom>
            <a:noFill/>
          </p:spPr>
          <p:txBody>
            <a:bodyPr wrap="square" rtlCol="0">
              <a:spAutoFit/>
            </a:bodyPr>
            <a:lstStyle/>
            <a:p>
              <a:pPr marL="0" marR="0" lvl="0" indent="0" algn="l" defTabSz="913765" rtl="0" eaLnBrk="1" fontAlgn="auto" latinLnBrk="0" hangingPunct="1">
                <a:lnSpc>
                  <a:spcPct val="130000"/>
                </a:lnSpc>
                <a:spcBef>
                  <a:spcPts val="600"/>
                </a:spcBef>
                <a:spcAft>
                  <a:spcPts val="0"/>
                </a:spcAft>
                <a:buClr>
                  <a:srgbClr val="009999"/>
                </a:buClr>
                <a:buSzTx/>
                <a:buFontTx/>
                <a:buNone/>
                <a:defRPr/>
              </a:pPr>
              <a:r>
                <a:rPr kumimoji="0" lang="en-US" altLang="zh-CN"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15.6km</a:t>
              </a:r>
              <a:endParaRPr kumimoji="0" lang="zh-CN" altLang="en-US"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29" name="TextBox 109"/>
            <p:cNvSpPr txBox="1"/>
            <p:nvPr>
              <p:custDataLst>
                <p:tags r:id="rId17"/>
              </p:custDataLst>
            </p:nvPr>
          </p:nvSpPr>
          <p:spPr>
            <a:xfrm>
              <a:off x="4950885" y="3431202"/>
              <a:ext cx="519694" cy="218714"/>
            </a:xfrm>
            <a:prstGeom prst="rect">
              <a:avLst/>
            </a:prstGeom>
            <a:noFill/>
          </p:spPr>
          <p:txBody>
            <a:bodyPr wrap="square" rtlCol="0">
              <a:spAutoFit/>
            </a:bodyPr>
            <a:lstStyle/>
            <a:p>
              <a:pPr marL="0" marR="0" lvl="0" indent="0" algn="l" defTabSz="913765" rtl="0" eaLnBrk="1" fontAlgn="auto" latinLnBrk="0" hangingPunct="1">
                <a:lnSpc>
                  <a:spcPct val="130000"/>
                </a:lnSpc>
                <a:spcBef>
                  <a:spcPts val="600"/>
                </a:spcBef>
                <a:spcAft>
                  <a:spcPts val="0"/>
                </a:spcAft>
                <a:buClr>
                  <a:srgbClr val="009999"/>
                </a:buClr>
                <a:buSzTx/>
                <a:buFontTx/>
                <a:buNone/>
                <a:defRPr/>
              </a:pPr>
              <a:r>
                <a:rPr kumimoji="0" lang="en-US" altLang="zh-CN"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18.9km</a:t>
              </a:r>
              <a:endParaRPr kumimoji="0" lang="zh-CN" altLang="en-US"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cxnSp>
          <p:nvCxnSpPr>
            <p:cNvPr id="32" name="直接箭头连接符 31"/>
            <p:cNvCxnSpPr/>
            <p:nvPr>
              <p:custDataLst>
                <p:tags r:id="rId18"/>
              </p:custDataLst>
            </p:nvPr>
          </p:nvCxnSpPr>
          <p:spPr bwMode="auto">
            <a:xfrm>
              <a:off x="2553418" y="3698600"/>
              <a:ext cx="2131553" cy="696175"/>
            </a:xfrm>
            <a:prstGeom prst="straightConnector1">
              <a:avLst/>
            </a:prstGeom>
            <a:noFill/>
            <a:ln w="12700" cap="flat" cmpd="sng" algn="ctr">
              <a:solidFill>
                <a:srgbClr val="C00000"/>
              </a:solidFill>
              <a:prstDash val="solid"/>
              <a:round/>
              <a:headEnd type="none" w="med" len="med"/>
              <a:tailEnd type="arrow"/>
            </a:ln>
            <a:effectLst/>
          </p:spPr>
        </p:cxnSp>
        <p:sp>
          <p:nvSpPr>
            <p:cNvPr id="33" name="TextBox 109"/>
            <p:cNvSpPr txBox="1"/>
            <p:nvPr>
              <p:custDataLst>
                <p:tags r:id="rId19"/>
              </p:custDataLst>
            </p:nvPr>
          </p:nvSpPr>
          <p:spPr>
            <a:xfrm rot="1008927">
              <a:off x="3670442" y="3938457"/>
              <a:ext cx="519694" cy="218714"/>
            </a:xfrm>
            <a:prstGeom prst="rect">
              <a:avLst/>
            </a:prstGeom>
            <a:noFill/>
          </p:spPr>
          <p:txBody>
            <a:bodyPr wrap="square" rtlCol="0">
              <a:spAutoFit/>
            </a:bodyPr>
            <a:lstStyle/>
            <a:p>
              <a:pPr marL="0" marR="0" lvl="0" indent="0" algn="l" defTabSz="913765" rtl="0" eaLnBrk="1" fontAlgn="auto" latinLnBrk="0" hangingPunct="1">
                <a:lnSpc>
                  <a:spcPct val="130000"/>
                </a:lnSpc>
                <a:spcBef>
                  <a:spcPts val="600"/>
                </a:spcBef>
                <a:spcAft>
                  <a:spcPts val="0"/>
                </a:spcAft>
                <a:buClr>
                  <a:srgbClr val="009999"/>
                </a:buClr>
                <a:buSzTx/>
                <a:buFontTx/>
                <a:buNone/>
                <a:defRPr/>
              </a:pPr>
              <a:r>
                <a:rPr kumimoji="0" lang="en-US" altLang="zh-CN"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15.8km</a:t>
              </a:r>
              <a:endParaRPr kumimoji="0" lang="zh-CN" altLang="en-US"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36" name="椭圆 35"/>
            <p:cNvSpPr/>
            <p:nvPr>
              <p:custDataLst>
                <p:tags r:id="rId20"/>
              </p:custDataLst>
            </p:nvPr>
          </p:nvSpPr>
          <p:spPr>
            <a:xfrm>
              <a:off x="1315521" y="2720265"/>
              <a:ext cx="624600" cy="429988"/>
            </a:xfrm>
            <a:prstGeom prst="ellipse">
              <a:avLst/>
            </a:prstGeom>
            <a:solidFill>
              <a:schemeClr val="accent1">
                <a:lumMod val="60000"/>
                <a:lumOff val="40000"/>
                <a:alpha val="60000"/>
              </a:schemeClr>
            </a:solidFill>
            <a:ln w="9525" cap="flat" cmpd="sng" algn="ctr">
              <a:solidFill>
                <a:schemeClr val="accent1">
                  <a:lumMod val="75000"/>
                </a:schemeClr>
              </a:solidFill>
              <a:prstDash val="dash"/>
              <a:headEnd type="none" w="med" len="med"/>
              <a:tailEnd type="none" w="med" len="med"/>
            </a:ln>
            <a:effectLst/>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门头沟老城商圈</a:t>
              </a:r>
              <a:endParaRPr kumimoji="0" lang="zh-CN" altLang="en-US"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cxnSp>
          <p:nvCxnSpPr>
            <p:cNvPr id="37" name="直接箭头连接符 36"/>
            <p:cNvCxnSpPr/>
            <p:nvPr>
              <p:custDataLst>
                <p:tags r:id="rId21"/>
              </p:custDataLst>
            </p:nvPr>
          </p:nvCxnSpPr>
          <p:spPr bwMode="auto">
            <a:xfrm flipH="1" flipV="1">
              <a:off x="1816487" y="3150253"/>
              <a:ext cx="199559" cy="260264"/>
            </a:xfrm>
            <a:prstGeom prst="straightConnector1">
              <a:avLst/>
            </a:prstGeom>
            <a:noFill/>
            <a:ln w="12700" cap="flat" cmpd="sng" algn="ctr">
              <a:solidFill>
                <a:srgbClr val="C00000"/>
              </a:solidFill>
              <a:prstDash val="solid"/>
              <a:round/>
              <a:headEnd type="none" w="med" len="med"/>
              <a:tailEnd type="arrow"/>
            </a:ln>
            <a:effectLst/>
          </p:spPr>
        </p:cxnSp>
        <p:sp>
          <p:nvSpPr>
            <p:cNvPr id="38" name="TextBox 109"/>
            <p:cNvSpPr txBox="1"/>
            <p:nvPr>
              <p:custDataLst>
                <p:tags r:id="rId22"/>
              </p:custDataLst>
            </p:nvPr>
          </p:nvSpPr>
          <p:spPr>
            <a:xfrm rot="3143992">
              <a:off x="1783423" y="3158191"/>
              <a:ext cx="519694" cy="218714"/>
            </a:xfrm>
            <a:prstGeom prst="rect">
              <a:avLst/>
            </a:prstGeom>
            <a:noFill/>
          </p:spPr>
          <p:txBody>
            <a:bodyPr wrap="square" rtlCol="0">
              <a:spAutoFit/>
            </a:bodyPr>
            <a:lstStyle/>
            <a:p>
              <a:pPr marL="0" marR="0" lvl="0" indent="0" algn="l" defTabSz="913765" rtl="0" eaLnBrk="1" fontAlgn="auto" latinLnBrk="0" hangingPunct="1">
                <a:lnSpc>
                  <a:spcPct val="130000"/>
                </a:lnSpc>
                <a:spcBef>
                  <a:spcPts val="600"/>
                </a:spcBef>
                <a:spcAft>
                  <a:spcPts val="0"/>
                </a:spcAft>
                <a:buClr>
                  <a:srgbClr val="009999"/>
                </a:buClr>
                <a:buSzTx/>
                <a:buFontTx/>
                <a:buNone/>
                <a:defRPr/>
              </a:pPr>
              <a:r>
                <a:rPr kumimoji="0" lang="en-US" altLang="zh-CN"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5.1km</a:t>
              </a:r>
              <a:endParaRPr kumimoji="0" lang="zh-CN" altLang="en-US"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0" name="椭圆 39"/>
            <p:cNvSpPr/>
            <p:nvPr>
              <p:custDataLst>
                <p:tags r:id="rId23"/>
              </p:custDataLst>
            </p:nvPr>
          </p:nvSpPr>
          <p:spPr>
            <a:xfrm>
              <a:off x="4406121" y="2082532"/>
              <a:ext cx="624600" cy="429988"/>
            </a:xfrm>
            <a:prstGeom prst="ellipse">
              <a:avLst/>
            </a:prstGeom>
            <a:solidFill>
              <a:schemeClr val="accent1">
                <a:lumMod val="60000"/>
                <a:lumOff val="40000"/>
                <a:alpha val="60000"/>
              </a:schemeClr>
            </a:solidFill>
            <a:ln w="9525" cap="flat" cmpd="sng" algn="ctr">
              <a:solidFill>
                <a:schemeClr val="accent1">
                  <a:lumMod val="75000"/>
                </a:schemeClr>
              </a:solidFill>
              <a:prstDash val="dash"/>
              <a:headEnd type="none" w="med" len="med"/>
              <a:tailEnd type="none" w="med" len="med"/>
            </a:ln>
            <a:effectLst/>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中关村</a:t>
              </a:r>
              <a:endParaRPr kumimoji="0" lang="zh-CN" altLang="en-US"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cxnSp>
          <p:nvCxnSpPr>
            <p:cNvPr id="41" name="直接箭头连接符 40"/>
            <p:cNvCxnSpPr>
              <a:endCxn id="40" idx="3"/>
            </p:cNvCxnSpPr>
            <p:nvPr>
              <p:custDataLst>
                <p:tags r:id="rId24"/>
              </p:custDataLst>
            </p:nvPr>
          </p:nvCxnSpPr>
          <p:spPr bwMode="auto">
            <a:xfrm flipV="1">
              <a:off x="2490969" y="2449550"/>
              <a:ext cx="2006623" cy="1000644"/>
            </a:xfrm>
            <a:prstGeom prst="straightConnector1">
              <a:avLst/>
            </a:prstGeom>
            <a:noFill/>
            <a:ln w="12700" cap="flat" cmpd="sng" algn="ctr">
              <a:solidFill>
                <a:srgbClr val="C00000"/>
              </a:solidFill>
              <a:prstDash val="solid"/>
              <a:round/>
              <a:headEnd type="none" w="med" len="med"/>
              <a:tailEnd type="arrow"/>
            </a:ln>
            <a:effectLst/>
          </p:spPr>
        </p:cxnSp>
        <p:sp>
          <p:nvSpPr>
            <p:cNvPr id="42" name="TextBox 109"/>
            <p:cNvSpPr txBox="1"/>
            <p:nvPr>
              <p:custDataLst>
                <p:tags r:id="rId25"/>
              </p:custDataLst>
            </p:nvPr>
          </p:nvSpPr>
          <p:spPr>
            <a:xfrm rot="20108211">
              <a:off x="3881303" y="2384118"/>
              <a:ext cx="519694" cy="218714"/>
            </a:xfrm>
            <a:prstGeom prst="rect">
              <a:avLst/>
            </a:prstGeom>
            <a:noFill/>
          </p:spPr>
          <p:txBody>
            <a:bodyPr wrap="square" rtlCol="0">
              <a:spAutoFit/>
            </a:bodyPr>
            <a:lstStyle/>
            <a:p>
              <a:pPr marL="0" marR="0" lvl="0" indent="0" algn="l" defTabSz="913765" rtl="0" eaLnBrk="1" fontAlgn="auto" latinLnBrk="0" hangingPunct="1">
                <a:lnSpc>
                  <a:spcPct val="130000"/>
                </a:lnSpc>
                <a:spcBef>
                  <a:spcPts val="600"/>
                </a:spcBef>
                <a:spcAft>
                  <a:spcPts val="0"/>
                </a:spcAft>
                <a:buClr>
                  <a:srgbClr val="009999"/>
                </a:buClr>
                <a:buSzTx/>
                <a:buFontTx/>
                <a:buNone/>
                <a:defRPr/>
              </a:pPr>
              <a:r>
                <a:rPr kumimoji="0" lang="en-US" altLang="zh-CN"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17.9km</a:t>
              </a:r>
              <a:endParaRPr kumimoji="0" lang="zh-CN" altLang="en-US"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4" name="任意多边形: 形状 43"/>
            <p:cNvSpPr/>
            <p:nvPr>
              <p:custDataLst>
                <p:tags r:id="rId26"/>
              </p:custDataLst>
            </p:nvPr>
          </p:nvSpPr>
          <p:spPr>
            <a:xfrm>
              <a:off x="1756821" y="3268380"/>
              <a:ext cx="1186321" cy="823760"/>
            </a:xfrm>
            <a:custGeom>
              <a:avLst/>
              <a:gdLst>
                <a:gd name="connsiteX0" fmla="*/ 0 w 1186321"/>
                <a:gd name="connsiteY0" fmla="*/ 823760 h 823760"/>
                <a:gd name="connsiteX1" fmla="*/ 55984 w 1186321"/>
                <a:gd name="connsiteY1" fmla="*/ 773108 h 823760"/>
                <a:gd name="connsiteX2" fmla="*/ 135960 w 1186321"/>
                <a:gd name="connsiteY2" fmla="*/ 791769 h 823760"/>
                <a:gd name="connsiteX3" fmla="*/ 295914 w 1186321"/>
                <a:gd name="connsiteY3" fmla="*/ 794435 h 823760"/>
                <a:gd name="connsiteX4" fmla="*/ 333236 w 1186321"/>
                <a:gd name="connsiteY4" fmla="*/ 762444 h 823760"/>
                <a:gd name="connsiteX5" fmla="*/ 309243 w 1186321"/>
                <a:gd name="connsiteY5" fmla="*/ 351898 h 823760"/>
                <a:gd name="connsiteX6" fmla="*/ 370559 w 1186321"/>
                <a:gd name="connsiteY6" fmla="*/ 298580 h 823760"/>
                <a:gd name="connsiteX7" fmla="*/ 418545 w 1186321"/>
                <a:gd name="connsiteY7" fmla="*/ 293248 h 823760"/>
                <a:gd name="connsiteX8" fmla="*/ 562503 w 1186321"/>
                <a:gd name="connsiteY8" fmla="*/ 173283 h 823760"/>
                <a:gd name="connsiteX9" fmla="*/ 677136 w 1186321"/>
                <a:gd name="connsiteY9" fmla="*/ 135961 h 823760"/>
                <a:gd name="connsiteX10" fmla="*/ 743783 w 1186321"/>
                <a:gd name="connsiteY10" fmla="*/ 50652 h 823760"/>
                <a:gd name="connsiteX11" fmla="*/ 1045029 w 1186321"/>
                <a:gd name="connsiteY11" fmla="*/ 58650 h 823760"/>
                <a:gd name="connsiteX12" fmla="*/ 1186321 w 1186321"/>
                <a:gd name="connsiteY12" fmla="*/ 0 h 8237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86321" h="823760">
                  <a:moveTo>
                    <a:pt x="0" y="823760"/>
                  </a:moveTo>
                  <a:lnTo>
                    <a:pt x="55984" y="773108"/>
                  </a:lnTo>
                  <a:lnTo>
                    <a:pt x="135960" y="791769"/>
                  </a:lnTo>
                  <a:lnTo>
                    <a:pt x="295914" y="794435"/>
                  </a:lnTo>
                  <a:lnTo>
                    <a:pt x="333236" y="762444"/>
                  </a:lnTo>
                  <a:lnTo>
                    <a:pt x="309243" y="351898"/>
                  </a:lnTo>
                  <a:lnTo>
                    <a:pt x="370559" y="298580"/>
                  </a:lnTo>
                  <a:lnTo>
                    <a:pt x="418545" y="293248"/>
                  </a:lnTo>
                  <a:lnTo>
                    <a:pt x="562503" y="173283"/>
                  </a:lnTo>
                  <a:lnTo>
                    <a:pt x="677136" y="135961"/>
                  </a:lnTo>
                  <a:lnTo>
                    <a:pt x="743783" y="50652"/>
                  </a:lnTo>
                  <a:lnTo>
                    <a:pt x="1045029" y="58650"/>
                  </a:lnTo>
                  <a:lnTo>
                    <a:pt x="1186321" y="0"/>
                  </a:lnTo>
                </a:path>
              </a:pathLst>
            </a:custGeom>
            <a:noFill/>
            <a:ln>
              <a:solidFill>
                <a:schemeClr val="accent4">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45" name="矩形 44"/>
            <p:cNvSpPr/>
            <p:nvPr>
              <p:custDataLst>
                <p:tags r:id="rId27"/>
              </p:custDataLst>
            </p:nvPr>
          </p:nvSpPr>
          <p:spPr>
            <a:xfrm rot="20843974">
              <a:off x="2262048" y="3272171"/>
              <a:ext cx="430436" cy="170613"/>
            </a:xfrm>
            <a:prstGeom prst="rect">
              <a:avLst/>
            </a:prstGeom>
            <a:solidFill>
              <a:schemeClr val="accent4">
                <a:lumMod val="50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S1</a:t>
              </a:r>
              <a:r>
                <a:rPr kumimoji="0" lang="zh-CN" altLang="en-US"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线</a:t>
              </a:r>
              <a:endParaRPr kumimoji="0" lang="zh-CN" altLang="en-US"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46" name="任意多边形: 形状 45"/>
            <p:cNvSpPr/>
            <p:nvPr>
              <p:custDataLst>
                <p:tags r:id="rId28"/>
              </p:custDataLst>
            </p:nvPr>
          </p:nvSpPr>
          <p:spPr>
            <a:xfrm>
              <a:off x="2695214" y="3116424"/>
              <a:ext cx="3763123" cy="223935"/>
            </a:xfrm>
            <a:custGeom>
              <a:avLst/>
              <a:gdLst>
                <a:gd name="connsiteX0" fmla="*/ 0 w 2612571"/>
                <a:gd name="connsiteY0" fmla="*/ 223935 h 223935"/>
                <a:gd name="connsiteX1" fmla="*/ 109301 w 2612571"/>
                <a:gd name="connsiteY1" fmla="*/ 213272 h 223935"/>
                <a:gd name="connsiteX2" fmla="*/ 498521 w 2612571"/>
                <a:gd name="connsiteY2" fmla="*/ 69314 h 223935"/>
                <a:gd name="connsiteX3" fmla="*/ 567834 w 2612571"/>
                <a:gd name="connsiteY3" fmla="*/ 0 h 223935"/>
                <a:gd name="connsiteX4" fmla="*/ 874412 w 2612571"/>
                <a:gd name="connsiteY4" fmla="*/ 15996 h 223935"/>
                <a:gd name="connsiteX5" fmla="*/ 938393 w 2612571"/>
                <a:gd name="connsiteY5" fmla="*/ 39989 h 223935"/>
                <a:gd name="connsiteX6" fmla="*/ 1005040 w 2612571"/>
                <a:gd name="connsiteY6" fmla="*/ 15996 h 223935"/>
                <a:gd name="connsiteX7" fmla="*/ 1103678 w 2612571"/>
                <a:gd name="connsiteY7" fmla="*/ 93307 h 223935"/>
                <a:gd name="connsiteX8" fmla="*/ 1572875 w 2612571"/>
                <a:gd name="connsiteY8" fmla="*/ 93307 h 223935"/>
                <a:gd name="connsiteX9" fmla="*/ 1623527 w 2612571"/>
                <a:gd name="connsiteY9" fmla="*/ 18662 h 223935"/>
                <a:gd name="connsiteX10" fmla="*/ 2612571 w 2612571"/>
                <a:gd name="connsiteY10" fmla="*/ 37323 h 223935"/>
                <a:gd name="connsiteX0-1" fmla="*/ 0 w 2663222"/>
                <a:gd name="connsiteY0-2" fmla="*/ 223935 h 223935"/>
                <a:gd name="connsiteX1-3" fmla="*/ 109301 w 2663222"/>
                <a:gd name="connsiteY1-4" fmla="*/ 213272 h 223935"/>
                <a:gd name="connsiteX2-5" fmla="*/ 498521 w 2663222"/>
                <a:gd name="connsiteY2-6" fmla="*/ 69314 h 223935"/>
                <a:gd name="connsiteX3-7" fmla="*/ 567834 w 2663222"/>
                <a:gd name="connsiteY3-8" fmla="*/ 0 h 223935"/>
                <a:gd name="connsiteX4-9" fmla="*/ 874412 w 2663222"/>
                <a:gd name="connsiteY4-10" fmla="*/ 15996 h 223935"/>
                <a:gd name="connsiteX5-11" fmla="*/ 938393 w 2663222"/>
                <a:gd name="connsiteY5-12" fmla="*/ 39989 h 223935"/>
                <a:gd name="connsiteX6-13" fmla="*/ 1005040 w 2663222"/>
                <a:gd name="connsiteY6-14" fmla="*/ 15996 h 223935"/>
                <a:gd name="connsiteX7-15" fmla="*/ 1103678 w 2663222"/>
                <a:gd name="connsiteY7-16" fmla="*/ 93307 h 223935"/>
                <a:gd name="connsiteX8-17" fmla="*/ 1572875 w 2663222"/>
                <a:gd name="connsiteY8-18" fmla="*/ 93307 h 223935"/>
                <a:gd name="connsiteX9-19" fmla="*/ 1623527 w 2663222"/>
                <a:gd name="connsiteY9-20" fmla="*/ 18662 h 223935"/>
                <a:gd name="connsiteX10-21" fmla="*/ 2663222 w 2663222"/>
                <a:gd name="connsiteY10-22" fmla="*/ 37323 h 223935"/>
                <a:gd name="connsiteX0-23" fmla="*/ 0 w 3785562"/>
                <a:gd name="connsiteY0-24" fmla="*/ 223935 h 223935"/>
                <a:gd name="connsiteX1-25" fmla="*/ 109301 w 3785562"/>
                <a:gd name="connsiteY1-26" fmla="*/ 213272 h 223935"/>
                <a:gd name="connsiteX2-27" fmla="*/ 498521 w 3785562"/>
                <a:gd name="connsiteY2-28" fmla="*/ 69314 h 223935"/>
                <a:gd name="connsiteX3-29" fmla="*/ 567834 w 3785562"/>
                <a:gd name="connsiteY3-30" fmla="*/ 0 h 223935"/>
                <a:gd name="connsiteX4-31" fmla="*/ 874412 w 3785562"/>
                <a:gd name="connsiteY4-32" fmla="*/ 15996 h 223935"/>
                <a:gd name="connsiteX5-33" fmla="*/ 938393 w 3785562"/>
                <a:gd name="connsiteY5-34" fmla="*/ 39989 h 223935"/>
                <a:gd name="connsiteX6-35" fmla="*/ 1005040 w 3785562"/>
                <a:gd name="connsiteY6-36" fmla="*/ 15996 h 223935"/>
                <a:gd name="connsiteX7-37" fmla="*/ 1103678 w 3785562"/>
                <a:gd name="connsiteY7-38" fmla="*/ 93307 h 223935"/>
                <a:gd name="connsiteX8-39" fmla="*/ 1572875 w 3785562"/>
                <a:gd name="connsiteY8-40" fmla="*/ 93307 h 223935"/>
                <a:gd name="connsiteX9-41" fmla="*/ 1623527 w 3785562"/>
                <a:gd name="connsiteY9-42" fmla="*/ 18662 h 223935"/>
                <a:gd name="connsiteX10-43" fmla="*/ 3785562 w 3785562"/>
                <a:gd name="connsiteY10-44" fmla="*/ 197276 h 223935"/>
                <a:gd name="connsiteX0-45" fmla="*/ 0 w 3785562"/>
                <a:gd name="connsiteY0-46" fmla="*/ 223935 h 223935"/>
                <a:gd name="connsiteX1-47" fmla="*/ 109301 w 3785562"/>
                <a:gd name="connsiteY1-48" fmla="*/ 213272 h 223935"/>
                <a:gd name="connsiteX2-49" fmla="*/ 498521 w 3785562"/>
                <a:gd name="connsiteY2-50" fmla="*/ 69314 h 223935"/>
                <a:gd name="connsiteX3-51" fmla="*/ 567834 w 3785562"/>
                <a:gd name="connsiteY3-52" fmla="*/ 0 h 223935"/>
                <a:gd name="connsiteX4-53" fmla="*/ 874412 w 3785562"/>
                <a:gd name="connsiteY4-54" fmla="*/ 15996 h 223935"/>
                <a:gd name="connsiteX5-55" fmla="*/ 938393 w 3785562"/>
                <a:gd name="connsiteY5-56" fmla="*/ 39989 h 223935"/>
                <a:gd name="connsiteX6-57" fmla="*/ 1005040 w 3785562"/>
                <a:gd name="connsiteY6-58" fmla="*/ 15996 h 223935"/>
                <a:gd name="connsiteX7-59" fmla="*/ 1103678 w 3785562"/>
                <a:gd name="connsiteY7-60" fmla="*/ 93307 h 223935"/>
                <a:gd name="connsiteX8-61" fmla="*/ 1572875 w 3785562"/>
                <a:gd name="connsiteY8-62" fmla="*/ 93307 h 223935"/>
                <a:gd name="connsiteX9-63" fmla="*/ 1623527 w 3785562"/>
                <a:gd name="connsiteY9-64" fmla="*/ 18662 h 223935"/>
                <a:gd name="connsiteX10-65" fmla="*/ 3582954 w 3785562"/>
                <a:gd name="connsiteY10-66" fmla="*/ 186613 h 223935"/>
                <a:gd name="connsiteX11" fmla="*/ 3785562 w 3785562"/>
                <a:gd name="connsiteY11" fmla="*/ 197276 h 223935"/>
                <a:gd name="connsiteX0-67" fmla="*/ 0 w 3785562"/>
                <a:gd name="connsiteY0-68" fmla="*/ 223935 h 223935"/>
                <a:gd name="connsiteX1-69" fmla="*/ 109301 w 3785562"/>
                <a:gd name="connsiteY1-70" fmla="*/ 213272 h 223935"/>
                <a:gd name="connsiteX2-71" fmla="*/ 498521 w 3785562"/>
                <a:gd name="connsiteY2-72" fmla="*/ 69314 h 223935"/>
                <a:gd name="connsiteX3-73" fmla="*/ 567834 w 3785562"/>
                <a:gd name="connsiteY3-74" fmla="*/ 0 h 223935"/>
                <a:gd name="connsiteX4-75" fmla="*/ 874412 w 3785562"/>
                <a:gd name="connsiteY4-76" fmla="*/ 15996 h 223935"/>
                <a:gd name="connsiteX5-77" fmla="*/ 938393 w 3785562"/>
                <a:gd name="connsiteY5-78" fmla="*/ 39989 h 223935"/>
                <a:gd name="connsiteX6-79" fmla="*/ 1005040 w 3785562"/>
                <a:gd name="connsiteY6-80" fmla="*/ 15996 h 223935"/>
                <a:gd name="connsiteX7-81" fmla="*/ 1103678 w 3785562"/>
                <a:gd name="connsiteY7-82" fmla="*/ 93307 h 223935"/>
                <a:gd name="connsiteX8-83" fmla="*/ 1572875 w 3785562"/>
                <a:gd name="connsiteY8-84" fmla="*/ 93307 h 223935"/>
                <a:gd name="connsiteX9-85" fmla="*/ 1623527 w 3785562"/>
                <a:gd name="connsiteY9-86" fmla="*/ 18662 h 223935"/>
                <a:gd name="connsiteX10-87" fmla="*/ 3492314 w 3785562"/>
                <a:gd name="connsiteY10-88" fmla="*/ 175949 h 223935"/>
                <a:gd name="connsiteX11-89" fmla="*/ 3582954 w 3785562"/>
                <a:gd name="connsiteY11-90" fmla="*/ 186613 h 223935"/>
                <a:gd name="connsiteX12" fmla="*/ 3785562 w 3785562"/>
                <a:gd name="connsiteY12" fmla="*/ 197276 h 223935"/>
                <a:gd name="connsiteX0-91" fmla="*/ 0 w 3785562"/>
                <a:gd name="connsiteY0-92" fmla="*/ 223935 h 223935"/>
                <a:gd name="connsiteX1-93" fmla="*/ 109301 w 3785562"/>
                <a:gd name="connsiteY1-94" fmla="*/ 213272 h 223935"/>
                <a:gd name="connsiteX2-95" fmla="*/ 498521 w 3785562"/>
                <a:gd name="connsiteY2-96" fmla="*/ 69314 h 223935"/>
                <a:gd name="connsiteX3-97" fmla="*/ 567834 w 3785562"/>
                <a:gd name="connsiteY3-98" fmla="*/ 0 h 223935"/>
                <a:gd name="connsiteX4-99" fmla="*/ 874412 w 3785562"/>
                <a:gd name="connsiteY4-100" fmla="*/ 15996 h 223935"/>
                <a:gd name="connsiteX5-101" fmla="*/ 938393 w 3785562"/>
                <a:gd name="connsiteY5-102" fmla="*/ 39989 h 223935"/>
                <a:gd name="connsiteX6-103" fmla="*/ 1005040 w 3785562"/>
                <a:gd name="connsiteY6-104" fmla="*/ 15996 h 223935"/>
                <a:gd name="connsiteX7-105" fmla="*/ 1103678 w 3785562"/>
                <a:gd name="connsiteY7-106" fmla="*/ 93307 h 223935"/>
                <a:gd name="connsiteX8-107" fmla="*/ 1572875 w 3785562"/>
                <a:gd name="connsiteY8-108" fmla="*/ 93307 h 223935"/>
                <a:gd name="connsiteX9-109" fmla="*/ 1623527 w 3785562"/>
                <a:gd name="connsiteY9-110" fmla="*/ 18662 h 223935"/>
                <a:gd name="connsiteX10-111" fmla="*/ 3540300 w 3785562"/>
                <a:gd name="connsiteY10-112" fmla="*/ 5332 h 223935"/>
                <a:gd name="connsiteX11-113" fmla="*/ 3582954 w 3785562"/>
                <a:gd name="connsiteY11-114" fmla="*/ 186613 h 223935"/>
                <a:gd name="connsiteX12-115" fmla="*/ 3785562 w 3785562"/>
                <a:gd name="connsiteY12-116" fmla="*/ 197276 h 223935"/>
                <a:gd name="connsiteX0-117" fmla="*/ 0 w 3785562"/>
                <a:gd name="connsiteY0-118" fmla="*/ 223935 h 223935"/>
                <a:gd name="connsiteX1-119" fmla="*/ 109301 w 3785562"/>
                <a:gd name="connsiteY1-120" fmla="*/ 213272 h 223935"/>
                <a:gd name="connsiteX2-121" fmla="*/ 498521 w 3785562"/>
                <a:gd name="connsiteY2-122" fmla="*/ 69314 h 223935"/>
                <a:gd name="connsiteX3-123" fmla="*/ 567834 w 3785562"/>
                <a:gd name="connsiteY3-124" fmla="*/ 0 h 223935"/>
                <a:gd name="connsiteX4-125" fmla="*/ 874412 w 3785562"/>
                <a:gd name="connsiteY4-126" fmla="*/ 15996 h 223935"/>
                <a:gd name="connsiteX5-127" fmla="*/ 938393 w 3785562"/>
                <a:gd name="connsiteY5-128" fmla="*/ 39989 h 223935"/>
                <a:gd name="connsiteX6-129" fmla="*/ 1005040 w 3785562"/>
                <a:gd name="connsiteY6-130" fmla="*/ 15996 h 223935"/>
                <a:gd name="connsiteX7-131" fmla="*/ 1103678 w 3785562"/>
                <a:gd name="connsiteY7-132" fmla="*/ 93307 h 223935"/>
                <a:gd name="connsiteX8-133" fmla="*/ 1572875 w 3785562"/>
                <a:gd name="connsiteY8-134" fmla="*/ 93307 h 223935"/>
                <a:gd name="connsiteX9-135" fmla="*/ 1623527 w 3785562"/>
                <a:gd name="connsiteY9-136" fmla="*/ 18662 h 223935"/>
                <a:gd name="connsiteX10-137" fmla="*/ 3540300 w 3785562"/>
                <a:gd name="connsiteY10-138" fmla="*/ 5332 h 223935"/>
                <a:gd name="connsiteX11-139" fmla="*/ 3556295 w 3785562"/>
                <a:gd name="connsiteY11-140" fmla="*/ 199942 h 223935"/>
                <a:gd name="connsiteX12-141" fmla="*/ 3785562 w 3785562"/>
                <a:gd name="connsiteY12-142" fmla="*/ 197276 h 223935"/>
                <a:gd name="connsiteX0-143" fmla="*/ 0 w 3763123"/>
                <a:gd name="connsiteY0-144" fmla="*/ 223935 h 223935"/>
                <a:gd name="connsiteX1-145" fmla="*/ 109301 w 3763123"/>
                <a:gd name="connsiteY1-146" fmla="*/ 213272 h 223935"/>
                <a:gd name="connsiteX2-147" fmla="*/ 498521 w 3763123"/>
                <a:gd name="connsiteY2-148" fmla="*/ 69314 h 223935"/>
                <a:gd name="connsiteX3-149" fmla="*/ 567834 w 3763123"/>
                <a:gd name="connsiteY3-150" fmla="*/ 0 h 223935"/>
                <a:gd name="connsiteX4-151" fmla="*/ 874412 w 3763123"/>
                <a:gd name="connsiteY4-152" fmla="*/ 15996 h 223935"/>
                <a:gd name="connsiteX5-153" fmla="*/ 938393 w 3763123"/>
                <a:gd name="connsiteY5-154" fmla="*/ 39989 h 223935"/>
                <a:gd name="connsiteX6-155" fmla="*/ 1005040 w 3763123"/>
                <a:gd name="connsiteY6-156" fmla="*/ 15996 h 223935"/>
                <a:gd name="connsiteX7-157" fmla="*/ 1103678 w 3763123"/>
                <a:gd name="connsiteY7-158" fmla="*/ 93307 h 223935"/>
                <a:gd name="connsiteX8-159" fmla="*/ 1572875 w 3763123"/>
                <a:gd name="connsiteY8-160" fmla="*/ 93307 h 223935"/>
                <a:gd name="connsiteX9-161" fmla="*/ 1623527 w 3763123"/>
                <a:gd name="connsiteY9-162" fmla="*/ 18662 h 223935"/>
                <a:gd name="connsiteX10-163" fmla="*/ 3540300 w 3763123"/>
                <a:gd name="connsiteY10-164" fmla="*/ 5332 h 223935"/>
                <a:gd name="connsiteX11-165" fmla="*/ 3556295 w 3763123"/>
                <a:gd name="connsiteY11-166" fmla="*/ 199942 h 223935"/>
                <a:gd name="connsiteX12-167" fmla="*/ 3763123 w 3763123"/>
                <a:gd name="connsiteY12-168" fmla="*/ 197276 h 22393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89" y="connsiteY11-90"/>
                </a:cxn>
                <a:cxn ang="0">
                  <a:pos x="connsiteX12-115" y="connsiteY12-116"/>
                </a:cxn>
              </a:cxnLst>
              <a:rect l="l" t="t" r="r" b="b"/>
              <a:pathLst>
                <a:path w="3763123" h="223935">
                  <a:moveTo>
                    <a:pt x="0" y="223935"/>
                  </a:moveTo>
                  <a:lnTo>
                    <a:pt x="109301" y="213272"/>
                  </a:lnTo>
                  <a:lnTo>
                    <a:pt x="498521" y="69314"/>
                  </a:lnTo>
                  <a:lnTo>
                    <a:pt x="567834" y="0"/>
                  </a:lnTo>
                  <a:lnTo>
                    <a:pt x="874412" y="15996"/>
                  </a:lnTo>
                  <a:lnTo>
                    <a:pt x="938393" y="39989"/>
                  </a:lnTo>
                  <a:lnTo>
                    <a:pt x="1005040" y="15996"/>
                  </a:lnTo>
                  <a:lnTo>
                    <a:pt x="1103678" y="93307"/>
                  </a:lnTo>
                  <a:lnTo>
                    <a:pt x="1572875" y="93307"/>
                  </a:lnTo>
                  <a:lnTo>
                    <a:pt x="1623527" y="18662"/>
                  </a:lnTo>
                  <a:lnTo>
                    <a:pt x="3540300" y="5332"/>
                  </a:lnTo>
                  <a:lnTo>
                    <a:pt x="3556295" y="199942"/>
                  </a:lnTo>
                  <a:lnTo>
                    <a:pt x="3763123" y="197276"/>
                  </a:lnTo>
                </a:path>
              </a:pathLst>
            </a:cu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8" name="椭圆 27"/>
            <p:cNvSpPr/>
            <p:nvPr>
              <p:custDataLst>
                <p:tags r:id="rId29"/>
              </p:custDataLst>
            </p:nvPr>
          </p:nvSpPr>
          <p:spPr>
            <a:xfrm>
              <a:off x="1803341" y="3434006"/>
              <a:ext cx="729007" cy="364275"/>
            </a:xfrm>
            <a:prstGeom prst="ellipse">
              <a:avLst/>
            </a:prstGeom>
            <a:solidFill>
              <a:srgbClr val="C00000">
                <a:alpha val="60000"/>
              </a:srgbClr>
            </a:solidFill>
            <a:ln w="9525" cap="flat" cmpd="sng" algn="ctr">
              <a:solidFill>
                <a:srgbClr val="C00000"/>
              </a:solidFill>
              <a:prstDash val="dash"/>
              <a:headEnd type="none" w="med" len="med"/>
              <a:tailEnd type="none" w="med" len="med"/>
            </a:ln>
            <a:effectLst/>
          </p:spPr>
          <p:txBody>
            <a:bodyPr wrap="square" l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上岸商圈</a:t>
              </a:r>
              <a:endParaRPr kumimoji="0" lang="zh-CN" altLang="en-US" sz="800" b="1" i="0" u="none" strike="noStrike" kern="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pic>
          <p:nvPicPr>
            <p:cNvPr id="34" name="Picture 25" descr="f13"/>
            <p:cNvPicPr preferRelativeResize="0">
              <a:picLocks noChangeAspect="1" noChangeArrowheads="1"/>
            </p:cNvPicPr>
            <p:nvPr>
              <p:custDataLst>
                <p:tags r:id="rId30"/>
              </p:custDataLst>
            </p:nvPr>
          </p:nvPicPr>
          <p:blipFill>
            <a:blip r:embed="rId31" cstate="email"/>
            <a:srcRect/>
            <a:stretch>
              <a:fillRect/>
            </a:stretch>
          </p:blipFill>
          <p:spPr bwMode="auto">
            <a:xfrm>
              <a:off x="2221840" y="3526547"/>
              <a:ext cx="272704" cy="2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矩形 46"/>
            <p:cNvSpPr/>
            <p:nvPr>
              <p:custDataLst>
                <p:tags r:id="rId32"/>
              </p:custDataLst>
            </p:nvPr>
          </p:nvSpPr>
          <p:spPr>
            <a:xfrm>
              <a:off x="3821033" y="3100211"/>
              <a:ext cx="465868" cy="170613"/>
            </a:xfrm>
            <a:prstGeom prst="rect">
              <a:avLst/>
            </a:prstGeom>
            <a:solidFill>
              <a:schemeClr val="accent4">
                <a:lumMod val="75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6</a:t>
              </a:r>
              <a:r>
                <a:rPr kumimoji="0" lang="zh-CN" altLang="en-US"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号线</a:t>
              </a:r>
              <a:endParaRPr kumimoji="0" lang="zh-CN" altLang="en-US"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cxnSp>
          <p:nvCxnSpPr>
            <p:cNvPr id="35" name="直接箭头连接符 34"/>
            <p:cNvCxnSpPr/>
            <p:nvPr>
              <p:custDataLst>
                <p:tags r:id="rId33"/>
              </p:custDataLst>
            </p:nvPr>
          </p:nvCxnSpPr>
          <p:spPr bwMode="auto">
            <a:xfrm>
              <a:off x="2497863" y="3603358"/>
              <a:ext cx="3080240" cy="0"/>
            </a:xfrm>
            <a:prstGeom prst="straightConnector1">
              <a:avLst/>
            </a:prstGeom>
            <a:noFill/>
            <a:ln w="12700" cap="flat" cmpd="sng" algn="ctr">
              <a:solidFill>
                <a:srgbClr val="C00000"/>
              </a:solidFill>
              <a:prstDash val="solid"/>
              <a:round/>
              <a:headEnd type="none" w="med" len="med"/>
              <a:tailEnd type="arrow"/>
            </a:ln>
            <a:effectLst/>
          </p:spPr>
        </p:cxnSp>
        <p:sp>
          <p:nvSpPr>
            <p:cNvPr id="39" name="椭圆 38"/>
            <p:cNvSpPr/>
            <p:nvPr>
              <p:custDataLst>
                <p:tags r:id="rId34"/>
              </p:custDataLst>
            </p:nvPr>
          </p:nvSpPr>
          <p:spPr>
            <a:xfrm>
              <a:off x="4759015" y="4179781"/>
              <a:ext cx="624600" cy="429988"/>
            </a:xfrm>
            <a:prstGeom prst="ellipse">
              <a:avLst/>
            </a:prstGeom>
            <a:solidFill>
              <a:schemeClr val="accent1">
                <a:lumMod val="60000"/>
                <a:lumOff val="40000"/>
                <a:alpha val="60000"/>
              </a:schemeClr>
            </a:solidFill>
            <a:ln w="9525" cap="flat" cmpd="sng" algn="ctr">
              <a:solidFill>
                <a:schemeClr val="accent1">
                  <a:lumMod val="75000"/>
                </a:schemeClr>
              </a:solidFill>
              <a:prstDash val="dash"/>
              <a:headEnd type="none" w="med" len="med"/>
              <a:tailEnd type="none" w="med" len="med"/>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丽泽商圈</a:t>
              </a:r>
              <a:endParaRPr kumimoji="0" lang="zh-CN" altLang="en-US"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sp>
        <p:nvSpPr>
          <p:cNvPr id="43" name="TextBox 109"/>
          <p:cNvSpPr txBox="1"/>
          <p:nvPr>
            <p:custDataLst>
              <p:tags r:id="rId35"/>
            </p:custDataLst>
          </p:nvPr>
        </p:nvSpPr>
        <p:spPr>
          <a:xfrm>
            <a:off x="3440950" y="3410012"/>
            <a:ext cx="519694" cy="218714"/>
          </a:xfrm>
          <a:prstGeom prst="rect">
            <a:avLst/>
          </a:prstGeom>
          <a:noFill/>
        </p:spPr>
        <p:txBody>
          <a:bodyPr wrap="square" rtlCol="0">
            <a:spAutoFit/>
          </a:bodyPr>
          <a:lstStyle/>
          <a:p>
            <a:pPr marL="0" marR="0" lvl="0" indent="0" algn="l" defTabSz="913765" rtl="0" eaLnBrk="1" fontAlgn="auto" latinLnBrk="0" hangingPunct="1">
              <a:lnSpc>
                <a:spcPct val="130000"/>
              </a:lnSpc>
              <a:spcBef>
                <a:spcPts val="600"/>
              </a:spcBef>
              <a:spcAft>
                <a:spcPts val="0"/>
              </a:spcAft>
              <a:buClr>
                <a:srgbClr val="009999"/>
              </a:buClr>
              <a:buSzTx/>
              <a:buFontTx/>
              <a:buNone/>
              <a:defRPr/>
            </a:pPr>
            <a:r>
              <a:rPr kumimoji="0" lang="en-US" altLang="zh-CN"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10.8km</a:t>
            </a:r>
            <a:endParaRPr kumimoji="0" lang="zh-CN" altLang="en-US" sz="7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endParaRPr>
          </a:p>
        </p:txBody>
      </p:sp>
      <p:sp>
        <p:nvSpPr>
          <p:cNvPr id="48" name="任意多边形: 形状 25"/>
          <p:cNvSpPr/>
          <p:nvPr>
            <p:custDataLst>
              <p:tags r:id="rId36"/>
            </p:custDataLst>
          </p:nvPr>
        </p:nvSpPr>
        <p:spPr>
          <a:xfrm>
            <a:off x="2905760" y="3291840"/>
            <a:ext cx="3556000" cy="409787"/>
          </a:xfrm>
          <a:custGeom>
            <a:avLst/>
            <a:gdLst>
              <a:gd name="connsiteX0" fmla="*/ 0 w 3556000"/>
              <a:gd name="connsiteY0" fmla="*/ 0 h 409787"/>
              <a:gd name="connsiteX1" fmla="*/ 132080 w 3556000"/>
              <a:gd name="connsiteY1" fmla="*/ 399627 h 409787"/>
              <a:gd name="connsiteX2" fmla="*/ 413173 w 3556000"/>
              <a:gd name="connsiteY2" fmla="*/ 389467 h 409787"/>
              <a:gd name="connsiteX3" fmla="*/ 2086187 w 3556000"/>
              <a:gd name="connsiteY3" fmla="*/ 386080 h 409787"/>
              <a:gd name="connsiteX4" fmla="*/ 2726267 w 3556000"/>
              <a:gd name="connsiteY4" fmla="*/ 409787 h 409787"/>
              <a:gd name="connsiteX5" fmla="*/ 3556000 w 3556000"/>
              <a:gd name="connsiteY5" fmla="*/ 369147 h 4097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0" h="409787">
                <a:moveTo>
                  <a:pt x="0" y="0"/>
                </a:moveTo>
                <a:lnTo>
                  <a:pt x="132080" y="399627"/>
                </a:lnTo>
                <a:lnTo>
                  <a:pt x="413173" y="389467"/>
                </a:lnTo>
                <a:lnTo>
                  <a:pt x="2086187" y="386080"/>
                </a:lnTo>
                <a:lnTo>
                  <a:pt x="2726267" y="409787"/>
                </a:lnTo>
                <a:lnTo>
                  <a:pt x="3556000" y="369147"/>
                </a:lnTo>
              </a:path>
            </a:pathLst>
          </a:custGeom>
          <a:noFill/>
          <a:ln>
            <a:solidFill>
              <a:schemeClr val="accent4">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矩形 48"/>
          <p:cNvSpPr/>
          <p:nvPr>
            <p:custDataLst>
              <p:tags r:id="rId37"/>
            </p:custDataLst>
          </p:nvPr>
        </p:nvSpPr>
        <p:spPr>
          <a:xfrm>
            <a:off x="3382431" y="3619793"/>
            <a:ext cx="465868" cy="170613"/>
          </a:xfrm>
          <a:prstGeom prst="rect">
            <a:avLst/>
          </a:prstGeom>
          <a:solidFill>
            <a:schemeClr val="accent4">
              <a:lumMod val="75000"/>
            </a:schemeClr>
          </a:solidFill>
          <a:ln>
            <a:noFill/>
            <a:headEnd type="none" w="med" len="med"/>
            <a:tailEnd type="none" w="med" len="med"/>
          </a:ln>
          <a:effectLst/>
        </p:spPr>
        <p:style>
          <a:lnRef idx="2">
            <a:schemeClr val="accent3"/>
          </a:lnRef>
          <a:fillRef idx="1">
            <a:schemeClr val="lt1"/>
          </a:fillRef>
          <a:effectRef idx="0">
            <a:schemeClr val="accent3"/>
          </a:effectRef>
          <a:fontRef idx="minor">
            <a:schemeClr val="dk1"/>
          </a:fontRef>
        </p:style>
        <p:txBody>
          <a:bodyPr wrap="square" rtlCol="0" anchor="ctr">
            <a:noAutofit/>
          </a:bodyPr>
          <a:lstStyle/>
          <a:p>
            <a:pPr marL="0" marR="0" lvl="0" indent="0" algn="ctr" defTabSz="913765" rtl="0" eaLnBrk="1" fontAlgn="auto" latinLnBrk="0" hangingPunct="1">
              <a:lnSpc>
                <a:spcPct val="100000"/>
              </a:lnSpc>
              <a:spcBef>
                <a:spcPts val="0"/>
              </a:spcBef>
              <a:spcAft>
                <a:spcPts val="0"/>
              </a:spcAft>
              <a:buClrTx/>
              <a:buSzTx/>
              <a:buFontTx/>
              <a:buNone/>
              <a:defRPr/>
            </a:pPr>
            <a:r>
              <a:rPr kumimoji="0" lang="en-US" altLang="zh-CN"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1</a:t>
            </a:r>
            <a:r>
              <a:rPr kumimoji="0" lang="zh-CN" altLang="en-US"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rPr>
              <a:t>号线</a:t>
            </a:r>
            <a:endParaRPr kumimoji="0" lang="zh-CN" altLang="en-US" sz="800" b="1"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51" name="椭圆 50"/>
          <p:cNvSpPr/>
          <p:nvPr>
            <p:custDataLst>
              <p:tags r:id="rId38"/>
            </p:custDataLst>
          </p:nvPr>
        </p:nvSpPr>
        <p:spPr>
          <a:xfrm>
            <a:off x="4028152" y="3347486"/>
            <a:ext cx="624600" cy="515662"/>
          </a:xfrm>
          <a:prstGeom prst="ellipse">
            <a:avLst/>
          </a:prstGeom>
          <a:solidFill>
            <a:schemeClr val="accent1">
              <a:lumMod val="60000"/>
              <a:lumOff val="40000"/>
              <a:alpha val="60000"/>
            </a:schemeClr>
          </a:solidFill>
          <a:ln w="9525" cap="flat" cmpd="sng" algn="ctr">
            <a:solidFill>
              <a:schemeClr val="accent1">
                <a:lumMod val="75000"/>
              </a:schemeClr>
            </a:solidFill>
            <a:prstDash val="dash"/>
            <a:headEnd type="none" w="med" len="med"/>
            <a:tailEnd type="none" w="med" len="med"/>
          </a:ln>
          <a:effectLst/>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五棵松</a:t>
            </a:r>
            <a:endParaRPr kumimoji="0" lang="en-US" altLang="zh-CN"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2" name="椭圆 51"/>
          <p:cNvSpPr/>
          <p:nvPr>
            <p:custDataLst>
              <p:tags r:id="rId39"/>
            </p:custDataLst>
          </p:nvPr>
        </p:nvSpPr>
        <p:spPr>
          <a:xfrm>
            <a:off x="5583122" y="3434922"/>
            <a:ext cx="624600" cy="429988"/>
          </a:xfrm>
          <a:prstGeom prst="ellipse">
            <a:avLst/>
          </a:prstGeom>
          <a:solidFill>
            <a:schemeClr val="accent1">
              <a:lumMod val="60000"/>
              <a:lumOff val="40000"/>
              <a:alpha val="60000"/>
            </a:schemeClr>
          </a:solidFill>
          <a:ln w="9525" cap="flat" cmpd="sng" algn="ctr">
            <a:solidFill>
              <a:schemeClr val="accent1">
                <a:lumMod val="75000"/>
              </a:schemeClr>
            </a:solidFill>
            <a:prstDash val="dash"/>
            <a:headEnd type="none" w="med" len="med"/>
            <a:tailEnd type="none" w="med" len="med"/>
          </a:ln>
          <a:effectLst/>
        </p:spPr>
        <p:txBody>
          <a:bodyPr wrap="square" lIns="0" rIns="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金融街</a:t>
            </a:r>
            <a:endParaRPr kumimoji="0" lang="en-US" altLang="zh-CN" sz="800" b="1" i="0" u="none" strike="noStrike" kern="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5"/>
          <p:cNvSpPr txBox="1">
            <a:spLocks noChangeArrowheads="1"/>
          </p:cNvSpPr>
          <p:nvPr/>
        </p:nvSpPr>
        <p:spPr bwMode="auto">
          <a:xfrm>
            <a:off x="328930" y="111760"/>
            <a:ext cx="7277100" cy="461645"/>
          </a:xfrm>
          <a:prstGeom prst="rect">
            <a:avLst/>
          </a:prstGeom>
          <a:noFill/>
          <a:ln w="9525">
            <a:noFill/>
            <a:miter lim="800000"/>
          </a:ln>
        </p:spPr>
        <p:txBody>
          <a:bodyPr wrap="square" lIns="0" tIns="0" rIns="0" bIns="0">
            <a:spAutoFit/>
          </a:bodyPr>
          <a:lstStyle/>
          <a:p>
            <a:pPr lvl="0">
              <a:lnSpc>
                <a:spcPct val="150000"/>
              </a:lnSpc>
              <a:defRPr/>
            </a:pPr>
            <a:r>
              <a:rPr lang="en-US" altLang="zh-CN" sz="2000" b="1" dirty="0">
                <a:solidFill>
                  <a:schemeClr val="bg2">
                    <a:lumMod val="50000"/>
                  </a:schemeClr>
                </a:solidFill>
                <a:latin typeface="微软雅黑" panose="020B0503020204020204" pitchFamily="34" charset="-122"/>
                <a:ea typeface="微软雅黑" panose="020B0503020204020204" pitchFamily="34" charset="-122"/>
              </a:rPr>
              <a:t>2</a:t>
            </a:r>
            <a:r>
              <a:rPr kumimoji="0" lang="en-US" altLang="zh-CN" sz="2000" b="1" i="0" u="none" strike="noStrike" kern="1200" cap="none" spc="0" normalizeH="0" baseline="0" noProof="0" dirty="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rPr>
              <a:t> </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项目概况</a:t>
            </a:r>
            <a:r>
              <a:rPr lang="en-US" altLang="zh-CN" sz="2000" b="1" dirty="0" smtClean="0">
                <a:solidFill>
                  <a:schemeClr val="bg2">
                    <a:lumMod val="50000"/>
                  </a:schemeClr>
                </a:solidFill>
                <a:latin typeface="微软雅黑" panose="020B0503020204020204" pitchFamily="34" charset="-122"/>
                <a:ea typeface="微软雅黑" panose="020B0503020204020204" pitchFamily="34" charset="-122"/>
              </a:rPr>
              <a:t>——</a:t>
            </a:r>
            <a:r>
              <a:rPr kumimoji="0" lang="zh-CN" altLang="en-US" sz="2000" b="1" i="0" u="none" strike="noStrike" kern="1200" cap="none" spc="0" normalizeH="0" baseline="0" noProof="0" dirty="0" smtClean="0">
                <a:ln>
                  <a:noFill/>
                </a:ln>
                <a:solidFill>
                  <a:schemeClr val="bg2">
                    <a:lumMod val="50000"/>
                  </a:schemeClr>
                </a:solidFill>
                <a:effectLst/>
                <a:uLnTx/>
                <a:uFillTx/>
                <a:latin typeface="微软雅黑" panose="020B0503020204020204" pitchFamily="34" charset="-122"/>
                <a:ea typeface="微软雅黑" panose="020B0503020204020204" pitchFamily="34" charset="-122"/>
                <a:cs typeface="+mn-cs"/>
              </a:rPr>
              <a:t>板块规划</a:t>
            </a:r>
            <a:endParaRPr kumimoji="0" lang="zh-CN" altLang="en-US" sz="2000" b="1" i="0" u="none" strike="noStrike" kern="1200" cap="none" spc="0" normalizeH="0" baseline="0" noProof="0" dirty="0">
              <a:ln>
                <a:noFill/>
              </a:ln>
              <a:solidFill>
                <a:srgbClr val="FF0000"/>
              </a:solidFill>
              <a:effectLst/>
              <a:uLnTx/>
              <a:uFillTx/>
              <a:latin typeface="微软雅黑" panose="020B0503020204020204" pitchFamily="34" charset="-122"/>
              <a:ea typeface="微软雅黑" panose="020B0503020204020204" pitchFamily="34" charset="-122"/>
              <a:cs typeface="+mn-cs"/>
            </a:endParaRPr>
          </a:p>
        </p:txBody>
      </p:sp>
      <p:grpSp>
        <p:nvGrpSpPr>
          <p:cNvPr id="2" name="组合 1"/>
          <p:cNvGrpSpPr/>
          <p:nvPr/>
        </p:nvGrpSpPr>
        <p:grpSpPr>
          <a:xfrm>
            <a:off x="513715" y="2264410"/>
            <a:ext cx="5977255" cy="3189605"/>
            <a:chOff x="840705" y="2093878"/>
            <a:chExt cx="6877429" cy="3007172"/>
          </a:xfrm>
        </p:grpSpPr>
        <p:pic>
          <p:nvPicPr>
            <p:cNvPr id="4" name="图片 3"/>
            <p:cNvPicPr>
              <a:picLocks noChangeAspect="1"/>
            </p:cNvPicPr>
            <p:nvPr>
              <p:custDataLst>
                <p:tags r:id="rId1"/>
              </p:custDataLst>
            </p:nvPr>
          </p:nvPicPr>
          <p:blipFill>
            <a:blip r:embed="rId2"/>
            <a:stretch>
              <a:fillRect/>
            </a:stretch>
          </p:blipFill>
          <p:spPr>
            <a:xfrm>
              <a:off x="3058080" y="2103789"/>
              <a:ext cx="4660054" cy="2997261"/>
            </a:xfrm>
            <a:prstGeom prst="rect">
              <a:avLst/>
            </a:prstGeom>
          </p:spPr>
        </p:pic>
        <p:pic>
          <p:nvPicPr>
            <p:cNvPr id="11" name="图片 10"/>
            <p:cNvPicPr>
              <a:picLocks noChangeAspect="1"/>
            </p:cNvPicPr>
            <p:nvPr>
              <p:custDataLst>
                <p:tags r:id="rId3"/>
              </p:custDataLst>
            </p:nvPr>
          </p:nvPicPr>
          <p:blipFill>
            <a:blip r:embed="rId4"/>
            <a:stretch>
              <a:fillRect/>
            </a:stretch>
          </p:blipFill>
          <p:spPr>
            <a:xfrm>
              <a:off x="840705" y="2093878"/>
              <a:ext cx="2193650" cy="3007172"/>
            </a:xfrm>
            <a:prstGeom prst="rect">
              <a:avLst/>
            </a:prstGeom>
          </p:spPr>
        </p:pic>
      </p:grpSp>
      <p:sp>
        <p:nvSpPr>
          <p:cNvPr id="10" name="矩形 9"/>
          <p:cNvSpPr/>
          <p:nvPr>
            <p:custDataLst>
              <p:tags r:id="rId5"/>
            </p:custDataLst>
          </p:nvPr>
        </p:nvSpPr>
        <p:spPr>
          <a:xfrm>
            <a:off x="597535" y="1096645"/>
            <a:ext cx="7429500" cy="41973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50000"/>
              </a:lnSpc>
              <a:spcBef>
                <a:spcPts val="0"/>
              </a:spcBef>
              <a:spcAft>
                <a:spcPts val="0"/>
              </a:spcAft>
              <a:buClrTx/>
              <a:buSzTx/>
              <a:buFontTx/>
              <a:buNone/>
              <a:defRPr/>
            </a:pP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本案所在</a:t>
            </a:r>
            <a:r>
              <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0605</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街区规划定位为高端产业综合服务区、宜居生活示范区，重点发展绿色金融、科创研发、文化体育三个主导产业，区域未来可提供</a:t>
            </a:r>
            <a:r>
              <a:rPr kumimoji="0" lang="en-US" altLang="zh-CN"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2.07</a:t>
            </a:r>
            <a:r>
              <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万个就业岗位，区域价值将进一步凸显</a:t>
            </a:r>
            <a:endParaRPr kumimoji="0" lang="zh-CN" altLang="en-US" sz="16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5" name="Text Box 32"/>
          <p:cNvSpPr>
            <a:spLocks noChangeArrowheads="1"/>
          </p:cNvSpPr>
          <p:nvPr>
            <p:custDataLst>
              <p:tags r:id="rId6"/>
            </p:custDataLst>
          </p:nvPr>
        </p:nvSpPr>
        <p:spPr bwMode="auto">
          <a:xfrm>
            <a:off x="6813550" y="2358390"/>
            <a:ext cx="3060700" cy="4271645"/>
          </a:xfrm>
          <a:prstGeom prst="rect">
            <a:avLst/>
          </a:prstGeom>
          <a:solidFill>
            <a:srgbClr val="FFFF00"/>
          </a:solidFill>
          <a:ln w="6350">
            <a:solidFill>
              <a:schemeClr val="bg1">
                <a:lumMod val="50000"/>
              </a:schemeClr>
            </a:solidFill>
            <a:prstDash val="sysDash"/>
            <a:miter lim="800000"/>
          </a:ln>
        </p:spPr>
        <p:txBody>
          <a:bodyPr anchor="ctr">
            <a:no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just" defTabSz="914400" rtl="0" eaLnBrk="1" fontAlgn="base" latinLnBrk="0" hangingPunct="1">
              <a:lnSpc>
                <a:spcPct val="150000"/>
              </a:lnSpc>
              <a:spcBef>
                <a:spcPct val="0"/>
              </a:spcBef>
              <a:spcAft>
                <a:spcPts val="300"/>
              </a:spcAft>
              <a:buClrTx/>
              <a:buSzTx/>
              <a:buFont typeface="Arial" panose="020B0604020202020204" pitchFamily="34" charset="0"/>
              <a:buChar char="•"/>
              <a:defRPr/>
            </a:pP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发展定位：区域协同的高端产业综合服务区、蓝绿融合的文化展示与宜居生活示范区；</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区域协同：产业联动，设施统筹，职住平衡，推动区域整体高品质发展；特色营造：立足山水优势，塑造门户形象，突出滨河特色。充分发挥区位优势、推动区域整体高品质发展、打造门户及滨河半岛形象。</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just" defTabSz="914400" rtl="0" eaLnBrk="1" fontAlgn="base" latinLnBrk="0" hangingPunct="1">
              <a:lnSpc>
                <a:spcPct val="150000"/>
              </a:lnSpc>
              <a:spcBef>
                <a:spcPct val="0"/>
              </a:spcBef>
              <a:spcAft>
                <a:spcPts val="300"/>
              </a:spcAft>
              <a:buClrTx/>
              <a:buSzTx/>
              <a:buFont typeface="Arial" panose="020B0604020202020204" pitchFamily="34" charset="0"/>
              <a:buChar char="•"/>
              <a:defRPr/>
            </a:pP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空间结构：构建“一轴、两核、两带、六区”的空间结构</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；一轴一一位于街区中部东西向的石龙路及 </a:t>
            </a: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SI </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磁悬浮轨道线主要功能轴线；两核一一门户形象核和滨河景观核；两带一一永定河生态文化景观带及砂石坑景观带；六区</a:t>
            </a:r>
            <a:r>
              <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文化展示区、综合服务区、宜居生活区、滨水商务区、设施保障区、品质示范区。</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just" defTabSz="914400" rtl="0" eaLnBrk="1" fontAlgn="base" latinLnBrk="0" hangingPunct="1">
              <a:lnSpc>
                <a:spcPct val="150000"/>
              </a:lnSpc>
              <a:spcBef>
                <a:spcPct val="0"/>
              </a:spcBef>
              <a:spcAft>
                <a:spcPts val="300"/>
              </a:spcAft>
              <a:buClrTx/>
              <a:buSzTx/>
              <a:buFont typeface="Arial" panose="020B0604020202020204" pitchFamily="34" charset="0"/>
              <a:buChar char="•"/>
              <a:defRPr/>
            </a:pP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产业体系：</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重点培育</a:t>
            </a:r>
            <a:r>
              <a:rPr kumimoji="0" lang="zh-CN" altLang="en-US" sz="100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绿色金融、科创研发、文化体育</a:t>
            </a:r>
            <a:r>
              <a:rPr kumimoji="0" lang="zh-CN" altLang="en-US"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三个主导产业，同步发展智慧服务、商务花园、消费升级三个产业。</a:t>
            </a:r>
            <a:endParaRPr kumimoji="0" lang="en-US" altLang="zh-CN" sz="10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6" name="Text Box 32"/>
          <p:cNvSpPr>
            <a:spLocks noChangeArrowheads="1"/>
          </p:cNvSpPr>
          <p:nvPr>
            <p:custDataLst>
              <p:tags r:id="rId7"/>
            </p:custDataLst>
          </p:nvPr>
        </p:nvSpPr>
        <p:spPr bwMode="auto">
          <a:xfrm>
            <a:off x="513715" y="5485765"/>
            <a:ext cx="5976620" cy="1144270"/>
          </a:xfrm>
          <a:prstGeom prst="rect">
            <a:avLst/>
          </a:prstGeom>
          <a:noFill/>
          <a:ln w="6350">
            <a:solidFill>
              <a:schemeClr val="bg1">
                <a:lumMod val="50000"/>
              </a:schemeClr>
            </a:solidFill>
            <a:prstDash val="sysDash"/>
            <a:miter lim="800000"/>
          </a:ln>
          <a:extLst>
            <a:ext uri="{909E8E84-426E-40DD-AFC4-6F175D3DCCD1}">
              <a14:hiddenFill xmlns:a14="http://schemas.microsoft.com/office/drawing/2010/main">
                <a:solidFill>
                  <a:srgbClr val="FFFFFF"/>
                </a:solidFill>
              </a14:hiddenFill>
            </a:ext>
          </a:extLst>
        </p:spPr>
        <p:txBody>
          <a:bodyPr anchor="ctr">
            <a:noAutofit/>
          </a:bodyPr>
          <a:lstStyle>
            <a:lvl1pPr marL="285750" indent="-285750">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marL="171450" marR="0" lvl="0" indent="-171450" algn="just" defTabSz="914400" rtl="0" eaLnBrk="1" fontAlgn="base" latinLnBrk="0" hangingPunct="1">
              <a:lnSpc>
                <a:spcPct val="150000"/>
              </a:lnSpc>
              <a:spcBef>
                <a:spcPct val="0"/>
              </a:spcBef>
              <a:spcAft>
                <a:spcPts val="300"/>
              </a:spcAft>
              <a:buClrTx/>
              <a:buSzTx/>
              <a:buFont typeface="Arial" panose="020B0604020202020204" pitchFamily="34" charset="0"/>
              <a:buChar char="•"/>
              <a:defRPr/>
            </a:pPr>
            <a:r>
              <a:rPr lang="zh-CN" altLang="en-US" sz="1200" dirty="0">
                <a:solidFill>
                  <a:srgbClr val="000000"/>
                </a:solidFill>
                <a:latin typeface="微软雅黑" panose="020B0503020204020204" pitchFamily="34" charset="-122"/>
                <a:ea typeface="微软雅黑" panose="020B0503020204020204" pitchFamily="34" charset="-122"/>
              </a:rPr>
              <a:t>门头沟新城板块</a:t>
            </a:r>
            <a:r>
              <a:rPr lang="en-US" altLang="zh-CN" sz="1200" dirty="0">
                <a:solidFill>
                  <a:srgbClr val="000000"/>
                </a:solidFill>
                <a:latin typeface="微软雅黑" panose="020B0503020204020204" pitchFamily="34" charset="-122"/>
                <a:ea typeface="微软雅黑" panose="020B0503020204020204" pitchFamily="34" charset="-122"/>
              </a:rPr>
              <a:t>MC000605</a:t>
            </a:r>
            <a:r>
              <a:rPr lang="zh-CN" altLang="en-US" sz="1200" dirty="0">
                <a:solidFill>
                  <a:srgbClr val="000000"/>
                </a:solidFill>
                <a:latin typeface="微软雅黑" panose="020B0503020204020204" pitchFamily="34" charset="-122"/>
                <a:ea typeface="微软雅黑" panose="020B0503020204020204" pitchFamily="34" charset="-122"/>
              </a:rPr>
              <a:t>街区</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划定</a:t>
            </a:r>
            <a:r>
              <a:rPr lang="zh-CN" altLang="en-US" sz="1200" dirty="0">
                <a:solidFill>
                  <a:srgbClr val="000000"/>
                </a:solidFill>
                <a:latin typeface="微软雅黑" panose="020B0503020204020204" pitchFamily="34" charset="-122"/>
                <a:ea typeface="微软雅黑" panose="020B0503020204020204" pitchFamily="34" charset="-122"/>
              </a:rPr>
              <a:t>为</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12</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个主导功能分区，其中：</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商业商务主导区</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3</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个，居住主导区</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个，文化教育主导区</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个，基础设施主导区</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1</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个，绿地水域主导区</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5</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个</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a:p>
            <a:pPr marL="171450" marR="0" lvl="0" indent="-171450" algn="just" defTabSz="914400" rtl="0" eaLnBrk="1" fontAlgn="base" latinLnBrk="0" hangingPunct="1">
              <a:lnSpc>
                <a:spcPct val="150000"/>
              </a:lnSpc>
              <a:spcBef>
                <a:spcPct val="0"/>
              </a:spcBef>
              <a:spcAft>
                <a:spcPts val="300"/>
              </a:spcAft>
              <a:buClrTx/>
              <a:buSzTx/>
              <a:buFont typeface="Arial" panose="020B0604020202020204" pitchFamily="34" charset="0"/>
              <a:buChar char="•"/>
              <a:defRPr/>
            </a:pP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规划本街区城乡建设用地共约</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276.54</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公顷，地上建筑规模</a:t>
            </a:r>
            <a:r>
              <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123.06</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万平方米，</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规划常住人口约 </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0.73 </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万人，规划就业岗位约 </a:t>
            </a:r>
            <a:r>
              <a:rPr kumimoji="0" lang="en-US" altLang="zh-CN"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2.07 </a:t>
            </a:r>
            <a:r>
              <a:rPr kumimoji="0" lang="zh-CN" altLang="en-US" sz="1200" b="1" i="0" u="none" strike="noStrike" kern="1200" cap="none" spc="0" normalizeH="0" baseline="0" noProof="0" dirty="0">
                <a:ln>
                  <a:noFill/>
                </a:ln>
                <a:solidFill>
                  <a:srgbClr val="C00000"/>
                </a:solidFill>
                <a:effectLst/>
                <a:uLnTx/>
                <a:uFillTx/>
                <a:latin typeface="微软雅黑" panose="020B0503020204020204" pitchFamily="34" charset="-122"/>
                <a:ea typeface="微软雅黑" panose="020B0503020204020204" pitchFamily="34" charset="-122"/>
                <a:cs typeface="+mn-cs"/>
              </a:rPr>
              <a:t>万个</a:t>
            </a:r>
            <a:r>
              <a:rPr kumimoji="0" lang="zh-CN" altLang="en-US"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200" b="0"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3" name="矩形 2"/>
          <p:cNvSpPr/>
          <p:nvPr>
            <p:custDataLst>
              <p:tags r:id="rId8"/>
            </p:custDataLst>
          </p:nvPr>
        </p:nvSpPr>
        <p:spPr>
          <a:xfrm>
            <a:off x="513690" y="1894566"/>
            <a:ext cx="7294007" cy="364156"/>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r>
              <a:rPr kumimoji="0" lang="zh-CN" altLang="en-US"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北京门头沟区</a:t>
            </a:r>
            <a:r>
              <a:rPr kumimoji="0" lang="en-US" altLang="zh-CN"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MC00-0605</a:t>
            </a:r>
            <a:r>
              <a:rPr kumimoji="0" lang="zh-CN" altLang="en-US"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街区控制性详细规划（街区层面）（</a:t>
            </a:r>
            <a:r>
              <a:rPr kumimoji="0" lang="en-US" altLang="zh-CN"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2020</a:t>
            </a:r>
            <a:r>
              <a:rPr kumimoji="0" lang="zh-CN" altLang="en-US"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—2035</a:t>
            </a:r>
            <a:r>
              <a:rPr kumimoji="0" lang="zh-CN" altLang="en-US"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年）</a:t>
            </a:r>
            <a:r>
              <a:rPr kumimoji="0" lang="en-US" altLang="zh-CN"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rPr>
              <a:t>》</a:t>
            </a:r>
            <a:endParaRPr kumimoji="0" lang="zh-CN" altLang="en-US" sz="1100" b="1" i="0" u="none" strike="noStrike" kern="1200" cap="none" spc="0" normalizeH="0" baseline="0" noProof="0" dirty="0">
              <a:ln>
                <a:noFill/>
              </a:ln>
              <a:solidFill>
                <a:prstClr val="black"/>
              </a:solidFill>
              <a:effectLst/>
              <a:uLnTx/>
              <a:uFillTx/>
              <a:latin typeface="微软雅黑" panose="020B0503020204020204" pitchFamily="34" charset="-122"/>
              <a:ea typeface="微软雅黑" panose="020B0503020204020204" pitchFamily="34" charset="-122"/>
              <a:cs typeface="+mn-cs"/>
            </a:endParaRPr>
          </a:p>
        </p:txBody>
      </p:sp>
      <p:pic>
        <p:nvPicPr>
          <p:cNvPr id="13" name="Picture 25" descr="f13"/>
          <p:cNvPicPr preferRelativeResize="0">
            <a:picLocks noChangeAspect="1" noChangeArrowheads="1"/>
          </p:cNvPicPr>
          <p:nvPr>
            <p:custDataLst>
              <p:tags r:id="rId9"/>
            </p:custDataLst>
          </p:nvPr>
        </p:nvPicPr>
        <p:blipFill>
          <a:blip r:embed="rId10" cstate="email"/>
          <a:srcRect/>
          <a:stretch>
            <a:fillRect/>
          </a:stretch>
        </p:blipFill>
        <p:spPr bwMode="auto">
          <a:xfrm>
            <a:off x="1747572" y="4714132"/>
            <a:ext cx="266463" cy="211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图片 6"/>
          <p:cNvPicPr>
            <a:picLocks noChangeAspect="1"/>
          </p:cNvPicPr>
          <p:nvPr>
            <p:custDataLst>
              <p:tags r:id="rId11"/>
            </p:custDataLst>
          </p:nvPr>
        </p:nvPicPr>
        <p:blipFill rotWithShape="1">
          <a:blip r:embed="rId12"/>
          <a:srcRect t="12649"/>
          <a:stretch>
            <a:fillRect/>
          </a:stretch>
        </p:blipFill>
        <p:spPr>
          <a:xfrm>
            <a:off x="1713268" y="2274822"/>
            <a:ext cx="1126945" cy="368833"/>
          </a:xfrm>
          <a:prstGeom prst="rect">
            <a:avLst/>
          </a:prstGeom>
          <a:ln>
            <a:solidFill>
              <a:schemeClr val="bg1">
                <a:lumMod val="75000"/>
              </a:schemeClr>
            </a:solid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extBox 5"/>
          <p:cNvSpPr txBox="1">
            <a:spLocks noChangeArrowheads="1"/>
          </p:cNvSpPr>
          <p:nvPr/>
        </p:nvSpPr>
        <p:spPr bwMode="auto">
          <a:xfrm>
            <a:off x="328930" y="111760"/>
            <a:ext cx="5408930" cy="461645"/>
          </a:xfrm>
          <a:prstGeom prst="rect">
            <a:avLst/>
          </a:prstGeom>
          <a:noFill/>
          <a:ln w="9525">
            <a:noFill/>
            <a:miter lim="800000"/>
          </a:ln>
        </p:spPr>
        <p:txBody>
          <a:bodyPr wrap="square" lIns="0" tIns="0" rIns="0" bIns="0">
            <a:spAutoFit/>
          </a:bodyPr>
          <a:lstStyle/>
          <a:p>
            <a:pPr>
              <a:lnSpc>
                <a:spcPct val="150000"/>
              </a:lnSpc>
              <a:defRPr/>
            </a:pPr>
            <a:r>
              <a:rPr lang="en-US" altLang="zh-CN" sz="2000" b="1" dirty="0">
                <a:solidFill>
                  <a:schemeClr val="bg2">
                    <a:lumMod val="50000"/>
                  </a:schemeClr>
                </a:solidFill>
                <a:latin typeface="微软雅黑" panose="020B0503020204020204" pitchFamily="34" charset="-122"/>
                <a:ea typeface="微软雅黑" panose="020B0503020204020204" pitchFamily="34" charset="-122"/>
              </a:rPr>
              <a:t>2</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 项目概况</a:t>
            </a:r>
            <a:r>
              <a:rPr lang="en-US" altLang="zh-CN" sz="2000" b="1" dirty="0" smtClean="0">
                <a:solidFill>
                  <a:schemeClr val="bg2">
                    <a:lumMod val="50000"/>
                  </a:schemeClr>
                </a:solidFill>
                <a:latin typeface="微软雅黑" panose="020B0503020204020204" pitchFamily="34" charset="-122"/>
                <a:ea typeface="微软雅黑" panose="020B0503020204020204" pitchFamily="34" charset="-122"/>
              </a:rPr>
              <a:t>——</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周边现状</a:t>
            </a:r>
            <a:endParaRPr lang="zh-CN" altLang="en-US" sz="2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34" name="文本框 33"/>
          <p:cNvSpPr txBox="1"/>
          <p:nvPr/>
        </p:nvSpPr>
        <p:spPr>
          <a:xfrm>
            <a:off x="95526" y="615436"/>
            <a:ext cx="9682009" cy="1050925"/>
          </a:xfrm>
          <a:prstGeom prst="rect">
            <a:avLst/>
          </a:prstGeom>
          <a:noFill/>
        </p:spPr>
        <p:txBody>
          <a:bodyPr wrap="square">
            <a:spAutoFit/>
          </a:bodyPr>
          <a:lstStyle/>
          <a:p>
            <a:pPr marL="285750" indent="-285750">
              <a:lnSpc>
                <a:spcPct val="130000"/>
              </a:lnSpc>
              <a:buFont typeface="Wingdings" panose="05000000000000000000" pitchFamily="2" charset="2"/>
              <a:buChar char="Ø"/>
            </a:pPr>
            <a:r>
              <a:rPr sz="1600" b="1" dirty="0">
                <a:latin typeface="微软雅黑" panose="020B0503020204020204" pitchFamily="34" charset="-122"/>
                <a:ea typeface="微软雅黑" panose="020B0503020204020204" pitchFamily="34" charset="-122"/>
              </a:rPr>
              <a:t>本案东侧紧邻央广总台“5G+8K”超高清示范园，总建面15.8万平方米，将承接总台春晚的演出，并且未来会作为主题乐园向公众开放。目前，已成功引入5家数字视听头部企业，将为本案提供部分高支付力客群。</a:t>
            </a:r>
            <a:endParaRPr sz="1600" b="1"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3152703" y="2060713"/>
            <a:ext cx="2968811" cy="2468688"/>
            <a:chOff x="830457" y="2151281"/>
            <a:chExt cx="5146226" cy="4279298"/>
          </a:xfrm>
        </p:grpSpPr>
        <p:pic>
          <p:nvPicPr>
            <p:cNvPr id="17" name="图片 16"/>
            <p:cNvPicPr>
              <a:picLocks noChangeAspect="1"/>
            </p:cNvPicPr>
            <p:nvPr>
              <p:custDataLst>
                <p:tags r:id="rId1"/>
              </p:custDataLst>
            </p:nvPr>
          </p:nvPicPr>
          <p:blipFill>
            <a:blip r:embed="rId2"/>
            <a:stretch>
              <a:fillRect/>
            </a:stretch>
          </p:blipFill>
          <p:spPr>
            <a:xfrm>
              <a:off x="830457" y="2151281"/>
              <a:ext cx="5146226" cy="4279298"/>
            </a:xfrm>
            <a:prstGeom prst="rect">
              <a:avLst/>
            </a:prstGeom>
          </p:spPr>
        </p:pic>
        <p:sp>
          <p:nvSpPr>
            <p:cNvPr id="19" name="任意多边形: 形状 6"/>
            <p:cNvSpPr/>
            <p:nvPr>
              <p:custDataLst>
                <p:tags r:id="rId3"/>
              </p:custDataLst>
            </p:nvPr>
          </p:nvSpPr>
          <p:spPr>
            <a:xfrm>
              <a:off x="2386514" y="3541977"/>
              <a:ext cx="1087720" cy="1386431"/>
            </a:xfrm>
            <a:custGeom>
              <a:avLst/>
              <a:gdLst>
                <a:gd name="connsiteX0" fmla="*/ 148806 w 370936"/>
                <a:gd name="connsiteY0" fmla="*/ 0 h 442104"/>
                <a:gd name="connsiteX1" fmla="*/ 202721 w 370936"/>
                <a:gd name="connsiteY1" fmla="*/ 15097 h 442104"/>
                <a:gd name="connsiteX2" fmla="*/ 370936 w 370936"/>
                <a:gd name="connsiteY2" fmla="*/ 403285 h 442104"/>
                <a:gd name="connsiteX3" fmla="*/ 345057 w 370936"/>
                <a:gd name="connsiteY3" fmla="*/ 424851 h 442104"/>
                <a:gd name="connsiteX4" fmla="*/ 155276 w 370936"/>
                <a:gd name="connsiteY4" fmla="*/ 442104 h 442104"/>
                <a:gd name="connsiteX5" fmla="*/ 122927 w 370936"/>
                <a:gd name="connsiteY5" fmla="*/ 405442 h 442104"/>
                <a:gd name="connsiteX6" fmla="*/ 0 w 370936"/>
                <a:gd name="connsiteY6" fmla="*/ 79795 h 442104"/>
                <a:gd name="connsiteX7" fmla="*/ 8627 w 370936"/>
                <a:gd name="connsiteY7" fmla="*/ 45289 h 442104"/>
                <a:gd name="connsiteX8" fmla="*/ 148806 w 370936"/>
                <a:gd name="connsiteY8" fmla="*/ 0 h 442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0936" h="442104">
                  <a:moveTo>
                    <a:pt x="148806" y="0"/>
                  </a:moveTo>
                  <a:lnTo>
                    <a:pt x="202721" y="15097"/>
                  </a:lnTo>
                  <a:lnTo>
                    <a:pt x="370936" y="403285"/>
                  </a:lnTo>
                  <a:lnTo>
                    <a:pt x="345057" y="424851"/>
                  </a:lnTo>
                  <a:lnTo>
                    <a:pt x="155276" y="442104"/>
                  </a:lnTo>
                  <a:lnTo>
                    <a:pt x="122927" y="405442"/>
                  </a:lnTo>
                  <a:lnTo>
                    <a:pt x="0" y="79795"/>
                  </a:lnTo>
                  <a:lnTo>
                    <a:pt x="8627" y="45289"/>
                  </a:lnTo>
                  <a:lnTo>
                    <a:pt x="148806" y="0"/>
                  </a:lnTo>
                  <a:close/>
                </a:path>
              </a:pathLst>
            </a:custGeom>
            <a:solidFill>
              <a:srgbClr val="FFC000">
                <a:alpha val="50000"/>
              </a:srgb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1" name="任意多边形: 形状 7"/>
            <p:cNvSpPr/>
            <p:nvPr>
              <p:custDataLst>
                <p:tags r:id="rId4"/>
              </p:custDataLst>
            </p:nvPr>
          </p:nvSpPr>
          <p:spPr>
            <a:xfrm>
              <a:off x="2873972" y="5030946"/>
              <a:ext cx="945819" cy="841865"/>
            </a:xfrm>
            <a:custGeom>
              <a:avLst/>
              <a:gdLst>
                <a:gd name="connsiteX0" fmla="*/ 40975 w 347213"/>
                <a:gd name="connsiteY0" fmla="*/ 15096 h 288985"/>
                <a:gd name="connsiteX1" fmla="*/ 0 w 347213"/>
                <a:gd name="connsiteY1" fmla="*/ 58228 h 288985"/>
                <a:gd name="connsiteX2" fmla="*/ 94891 w 347213"/>
                <a:gd name="connsiteY2" fmla="*/ 288985 h 288985"/>
                <a:gd name="connsiteX3" fmla="*/ 347213 w 347213"/>
                <a:gd name="connsiteY3" fmla="*/ 263106 h 288985"/>
                <a:gd name="connsiteX4" fmla="*/ 252323 w 347213"/>
                <a:gd name="connsiteY4" fmla="*/ 30193 h 288985"/>
                <a:gd name="connsiteX5" fmla="*/ 211347 w 347213"/>
                <a:gd name="connsiteY5" fmla="*/ 0 h 288985"/>
                <a:gd name="connsiteX6" fmla="*/ 40975 w 347213"/>
                <a:gd name="connsiteY6" fmla="*/ 15096 h 288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213" h="288985">
                  <a:moveTo>
                    <a:pt x="40975" y="15096"/>
                  </a:moveTo>
                  <a:lnTo>
                    <a:pt x="0" y="58228"/>
                  </a:lnTo>
                  <a:lnTo>
                    <a:pt x="94891" y="288985"/>
                  </a:lnTo>
                  <a:lnTo>
                    <a:pt x="347213" y="263106"/>
                  </a:lnTo>
                  <a:lnTo>
                    <a:pt x="252323" y="30193"/>
                  </a:lnTo>
                  <a:lnTo>
                    <a:pt x="211347" y="0"/>
                  </a:lnTo>
                  <a:lnTo>
                    <a:pt x="40975" y="15096"/>
                  </a:lnTo>
                  <a:close/>
                </a:path>
              </a:pathLst>
            </a:custGeom>
            <a:solidFill>
              <a:srgbClr val="FFC000">
                <a:alpha val="50000"/>
              </a:srgbClr>
            </a:solidFill>
            <a:ln w="254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dirty="0">
                <a:ln>
                  <a:noFill/>
                </a:ln>
                <a:solidFill>
                  <a:srgbClr val="FFFFFF"/>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p:custDataLst>
                <p:tags r:id="rId5"/>
              </p:custDataLst>
            </p:nvPr>
          </p:nvSpPr>
          <p:spPr>
            <a:xfrm rot="20415629">
              <a:off x="2835872" y="4163100"/>
              <a:ext cx="403449" cy="1263404"/>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本项目</a:t>
              </a:r>
              <a:endParaRPr kumimoji="0" lang="en-US" altLang="zh-CN"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sp>
          <p:nvSpPr>
            <p:cNvPr id="23" name="任意多边形: 形状 10"/>
            <p:cNvSpPr/>
            <p:nvPr>
              <p:custDataLst>
                <p:tags r:id="rId6"/>
              </p:custDataLst>
            </p:nvPr>
          </p:nvSpPr>
          <p:spPr>
            <a:xfrm>
              <a:off x="3160450" y="3158738"/>
              <a:ext cx="2237173" cy="2629503"/>
            </a:xfrm>
            <a:custGeom>
              <a:avLst/>
              <a:gdLst>
                <a:gd name="connsiteX0" fmla="*/ 71022 w 2237173"/>
                <a:gd name="connsiteY0" fmla="*/ 239697 h 2592280"/>
                <a:gd name="connsiteX1" fmla="*/ 0 w 2237173"/>
                <a:gd name="connsiteY1" fmla="*/ 319596 h 2592280"/>
                <a:gd name="connsiteX2" fmla="*/ 941033 w 2237173"/>
                <a:gd name="connsiteY2" fmla="*/ 2592280 h 2592280"/>
                <a:gd name="connsiteX3" fmla="*/ 2237173 w 2237173"/>
                <a:gd name="connsiteY3" fmla="*/ 2583402 h 2592280"/>
                <a:gd name="connsiteX4" fmla="*/ 1411550 w 2237173"/>
                <a:gd name="connsiteY4" fmla="*/ 923278 h 2592280"/>
                <a:gd name="connsiteX5" fmla="*/ 745725 w 2237173"/>
                <a:gd name="connsiteY5" fmla="*/ 0 h 2592280"/>
                <a:gd name="connsiteX6" fmla="*/ 44389 w 2237173"/>
                <a:gd name="connsiteY6" fmla="*/ 292963 h 2592280"/>
                <a:gd name="connsiteX0-1" fmla="*/ 71022 w 2237173"/>
                <a:gd name="connsiteY0-2" fmla="*/ 239697 h 2592280"/>
                <a:gd name="connsiteX1-3" fmla="*/ 0 w 2237173"/>
                <a:gd name="connsiteY1-4" fmla="*/ 319596 h 2592280"/>
                <a:gd name="connsiteX2-5" fmla="*/ 941033 w 2237173"/>
                <a:gd name="connsiteY2-6" fmla="*/ 2592280 h 2592280"/>
                <a:gd name="connsiteX3-7" fmla="*/ 2237173 w 2237173"/>
                <a:gd name="connsiteY3-8" fmla="*/ 2583402 h 2592280"/>
                <a:gd name="connsiteX4-9" fmla="*/ 1411550 w 2237173"/>
                <a:gd name="connsiteY4-10" fmla="*/ 923278 h 2592280"/>
                <a:gd name="connsiteX5-11" fmla="*/ 745725 w 2237173"/>
                <a:gd name="connsiteY5-12" fmla="*/ 0 h 2592280"/>
                <a:gd name="connsiteX0-13" fmla="*/ 71022 w 2237173"/>
                <a:gd name="connsiteY0-14" fmla="*/ 319223 h 2671806"/>
                <a:gd name="connsiteX1-15" fmla="*/ 0 w 2237173"/>
                <a:gd name="connsiteY1-16" fmla="*/ 399122 h 2671806"/>
                <a:gd name="connsiteX2-17" fmla="*/ 941033 w 2237173"/>
                <a:gd name="connsiteY2-18" fmla="*/ 2671806 h 2671806"/>
                <a:gd name="connsiteX3-19" fmla="*/ 2237173 w 2237173"/>
                <a:gd name="connsiteY3-20" fmla="*/ 2662928 h 2671806"/>
                <a:gd name="connsiteX4-21" fmla="*/ 1411550 w 2237173"/>
                <a:gd name="connsiteY4-22" fmla="*/ 1002804 h 2671806"/>
                <a:gd name="connsiteX5-23" fmla="*/ 745725 w 2237173"/>
                <a:gd name="connsiteY5-24" fmla="*/ 79526 h 2671806"/>
                <a:gd name="connsiteX6-25" fmla="*/ 736847 w 2237173"/>
                <a:gd name="connsiteY6-26" fmla="*/ 44015 h 2671806"/>
                <a:gd name="connsiteX0-27" fmla="*/ 71022 w 2237173"/>
                <a:gd name="connsiteY0-28" fmla="*/ 319223 h 2671806"/>
                <a:gd name="connsiteX1-29" fmla="*/ 0 w 2237173"/>
                <a:gd name="connsiteY1-30" fmla="*/ 399122 h 2671806"/>
                <a:gd name="connsiteX2-31" fmla="*/ 941033 w 2237173"/>
                <a:gd name="connsiteY2-32" fmla="*/ 2671806 h 2671806"/>
                <a:gd name="connsiteX3-33" fmla="*/ 2237173 w 2237173"/>
                <a:gd name="connsiteY3-34" fmla="*/ 2662928 h 2671806"/>
                <a:gd name="connsiteX4-35" fmla="*/ 1411550 w 2237173"/>
                <a:gd name="connsiteY4-36" fmla="*/ 1002804 h 2671806"/>
                <a:gd name="connsiteX5-37" fmla="*/ 745725 w 2237173"/>
                <a:gd name="connsiteY5-38" fmla="*/ 79526 h 2671806"/>
                <a:gd name="connsiteX6-39" fmla="*/ 355107 w 2237173"/>
                <a:gd name="connsiteY6-40" fmla="*/ 44015 h 2671806"/>
                <a:gd name="connsiteX0-41" fmla="*/ 71022 w 2237173"/>
                <a:gd name="connsiteY0-42" fmla="*/ 276920 h 2629503"/>
                <a:gd name="connsiteX1-43" fmla="*/ 0 w 2237173"/>
                <a:gd name="connsiteY1-44" fmla="*/ 356819 h 2629503"/>
                <a:gd name="connsiteX2-45" fmla="*/ 941033 w 2237173"/>
                <a:gd name="connsiteY2-46" fmla="*/ 2629503 h 2629503"/>
                <a:gd name="connsiteX3-47" fmla="*/ 2237173 w 2237173"/>
                <a:gd name="connsiteY3-48" fmla="*/ 2620625 h 2629503"/>
                <a:gd name="connsiteX4-49" fmla="*/ 1411550 w 2237173"/>
                <a:gd name="connsiteY4-50" fmla="*/ 960501 h 2629503"/>
                <a:gd name="connsiteX5-51" fmla="*/ 745725 w 2237173"/>
                <a:gd name="connsiteY5-52" fmla="*/ 37223 h 2629503"/>
                <a:gd name="connsiteX6-53" fmla="*/ 53267 w 2237173"/>
                <a:gd name="connsiteY6-54" fmla="*/ 276920 h 262950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25" y="connsiteY6-26"/>
                </a:cxn>
              </a:cxnLst>
              <a:rect l="l" t="t" r="r" b="b"/>
              <a:pathLst>
                <a:path w="2237173" h="2629503">
                  <a:moveTo>
                    <a:pt x="71022" y="276920"/>
                  </a:moveTo>
                  <a:lnTo>
                    <a:pt x="0" y="356819"/>
                  </a:lnTo>
                  <a:lnTo>
                    <a:pt x="941033" y="2629503"/>
                  </a:lnTo>
                  <a:lnTo>
                    <a:pt x="2237173" y="2620625"/>
                  </a:lnTo>
                  <a:lnTo>
                    <a:pt x="1411550" y="960501"/>
                  </a:lnTo>
                  <a:lnTo>
                    <a:pt x="745725" y="37223"/>
                  </a:lnTo>
                  <a:cubicBezTo>
                    <a:pt x="633275" y="-122575"/>
                    <a:pt x="55117" y="284318"/>
                    <a:pt x="53267" y="276920"/>
                  </a:cubicBezTo>
                </a:path>
              </a:pathLst>
            </a:custGeom>
            <a:solidFill>
              <a:schemeClr val="accent1">
                <a:lumMod val="60000"/>
                <a:lumOff val="40000"/>
                <a:alpha val="50000"/>
              </a:schemeClr>
            </a:solidFill>
            <a:ln w="28575">
              <a:solidFill>
                <a:schemeClr val="accent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100" b="0" i="0" u="none" strike="noStrike" kern="1200" cap="none" spc="0" normalizeH="0" baseline="0" noProof="0">
                <a:ln>
                  <a:noFill/>
                </a:ln>
                <a:solidFill>
                  <a:srgbClr val="FFFFFF"/>
                </a:solidFill>
                <a:effectLst/>
                <a:uLnTx/>
                <a:uFillTx/>
                <a:latin typeface="Arial" panose="020B0604020202020204"/>
                <a:ea typeface="微软雅黑" panose="020B0503020204020204" pitchFamily="34" charset="-122"/>
                <a:cs typeface="+mn-cs"/>
              </a:endParaRPr>
            </a:p>
          </p:txBody>
        </p:sp>
        <p:sp>
          <p:nvSpPr>
            <p:cNvPr id="29" name="文本框 28"/>
            <p:cNvSpPr txBox="1"/>
            <p:nvPr>
              <p:custDataLst>
                <p:tags r:id="rId7"/>
              </p:custDataLst>
            </p:nvPr>
          </p:nvSpPr>
          <p:spPr>
            <a:xfrm rot="20415629">
              <a:off x="3353099" y="3944833"/>
              <a:ext cx="1950273" cy="943341"/>
            </a:xfrm>
            <a:prstGeom prst="rect">
              <a:avLst/>
            </a:prstGeom>
            <a:noFill/>
          </p:spPr>
          <p:txBody>
            <a:bodyPr wrap="square" rtlCol="0">
              <a:spAutoFit/>
            </a:bodyPr>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央视“</a:t>
              </a:r>
              <a:r>
                <a:rPr kumimoji="0" lang="en-US" altLang="zh-CN"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5G+8K</a:t>
              </a:r>
              <a:r>
                <a:rPr kumimoji="0" lang="zh-CN" altLang="en-US"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rPr>
                <a:t>”</a:t>
              </a:r>
              <a:endParaRPr kumimoji="0" lang="en-US" altLang="zh-CN" sz="1050" b="1" i="0" u="none" strike="noStrike" kern="1200" cap="none" spc="0" normalizeH="0" baseline="0" noProof="0" dirty="0">
                <a:ln>
                  <a:noFill/>
                </a:ln>
                <a:solidFill>
                  <a:srgbClr val="000000"/>
                </a:solidFill>
                <a:effectLst/>
                <a:uLnTx/>
                <a:uFillTx/>
                <a:latin typeface="微软雅黑" panose="020B0503020204020204" pitchFamily="34" charset="-122"/>
                <a:ea typeface="微软雅黑" panose="020B0503020204020204" pitchFamily="34" charset="-122"/>
                <a:cs typeface="+mn-cs"/>
              </a:endParaRPr>
            </a:p>
          </p:txBody>
        </p:sp>
      </p:grpSp>
      <p:pic>
        <p:nvPicPr>
          <p:cNvPr id="30" name="图片 29" descr="webwxgetmsgimg (1)"/>
          <p:cNvPicPr>
            <a:picLocks noChangeAspect="1"/>
          </p:cNvPicPr>
          <p:nvPr/>
        </p:nvPicPr>
        <p:blipFill>
          <a:blip r:embed="rId8"/>
          <a:stretch>
            <a:fillRect/>
          </a:stretch>
        </p:blipFill>
        <p:spPr>
          <a:xfrm>
            <a:off x="6393180" y="4004945"/>
            <a:ext cx="3193415" cy="2393950"/>
          </a:xfrm>
          <a:prstGeom prst="rect">
            <a:avLst/>
          </a:prstGeom>
        </p:spPr>
      </p:pic>
      <p:pic>
        <p:nvPicPr>
          <p:cNvPr id="31" name="图片 30" descr="webwxgetmsgimg (5)"/>
          <p:cNvPicPr>
            <a:picLocks noChangeAspect="1"/>
          </p:cNvPicPr>
          <p:nvPr/>
        </p:nvPicPr>
        <p:blipFill>
          <a:blip r:embed="rId9"/>
          <a:stretch>
            <a:fillRect/>
          </a:stretch>
        </p:blipFill>
        <p:spPr>
          <a:xfrm>
            <a:off x="128270" y="4062095"/>
            <a:ext cx="2827655" cy="2119630"/>
          </a:xfrm>
          <a:prstGeom prst="rect">
            <a:avLst/>
          </a:prstGeom>
        </p:spPr>
      </p:pic>
      <p:pic>
        <p:nvPicPr>
          <p:cNvPr id="35" name="图片 34" descr="webwxgetmsgimg (4)"/>
          <p:cNvPicPr>
            <a:picLocks noChangeAspect="1"/>
          </p:cNvPicPr>
          <p:nvPr/>
        </p:nvPicPr>
        <p:blipFill>
          <a:blip r:embed="rId10"/>
          <a:stretch>
            <a:fillRect/>
          </a:stretch>
        </p:blipFill>
        <p:spPr>
          <a:xfrm>
            <a:off x="128270" y="1708150"/>
            <a:ext cx="2813685" cy="1893570"/>
          </a:xfrm>
          <a:prstGeom prst="rect">
            <a:avLst/>
          </a:prstGeom>
        </p:spPr>
      </p:pic>
      <p:pic>
        <p:nvPicPr>
          <p:cNvPr id="36" name="图片 35" descr="webwxgetmsgimg (3)"/>
          <p:cNvPicPr>
            <a:picLocks noChangeAspect="1"/>
          </p:cNvPicPr>
          <p:nvPr/>
        </p:nvPicPr>
        <p:blipFill>
          <a:blip r:embed="rId11"/>
          <a:stretch>
            <a:fillRect/>
          </a:stretch>
        </p:blipFill>
        <p:spPr>
          <a:xfrm>
            <a:off x="6331585" y="1517015"/>
            <a:ext cx="3115310" cy="2000885"/>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30" name="TextBox 5"/>
          <p:cNvSpPr txBox="1">
            <a:spLocks noChangeArrowheads="1"/>
          </p:cNvSpPr>
          <p:nvPr/>
        </p:nvSpPr>
        <p:spPr bwMode="auto">
          <a:xfrm>
            <a:off x="328930" y="111760"/>
            <a:ext cx="4353560" cy="461645"/>
          </a:xfrm>
          <a:prstGeom prst="rect">
            <a:avLst/>
          </a:prstGeom>
          <a:noFill/>
          <a:ln w="9525">
            <a:noFill/>
            <a:miter lim="800000"/>
          </a:ln>
        </p:spPr>
        <p:txBody>
          <a:bodyPr wrap="square" lIns="0" tIns="0" rIns="0" bIns="0">
            <a:spAutoFit/>
          </a:bodyPr>
          <a:lstStyle/>
          <a:p>
            <a:pPr>
              <a:lnSpc>
                <a:spcPct val="150000"/>
              </a:lnSpc>
              <a:defRPr/>
            </a:pPr>
            <a:r>
              <a:rPr lang="en-US" altLang="zh-CN" sz="2000" b="1" dirty="0">
                <a:solidFill>
                  <a:schemeClr val="bg2">
                    <a:lumMod val="50000"/>
                  </a:schemeClr>
                </a:solidFill>
                <a:latin typeface="微软雅黑" panose="020B0503020204020204" pitchFamily="34" charset="-122"/>
                <a:ea typeface="微软雅黑" panose="020B0503020204020204" pitchFamily="34" charset="-122"/>
              </a:rPr>
              <a:t>2</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 项目概况</a:t>
            </a:r>
            <a:r>
              <a:rPr lang="en-US" altLang="zh-CN" sz="2000" b="1" dirty="0">
                <a:solidFill>
                  <a:schemeClr val="bg2">
                    <a:lumMod val="50000"/>
                  </a:schemeClr>
                </a:solidFill>
                <a:latin typeface="微软雅黑" panose="020B0503020204020204" pitchFamily="34" charset="-122"/>
                <a:ea typeface="微软雅黑" panose="020B0503020204020204" pitchFamily="34" charset="-122"/>
              </a:rPr>
              <a:t>——</a:t>
            </a:r>
            <a:r>
              <a:rPr lang="zh-CN" altLang="en-US" sz="2000" b="1" dirty="0">
                <a:solidFill>
                  <a:schemeClr val="bg2">
                    <a:lumMod val="50000"/>
                  </a:schemeClr>
                </a:solidFill>
                <a:latin typeface="微软雅黑" panose="020B0503020204020204" pitchFamily="34" charset="-122"/>
                <a:ea typeface="微软雅黑" panose="020B0503020204020204" pitchFamily="34" charset="-122"/>
              </a:rPr>
              <a:t>场地现状</a:t>
            </a:r>
            <a:endParaRPr lang="zh-CN" altLang="en-US" sz="2000" b="1" dirty="0">
              <a:solidFill>
                <a:schemeClr val="bg2">
                  <a:lumMod val="50000"/>
                </a:schemeClr>
              </a:solidFill>
              <a:latin typeface="微软雅黑" panose="020B0503020204020204" pitchFamily="34" charset="-122"/>
              <a:ea typeface="微软雅黑" panose="020B0503020204020204" pitchFamily="34" charset="-122"/>
            </a:endParaRPr>
          </a:p>
        </p:txBody>
      </p:sp>
      <p:sp>
        <p:nvSpPr>
          <p:cNvPr id="46" name="Rectangle 4"/>
          <p:cNvSpPr>
            <a:spLocks noChangeArrowheads="1"/>
          </p:cNvSpPr>
          <p:nvPr/>
        </p:nvSpPr>
        <p:spPr bwMode="auto">
          <a:xfrm>
            <a:off x="150584" y="545418"/>
            <a:ext cx="8928092" cy="830997"/>
          </a:xfrm>
          <a:prstGeom prst="rect">
            <a:avLst/>
          </a:prstGeom>
          <a:noFill/>
          <a:ln w="9525">
            <a:noFill/>
            <a:miter lim="800000"/>
          </a:ln>
        </p:spPr>
        <p:txBody>
          <a:bodyPr wrap="square" anchor="ctr">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500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rPr>
              <a:t>现状</a:t>
            </a:r>
            <a:r>
              <a:rPr lang="zh-CN" altLang="en-US" sz="1600" b="1" dirty="0" smtClean="0">
                <a:latin typeface="微软雅黑" panose="020B0503020204020204" pitchFamily="34" charset="-122"/>
                <a:ea typeface="微软雅黑" panose="020B0503020204020204" pitchFamily="34" charset="-122"/>
              </a:rPr>
              <a:t>：净地，无拆迁，地块</a:t>
            </a:r>
            <a:r>
              <a:rPr lang="zh-CN" altLang="en-US" sz="1600" b="1" dirty="0">
                <a:latin typeface="微软雅黑" panose="020B0503020204020204" pitchFamily="34" charset="-122"/>
                <a:ea typeface="微软雅黑" panose="020B0503020204020204" pitchFamily="34" charset="-122"/>
              </a:rPr>
              <a:t>红线内无重大不利因素</a:t>
            </a:r>
            <a:r>
              <a:rPr lang="zh-CN" altLang="en-US" sz="1600" b="1" dirty="0" smtClean="0">
                <a:latin typeface="微软雅黑" panose="020B0503020204020204" pitchFamily="34" charset="-122"/>
                <a:ea typeface="微软雅黑" panose="020B0503020204020204" pitchFamily="34" charset="-122"/>
              </a:rPr>
              <a:t>。</a:t>
            </a:r>
            <a:endParaRPr lang="zh-CN" altLang="en-US" sz="1600" b="1" dirty="0">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600" b="1" dirty="0">
                <a:latin typeface="微软雅黑" panose="020B0503020204020204" pitchFamily="34" charset="-122"/>
                <a:ea typeface="微软雅黑" panose="020B0503020204020204" pitchFamily="34" charset="-122"/>
                <a:sym typeface="+mn-ea"/>
              </a:rPr>
              <a:t>地形地貌</a:t>
            </a:r>
            <a:r>
              <a:rPr lang="zh-CN" altLang="en-US" sz="1600" b="1" dirty="0" smtClean="0">
                <a:latin typeface="微软雅黑" panose="020B0503020204020204" pitchFamily="34" charset="-122"/>
                <a:ea typeface="微软雅黑" panose="020B0503020204020204" pitchFamily="34" charset="-122"/>
                <a:sym typeface="+mn-ea"/>
              </a:rPr>
              <a:t>：宗</a:t>
            </a:r>
            <a:r>
              <a:rPr lang="zh-CN" altLang="en-US" sz="1600" b="1" dirty="0">
                <a:latin typeface="微软雅黑" panose="020B0503020204020204" pitchFamily="34" charset="-122"/>
                <a:ea typeface="微软雅黑" panose="020B0503020204020204" pitchFamily="34" charset="-122"/>
                <a:sym typeface="+mn-ea"/>
              </a:rPr>
              <a:t>地</a:t>
            </a:r>
            <a:r>
              <a:rPr lang="zh-CN" altLang="en-US" sz="1600" b="1" dirty="0" smtClean="0">
                <a:latin typeface="微软雅黑" panose="020B0503020204020204" pitchFamily="34" charset="-122"/>
                <a:ea typeface="微软雅黑" panose="020B0503020204020204" pitchFamily="34" charset="-122"/>
                <a:sym typeface="+mn-ea"/>
              </a:rPr>
              <a:t>内</a:t>
            </a:r>
            <a:r>
              <a:rPr lang="zh-CN" altLang="en-US" sz="1600" b="1" dirty="0">
                <a:latin typeface="微软雅黑" panose="020B0503020204020204" pitchFamily="34" charset="-122"/>
                <a:ea typeface="微软雅黑" panose="020B0503020204020204" pitchFamily="34" charset="-122"/>
                <a:sym typeface="+mn-ea"/>
              </a:rPr>
              <a:t>地</a:t>
            </a:r>
            <a:r>
              <a:rPr lang="zh-CN" altLang="en-US" sz="1600" b="1" dirty="0" smtClean="0">
                <a:latin typeface="微软雅黑" panose="020B0503020204020204" pitchFamily="34" charset="-122"/>
                <a:ea typeface="微软雅黑" panose="020B0503020204020204" pitchFamily="34" charset="-122"/>
                <a:sym typeface="+mn-ea"/>
              </a:rPr>
              <a:t>势平坦，无高差。</a:t>
            </a:r>
            <a:endParaRPr lang="en-US" altLang="zh-CN" sz="1600" b="1" dirty="0">
              <a:latin typeface="微软雅黑" panose="020B0503020204020204" pitchFamily="34" charset="-122"/>
              <a:ea typeface="微软雅黑" panose="020B0503020204020204" pitchFamily="34" charset="-122"/>
              <a:sym typeface="+mn-ea"/>
            </a:endParaRPr>
          </a:p>
        </p:txBody>
      </p:sp>
      <p:pic>
        <p:nvPicPr>
          <p:cNvPr id="5" name="图片 4" descr="webwxgetmsgimg (4)"/>
          <p:cNvPicPr>
            <a:picLocks noChangeAspect="1"/>
          </p:cNvPicPr>
          <p:nvPr>
            <p:custDataLst>
              <p:tags r:id="rId1"/>
            </p:custDataLst>
          </p:nvPr>
        </p:nvPicPr>
        <p:blipFill>
          <a:blip r:embed="rId2"/>
          <a:stretch>
            <a:fillRect/>
          </a:stretch>
        </p:blipFill>
        <p:spPr>
          <a:xfrm>
            <a:off x="1353185" y="1557020"/>
            <a:ext cx="6888480" cy="4636135"/>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KSO_WM_BEAUTIFY_FLAG" val=""/>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KSO_WM_BEAUTIFY_FLAG" val=""/>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KSO_WM_BEAUTIFY_FLAG" val=""/>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KSO_WM_BEAUTIFY_FLAG" val=""/>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KSO_WM_BEAUTIFY_FLAG" val=""/>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 name="TABLE_ENDDRAG_ORIGIN_RECT" val="282*143"/>
  <p:tag name="TABLE_ENDDRAG_RECT" val="482*364*282*143"/>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KSO_WM_BEAUTIFY_FLAG" val=""/>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KSO_WM_BEAUTIFY_FLAG" val=""/>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KSO_WM_BEAUTIFY_FLAG" val=""/>
</p:tagLst>
</file>

<file path=ppt/tags/tag142.xml><?xml version="1.0" encoding="utf-8"?>
<p:tagLst xmlns:p="http://schemas.openxmlformats.org/presentationml/2006/main">
  <p:tag name="KSO_WM_BEAUTIFY_FLAG" val=""/>
</p:tagLst>
</file>

<file path=ppt/tags/tag143.xml><?xml version="1.0" encoding="utf-8"?>
<p:tagLst xmlns:p="http://schemas.openxmlformats.org/presentationml/2006/main">
  <p:tag name="KSO_WM_BEAUTIFY_FLAG" val=""/>
</p:tagLst>
</file>

<file path=ppt/tags/tag144.xml><?xml version="1.0" encoding="utf-8"?>
<p:tagLst xmlns:p="http://schemas.openxmlformats.org/presentationml/2006/main">
  <p:tag name="KSO_WM_BEAUTIFY_FLAG" val=""/>
</p:tagLst>
</file>

<file path=ppt/tags/tag145.xml><?xml version="1.0" encoding="utf-8"?>
<p:tagLst xmlns:p="http://schemas.openxmlformats.org/presentationml/2006/main">
  <p:tag name="KSO_WM_BEAUTIFY_FLAG" val=""/>
</p:tagLst>
</file>

<file path=ppt/tags/tag146.xml><?xml version="1.0" encoding="utf-8"?>
<p:tagLst xmlns:p="http://schemas.openxmlformats.org/presentationml/2006/main">
  <p:tag name="KSO_WM_BEAUTIFY_FLAG" val=""/>
</p:tagLst>
</file>

<file path=ppt/tags/tag147.xml><?xml version="1.0" encoding="utf-8"?>
<p:tagLst xmlns:p="http://schemas.openxmlformats.org/presentationml/2006/main">
  <p:tag name="KSO_WM_BEAUTIFY_FLAG" val=""/>
</p:tagLst>
</file>

<file path=ppt/tags/tag148.xml><?xml version="1.0" encoding="utf-8"?>
<p:tagLst xmlns:p="http://schemas.openxmlformats.org/presentationml/2006/main">
  <p:tag name="KSO_WM_BEAUTIFY_FLAG" val=""/>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50.xml><?xml version="1.0" encoding="utf-8"?>
<p:tagLst xmlns:p="http://schemas.openxmlformats.org/presentationml/2006/main">
  <p:tag name="KSO_WM_BEAUTIFY_FLAG" val=""/>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KSO_WM_BEAUTIFY_FLAG" val=""/>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KSO_WM_BEAUTIFY_FLAG" val=""/>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UNIT_PLACING_PICTURE_USER_VIEWPORT" val="{&quot;height&quot;:4831,&quot;width&quot;:8645}"/>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commondata" val="eyJoZGlkIjoiNTUyZGE5MGQyMTUyYjM4ZmI1NzRjYzZlNDNlZjRlYWQifQ=="/>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UNIT_TABLE_BEAUTIFY" val="smartTable{16a22c58-cd92-4e6e-a499-094c864ed9d9}"/>
  <p:tag name="TABLE_ENDDRAG_ORIGIN_RECT" val="780*537"/>
  <p:tag name="TABLE_ENDDRAG_RECT" val="0*4*780*537"/>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UNIT_TABLE_BEAUTIFY" val="smartTable{c772f85f-3b72-489c-8e0a-ea5f552e069d}"/>
  <p:tag name="TABLE_ENDDRAG_ORIGIN_RECT" val="772*534"/>
  <p:tag name="TABLE_ENDDRAG_RECT" val="7*2*772*535"/>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BEAUTIFY_FLAG" val=""/>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BEAUTIFY_FLAG" val=""/>
</p:tagLst>
</file>

<file path=ppt/tags/tag36.xml><?xml version="1.0" encoding="utf-8"?>
<p:tagLst xmlns:p="http://schemas.openxmlformats.org/presentationml/2006/main">
  <p:tag name="KSO_WM_BEAUTIFY_FLAG" val=""/>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BEAUTIFY_FLAG" val=""/>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M_BEAUTIFY_FLAG" val=""/>
</p:tagLst>
</file>

<file path=ppt/tags/tag73.xml><?xml version="1.0" encoding="utf-8"?>
<p:tagLst xmlns:p="http://schemas.openxmlformats.org/presentationml/2006/main">
  <p:tag name="KSO_WM_BEAUTIFY_FLAG" val=""/>
</p:tagLst>
</file>

<file path=ppt/tags/tag74.xml><?xml version="1.0" encoding="utf-8"?>
<p:tagLst xmlns:p="http://schemas.openxmlformats.org/presentationml/2006/main">
  <p:tag name="KSO_WM_BEAUTIFY_FLAG" val=""/>
</p:tagLst>
</file>

<file path=ppt/tags/tag75.xml><?xml version="1.0" encoding="utf-8"?>
<p:tagLst xmlns:p="http://schemas.openxmlformats.org/presentationml/2006/main">
  <p:tag name="KSO_WM_BEAUTIFY_FLAG" val=""/>
</p:tagLst>
</file>

<file path=ppt/tags/tag76.xml><?xml version="1.0" encoding="utf-8"?>
<p:tagLst xmlns:p="http://schemas.openxmlformats.org/presentationml/2006/main">
  <p:tag name="KSO_WM_BEAUTIFY_FLAG" val=""/>
</p:tagLst>
</file>

<file path=ppt/tags/tag77.xml><?xml version="1.0" encoding="utf-8"?>
<p:tagLst xmlns:p="http://schemas.openxmlformats.org/presentationml/2006/main">
  <p:tag name="KSO_WM_BEAUTIFY_FLAG" val=""/>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KSO_WM_BEAUTIFY_FLAG" val=""/>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KSO_WM_BEAUTIFY_FLAG" val=""/>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波形">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4655</Words>
  <Application>WPS 演示</Application>
  <PresentationFormat>A4 纸张(210x297 毫米)</PresentationFormat>
  <Paragraphs>500</Paragraphs>
  <Slides>14</Slides>
  <Notes>10</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14</vt:i4>
      </vt:variant>
    </vt:vector>
  </HeadingPairs>
  <TitlesOfParts>
    <vt:vector size="29" baseType="lpstr">
      <vt:lpstr>Arial</vt:lpstr>
      <vt:lpstr>宋体</vt:lpstr>
      <vt:lpstr>Wingdings</vt:lpstr>
      <vt:lpstr>微软雅黑</vt:lpstr>
      <vt:lpstr>楷体</vt:lpstr>
      <vt:lpstr>Times New Roman</vt:lpstr>
      <vt:lpstr>Arial</vt:lpstr>
      <vt:lpstr>Calibri</vt:lpstr>
      <vt:lpstr>华文楷体</vt:lpstr>
      <vt:lpstr>黑体</vt:lpstr>
      <vt:lpstr>Times New Roman</vt:lpstr>
      <vt:lpstr>Times New Roman</vt:lpstr>
      <vt:lpstr>Calibri</vt:lpstr>
      <vt:lpstr>Arial Unicode MS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Leslie</dc:creator>
  <cp:lastModifiedBy>芸菁</cp:lastModifiedBy>
  <cp:revision>3266</cp:revision>
  <cp:lastPrinted>2021-01-08T09:03:00Z</cp:lastPrinted>
  <dcterms:created xsi:type="dcterms:W3CDTF">2012-06-07T08:26:00Z</dcterms:created>
  <dcterms:modified xsi:type="dcterms:W3CDTF">2024-12-26T06:17:13Z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2052-12.1.0.19302</vt:lpwstr>
  </property>
  <property fmtid="{D5CDD505-2E9C-101B-9397-08002B2CF9AE}" pid="3" name="ICV">
    <vt:lpwstr>175EE83109C04ADE9DCC7E9E6AFBA46B_12</vt:lpwstr>
  </property>
</Properties>
</file>