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6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176275"/>
            <a:ext cx="12192000" cy="2180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3589020"/>
            <a:ext cx="6893052" cy="32689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2188" y="396240"/>
            <a:ext cx="2717291" cy="318515"/>
          </a:xfrm>
          <a:prstGeom prst="rect">
            <a:avLst/>
          </a:prstGeom>
        </p:spPr>
      </p:pic>
      <p:sp>
        <p:nvSpPr>
          <p:cNvPr id="10" name="textbox 10"/>
          <p:cNvSpPr/>
          <p:nvPr/>
        </p:nvSpPr>
        <p:spPr>
          <a:xfrm>
            <a:off x="8696274" y="4442130"/>
            <a:ext cx="2898139" cy="283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</a:t>
            </a:r>
            <a:r>
              <a:rPr sz="1700" b="1" kern="0" spc="18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1700" b="1" kern="0" spc="44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</a:t>
            </a:r>
            <a:r>
              <a:rPr sz="1700" b="1" kern="0" spc="16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1700" b="1" kern="0" spc="44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公寓</a:t>
            </a:r>
            <a:r>
              <a:rPr sz="1700" b="1" kern="0" spc="15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医疗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0" y="0"/>
            <a:ext cx="12192000" cy="3343909"/>
          </a:xfrm>
          <a:prstGeom prst="rect">
            <a:avLst/>
          </a:prstGeom>
          <a:solidFill>
            <a:srgbClr val="222A35">
              <a:alpha val="4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9945" algn="l" rtl="0" eaLnBrk="0">
              <a:lnSpc>
                <a:spcPct val="75000"/>
              </a:lnSpc>
            </a:pPr>
            <a:r>
              <a:rPr sz="5700" b="1" kern="0" spc="-3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CIFI</a:t>
            </a:r>
            <a:r>
              <a:rPr sz="5700" b="1" kern="0" spc="7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 </a:t>
            </a:r>
            <a:r>
              <a:rPr sz="5700" b="1" kern="0" spc="-3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GROUP</a:t>
            </a:r>
            <a:endParaRPr sz="57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  <a:p>
            <a:pPr marL="858520" algn="l" rtl="0" eaLnBrk="0">
              <a:lnSpc>
                <a:spcPct val="88000"/>
              </a:lnSpc>
              <a:spcBef>
                <a:spcPts val="340"/>
              </a:spcBef>
            </a:pPr>
            <a:r>
              <a:rPr sz="26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旭辉集团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65505" algn="l" rtl="0" eaLnBrk="0">
              <a:lnSpc>
                <a:spcPct val="88000"/>
              </a:lnSpc>
            </a:pPr>
            <a:r>
              <a:rPr sz="26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美好生活服务商 城市综合运营</a:t>
            </a:r>
            <a:r>
              <a:rPr sz="26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59668" y="3688822"/>
            <a:ext cx="3232331" cy="31691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463296" y="1618488"/>
            <a:ext cx="4940934" cy="4267200"/>
          </a:xfrm>
          <a:prstGeom prst="rect">
            <a:avLst/>
          </a:prstGeom>
          <a:solidFill>
            <a:srgbClr val="276686">
              <a:alpha val="6941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00" algn="l" rtl="0" eaLnBrk="0">
              <a:lnSpc>
                <a:spcPct val="83000"/>
              </a:lnSpc>
              <a:spcBef>
                <a:spcPts val="0"/>
              </a:spcBef>
              <a:tabLst>
                <a:tab pos="2552700" algn="l"/>
              </a:tabLst>
            </a:pPr>
            <a:r>
              <a:rPr sz="3100" kern="0" spc="0" dirty="0">
                <a:solidFill>
                  <a:srgbClr val="73737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100" kern="0" spc="-230" dirty="0">
                <a:solidFill>
                  <a:srgbClr val="73737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刷新城市封面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0365" indent="-278765" algn="l" rtl="0" eaLnBrk="0">
              <a:lnSpc>
                <a:spcPct val="131000"/>
              </a:lnSpc>
              <a:spcBef>
                <a:spcPts val="420"/>
              </a:spcBef>
            </a:pP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旭辉集团承接“城市综合运营商</a:t>
            </a:r>
            <a:r>
              <a:rPr sz="1400" kern="0" spc="-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”战略定位， 充分</a:t>
            </a:r>
            <a:r>
              <a:rPr sz="14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每座城市的文脉、地脉，  以各具特色的商业综合体</a:t>
            </a:r>
            <a:r>
              <a:rPr sz="14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断刷新城市封面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，推动城市产业与消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费升级。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indent="-278130" algn="l" rtl="0" eaLnBrk="0">
              <a:lnSpc>
                <a:spcPct val="130000"/>
              </a:lnSpc>
            </a:pP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多年来，“产品为王”的理念早已植入在旭辉基因中。旭 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辉坚持不盲目跟风、追赶潮流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，力求让旭辉作品与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时代共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鸣、与城市共生。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7821" y="2377300"/>
            <a:ext cx="2168994" cy="39377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68480" y="3619500"/>
            <a:ext cx="3523519" cy="32385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7604759" y="938783"/>
            <a:ext cx="1979676" cy="1981200"/>
            <a:chOff x="0" y="0"/>
            <a:chExt cx="1979676" cy="1981200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979676" cy="1981200"/>
            </a:xfrm>
            <a:prstGeom prst="rect">
              <a:avLst/>
            </a:prstGeom>
          </p:spPr>
        </p:pic>
        <p:sp>
          <p:nvSpPr>
            <p:cNvPr id="30" name="textbox 30"/>
            <p:cNvSpPr/>
            <p:nvPr/>
          </p:nvSpPr>
          <p:spPr>
            <a:xfrm>
              <a:off x="-12700" y="-12700"/>
              <a:ext cx="2005329" cy="20066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73785" algn="l" rtl="0" eaLnBrk="0">
                <a:lnSpc>
                  <a:spcPct val="82000"/>
                </a:lnSpc>
                <a:spcBef>
                  <a:spcPts val="0"/>
                </a:spcBef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余座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63880" algn="l" rtl="0" eaLnBrk="0">
                <a:lnSpc>
                  <a:spcPts val="2015"/>
                </a:lnSpc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商业综合体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9748278" y="939355"/>
            <a:ext cx="1979676" cy="1981200"/>
            <a:chOff x="0" y="0"/>
            <a:chExt cx="1979676" cy="1981200"/>
          </a:xfrm>
        </p:grpSpPr>
        <p:sp>
          <p:nvSpPr>
            <p:cNvPr id="32" name="path 32"/>
            <p:cNvSpPr/>
            <p:nvPr/>
          </p:nvSpPr>
          <p:spPr>
            <a:xfrm>
              <a:off x="0" y="0"/>
              <a:ext cx="1979676" cy="1981200"/>
            </a:xfrm>
            <a:custGeom>
              <a:avLst/>
              <a:gdLst/>
              <a:ahLst/>
              <a:cxnLst/>
              <a:rect l="0" t="0" r="0" b="0"/>
              <a:pathLst>
                <a:path w="3117" h="3120">
                  <a:moveTo>
                    <a:pt x="0" y="1560"/>
                  </a:moveTo>
                  <a:cubicBezTo>
                    <a:pt x="0" y="697"/>
                    <a:pt x="697" y="0"/>
                    <a:pt x="1558" y="0"/>
                  </a:cubicBezTo>
                  <a:cubicBezTo>
                    <a:pt x="2419" y="0"/>
                    <a:pt x="3117" y="697"/>
                    <a:pt x="3117" y="1560"/>
                  </a:cubicBezTo>
                  <a:cubicBezTo>
                    <a:pt x="3117" y="2421"/>
                    <a:pt x="2419" y="3120"/>
                    <a:pt x="1558" y="3120"/>
                  </a:cubicBezTo>
                  <a:cubicBezTo>
                    <a:pt x="697" y="3120"/>
                    <a:pt x="0" y="2421"/>
                    <a:pt x="0" y="1560"/>
                  </a:cubicBezTo>
                </a:path>
              </a:pathLst>
            </a:custGeom>
            <a:solidFill>
              <a:srgbClr val="CB6A58">
                <a:alpha val="47058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" name="textbox 34"/>
            <p:cNvSpPr/>
            <p:nvPr/>
          </p:nvSpPr>
          <p:spPr>
            <a:xfrm>
              <a:off x="-12700" y="-12700"/>
              <a:ext cx="2005329" cy="20212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82600" algn="l" rtl="0" eaLnBrk="0">
                <a:lnSpc>
                  <a:spcPts val="3810"/>
                </a:lnSpc>
              </a:pPr>
              <a:r>
                <a:rPr sz="2700" kern="0" spc="120" dirty="0">
                  <a:solidFill>
                    <a:srgbClr val="FF99CC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278</a:t>
              </a:r>
              <a:r>
                <a:rPr sz="2100" kern="0" spc="12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</a:t>
              </a:r>
              <a:r>
                <a:rPr sz="13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100" kern="0" spc="12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㎡</a:t>
              </a:r>
              <a:endParaRPr sz="2100" baseline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6134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总建筑面积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52518" y="0"/>
            <a:ext cx="6839481" cy="65278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3587495"/>
            <a:ext cx="3513963" cy="327050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3453383" y="1074420"/>
            <a:ext cx="1740408" cy="3770375"/>
            <a:chOff x="0" y="0"/>
            <a:chExt cx="1740408" cy="3770375"/>
          </a:xfrm>
        </p:grpSpPr>
        <p:sp>
          <p:nvSpPr>
            <p:cNvPr id="42" name="path 42"/>
            <p:cNvSpPr/>
            <p:nvPr/>
          </p:nvSpPr>
          <p:spPr>
            <a:xfrm>
              <a:off x="0" y="0"/>
              <a:ext cx="1740408" cy="419100"/>
            </a:xfrm>
            <a:custGeom>
              <a:avLst/>
              <a:gdLst/>
              <a:ahLst/>
              <a:cxnLst/>
              <a:rect l="0" t="0" r="0" b="0"/>
              <a:pathLst>
                <a:path w="2740" h="660">
                  <a:moveTo>
                    <a:pt x="0" y="0"/>
                  </a:moveTo>
                  <a:lnTo>
                    <a:pt x="1370" y="0"/>
                  </a:lnTo>
                  <a:lnTo>
                    <a:pt x="1370" y="660"/>
                  </a:lnTo>
                  <a:lnTo>
                    <a:pt x="0" y="660"/>
                  </a:lnTo>
                  <a:lnTo>
                    <a:pt x="0" y="0"/>
                  </a:lnTo>
                  <a:close/>
                </a:path>
                <a:path w="2740" h="660">
                  <a:moveTo>
                    <a:pt x="1370" y="0"/>
                  </a:moveTo>
                  <a:lnTo>
                    <a:pt x="2740" y="0"/>
                  </a:lnTo>
                  <a:lnTo>
                    <a:pt x="2740" y="660"/>
                  </a:lnTo>
                  <a:lnTo>
                    <a:pt x="1370" y="660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144D87">
                <a:alpha val="6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 44"/>
            <p:cNvSpPr/>
            <p:nvPr/>
          </p:nvSpPr>
          <p:spPr>
            <a:xfrm>
              <a:off x="0" y="419100"/>
              <a:ext cx="1740408" cy="3351275"/>
            </a:xfrm>
            <a:custGeom>
              <a:avLst/>
              <a:gdLst/>
              <a:ahLst/>
              <a:cxnLst/>
              <a:rect l="0" t="0" r="0" b="0"/>
              <a:pathLst>
                <a:path w="2740" h="5277">
                  <a:moveTo>
                    <a:pt x="0" y="0"/>
                  </a:moveTo>
                  <a:lnTo>
                    <a:pt x="1370" y="0"/>
                  </a:lnTo>
                  <a:lnTo>
                    <a:pt x="1370" y="660"/>
                  </a:lnTo>
                  <a:lnTo>
                    <a:pt x="0" y="660"/>
                  </a:lnTo>
                  <a:lnTo>
                    <a:pt x="0" y="0"/>
                  </a:lnTo>
                  <a:close/>
                </a:path>
                <a:path w="2740" h="5277">
                  <a:moveTo>
                    <a:pt x="1370" y="0"/>
                  </a:moveTo>
                  <a:lnTo>
                    <a:pt x="2740" y="0"/>
                  </a:lnTo>
                  <a:lnTo>
                    <a:pt x="2740" y="660"/>
                  </a:lnTo>
                  <a:lnTo>
                    <a:pt x="1370" y="660"/>
                  </a:lnTo>
                  <a:lnTo>
                    <a:pt x="1370" y="0"/>
                  </a:lnTo>
                  <a:close/>
                </a:path>
                <a:path w="2740" h="5277">
                  <a:moveTo>
                    <a:pt x="0" y="660"/>
                  </a:moveTo>
                  <a:lnTo>
                    <a:pt x="1370" y="660"/>
                  </a:lnTo>
                  <a:lnTo>
                    <a:pt x="1370" y="1320"/>
                  </a:lnTo>
                  <a:lnTo>
                    <a:pt x="0" y="1320"/>
                  </a:lnTo>
                  <a:lnTo>
                    <a:pt x="0" y="660"/>
                  </a:lnTo>
                  <a:close/>
                </a:path>
                <a:path w="2740" h="5277">
                  <a:moveTo>
                    <a:pt x="1370" y="660"/>
                  </a:moveTo>
                  <a:lnTo>
                    <a:pt x="2740" y="660"/>
                  </a:lnTo>
                  <a:lnTo>
                    <a:pt x="2740" y="1320"/>
                  </a:lnTo>
                  <a:lnTo>
                    <a:pt x="1370" y="1320"/>
                  </a:lnTo>
                  <a:lnTo>
                    <a:pt x="1370" y="660"/>
                  </a:lnTo>
                  <a:close/>
                </a:path>
                <a:path w="2740" h="5277">
                  <a:moveTo>
                    <a:pt x="0" y="1320"/>
                  </a:moveTo>
                  <a:lnTo>
                    <a:pt x="1370" y="1320"/>
                  </a:lnTo>
                  <a:lnTo>
                    <a:pt x="1370" y="1977"/>
                  </a:lnTo>
                  <a:lnTo>
                    <a:pt x="0" y="1977"/>
                  </a:lnTo>
                  <a:lnTo>
                    <a:pt x="0" y="1320"/>
                  </a:lnTo>
                  <a:close/>
                </a:path>
                <a:path w="2740" h="5277">
                  <a:moveTo>
                    <a:pt x="1370" y="1320"/>
                  </a:moveTo>
                  <a:lnTo>
                    <a:pt x="2740" y="1320"/>
                  </a:lnTo>
                  <a:lnTo>
                    <a:pt x="2740" y="1977"/>
                  </a:lnTo>
                  <a:lnTo>
                    <a:pt x="1370" y="1977"/>
                  </a:lnTo>
                  <a:lnTo>
                    <a:pt x="1370" y="1320"/>
                  </a:lnTo>
                  <a:close/>
                </a:path>
                <a:path w="2740" h="5277">
                  <a:moveTo>
                    <a:pt x="0" y="1977"/>
                  </a:moveTo>
                  <a:lnTo>
                    <a:pt x="1370" y="1977"/>
                  </a:lnTo>
                  <a:lnTo>
                    <a:pt x="1370" y="2637"/>
                  </a:lnTo>
                  <a:lnTo>
                    <a:pt x="0" y="2637"/>
                  </a:lnTo>
                  <a:lnTo>
                    <a:pt x="0" y="1977"/>
                  </a:lnTo>
                  <a:close/>
                </a:path>
                <a:path w="2740" h="5277">
                  <a:moveTo>
                    <a:pt x="1370" y="1977"/>
                  </a:moveTo>
                  <a:lnTo>
                    <a:pt x="2740" y="1977"/>
                  </a:lnTo>
                  <a:lnTo>
                    <a:pt x="2740" y="2637"/>
                  </a:lnTo>
                  <a:lnTo>
                    <a:pt x="1370" y="2637"/>
                  </a:lnTo>
                  <a:lnTo>
                    <a:pt x="1370" y="1977"/>
                  </a:lnTo>
                  <a:close/>
                </a:path>
                <a:path w="2740" h="5277">
                  <a:moveTo>
                    <a:pt x="0" y="2637"/>
                  </a:moveTo>
                  <a:lnTo>
                    <a:pt x="1370" y="2637"/>
                  </a:lnTo>
                  <a:lnTo>
                    <a:pt x="1370" y="3297"/>
                  </a:lnTo>
                  <a:lnTo>
                    <a:pt x="0" y="3297"/>
                  </a:lnTo>
                  <a:lnTo>
                    <a:pt x="0" y="2637"/>
                  </a:lnTo>
                  <a:close/>
                </a:path>
                <a:path w="2740" h="5277">
                  <a:moveTo>
                    <a:pt x="1370" y="2637"/>
                  </a:moveTo>
                  <a:lnTo>
                    <a:pt x="2740" y="2637"/>
                  </a:lnTo>
                  <a:lnTo>
                    <a:pt x="2740" y="3297"/>
                  </a:lnTo>
                  <a:lnTo>
                    <a:pt x="1370" y="3297"/>
                  </a:lnTo>
                  <a:lnTo>
                    <a:pt x="1370" y="2637"/>
                  </a:lnTo>
                  <a:close/>
                </a:path>
                <a:path w="2740" h="5277">
                  <a:moveTo>
                    <a:pt x="0" y="3297"/>
                  </a:moveTo>
                  <a:lnTo>
                    <a:pt x="1370" y="3297"/>
                  </a:lnTo>
                  <a:lnTo>
                    <a:pt x="1370" y="3957"/>
                  </a:lnTo>
                  <a:lnTo>
                    <a:pt x="0" y="3957"/>
                  </a:lnTo>
                  <a:lnTo>
                    <a:pt x="0" y="3297"/>
                  </a:lnTo>
                  <a:close/>
                </a:path>
                <a:path w="2740" h="5277">
                  <a:moveTo>
                    <a:pt x="1370" y="3297"/>
                  </a:moveTo>
                  <a:lnTo>
                    <a:pt x="2740" y="3297"/>
                  </a:lnTo>
                  <a:lnTo>
                    <a:pt x="2740" y="3957"/>
                  </a:lnTo>
                  <a:lnTo>
                    <a:pt x="1370" y="3957"/>
                  </a:lnTo>
                  <a:lnTo>
                    <a:pt x="1370" y="3297"/>
                  </a:lnTo>
                  <a:close/>
                </a:path>
                <a:path w="2740" h="5277">
                  <a:moveTo>
                    <a:pt x="0" y="3957"/>
                  </a:moveTo>
                  <a:lnTo>
                    <a:pt x="1370" y="3957"/>
                  </a:lnTo>
                  <a:lnTo>
                    <a:pt x="1370" y="4617"/>
                  </a:lnTo>
                  <a:lnTo>
                    <a:pt x="0" y="4617"/>
                  </a:lnTo>
                  <a:lnTo>
                    <a:pt x="0" y="3957"/>
                  </a:lnTo>
                  <a:close/>
                </a:path>
                <a:path w="2740" h="5277">
                  <a:moveTo>
                    <a:pt x="1370" y="3957"/>
                  </a:moveTo>
                  <a:lnTo>
                    <a:pt x="2740" y="3957"/>
                  </a:lnTo>
                  <a:lnTo>
                    <a:pt x="2740" y="4617"/>
                  </a:lnTo>
                  <a:lnTo>
                    <a:pt x="1370" y="4617"/>
                  </a:lnTo>
                  <a:lnTo>
                    <a:pt x="1370" y="3957"/>
                  </a:lnTo>
                  <a:close/>
                </a:path>
                <a:path w="2740" h="5277">
                  <a:moveTo>
                    <a:pt x="0" y="4617"/>
                  </a:moveTo>
                  <a:lnTo>
                    <a:pt x="1370" y="4617"/>
                  </a:lnTo>
                  <a:lnTo>
                    <a:pt x="1370" y="5277"/>
                  </a:lnTo>
                  <a:lnTo>
                    <a:pt x="0" y="5277"/>
                  </a:lnTo>
                  <a:lnTo>
                    <a:pt x="0" y="4617"/>
                  </a:lnTo>
                  <a:close/>
                </a:path>
                <a:path w="2740" h="5277">
                  <a:moveTo>
                    <a:pt x="1370" y="4617"/>
                  </a:moveTo>
                  <a:lnTo>
                    <a:pt x="2740" y="4617"/>
                  </a:lnTo>
                  <a:lnTo>
                    <a:pt x="2740" y="5277"/>
                  </a:lnTo>
                  <a:lnTo>
                    <a:pt x="1370" y="5277"/>
                  </a:lnTo>
                  <a:lnTo>
                    <a:pt x="1370" y="4617"/>
                  </a:lnTo>
                  <a:close/>
                </a:path>
              </a:pathLst>
            </a:custGeom>
            <a:solidFill>
              <a:srgbClr val="000000">
                <a:alpha val="69803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9854" y="1073784"/>
            <a:ext cx="7620" cy="3770629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319904" y="1073784"/>
            <a:ext cx="7620" cy="3770629"/>
          </a:xfrm>
          <a:prstGeom prst="rect">
            <a:avLst/>
          </a:prstGeom>
        </p:spPr>
      </p:pic>
      <p:graphicFrame>
        <p:nvGraphicFramePr>
          <p:cNvPr id="50" name="table 50"/>
          <p:cNvGraphicFramePr>
            <a:graphicFrameLocks noGrp="1"/>
          </p:cNvGraphicFramePr>
          <p:nvPr/>
        </p:nvGraphicFramePr>
        <p:xfrm>
          <a:off x="132079" y="1069975"/>
          <a:ext cx="5061584" cy="3778250"/>
        </p:xfrm>
        <a:graphic>
          <a:graphicData uri="http://schemas.openxmlformats.org/drawingml/2006/table">
            <a:tbl>
              <a:tblPr/>
              <a:tblGrid>
                <a:gridCol w="1507489"/>
                <a:gridCol w="981710"/>
                <a:gridCol w="832485"/>
                <a:gridCol w="1739900"/>
              </a:tblGrid>
              <a:tr h="422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006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项目名称</a:t>
                      </a:r>
                      <a:endParaRPr sz="11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4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7505" algn="l" rtl="0" eaLnBrk="0">
                        <a:lnSpc>
                          <a:spcPct val="86000"/>
                        </a:lnSpc>
                      </a:pPr>
                      <a:r>
                        <a:rPr sz="11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业态</a:t>
                      </a:r>
                      <a:endParaRPr sz="11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4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9070" algn="l" rtl="0" eaLnBrk="0">
                        <a:lnSpc>
                          <a:spcPct val="85000"/>
                        </a:lnSpc>
                      </a:pPr>
                      <a:r>
                        <a:rPr sz="11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面积/㎡</a:t>
                      </a:r>
                      <a:endParaRPr sz="11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4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67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北京旭辉·国际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9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商业+办公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542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18000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8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北京五洲医院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385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医疗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907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22000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12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北京望馨商业中心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69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730" algn="l" rtl="0" eaLnBrk="0">
                        <a:lnSpc>
                          <a:spcPts val="1425"/>
                        </a:lnSpc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4860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767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北京祥云赋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695" algn="l" rtl="0" eaLnBrk="0">
                        <a:lnSpc>
                          <a:spcPct val="88000"/>
                        </a:lnSpc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971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6566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0975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北京顺义旭辉·彩园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36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酒店公寓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980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33039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845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沈阳旭辉中心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06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090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49000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9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北京良乡旭辉里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69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980" algn="l" rtl="0" eaLnBrk="0">
                        <a:lnSpc>
                          <a:spcPts val="1425"/>
                        </a:lnSpc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34000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27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北京良乡旭辉城中心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06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844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9150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68855" y="1837766"/>
            <a:ext cx="1873757" cy="116564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7561198" y="2703258"/>
            <a:ext cx="1694319" cy="888098"/>
            <a:chOff x="0" y="0"/>
            <a:chExt cx="1694319" cy="888098"/>
          </a:xfrm>
        </p:grpSpPr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694319" cy="888098"/>
            </a:xfrm>
            <a:prstGeom prst="rect">
              <a:avLst/>
            </a:prstGeom>
          </p:spPr>
        </p:pic>
        <p:sp>
          <p:nvSpPr>
            <p:cNvPr id="56" name="textbox 56"/>
            <p:cNvSpPr/>
            <p:nvPr/>
          </p:nvSpPr>
          <p:spPr>
            <a:xfrm>
              <a:off x="-12700" y="-12700"/>
              <a:ext cx="1720214" cy="9137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6220" algn="l" rtl="0" eaLnBrk="0">
                <a:lnSpc>
                  <a:spcPts val="2305"/>
                </a:lnSpc>
              </a:pPr>
              <a:r>
                <a:rPr sz="1900" kern="0" spc="100" dirty="0">
                  <a:solidFill>
                    <a:srgbClr val="74747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旭辉</a:t>
              </a:r>
              <a:r>
                <a:rPr sz="1900" kern="0" spc="100" dirty="0">
                  <a:solidFill>
                    <a:srgbClr val="74747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900" kern="0" spc="100" dirty="0">
                  <a:solidFill>
                    <a:srgbClr val="030303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·</a:t>
              </a:r>
              <a:r>
                <a:rPr sz="1900" kern="0" spc="100" dirty="0">
                  <a:solidFill>
                    <a:srgbClr val="030303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900" kern="0" spc="100" dirty="0">
                  <a:solidFill>
                    <a:srgbClr val="81818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</a:t>
              </a:r>
              <a:endParaRPr sz="1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624840" algn="l" rtl="0" eaLnBrk="0">
                <a:lnSpc>
                  <a:spcPct val="93000"/>
                </a:lnSpc>
                <a:spcBef>
                  <a:spcPts val="10"/>
                </a:spcBef>
              </a:pPr>
              <a:r>
                <a:rPr sz="2100" kern="0" spc="-10" dirty="0">
                  <a:solidFill>
                    <a:srgbClr val="85858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际</a:t>
              </a:r>
              <a:endParaRPr sz="2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58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009652" y="3414636"/>
            <a:ext cx="2655912" cy="138464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10521061" y="998270"/>
            <a:ext cx="1452701" cy="1340383"/>
            <a:chOff x="0" y="0"/>
            <a:chExt cx="1452701" cy="1340383"/>
          </a:xfrm>
        </p:grpSpPr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452701" cy="1340383"/>
            </a:xfrm>
            <a:prstGeom prst="rect">
              <a:avLst/>
            </a:prstGeom>
          </p:spPr>
        </p:pic>
        <p:sp>
          <p:nvSpPr>
            <p:cNvPr id="62" name="textbox 62"/>
            <p:cNvSpPr/>
            <p:nvPr/>
          </p:nvSpPr>
          <p:spPr>
            <a:xfrm>
              <a:off x="-12700" y="-12700"/>
              <a:ext cx="1478280" cy="13658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9870" algn="l" rtl="0" eaLnBrk="0">
                <a:lnSpc>
                  <a:spcPct val="83000"/>
                </a:lnSpc>
                <a:spcBef>
                  <a:spcPts val="0"/>
                </a:spcBef>
              </a:pPr>
              <a:r>
                <a:rPr sz="2300" kern="0" spc="-210" dirty="0">
                  <a:solidFill>
                    <a:srgbClr val="6F6F6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旭辉彩园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8962199" y="808202"/>
            <a:ext cx="1580691" cy="1343583"/>
            <a:chOff x="0" y="0"/>
            <a:chExt cx="1580691" cy="134358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580691" cy="134358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1606550" cy="13690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19405" algn="l" rtl="0" eaLnBrk="0">
                <a:lnSpc>
                  <a:spcPct val="87000"/>
                </a:lnSpc>
              </a:pPr>
              <a:r>
                <a:rPr sz="2200" kern="0" spc="-110" dirty="0">
                  <a:solidFill>
                    <a:srgbClr val="76767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祥云赋</a:t>
              </a:r>
              <a:endParaRPr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8" name="textbox 68"/>
          <p:cNvSpPr/>
          <p:nvPr/>
        </p:nvSpPr>
        <p:spPr>
          <a:xfrm>
            <a:off x="3598183" y="1198347"/>
            <a:ext cx="584200" cy="3529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algn="l" rtl="0" eaLnBrk="0">
              <a:lnSpc>
                <a:spcPct val="87000"/>
              </a:lnSpc>
            </a:pP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交易方式</a:t>
            </a:r>
            <a:endParaRPr sz="1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5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8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8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8000"/>
              </a:lnSpc>
              <a:spcBef>
                <a:spcPts val="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textbox 70"/>
          <p:cNvSpPr/>
          <p:nvPr/>
        </p:nvSpPr>
        <p:spPr>
          <a:xfrm>
            <a:off x="4468274" y="1198347"/>
            <a:ext cx="584200" cy="353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6000"/>
              </a:lnSpc>
            </a:pP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项目状态</a:t>
            </a:r>
            <a:endParaRPr sz="1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5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0" algn="l" rtl="0" eaLnBrk="0">
              <a:lnSpc>
                <a:spcPct val="88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在建工程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33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现房在营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0" algn="l" rtl="0" eaLnBrk="0">
              <a:lnSpc>
                <a:spcPct val="88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185" algn="l" rtl="0" eaLnBrk="0">
              <a:lnSpc>
                <a:spcPct val="88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准现房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现房在营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在建工程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0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0" algn="l" rtl="0" eaLnBrk="0">
              <a:lnSpc>
                <a:spcPct val="88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9992728" y="2628633"/>
            <a:ext cx="1822057" cy="1019860"/>
            <a:chOff x="0" y="0"/>
            <a:chExt cx="1822057" cy="1019860"/>
          </a:xfrm>
        </p:grpSpPr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822057" cy="1019860"/>
            </a:xfrm>
            <a:prstGeom prst="rect">
              <a:avLst/>
            </a:prstGeom>
          </p:spPr>
        </p:pic>
        <p:sp>
          <p:nvSpPr>
            <p:cNvPr id="74" name="textbox 74"/>
            <p:cNvSpPr/>
            <p:nvPr/>
          </p:nvSpPr>
          <p:spPr>
            <a:xfrm>
              <a:off x="-12700" y="-12700"/>
              <a:ext cx="1847850" cy="10458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896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2200" kern="0" spc="-1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五洲医院</a:t>
              </a:r>
              <a:endParaRPr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76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817521" y="5437632"/>
            <a:ext cx="1541105" cy="1143546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93191" y="515111"/>
            <a:ext cx="4067555" cy="288035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360318" y="384290"/>
            <a:ext cx="4077970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旭辉北京大宗资产概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览</a:t>
            </a:r>
            <a:endParaRPr sz="32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401620" y="4144912"/>
            <a:ext cx="552205" cy="804820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8544481" y="1980628"/>
            <a:ext cx="1553210" cy="316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sz="2200" kern="0" spc="-240" dirty="0">
                <a:solidFill>
                  <a:srgbClr val="87878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望馨</a:t>
            </a:r>
            <a:r>
              <a:rPr sz="2200" kern="0" spc="-230" dirty="0">
                <a:solidFill>
                  <a:srgbClr val="87878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商业中</a:t>
            </a:r>
            <a:r>
              <a:rPr sz="2200" kern="0" spc="-30" dirty="0">
                <a:solidFill>
                  <a:srgbClr val="87878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</a:t>
            </a:r>
            <a:endParaRPr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118274" y="3229026"/>
            <a:ext cx="373967" cy="473692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0403057" y="1708087"/>
            <a:ext cx="373967" cy="473692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895501" y="2696782"/>
            <a:ext cx="373967" cy="473692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9860036" y="3204820"/>
            <a:ext cx="361502" cy="486158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0874475" y="1918844"/>
            <a:ext cx="361502" cy="4736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69876" y="3636220"/>
            <a:ext cx="3422123" cy="322177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7914131" y="1490471"/>
            <a:ext cx="3877056" cy="5224272"/>
            <a:chOff x="0" y="0"/>
            <a:chExt cx="3877056" cy="5224272"/>
          </a:xfrm>
        </p:grpSpPr>
        <p:sp>
          <p:nvSpPr>
            <p:cNvPr id="100" name="path 100"/>
            <p:cNvSpPr/>
            <p:nvPr/>
          </p:nvSpPr>
          <p:spPr>
            <a:xfrm>
              <a:off x="0" y="0"/>
              <a:ext cx="1004316" cy="5224272"/>
            </a:xfrm>
            <a:custGeom>
              <a:avLst/>
              <a:gdLst/>
              <a:ahLst/>
              <a:cxnLst/>
              <a:rect l="0" t="0" r="0" b="0"/>
              <a:pathLst>
                <a:path w="1581" h="8227">
                  <a:moveTo>
                    <a:pt x="0" y="0"/>
                  </a:moveTo>
                  <a:lnTo>
                    <a:pt x="1581" y="0"/>
                  </a:lnTo>
                  <a:lnTo>
                    <a:pt x="1581" y="602"/>
                  </a:lnTo>
                  <a:lnTo>
                    <a:pt x="0" y="602"/>
                  </a:lnTo>
                  <a:lnTo>
                    <a:pt x="0" y="0"/>
                  </a:lnTo>
                  <a:close/>
                </a:path>
                <a:path w="1581" h="8227">
                  <a:moveTo>
                    <a:pt x="0" y="602"/>
                  </a:moveTo>
                  <a:lnTo>
                    <a:pt x="1581" y="602"/>
                  </a:lnTo>
                  <a:lnTo>
                    <a:pt x="1581" y="1504"/>
                  </a:lnTo>
                  <a:lnTo>
                    <a:pt x="0" y="1504"/>
                  </a:lnTo>
                  <a:lnTo>
                    <a:pt x="0" y="602"/>
                  </a:lnTo>
                  <a:close/>
                </a:path>
                <a:path w="1581" h="8227">
                  <a:moveTo>
                    <a:pt x="0" y="1504"/>
                  </a:moveTo>
                  <a:lnTo>
                    <a:pt x="1581" y="1504"/>
                  </a:lnTo>
                  <a:lnTo>
                    <a:pt x="1581" y="2635"/>
                  </a:lnTo>
                  <a:lnTo>
                    <a:pt x="0" y="2635"/>
                  </a:lnTo>
                  <a:lnTo>
                    <a:pt x="0" y="1504"/>
                  </a:lnTo>
                  <a:close/>
                </a:path>
                <a:path w="1581" h="8227">
                  <a:moveTo>
                    <a:pt x="0" y="2635"/>
                  </a:moveTo>
                  <a:lnTo>
                    <a:pt x="1581" y="2635"/>
                  </a:lnTo>
                  <a:lnTo>
                    <a:pt x="1581" y="3103"/>
                  </a:lnTo>
                  <a:lnTo>
                    <a:pt x="0" y="3103"/>
                  </a:lnTo>
                  <a:lnTo>
                    <a:pt x="0" y="2635"/>
                  </a:lnTo>
                  <a:close/>
                </a:path>
                <a:path w="1581" h="8227">
                  <a:moveTo>
                    <a:pt x="0" y="3103"/>
                  </a:moveTo>
                  <a:lnTo>
                    <a:pt x="1581" y="3103"/>
                  </a:lnTo>
                  <a:lnTo>
                    <a:pt x="1581" y="3568"/>
                  </a:lnTo>
                  <a:lnTo>
                    <a:pt x="0" y="3568"/>
                  </a:lnTo>
                  <a:lnTo>
                    <a:pt x="0" y="3103"/>
                  </a:lnTo>
                  <a:close/>
                </a:path>
                <a:path w="1581" h="8227">
                  <a:moveTo>
                    <a:pt x="0" y="3568"/>
                  </a:moveTo>
                  <a:lnTo>
                    <a:pt x="1581" y="3568"/>
                  </a:lnTo>
                  <a:lnTo>
                    <a:pt x="1581" y="4034"/>
                  </a:lnTo>
                  <a:lnTo>
                    <a:pt x="0" y="4034"/>
                  </a:lnTo>
                  <a:lnTo>
                    <a:pt x="0" y="3568"/>
                  </a:lnTo>
                  <a:close/>
                </a:path>
                <a:path w="1581" h="8227">
                  <a:moveTo>
                    <a:pt x="0" y="4034"/>
                  </a:moveTo>
                  <a:lnTo>
                    <a:pt x="1581" y="4034"/>
                  </a:lnTo>
                  <a:lnTo>
                    <a:pt x="1581" y="4500"/>
                  </a:lnTo>
                  <a:lnTo>
                    <a:pt x="0" y="4500"/>
                  </a:lnTo>
                  <a:lnTo>
                    <a:pt x="0" y="4034"/>
                  </a:lnTo>
                  <a:close/>
                </a:path>
                <a:path w="1581" h="8227">
                  <a:moveTo>
                    <a:pt x="0" y="4500"/>
                  </a:moveTo>
                  <a:lnTo>
                    <a:pt x="1581" y="4500"/>
                  </a:lnTo>
                  <a:lnTo>
                    <a:pt x="1581" y="4965"/>
                  </a:lnTo>
                  <a:lnTo>
                    <a:pt x="0" y="4965"/>
                  </a:lnTo>
                  <a:lnTo>
                    <a:pt x="0" y="4500"/>
                  </a:lnTo>
                  <a:close/>
                </a:path>
                <a:path w="1581" h="8227">
                  <a:moveTo>
                    <a:pt x="0" y="4965"/>
                  </a:moveTo>
                  <a:lnTo>
                    <a:pt x="1581" y="4965"/>
                  </a:lnTo>
                  <a:lnTo>
                    <a:pt x="1581" y="5433"/>
                  </a:lnTo>
                  <a:lnTo>
                    <a:pt x="0" y="5433"/>
                  </a:lnTo>
                  <a:lnTo>
                    <a:pt x="0" y="4965"/>
                  </a:lnTo>
                  <a:close/>
                </a:path>
                <a:path w="1581" h="8227">
                  <a:moveTo>
                    <a:pt x="0" y="5433"/>
                  </a:moveTo>
                  <a:lnTo>
                    <a:pt x="1581" y="5433"/>
                  </a:lnTo>
                  <a:lnTo>
                    <a:pt x="1581" y="5899"/>
                  </a:lnTo>
                  <a:lnTo>
                    <a:pt x="0" y="5899"/>
                  </a:lnTo>
                  <a:lnTo>
                    <a:pt x="0" y="5433"/>
                  </a:lnTo>
                  <a:close/>
                </a:path>
                <a:path w="1581" h="8227">
                  <a:moveTo>
                    <a:pt x="0" y="5899"/>
                  </a:moveTo>
                  <a:lnTo>
                    <a:pt x="1581" y="5899"/>
                  </a:lnTo>
                  <a:lnTo>
                    <a:pt x="1581" y="6364"/>
                  </a:lnTo>
                  <a:lnTo>
                    <a:pt x="0" y="6364"/>
                  </a:lnTo>
                  <a:lnTo>
                    <a:pt x="0" y="5899"/>
                  </a:lnTo>
                  <a:close/>
                </a:path>
                <a:path w="1581" h="8227">
                  <a:moveTo>
                    <a:pt x="0" y="6364"/>
                  </a:moveTo>
                  <a:lnTo>
                    <a:pt x="1581" y="6364"/>
                  </a:lnTo>
                  <a:lnTo>
                    <a:pt x="1581" y="6830"/>
                  </a:lnTo>
                  <a:lnTo>
                    <a:pt x="0" y="6830"/>
                  </a:lnTo>
                  <a:lnTo>
                    <a:pt x="0" y="6364"/>
                  </a:lnTo>
                  <a:close/>
                </a:path>
                <a:path w="1581" h="8227">
                  <a:moveTo>
                    <a:pt x="0" y="6830"/>
                  </a:moveTo>
                  <a:lnTo>
                    <a:pt x="1581" y="6830"/>
                  </a:lnTo>
                  <a:lnTo>
                    <a:pt x="1581" y="7295"/>
                  </a:lnTo>
                  <a:lnTo>
                    <a:pt x="0" y="7295"/>
                  </a:lnTo>
                  <a:lnTo>
                    <a:pt x="0" y="6830"/>
                  </a:lnTo>
                  <a:close/>
                </a:path>
                <a:path w="1581" h="8227">
                  <a:moveTo>
                    <a:pt x="0" y="7296"/>
                  </a:moveTo>
                  <a:lnTo>
                    <a:pt x="1581" y="7296"/>
                  </a:lnTo>
                  <a:lnTo>
                    <a:pt x="1581" y="7761"/>
                  </a:lnTo>
                  <a:lnTo>
                    <a:pt x="0" y="7761"/>
                  </a:lnTo>
                  <a:lnTo>
                    <a:pt x="0" y="7296"/>
                  </a:lnTo>
                  <a:close/>
                </a:path>
                <a:path w="1581" h="8227">
                  <a:moveTo>
                    <a:pt x="0" y="7761"/>
                  </a:moveTo>
                  <a:lnTo>
                    <a:pt x="1581" y="7761"/>
                  </a:lnTo>
                  <a:lnTo>
                    <a:pt x="1581" y="8227"/>
                  </a:lnTo>
                  <a:lnTo>
                    <a:pt x="0" y="8227"/>
                  </a:lnTo>
                  <a:lnTo>
                    <a:pt x="0" y="7761"/>
                  </a:lnTo>
                  <a:close/>
                </a:path>
              </a:pathLst>
            </a:custGeom>
            <a:solidFill>
              <a:srgbClr val="144D87">
                <a:alpha val="69803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" name="path 102"/>
            <p:cNvSpPr/>
            <p:nvPr/>
          </p:nvSpPr>
          <p:spPr>
            <a:xfrm>
              <a:off x="1004316" y="0"/>
              <a:ext cx="2872740" cy="5224272"/>
            </a:xfrm>
            <a:custGeom>
              <a:avLst/>
              <a:gdLst/>
              <a:ahLst/>
              <a:cxnLst/>
              <a:rect l="0" t="0" r="0" b="0"/>
              <a:pathLst>
                <a:path w="4524" h="8227">
                  <a:moveTo>
                    <a:pt x="0" y="0"/>
                  </a:moveTo>
                  <a:lnTo>
                    <a:pt x="4524" y="0"/>
                  </a:lnTo>
                  <a:lnTo>
                    <a:pt x="4524" y="602"/>
                  </a:lnTo>
                  <a:lnTo>
                    <a:pt x="0" y="602"/>
                  </a:lnTo>
                  <a:lnTo>
                    <a:pt x="0" y="0"/>
                  </a:lnTo>
                  <a:close/>
                </a:path>
                <a:path w="4524" h="8227">
                  <a:moveTo>
                    <a:pt x="0" y="602"/>
                  </a:moveTo>
                  <a:lnTo>
                    <a:pt x="4524" y="602"/>
                  </a:lnTo>
                  <a:lnTo>
                    <a:pt x="4524" y="1504"/>
                  </a:lnTo>
                  <a:lnTo>
                    <a:pt x="0" y="1504"/>
                  </a:lnTo>
                  <a:lnTo>
                    <a:pt x="0" y="602"/>
                  </a:lnTo>
                  <a:close/>
                </a:path>
                <a:path w="4524" h="8227">
                  <a:moveTo>
                    <a:pt x="0" y="1504"/>
                  </a:moveTo>
                  <a:lnTo>
                    <a:pt x="4524" y="1504"/>
                  </a:lnTo>
                  <a:lnTo>
                    <a:pt x="4524" y="2635"/>
                  </a:lnTo>
                  <a:lnTo>
                    <a:pt x="0" y="2635"/>
                  </a:lnTo>
                  <a:lnTo>
                    <a:pt x="0" y="1504"/>
                  </a:lnTo>
                  <a:close/>
                </a:path>
                <a:path w="4524" h="8227">
                  <a:moveTo>
                    <a:pt x="0" y="2635"/>
                  </a:moveTo>
                  <a:lnTo>
                    <a:pt x="4524" y="2635"/>
                  </a:lnTo>
                  <a:lnTo>
                    <a:pt x="4524" y="3103"/>
                  </a:lnTo>
                  <a:lnTo>
                    <a:pt x="0" y="3103"/>
                  </a:lnTo>
                  <a:lnTo>
                    <a:pt x="0" y="2635"/>
                  </a:lnTo>
                  <a:close/>
                </a:path>
                <a:path w="4524" h="8227">
                  <a:moveTo>
                    <a:pt x="0" y="3103"/>
                  </a:moveTo>
                  <a:lnTo>
                    <a:pt x="4524" y="3103"/>
                  </a:lnTo>
                  <a:lnTo>
                    <a:pt x="4524" y="3568"/>
                  </a:lnTo>
                  <a:lnTo>
                    <a:pt x="0" y="3568"/>
                  </a:lnTo>
                  <a:lnTo>
                    <a:pt x="0" y="3103"/>
                  </a:lnTo>
                  <a:close/>
                </a:path>
                <a:path w="4524" h="8227">
                  <a:moveTo>
                    <a:pt x="0" y="3568"/>
                  </a:moveTo>
                  <a:lnTo>
                    <a:pt x="4524" y="3568"/>
                  </a:lnTo>
                  <a:lnTo>
                    <a:pt x="4524" y="4034"/>
                  </a:lnTo>
                  <a:lnTo>
                    <a:pt x="0" y="4034"/>
                  </a:lnTo>
                  <a:lnTo>
                    <a:pt x="0" y="3568"/>
                  </a:lnTo>
                  <a:close/>
                </a:path>
                <a:path w="4524" h="8227">
                  <a:moveTo>
                    <a:pt x="0" y="4034"/>
                  </a:moveTo>
                  <a:lnTo>
                    <a:pt x="4524" y="4034"/>
                  </a:lnTo>
                  <a:lnTo>
                    <a:pt x="4524" y="4500"/>
                  </a:lnTo>
                  <a:lnTo>
                    <a:pt x="0" y="4500"/>
                  </a:lnTo>
                  <a:lnTo>
                    <a:pt x="0" y="4034"/>
                  </a:lnTo>
                  <a:close/>
                </a:path>
                <a:path w="4524" h="8227">
                  <a:moveTo>
                    <a:pt x="0" y="4500"/>
                  </a:moveTo>
                  <a:lnTo>
                    <a:pt x="4524" y="4500"/>
                  </a:lnTo>
                  <a:lnTo>
                    <a:pt x="4524" y="4965"/>
                  </a:lnTo>
                  <a:lnTo>
                    <a:pt x="0" y="4965"/>
                  </a:lnTo>
                  <a:lnTo>
                    <a:pt x="0" y="4500"/>
                  </a:lnTo>
                  <a:close/>
                </a:path>
                <a:path w="4524" h="8227">
                  <a:moveTo>
                    <a:pt x="0" y="4965"/>
                  </a:moveTo>
                  <a:lnTo>
                    <a:pt x="4524" y="4965"/>
                  </a:lnTo>
                  <a:lnTo>
                    <a:pt x="4524" y="5433"/>
                  </a:lnTo>
                  <a:lnTo>
                    <a:pt x="0" y="5433"/>
                  </a:lnTo>
                  <a:lnTo>
                    <a:pt x="0" y="4965"/>
                  </a:lnTo>
                  <a:close/>
                </a:path>
                <a:path w="4524" h="8227">
                  <a:moveTo>
                    <a:pt x="0" y="5433"/>
                  </a:moveTo>
                  <a:lnTo>
                    <a:pt x="4524" y="5433"/>
                  </a:lnTo>
                  <a:lnTo>
                    <a:pt x="4524" y="5899"/>
                  </a:lnTo>
                  <a:lnTo>
                    <a:pt x="0" y="5899"/>
                  </a:lnTo>
                  <a:lnTo>
                    <a:pt x="0" y="5433"/>
                  </a:lnTo>
                  <a:close/>
                </a:path>
                <a:path w="4524" h="8227">
                  <a:moveTo>
                    <a:pt x="0" y="5899"/>
                  </a:moveTo>
                  <a:lnTo>
                    <a:pt x="4524" y="5899"/>
                  </a:lnTo>
                  <a:lnTo>
                    <a:pt x="4524" y="6364"/>
                  </a:lnTo>
                  <a:lnTo>
                    <a:pt x="0" y="6364"/>
                  </a:lnTo>
                  <a:lnTo>
                    <a:pt x="0" y="5899"/>
                  </a:lnTo>
                  <a:close/>
                </a:path>
                <a:path w="4524" h="8227">
                  <a:moveTo>
                    <a:pt x="0" y="6364"/>
                  </a:moveTo>
                  <a:lnTo>
                    <a:pt x="4524" y="6364"/>
                  </a:lnTo>
                  <a:lnTo>
                    <a:pt x="4524" y="6830"/>
                  </a:lnTo>
                  <a:lnTo>
                    <a:pt x="0" y="6830"/>
                  </a:lnTo>
                  <a:lnTo>
                    <a:pt x="0" y="6364"/>
                  </a:lnTo>
                  <a:close/>
                </a:path>
                <a:path w="4524" h="8227">
                  <a:moveTo>
                    <a:pt x="0" y="6830"/>
                  </a:moveTo>
                  <a:lnTo>
                    <a:pt x="4524" y="6830"/>
                  </a:lnTo>
                  <a:lnTo>
                    <a:pt x="4524" y="7295"/>
                  </a:lnTo>
                  <a:lnTo>
                    <a:pt x="0" y="7295"/>
                  </a:lnTo>
                  <a:lnTo>
                    <a:pt x="0" y="6830"/>
                  </a:lnTo>
                  <a:close/>
                </a:path>
                <a:path w="4524" h="8227">
                  <a:moveTo>
                    <a:pt x="0" y="7296"/>
                  </a:moveTo>
                  <a:lnTo>
                    <a:pt x="4524" y="7296"/>
                  </a:lnTo>
                  <a:lnTo>
                    <a:pt x="4524" y="7761"/>
                  </a:lnTo>
                  <a:lnTo>
                    <a:pt x="0" y="7761"/>
                  </a:lnTo>
                  <a:lnTo>
                    <a:pt x="0" y="7296"/>
                  </a:lnTo>
                  <a:close/>
                </a:path>
                <a:path w="4524" h="8227">
                  <a:moveTo>
                    <a:pt x="0" y="7761"/>
                  </a:moveTo>
                  <a:lnTo>
                    <a:pt x="4524" y="7761"/>
                  </a:lnTo>
                  <a:lnTo>
                    <a:pt x="4524" y="8227"/>
                  </a:lnTo>
                  <a:lnTo>
                    <a:pt x="0" y="8227"/>
                  </a:lnTo>
                  <a:lnTo>
                    <a:pt x="0" y="7761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04" name="table 104"/>
          <p:cNvGraphicFramePr>
            <a:graphicFrameLocks noGrp="1"/>
          </p:cNvGraphicFramePr>
          <p:nvPr/>
        </p:nvGraphicFramePr>
        <p:xfrm>
          <a:off x="7909865" y="1486865"/>
          <a:ext cx="3885565" cy="5231764"/>
        </p:xfrm>
        <a:graphic>
          <a:graphicData uri="http://schemas.openxmlformats.org/drawingml/2006/table">
            <a:tbl>
              <a:tblPr/>
              <a:tblGrid>
                <a:gridCol w="1009015"/>
                <a:gridCol w="2876550"/>
              </a:tblGrid>
              <a:tr h="386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036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9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地址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70" algn="l" rtl="0" eaLnBrk="0">
                        <a:lnSpc>
                          <a:spcPts val="1310"/>
                        </a:lnSpc>
                        <a:spcBef>
                          <a:spcPts val="0"/>
                        </a:spcBef>
                      </a:pP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北京市丰台区七里庄路1号院1号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57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业态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" algn="l" rtl="0" eaLnBrk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</a:t>
                      </a:r>
                      <a:r>
                        <a:rPr sz="9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</a:t>
                      </a:r>
                      <a:r>
                        <a:rPr sz="9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 商</a:t>
                      </a:r>
                      <a:r>
                        <a:rPr sz="9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</a:t>
                      </a:r>
                      <a:r>
                        <a:rPr sz="9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 地</a:t>
                      </a:r>
                      <a:r>
                        <a:rPr sz="9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</a:t>
                      </a:r>
                      <a:r>
                        <a:rPr sz="9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</a:t>
                      </a:r>
                      <a:r>
                        <a:rPr sz="9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</a:t>
                      </a:r>
                      <a:r>
                        <a:rPr sz="9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 地</a:t>
                      </a:r>
                      <a:r>
                        <a:rPr sz="9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</a:t>
                      </a:r>
                      <a:r>
                        <a:rPr sz="9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</a:t>
                      </a:r>
                      <a:r>
                        <a:rPr sz="9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</a:t>
                      </a:r>
                      <a:r>
                        <a:rPr sz="9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 地</a:t>
                      </a:r>
                      <a:r>
                        <a:rPr sz="9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</a:t>
                      </a:r>
                      <a:r>
                        <a:rPr sz="9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</a:t>
                      </a:r>
                      <a:r>
                        <a:rPr sz="9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库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1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1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产证年限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写字楼50年</a:t>
                      </a:r>
                      <a:r>
                        <a:rPr sz="900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商业40年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2385" algn="l" rtl="0" eaLnBrk="0">
                        <a:lnSpc>
                          <a:spcPts val="1285"/>
                        </a:lnSpc>
                        <a:spcBef>
                          <a:spcPts val="155"/>
                        </a:spcBef>
                      </a:pPr>
                      <a:r>
                        <a:rPr sz="900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2004年8月31日到2044年8月30日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2385" algn="l" rtl="0" eaLnBrk="0">
                        <a:lnSpc>
                          <a:spcPts val="1285"/>
                        </a:lnSpc>
                        <a:spcBef>
                          <a:spcPts val="155"/>
                        </a:spcBef>
                      </a:pPr>
                      <a:r>
                        <a:rPr sz="900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2004年8月31日到2054年8月30日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1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房屋用途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商业办公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地上建筑面积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10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15454.17㎡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0495" algn="l" rtl="0" eaLnBrk="0">
                        <a:lnSpc>
                          <a:spcPts val="1310"/>
                        </a:lnSpc>
                        <a:spcBef>
                          <a:spcPts val="0"/>
                        </a:spcBef>
                      </a:pP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r>
                        <a:rPr sz="9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业态1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商业：</a:t>
                      </a:r>
                      <a:r>
                        <a:rPr sz="9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900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         1</a:t>
                      </a:r>
                      <a:r>
                        <a:rPr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476.</a:t>
                      </a:r>
                      <a:r>
                        <a:rPr sz="900" kern="0" spc="-1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3715" algn="l" rtl="0" eaLnBrk="0">
                        <a:lnSpc>
                          <a:spcPts val="1310"/>
                        </a:lnSpc>
                        <a:spcBef>
                          <a:spcPts val="0"/>
                        </a:spcBef>
                      </a:pP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业态2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办公：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900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F-9F    13795.05㎡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地下建筑面积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10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12645.</a:t>
                      </a:r>
                      <a:r>
                        <a:rPr sz="900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0495" algn="l" rtl="0" eaLnBrk="0">
                        <a:lnSpc>
                          <a:spcPts val="1310"/>
                        </a:lnSpc>
                        <a:spcBef>
                          <a:spcPts val="0"/>
                        </a:spcBef>
                      </a:pP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r>
                        <a:rPr sz="9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业态1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商业：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r>
                        <a:rPr sz="900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1东侧</a:t>
                      </a:r>
                      <a:r>
                        <a:rPr sz="9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1770.</a:t>
                      </a:r>
                      <a:r>
                        <a:rPr sz="900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75㎡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3715" algn="l" rtl="0" eaLnBrk="0">
                        <a:lnSpc>
                          <a:spcPts val="1310"/>
                        </a:lnSpc>
                        <a:spcBef>
                          <a:spcPts val="0"/>
                        </a:spcBef>
                      </a:pP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业态2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办公：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r>
                        <a:rPr sz="900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900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F西侧</a:t>
                      </a:r>
                      <a:r>
                        <a:rPr sz="9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1084.</a:t>
                      </a:r>
                      <a:r>
                        <a:rPr sz="900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3715" algn="l" rtl="0" eaLnBrk="0">
                        <a:lnSpc>
                          <a:spcPts val="1310"/>
                        </a:lnSpc>
                        <a:spcBef>
                          <a:spcPts val="0"/>
                        </a:spcBef>
                      </a:pP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业态3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地下车库：</a:t>
                      </a:r>
                      <a:r>
                        <a:rPr sz="9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r>
                        <a:rPr sz="900" kern="0" spc="-1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2和B3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4833.</a:t>
                      </a:r>
                      <a:r>
                        <a:rPr sz="900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9865" algn="l" rtl="0" eaLnBrk="0">
                        <a:lnSpc>
                          <a:spcPct val="92000"/>
                        </a:lnSpc>
                      </a:pP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标准层面积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830" algn="l" rtl="0" eaLnBrk="0">
                        <a:lnSpc>
                          <a:spcPts val="1310"/>
                        </a:lnSpc>
                        <a:spcBef>
                          <a:spcPts val="0"/>
                        </a:spcBef>
                      </a:pPr>
                      <a:r>
                        <a:rPr sz="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1800㎡-2400</a:t>
                      </a:r>
                      <a:r>
                        <a:rPr sz="9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73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b="1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48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9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地下120个产权车位，地上25个规划车位</a:t>
                      </a:r>
                      <a:endParaRPr sz="9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2745" algn="l" rtl="0" eaLnBrk="0">
                        <a:lnSpc>
                          <a:spcPct val="92000"/>
                        </a:lnSpc>
                      </a:pP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层高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首层5</a:t>
                      </a:r>
                      <a:r>
                        <a:rPr sz="900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.4米</a:t>
                      </a:r>
                      <a:r>
                        <a:rPr sz="9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标准层4米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147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900" b="1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承重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94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商业3</a:t>
                      </a:r>
                      <a:r>
                        <a:rPr sz="9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900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kn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/㎡ ，</a:t>
                      </a:r>
                      <a:r>
                        <a:rPr sz="900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办公2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kn</a:t>
                      </a:r>
                      <a:r>
                        <a:rPr sz="9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9852" y="3585971"/>
            <a:ext cx="5329428" cy="3130295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852159" y="1490472"/>
            <a:ext cx="1877568" cy="5225795"/>
          </a:xfrm>
          <a:prstGeom prst="rect">
            <a:avLst/>
          </a:prstGeom>
        </p:spPr>
      </p:pic>
      <p:sp>
        <p:nvSpPr>
          <p:cNvPr id="110" name="textbox 110"/>
          <p:cNvSpPr/>
          <p:nvPr/>
        </p:nvSpPr>
        <p:spPr>
          <a:xfrm>
            <a:off x="320633" y="1624942"/>
            <a:ext cx="5177790" cy="1845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ts val="1815"/>
              </a:lnSpc>
            </a:pP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西三环核心地段</a:t>
            </a:r>
            <a:r>
              <a:rPr sz="1400" kern="0" spc="-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，双地铁交通</a:t>
            </a:r>
            <a:r>
              <a:rPr sz="1400" kern="0" spc="-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，超5A甲级商业办公楼，</a:t>
            </a:r>
            <a:r>
              <a:rPr sz="1400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国际大师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algn="l" rtl="0" eaLnBrk="0">
              <a:lnSpc>
                <a:spcPts val="2355"/>
              </a:lnSpc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匠心打造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，获得美国LEED金级认证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，具备燃气+上下水条件。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-635" algn="l" rtl="0" eaLnBrk="0">
              <a:lnSpc>
                <a:spcPct val="147000"/>
              </a:lnSpc>
              <a:spcBef>
                <a:spcPts val="465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可售面积1.8万㎡ ，共计</a:t>
            </a:r>
            <a:r>
              <a:rPr sz="14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10个楼层（</a:t>
            </a:r>
            <a:r>
              <a:rPr sz="1400" kern="0" spc="-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B1-1F为商业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，2F-9F为办公）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赠送空间</a:t>
            </a:r>
            <a:r>
              <a:rPr sz="1400" kern="0" spc="-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：800㎡屋顶花园+500㎡精装会所+6米LOFT餐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厅+200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㎡空中露台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0"/>
              </a:spcBef>
            </a:pP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交易模式：一手房网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签交易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393191" y="845820"/>
            <a:ext cx="4067555" cy="288035"/>
            <a:chOff x="0" y="0"/>
            <a:chExt cx="4067555" cy="288035"/>
          </a:xfrm>
        </p:grpSpPr>
        <p:pic>
          <p:nvPicPr>
            <p:cNvPr id="112" name="picture 1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067555" cy="288035"/>
            </a:xfrm>
            <a:prstGeom prst="rect">
              <a:avLst/>
            </a:prstGeom>
          </p:spPr>
        </p:pic>
        <p:sp>
          <p:nvSpPr>
            <p:cNvPr id="114" name="textbox 114"/>
            <p:cNvSpPr/>
            <p:nvPr/>
          </p:nvSpPr>
          <p:spPr>
            <a:xfrm>
              <a:off x="-12700" y="-12700"/>
              <a:ext cx="4093209" cy="3143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414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5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丽泽商务区旁</a:t>
              </a:r>
              <a:r>
                <a:rPr sz="1500" b="1" kern="0" spc="-2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b="1" kern="0" spc="-3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高光艺术地标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6" name="textbox 116"/>
          <p:cNvSpPr/>
          <p:nvPr/>
        </p:nvSpPr>
        <p:spPr>
          <a:xfrm>
            <a:off x="313331" y="1322413"/>
            <a:ext cx="4108450" cy="2520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sz="1700" kern="0" spc="-150" dirty="0">
                <a:solidFill>
                  <a:srgbClr val="FAFBB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现房新楼,</a:t>
            </a:r>
            <a:r>
              <a:rPr sz="1700" kern="0" spc="280" dirty="0">
                <a:solidFill>
                  <a:srgbClr val="FAFBB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50" dirty="0">
                <a:solidFill>
                  <a:srgbClr val="F6F5A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'1.8万平米</a:t>
            </a:r>
            <a:r>
              <a:rPr sz="1700" kern="0" spc="-140" dirty="0">
                <a:solidFill>
                  <a:srgbClr val="F6F5A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纯        </a:t>
            </a:r>
            <a:r>
              <a:rPr sz="1700" kern="0" spc="-140" dirty="0">
                <a:solidFill>
                  <a:srgbClr val="F3F2B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</a:t>
            </a:r>
            <a:r>
              <a:rPr sz="1700" kern="0" spc="-150" dirty="0">
                <a:solidFill>
                  <a:srgbClr val="F3F2B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立院子,</a:t>
            </a:r>
            <a:r>
              <a:rPr lang="zh-CN" sz="1700" kern="0" spc="-150" dirty="0">
                <a:solidFill>
                  <a:srgbClr val="F3F2B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</a:t>
            </a:r>
            <a:r>
              <a:rPr sz="1700" kern="0" spc="-150" dirty="0">
                <a:solidFill>
                  <a:srgbClr val="F3F2B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价7.3</a:t>
            </a:r>
            <a:r>
              <a:rPr lang="zh-CN" sz="1700" kern="0" spc="-30" dirty="0">
                <a:solidFill>
                  <a:srgbClr val="F3F2B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</a:t>
            </a:r>
            <a:endParaRPr lang="zh-CN" sz="1700" kern="0" spc="-30" dirty="0">
              <a:solidFill>
                <a:srgbClr val="F3F2B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659237" y="1384642"/>
            <a:ext cx="141414" cy="141414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94500" y="331572"/>
            <a:ext cx="1449463" cy="393775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190559" y="349631"/>
            <a:ext cx="727151" cy="374332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13969" y="1516722"/>
            <a:ext cx="4105084" cy="59499"/>
          </a:xfrm>
          <a:prstGeom prst="rect">
            <a:avLst/>
          </a:prstGeom>
        </p:spPr>
      </p:pic>
      <p:sp>
        <p:nvSpPr>
          <p:cNvPr id="126" name="path 126"/>
          <p:cNvSpPr/>
          <p:nvPr/>
        </p:nvSpPr>
        <p:spPr>
          <a:xfrm>
            <a:off x="330834" y="3453688"/>
            <a:ext cx="2133600" cy="9143"/>
          </a:xfrm>
          <a:custGeom>
            <a:avLst/>
            <a:gdLst/>
            <a:ahLst/>
            <a:cxnLst/>
            <a:rect l="0" t="0" r="0" b="0"/>
            <a:pathLst>
              <a:path w="3360" h="14">
                <a:moveTo>
                  <a:pt x="0" y="7"/>
                </a:moveTo>
                <a:lnTo>
                  <a:pt x="3360" y="7"/>
                </a:lnTo>
              </a:path>
            </a:pathLst>
          </a:custGeom>
          <a:noFill/>
          <a:ln w="9143" cap="flat">
            <a:solidFill>
              <a:srgbClr val="FFFFFF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950250" y="470484"/>
            <a:ext cx="115963" cy="11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3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6356426" y="3498900"/>
            <a:ext cx="2030729" cy="792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3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恒藏</a:t>
            </a:r>
            <a:r>
              <a:rPr sz="23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时代资产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" algn="l" rtl="0" eaLnBrk="0">
              <a:lnSpc>
                <a:spcPct val="79000"/>
              </a:lnSpc>
              <a:spcBef>
                <a:spcPts val="5"/>
              </a:spcBef>
            </a:pPr>
            <a:r>
              <a:rPr sz="2300" kern="0" spc="5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54490" y="4448771"/>
            <a:ext cx="6883019" cy="7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WPS 演示</Application>
  <PresentationFormat/>
  <Paragraphs>226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Arial</vt:lpstr>
      <vt:lpstr>微软雅黑</vt:lpstr>
      <vt:lpstr>Segoe UI</vt:lpstr>
      <vt:lpstr>黑体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刘宪锋</cp:lastModifiedBy>
  <cp:revision>2</cp:revision>
  <dcterms:created xsi:type="dcterms:W3CDTF">2025-06-14T11:39:18Z</dcterms:created>
  <dcterms:modified xsi:type="dcterms:W3CDTF">2025-06-14T12:33:26Z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wqlLaW5nc29mdCBQREYgdG8gV1BTIDExMA</vt:lpwstr>
  </property>
  <property fmtid="{D5CDD505-2E9C-101B-9397-08002B2CF9AE}" pid="3" name="Created">
    <vt:filetime>2025-06-14T19:31:26Z</vt:filetime>
  </property>
  <property fmtid="{D5CDD505-2E9C-101B-9397-08002B2CF9AE}" pid="4" name="ICV">
    <vt:lpwstr>3C0C8DB9D30F420C978960E87AD0F4B4_12</vt:lpwstr>
  </property>
  <property fmtid="{D5CDD505-2E9C-101B-9397-08002B2CF9AE}" pid="5" name="KSOProductBuildVer">
    <vt:lpwstr>2052-12.1.0.21171</vt:lpwstr>
  </property>
</Properties>
</file>