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2" r:id="rId7"/>
    <p:sldId id="26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8" Type="http://schemas.openxmlformats.org/officeDocument/2006/relationships/slideLayout" Target="../slideLayouts/slideLayout1.xml"/><Relationship Id="rId17" Type="http://schemas.openxmlformats.org/officeDocument/2006/relationships/image" Target="../media/image27.png"/><Relationship Id="rId16" Type="http://schemas.openxmlformats.org/officeDocument/2006/relationships/image" Target="../media/image26.png"/><Relationship Id="rId15" Type="http://schemas.openxmlformats.org/officeDocument/2006/relationships/image" Target="../media/image25.png"/><Relationship Id="rId14" Type="http://schemas.openxmlformats.org/officeDocument/2006/relationships/image" Target="../media/image24.png"/><Relationship Id="rId13" Type="http://schemas.openxmlformats.org/officeDocument/2006/relationships/image" Target="../media/image23.png"/><Relationship Id="rId12" Type="http://schemas.openxmlformats.org/officeDocument/2006/relationships/image" Target="../media/image22.png"/><Relationship Id="rId11" Type="http://schemas.openxmlformats.org/officeDocument/2006/relationships/image" Target="../media/image21.png"/><Relationship Id="rId10" Type="http://schemas.openxmlformats.org/officeDocument/2006/relationships/image" Target="../media/image20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3.png"/><Relationship Id="rId6" Type="http://schemas.openxmlformats.org/officeDocument/2006/relationships/image" Target="../media/image32.png"/><Relationship Id="rId5" Type="http://schemas.openxmlformats.org/officeDocument/2006/relationships/image" Target="../media/image23.png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5.jpeg"/><Relationship Id="rId1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2176275"/>
            <a:ext cx="12192000" cy="218013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3589020"/>
            <a:ext cx="6893052" cy="32689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42188" y="396240"/>
            <a:ext cx="2717291" cy="318515"/>
          </a:xfrm>
          <a:prstGeom prst="rect">
            <a:avLst/>
          </a:prstGeom>
        </p:spPr>
      </p:pic>
      <p:sp>
        <p:nvSpPr>
          <p:cNvPr id="10" name="textbox 10"/>
          <p:cNvSpPr/>
          <p:nvPr/>
        </p:nvSpPr>
        <p:spPr>
          <a:xfrm>
            <a:off x="8696274" y="4442130"/>
            <a:ext cx="2898139" cy="2838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0000"/>
              </a:lnSpc>
            </a:pPr>
            <a:r>
              <a:rPr sz="1700" b="1" kern="0" spc="20" dirty="0">
                <a:solidFill>
                  <a:srgbClr val="F6D88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商业</a:t>
            </a:r>
            <a:r>
              <a:rPr sz="1700" b="1" kern="0" spc="180" dirty="0">
                <a:solidFill>
                  <a:srgbClr val="F6D88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700" b="1" kern="0" spc="20" dirty="0">
                <a:solidFill>
                  <a:srgbClr val="F6D88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|</a:t>
            </a:r>
            <a:r>
              <a:rPr sz="1700" b="1" kern="0" spc="440" dirty="0">
                <a:solidFill>
                  <a:srgbClr val="F6D88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20" dirty="0">
                <a:solidFill>
                  <a:srgbClr val="F6D88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办公</a:t>
            </a:r>
            <a:r>
              <a:rPr sz="1700" b="1" kern="0" spc="160" dirty="0">
                <a:solidFill>
                  <a:srgbClr val="F6D88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700" b="1" kern="0" spc="20" dirty="0">
                <a:solidFill>
                  <a:srgbClr val="F6D88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|</a:t>
            </a:r>
            <a:r>
              <a:rPr sz="1700" b="1" kern="0" spc="440" dirty="0">
                <a:solidFill>
                  <a:srgbClr val="F6D88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20" dirty="0">
                <a:solidFill>
                  <a:srgbClr val="F6D88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公寓</a:t>
            </a:r>
            <a:r>
              <a:rPr sz="1700" b="1" kern="0" spc="150" dirty="0">
                <a:solidFill>
                  <a:srgbClr val="F6D88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700" b="1" kern="0" spc="20" dirty="0">
                <a:solidFill>
                  <a:srgbClr val="F6D88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|  医疗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4"/>
          <p:cNvSpPr/>
          <p:nvPr/>
        </p:nvSpPr>
        <p:spPr>
          <a:xfrm>
            <a:off x="0" y="0"/>
            <a:ext cx="12192000" cy="3343909"/>
          </a:xfrm>
          <a:prstGeom prst="rect">
            <a:avLst/>
          </a:prstGeom>
          <a:solidFill>
            <a:srgbClr val="222A35">
              <a:alpha val="4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29945" algn="l" rtl="0" eaLnBrk="0">
              <a:lnSpc>
                <a:spcPct val="75000"/>
              </a:lnSpc>
            </a:pPr>
            <a:r>
              <a:rPr sz="5700" b="1" kern="0" spc="-30" dirty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CIFI</a:t>
            </a:r>
            <a:r>
              <a:rPr sz="5700" b="1" kern="0" spc="700" dirty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 </a:t>
            </a:r>
            <a:r>
              <a:rPr sz="5700" b="1" kern="0" spc="-30" dirty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GROUP</a:t>
            </a:r>
            <a:endParaRPr sz="5700" dirty="0">
              <a:latin typeface="Segoe UI" panose="020B0502040204020203"/>
              <a:ea typeface="Segoe UI" panose="020B0502040204020203"/>
              <a:cs typeface="Segoe UI" panose="020B0502040204020203"/>
            </a:endParaRPr>
          </a:p>
          <a:p>
            <a:pPr marL="858520" algn="l" rtl="0" eaLnBrk="0">
              <a:lnSpc>
                <a:spcPct val="88000"/>
              </a:lnSpc>
              <a:spcBef>
                <a:spcPts val="340"/>
              </a:spcBef>
            </a:pPr>
            <a:r>
              <a:rPr sz="2600" b="1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旭辉集团</a:t>
            </a:r>
            <a:endParaRPr sz="2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8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65505" algn="l" rtl="0" eaLnBrk="0">
              <a:lnSpc>
                <a:spcPct val="88000"/>
              </a:lnSpc>
            </a:pPr>
            <a:r>
              <a:rPr sz="2600" kern="0" spc="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美好生活服务商 城市综合运营</a:t>
            </a:r>
            <a:r>
              <a:rPr sz="2600" kern="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</a:t>
            </a:r>
            <a:endParaRPr sz="2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959668" y="3688822"/>
            <a:ext cx="3232331" cy="31691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extbox 22"/>
          <p:cNvSpPr/>
          <p:nvPr/>
        </p:nvSpPr>
        <p:spPr>
          <a:xfrm>
            <a:off x="463296" y="1618488"/>
            <a:ext cx="4940934" cy="4267200"/>
          </a:xfrm>
          <a:prstGeom prst="rect">
            <a:avLst/>
          </a:prstGeom>
          <a:solidFill>
            <a:srgbClr val="276686">
              <a:alpha val="69411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13000" algn="l" rtl="0" eaLnBrk="0">
              <a:lnSpc>
                <a:spcPct val="83000"/>
              </a:lnSpc>
              <a:spcBef>
                <a:spcPts val="0"/>
              </a:spcBef>
              <a:tabLst>
                <a:tab pos="2552700" algn="l"/>
              </a:tabLst>
            </a:pPr>
            <a:r>
              <a:rPr sz="3100" kern="0" spc="0" dirty="0">
                <a:solidFill>
                  <a:srgbClr val="73737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3100" kern="0" spc="-230" dirty="0">
                <a:solidFill>
                  <a:srgbClr val="73737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刷新城市封面</a:t>
            </a:r>
            <a:endParaRPr sz="3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80365" indent="-278765" algn="l" rtl="0" eaLnBrk="0">
              <a:lnSpc>
                <a:spcPct val="131000"/>
              </a:lnSpc>
              <a:spcBef>
                <a:spcPts val="420"/>
              </a:spcBef>
            </a:pPr>
            <a:r>
              <a:rPr sz="1400" kern="0" spc="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</a:t>
            </a:r>
            <a:r>
              <a:rPr sz="1400" kern="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旭辉集团承接“城市综合运营商</a:t>
            </a:r>
            <a:r>
              <a:rPr sz="1400" kern="0" spc="-2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”战略定位， 充分</a:t>
            </a:r>
            <a:r>
              <a:rPr sz="14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结合</a:t>
            </a:r>
            <a:r>
              <a:rPr sz="14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400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每座城市的文脉、地脉，  以各具特色的商业综合体</a:t>
            </a:r>
            <a:r>
              <a:rPr sz="1400" kern="0" spc="-1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</a:t>
            </a:r>
            <a:r>
              <a:rPr sz="14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断刷新城市封面</a:t>
            </a:r>
            <a:r>
              <a:rPr sz="1400" kern="0" spc="-2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，推动城市产业与消</a:t>
            </a:r>
            <a:r>
              <a:rPr sz="14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费升级。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79730" indent="-278130" algn="l" rtl="0" eaLnBrk="0">
              <a:lnSpc>
                <a:spcPct val="130000"/>
              </a:lnSpc>
            </a:pPr>
            <a:r>
              <a:rPr sz="1400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</a:t>
            </a:r>
            <a:r>
              <a:rPr sz="14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多年来，“产品为王”的理念早已植入在旭辉基因中。旭  </a:t>
            </a:r>
            <a:r>
              <a:rPr sz="14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辉坚持不盲目跟风、追赶潮流</a:t>
            </a:r>
            <a:r>
              <a:rPr sz="1400" kern="0" spc="-2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，力求让旭辉作品与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时代共</a:t>
            </a:r>
            <a:r>
              <a:rPr sz="14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鸣、与城市共生。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07821" y="2377300"/>
            <a:ext cx="2168994" cy="39377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668480" y="3619500"/>
            <a:ext cx="3523519" cy="32385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 rot="21600000">
            <a:off x="7604759" y="938783"/>
            <a:ext cx="1979676" cy="1981200"/>
            <a:chOff x="0" y="0"/>
            <a:chExt cx="1979676" cy="1981200"/>
          </a:xfrm>
        </p:grpSpPr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1979676" cy="1981200"/>
            </a:xfrm>
            <a:prstGeom prst="rect">
              <a:avLst/>
            </a:prstGeom>
          </p:spPr>
        </p:pic>
        <p:sp>
          <p:nvSpPr>
            <p:cNvPr id="30" name="textbox 30"/>
            <p:cNvSpPr/>
            <p:nvPr/>
          </p:nvSpPr>
          <p:spPr>
            <a:xfrm>
              <a:off x="-12700" y="-12700"/>
              <a:ext cx="2005329" cy="200660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073785" algn="l" rtl="0" eaLnBrk="0">
                <a:lnSpc>
                  <a:spcPct val="82000"/>
                </a:lnSpc>
                <a:spcBef>
                  <a:spcPts val="0"/>
                </a:spcBef>
              </a:pPr>
              <a:r>
                <a:rPr sz="1400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余座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563880" algn="l" rtl="0" eaLnBrk="0">
                <a:lnSpc>
                  <a:spcPts val="2015"/>
                </a:lnSpc>
              </a:pPr>
              <a:r>
                <a:rPr sz="1400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商业综合体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 rot="21600000">
            <a:off x="9748278" y="939355"/>
            <a:ext cx="1979676" cy="1981200"/>
            <a:chOff x="0" y="0"/>
            <a:chExt cx="1979676" cy="1981200"/>
          </a:xfrm>
        </p:grpSpPr>
        <p:sp>
          <p:nvSpPr>
            <p:cNvPr id="32" name="path 32"/>
            <p:cNvSpPr/>
            <p:nvPr/>
          </p:nvSpPr>
          <p:spPr>
            <a:xfrm>
              <a:off x="0" y="0"/>
              <a:ext cx="1979676" cy="1981200"/>
            </a:xfrm>
            <a:custGeom>
              <a:avLst/>
              <a:gdLst/>
              <a:ahLst/>
              <a:cxnLst/>
              <a:rect l="0" t="0" r="0" b="0"/>
              <a:pathLst>
                <a:path w="3117" h="3120">
                  <a:moveTo>
                    <a:pt x="0" y="1560"/>
                  </a:moveTo>
                  <a:cubicBezTo>
                    <a:pt x="0" y="697"/>
                    <a:pt x="697" y="0"/>
                    <a:pt x="1558" y="0"/>
                  </a:cubicBezTo>
                  <a:cubicBezTo>
                    <a:pt x="2419" y="0"/>
                    <a:pt x="3117" y="697"/>
                    <a:pt x="3117" y="1560"/>
                  </a:cubicBezTo>
                  <a:cubicBezTo>
                    <a:pt x="3117" y="2421"/>
                    <a:pt x="2419" y="3120"/>
                    <a:pt x="1558" y="3120"/>
                  </a:cubicBezTo>
                  <a:cubicBezTo>
                    <a:pt x="697" y="3120"/>
                    <a:pt x="0" y="2421"/>
                    <a:pt x="0" y="1560"/>
                  </a:cubicBezTo>
                </a:path>
              </a:pathLst>
            </a:custGeom>
            <a:solidFill>
              <a:srgbClr val="CB6A58">
                <a:alpha val="47058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4" name="textbox 34"/>
            <p:cNvSpPr/>
            <p:nvPr/>
          </p:nvSpPr>
          <p:spPr>
            <a:xfrm>
              <a:off x="-12700" y="-12700"/>
              <a:ext cx="2005329" cy="202120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482600" algn="l" rtl="0" eaLnBrk="0">
                <a:lnSpc>
                  <a:spcPts val="3810"/>
                </a:lnSpc>
              </a:pPr>
              <a:r>
                <a:rPr sz="2700" kern="0" spc="120" dirty="0">
                  <a:solidFill>
                    <a:srgbClr val="FF99CC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278</a:t>
              </a:r>
              <a:r>
                <a:rPr sz="2100" kern="0" spc="120" baseline="10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万</a:t>
              </a:r>
              <a:r>
                <a:rPr sz="1300" kern="0" spc="-5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2100" kern="0" spc="120" baseline="10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㎡</a:t>
              </a:r>
              <a:endParaRPr sz="2100" baseline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561340" algn="l" rtl="0" eaLnBrk="0">
                <a:lnSpc>
                  <a:spcPct val="88000"/>
                </a:lnSpc>
                <a:spcBef>
                  <a:spcPts val="5"/>
                </a:spcBef>
              </a:pPr>
              <a:r>
                <a:rPr sz="1400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总建筑面积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352518" y="0"/>
            <a:ext cx="6839481" cy="65278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3587495"/>
            <a:ext cx="3513963" cy="3270504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21600000">
            <a:off x="3453383" y="1074420"/>
            <a:ext cx="1740408" cy="3770375"/>
            <a:chOff x="0" y="0"/>
            <a:chExt cx="1740408" cy="3770375"/>
          </a:xfrm>
        </p:grpSpPr>
        <p:sp>
          <p:nvSpPr>
            <p:cNvPr id="42" name="path 42"/>
            <p:cNvSpPr/>
            <p:nvPr/>
          </p:nvSpPr>
          <p:spPr>
            <a:xfrm>
              <a:off x="0" y="0"/>
              <a:ext cx="1740408" cy="419100"/>
            </a:xfrm>
            <a:custGeom>
              <a:avLst/>
              <a:gdLst/>
              <a:ahLst/>
              <a:cxnLst/>
              <a:rect l="0" t="0" r="0" b="0"/>
              <a:pathLst>
                <a:path w="2740" h="660">
                  <a:moveTo>
                    <a:pt x="0" y="0"/>
                  </a:moveTo>
                  <a:lnTo>
                    <a:pt x="1370" y="0"/>
                  </a:lnTo>
                  <a:lnTo>
                    <a:pt x="1370" y="660"/>
                  </a:lnTo>
                  <a:lnTo>
                    <a:pt x="0" y="660"/>
                  </a:lnTo>
                  <a:lnTo>
                    <a:pt x="0" y="0"/>
                  </a:lnTo>
                  <a:close/>
                </a:path>
                <a:path w="2740" h="660">
                  <a:moveTo>
                    <a:pt x="1370" y="0"/>
                  </a:moveTo>
                  <a:lnTo>
                    <a:pt x="2740" y="0"/>
                  </a:lnTo>
                  <a:lnTo>
                    <a:pt x="2740" y="660"/>
                  </a:lnTo>
                  <a:lnTo>
                    <a:pt x="1370" y="660"/>
                  </a:lnTo>
                  <a:lnTo>
                    <a:pt x="1370" y="0"/>
                  </a:lnTo>
                  <a:close/>
                </a:path>
              </a:pathLst>
            </a:custGeom>
            <a:solidFill>
              <a:srgbClr val="144D87">
                <a:alpha val="6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" name="path 44"/>
            <p:cNvSpPr/>
            <p:nvPr/>
          </p:nvSpPr>
          <p:spPr>
            <a:xfrm>
              <a:off x="0" y="419100"/>
              <a:ext cx="1740408" cy="3351275"/>
            </a:xfrm>
            <a:custGeom>
              <a:avLst/>
              <a:gdLst/>
              <a:ahLst/>
              <a:cxnLst/>
              <a:rect l="0" t="0" r="0" b="0"/>
              <a:pathLst>
                <a:path w="2740" h="5277">
                  <a:moveTo>
                    <a:pt x="0" y="0"/>
                  </a:moveTo>
                  <a:lnTo>
                    <a:pt x="1370" y="0"/>
                  </a:lnTo>
                  <a:lnTo>
                    <a:pt x="1370" y="660"/>
                  </a:lnTo>
                  <a:lnTo>
                    <a:pt x="0" y="660"/>
                  </a:lnTo>
                  <a:lnTo>
                    <a:pt x="0" y="0"/>
                  </a:lnTo>
                  <a:close/>
                </a:path>
                <a:path w="2740" h="5277">
                  <a:moveTo>
                    <a:pt x="1370" y="0"/>
                  </a:moveTo>
                  <a:lnTo>
                    <a:pt x="2740" y="0"/>
                  </a:lnTo>
                  <a:lnTo>
                    <a:pt x="2740" y="660"/>
                  </a:lnTo>
                  <a:lnTo>
                    <a:pt x="1370" y="660"/>
                  </a:lnTo>
                  <a:lnTo>
                    <a:pt x="1370" y="0"/>
                  </a:lnTo>
                  <a:close/>
                </a:path>
                <a:path w="2740" h="5277">
                  <a:moveTo>
                    <a:pt x="0" y="660"/>
                  </a:moveTo>
                  <a:lnTo>
                    <a:pt x="1370" y="660"/>
                  </a:lnTo>
                  <a:lnTo>
                    <a:pt x="1370" y="1320"/>
                  </a:lnTo>
                  <a:lnTo>
                    <a:pt x="0" y="1320"/>
                  </a:lnTo>
                  <a:lnTo>
                    <a:pt x="0" y="660"/>
                  </a:lnTo>
                  <a:close/>
                </a:path>
                <a:path w="2740" h="5277">
                  <a:moveTo>
                    <a:pt x="1370" y="660"/>
                  </a:moveTo>
                  <a:lnTo>
                    <a:pt x="2740" y="660"/>
                  </a:lnTo>
                  <a:lnTo>
                    <a:pt x="2740" y="1320"/>
                  </a:lnTo>
                  <a:lnTo>
                    <a:pt x="1370" y="1320"/>
                  </a:lnTo>
                  <a:lnTo>
                    <a:pt x="1370" y="660"/>
                  </a:lnTo>
                  <a:close/>
                </a:path>
                <a:path w="2740" h="5277">
                  <a:moveTo>
                    <a:pt x="0" y="1320"/>
                  </a:moveTo>
                  <a:lnTo>
                    <a:pt x="1370" y="1320"/>
                  </a:lnTo>
                  <a:lnTo>
                    <a:pt x="1370" y="1977"/>
                  </a:lnTo>
                  <a:lnTo>
                    <a:pt x="0" y="1977"/>
                  </a:lnTo>
                  <a:lnTo>
                    <a:pt x="0" y="1320"/>
                  </a:lnTo>
                  <a:close/>
                </a:path>
                <a:path w="2740" h="5277">
                  <a:moveTo>
                    <a:pt x="1370" y="1320"/>
                  </a:moveTo>
                  <a:lnTo>
                    <a:pt x="2740" y="1320"/>
                  </a:lnTo>
                  <a:lnTo>
                    <a:pt x="2740" y="1977"/>
                  </a:lnTo>
                  <a:lnTo>
                    <a:pt x="1370" y="1977"/>
                  </a:lnTo>
                  <a:lnTo>
                    <a:pt x="1370" y="1320"/>
                  </a:lnTo>
                  <a:close/>
                </a:path>
                <a:path w="2740" h="5277">
                  <a:moveTo>
                    <a:pt x="0" y="1977"/>
                  </a:moveTo>
                  <a:lnTo>
                    <a:pt x="1370" y="1977"/>
                  </a:lnTo>
                  <a:lnTo>
                    <a:pt x="1370" y="2637"/>
                  </a:lnTo>
                  <a:lnTo>
                    <a:pt x="0" y="2637"/>
                  </a:lnTo>
                  <a:lnTo>
                    <a:pt x="0" y="1977"/>
                  </a:lnTo>
                  <a:close/>
                </a:path>
                <a:path w="2740" h="5277">
                  <a:moveTo>
                    <a:pt x="1370" y="1977"/>
                  </a:moveTo>
                  <a:lnTo>
                    <a:pt x="2740" y="1977"/>
                  </a:lnTo>
                  <a:lnTo>
                    <a:pt x="2740" y="2637"/>
                  </a:lnTo>
                  <a:lnTo>
                    <a:pt x="1370" y="2637"/>
                  </a:lnTo>
                  <a:lnTo>
                    <a:pt x="1370" y="1977"/>
                  </a:lnTo>
                  <a:close/>
                </a:path>
                <a:path w="2740" h="5277">
                  <a:moveTo>
                    <a:pt x="0" y="2637"/>
                  </a:moveTo>
                  <a:lnTo>
                    <a:pt x="1370" y="2637"/>
                  </a:lnTo>
                  <a:lnTo>
                    <a:pt x="1370" y="3297"/>
                  </a:lnTo>
                  <a:lnTo>
                    <a:pt x="0" y="3297"/>
                  </a:lnTo>
                  <a:lnTo>
                    <a:pt x="0" y="2637"/>
                  </a:lnTo>
                  <a:close/>
                </a:path>
                <a:path w="2740" h="5277">
                  <a:moveTo>
                    <a:pt x="1370" y="2637"/>
                  </a:moveTo>
                  <a:lnTo>
                    <a:pt x="2740" y="2637"/>
                  </a:lnTo>
                  <a:lnTo>
                    <a:pt x="2740" y="3297"/>
                  </a:lnTo>
                  <a:lnTo>
                    <a:pt x="1370" y="3297"/>
                  </a:lnTo>
                  <a:lnTo>
                    <a:pt x="1370" y="2637"/>
                  </a:lnTo>
                  <a:close/>
                </a:path>
                <a:path w="2740" h="5277">
                  <a:moveTo>
                    <a:pt x="0" y="3297"/>
                  </a:moveTo>
                  <a:lnTo>
                    <a:pt x="1370" y="3297"/>
                  </a:lnTo>
                  <a:lnTo>
                    <a:pt x="1370" y="3957"/>
                  </a:lnTo>
                  <a:lnTo>
                    <a:pt x="0" y="3957"/>
                  </a:lnTo>
                  <a:lnTo>
                    <a:pt x="0" y="3297"/>
                  </a:lnTo>
                  <a:close/>
                </a:path>
                <a:path w="2740" h="5277">
                  <a:moveTo>
                    <a:pt x="1370" y="3297"/>
                  </a:moveTo>
                  <a:lnTo>
                    <a:pt x="2740" y="3297"/>
                  </a:lnTo>
                  <a:lnTo>
                    <a:pt x="2740" y="3957"/>
                  </a:lnTo>
                  <a:lnTo>
                    <a:pt x="1370" y="3957"/>
                  </a:lnTo>
                  <a:lnTo>
                    <a:pt x="1370" y="3297"/>
                  </a:lnTo>
                  <a:close/>
                </a:path>
                <a:path w="2740" h="5277">
                  <a:moveTo>
                    <a:pt x="0" y="3957"/>
                  </a:moveTo>
                  <a:lnTo>
                    <a:pt x="1370" y="3957"/>
                  </a:lnTo>
                  <a:lnTo>
                    <a:pt x="1370" y="4617"/>
                  </a:lnTo>
                  <a:lnTo>
                    <a:pt x="0" y="4617"/>
                  </a:lnTo>
                  <a:lnTo>
                    <a:pt x="0" y="3957"/>
                  </a:lnTo>
                  <a:close/>
                </a:path>
                <a:path w="2740" h="5277">
                  <a:moveTo>
                    <a:pt x="1370" y="3957"/>
                  </a:moveTo>
                  <a:lnTo>
                    <a:pt x="2740" y="3957"/>
                  </a:lnTo>
                  <a:lnTo>
                    <a:pt x="2740" y="4617"/>
                  </a:lnTo>
                  <a:lnTo>
                    <a:pt x="1370" y="4617"/>
                  </a:lnTo>
                  <a:lnTo>
                    <a:pt x="1370" y="3957"/>
                  </a:lnTo>
                  <a:close/>
                </a:path>
                <a:path w="2740" h="5277">
                  <a:moveTo>
                    <a:pt x="0" y="4617"/>
                  </a:moveTo>
                  <a:lnTo>
                    <a:pt x="1370" y="4617"/>
                  </a:lnTo>
                  <a:lnTo>
                    <a:pt x="1370" y="5277"/>
                  </a:lnTo>
                  <a:lnTo>
                    <a:pt x="0" y="5277"/>
                  </a:lnTo>
                  <a:lnTo>
                    <a:pt x="0" y="4617"/>
                  </a:lnTo>
                  <a:close/>
                </a:path>
                <a:path w="2740" h="5277">
                  <a:moveTo>
                    <a:pt x="1370" y="4617"/>
                  </a:moveTo>
                  <a:lnTo>
                    <a:pt x="2740" y="4617"/>
                  </a:lnTo>
                  <a:lnTo>
                    <a:pt x="2740" y="5277"/>
                  </a:lnTo>
                  <a:lnTo>
                    <a:pt x="1370" y="5277"/>
                  </a:lnTo>
                  <a:lnTo>
                    <a:pt x="1370" y="4617"/>
                  </a:lnTo>
                  <a:close/>
                </a:path>
              </a:pathLst>
            </a:custGeom>
            <a:solidFill>
              <a:srgbClr val="000000">
                <a:alpha val="69803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46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189854" y="1073784"/>
            <a:ext cx="7620" cy="3770629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319904" y="1073784"/>
            <a:ext cx="7620" cy="3770629"/>
          </a:xfrm>
          <a:prstGeom prst="rect">
            <a:avLst/>
          </a:prstGeom>
        </p:spPr>
      </p:pic>
      <p:graphicFrame>
        <p:nvGraphicFramePr>
          <p:cNvPr id="50" name="table 50"/>
          <p:cNvGraphicFramePr>
            <a:graphicFrameLocks noGrp="1"/>
          </p:cNvGraphicFramePr>
          <p:nvPr/>
        </p:nvGraphicFramePr>
        <p:xfrm>
          <a:off x="132079" y="1069975"/>
          <a:ext cx="5061584" cy="3778250"/>
        </p:xfrm>
        <a:graphic>
          <a:graphicData uri="http://schemas.openxmlformats.org/drawingml/2006/table">
            <a:tbl>
              <a:tblPr/>
              <a:tblGrid>
                <a:gridCol w="1507489"/>
                <a:gridCol w="981710"/>
                <a:gridCol w="832485"/>
                <a:gridCol w="1739900"/>
              </a:tblGrid>
              <a:tr h="4229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80060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11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项目名称</a:t>
                      </a:r>
                      <a:endParaRPr sz="1100" dirty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94B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57505" algn="l" rtl="0" eaLnBrk="0">
                        <a:lnSpc>
                          <a:spcPct val="86000"/>
                        </a:lnSpc>
                      </a:pPr>
                      <a:r>
                        <a:rPr sz="1100" b="1" kern="0" spc="-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业态</a:t>
                      </a:r>
                      <a:endParaRPr sz="1100" dirty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94B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9070" algn="l" rtl="0" eaLnBrk="0">
                        <a:lnSpc>
                          <a:spcPct val="85000"/>
                        </a:lnSpc>
                      </a:pPr>
                      <a:r>
                        <a:rPr sz="1100" b="1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面积/㎡</a:t>
                      </a:r>
                      <a:endParaRPr sz="1100" dirty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94B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0675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北京旭辉·国际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1925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1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商业+办公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5425" algn="l" rtl="0" eaLnBrk="0">
                        <a:lnSpc>
                          <a:spcPts val="1425"/>
                        </a:lnSpc>
                        <a:spcBef>
                          <a:spcPts val="5"/>
                        </a:spcBef>
                      </a:pPr>
                      <a:r>
                        <a:rPr sz="1100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18000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7820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1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北京五洲医院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63855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100" kern="0" spc="-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医疗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9075" algn="l" rtl="0" eaLnBrk="0">
                        <a:lnSpc>
                          <a:spcPts val="1425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22000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4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8120" algn="l" rtl="0" eaLnBrk="0">
                        <a:lnSpc>
                          <a:spcPct val="88000"/>
                        </a:lnSpc>
                      </a:pPr>
                      <a:r>
                        <a:rPr sz="11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北京望馨商业中心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53695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商业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2730" algn="l" rtl="0" eaLnBrk="0">
                        <a:lnSpc>
                          <a:spcPts val="1425"/>
                        </a:lnSpc>
                      </a:pPr>
                      <a:r>
                        <a:rPr sz="11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4860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07670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北京祥云赋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53695" algn="l" rtl="0" eaLnBrk="0">
                        <a:lnSpc>
                          <a:spcPct val="88000"/>
                        </a:lnSpc>
                      </a:pPr>
                      <a:r>
                        <a:rPr sz="11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商业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9715" algn="l" rtl="0" eaLnBrk="0">
                        <a:lnSpc>
                          <a:spcPts val="1425"/>
                        </a:lnSpc>
                        <a:spcBef>
                          <a:spcPts val="5"/>
                        </a:spcBef>
                      </a:pPr>
                      <a:r>
                        <a:rPr sz="1100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6566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0975" algn="l" rtl="0" eaLnBrk="0">
                        <a:lnSpc>
                          <a:spcPct val="88000"/>
                        </a:lnSpc>
                      </a:pPr>
                      <a:r>
                        <a:rPr sz="11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北京顺义旭辉·彩园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3360" algn="l" rtl="0" eaLnBrk="0">
                        <a:lnSpc>
                          <a:spcPct val="88000"/>
                        </a:lnSpc>
                      </a:pPr>
                      <a:r>
                        <a:rPr sz="11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酒店公寓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0980" algn="l" rtl="0" eaLnBrk="0">
                        <a:lnSpc>
                          <a:spcPts val="1425"/>
                        </a:lnSpc>
                        <a:spcBef>
                          <a:spcPts val="5"/>
                        </a:spcBef>
                      </a:pPr>
                      <a:r>
                        <a:rPr sz="1100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33039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8455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沈阳旭辉中心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53060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办公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2090" algn="l" rtl="0" eaLnBrk="0">
                        <a:lnSpc>
                          <a:spcPts val="1425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49000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4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797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北京良乡旭辉里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53695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商业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0980" algn="l" rtl="0" eaLnBrk="0">
                        <a:lnSpc>
                          <a:spcPts val="1425"/>
                        </a:lnSpc>
                      </a:pPr>
                      <a:r>
                        <a:rPr sz="1100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34000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827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1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北京良乡旭辉城中心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53060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办公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8445" algn="l" rtl="0" eaLnBrk="0">
                        <a:lnSpc>
                          <a:spcPts val="1425"/>
                        </a:lnSpc>
                        <a:spcBef>
                          <a:spcPts val="5"/>
                        </a:spcBef>
                      </a:pPr>
                      <a:r>
                        <a:rPr sz="1100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9150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2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8368855" y="1837766"/>
            <a:ext cx="1873757" cy="1165644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21600000">
            <a:off x="7561198" y="2703258"/>
            <a:ext cx="1694319" cy="888098"/>
            <a:chOff x="0" y="0"/>
            <a:chExt cx="1694319" cy="888098"/>
          </a:xfrm>
        </p:grpSpPr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600000">
              <a:off x="0" y="0"/>
              <a:ext cx="1694319" cy="888098"/>
            </a:xfrm>
            <a:prstGeom prst="rect">
              <a:avLst/>
            </a:prstGeom>
          </p:spPr>
        </p:pic>
        <p:sp>
          <p:nvSpPr>
            <p:cNvPr id="56" name="textbox 56"/>
            <p:cNvSpPr/>
            <p:nvPr/>
          </p:nvSpPr>
          <p:spPr>
            <a:xfrm>
              <a:off x="-12700" y="-12700"/>
              <a:ext cx="1720214" cy="91376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95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36220" algn="l" rtl="0" eaLnBrk="0">
                <a:lnSpc>
                  <a:spcPts val="2305"/>
                </a:lnSpc>
              </a:pPr>
              <a:r>
                <a:rPr sz="1900" kern="0" spc="100" dirty="0">
                  <a:solidFill>
                    <a:srgbClr val="747474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旭辉</a:t>
              </a:r>
              <a:r>
                <a:rPr sz="1900" kern="0" spc="100" dirty="0">
                  <a:solidFill>
                    <a:srgbClr val="747474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900" kern="0" spc="100" dirty="0">
                  <a:solidFill>
                    <a:srgbClr val="030303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·</a:t>
              </a:r>
              <a:r>
                <a:rPr sz="1900" kern="0" spc="100" dirty="0">
                  <a:solidFill>
                    <a:srgbClr val="030303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900" kern="0" spc="100" dirty="0">
                  <a:solidFill>
                    <a:srgbClr val="818181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国</a:t>
              </a:r>
              <a:endParaRPr sz="1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624840" algn="l" rtl="0" eaLnBrk="0">
                <a:lnSpc>
                  <a:spcPct val="93000"/>
                </a:lnSpc>
                <a:spcBef>
                  <a:spcPts val="10"/>
                </a:spcBef>
              </a:pPr>
              <a:r>
                <a:rPr sz="2100" kern="0" spc="-10" dirty="0">
                  <a:solidFill>
                    <a:srgbClr val="858585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际</a:t>
              </a:r>
              <a:endParaRPr sz="2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58" name="picture 5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6009652" y="3414636"/>
            <a:ext cx="2655912" cy="1384643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 rot="21600000">
            <a:off x="10521061" y="998270"/>
            <a:ext cx="1452701" cy="1340383"/>
            <a:chOff x="0" y="0"/>
            <a:chExt cx="1452701" cy="1340383"/>
          </a:xfrm>
        </p:grpSpPr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1600000">
              <a:off x="0" y="0"/>
              <a:ext cx="1452701" cy="1340383"/>
            </a:xfrm>
            <a:prstGeom prst="rect">
              <a:avLst/>
            </a:prstGeom>
          </p:spPr>
        </p:pic>
        <p:sp>
          <p:nvSpPr>
            <p:cNvPr id="62" name="textbox 62"/>
            <p:cNvSpPr/>
            <p:nvPr/>
          </p:nvSpPr>
          <p:spPr>
            <a:xfrm>
              <a:off x="-12700" y="-12700"/>
              <a:ext cx="1478280" cy="136588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29870" algn="l" rtl="0" eaLnBrk="0">
                <a:lnSpc>
                  <a:spcPct val="83000"/>
                </a:lnSpc>
                <a:spcBef>
                  <a:spcPts val="0"/>
                </a:spcBef>
              </a:pPr>
              <a:r>
                <a:rPr sz="2300" kern="0" spc="-210" dirty="0">
                  <a:solidFill>
                    <a:srgbClr val="6F6F6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旭辉彩园</a:t>
              </a:r>
              <a:endParaRPr sz="2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 rot="21600000">
            <a:off x="8962199" y="808202"/>
            <a:ext cx="1580691" cy="1343583"/>
            <a:chOff x="0" y="0"/>
            <a:chExt cx="1580691" cy="134358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600000">
              <a:off x="0" y="0"/>
              <a:ext cx="1580691" cy="134358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1606550" cy="136906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19405" algn="l" rtl="0" eaLnBrk="0">
                <a:lnSpc>
                  <a:spcPct val="87000"/>
                </a:lnSpc>
              </a:pPr>
              <a:r>
                <a:rPr sz="2200" kern="0" spc="-110" dirty="0">
                  <a:solidFill>
                    <a:srgbClr val="76767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祥云赋</a:t>
              </a:r>
              <a:endParaRPr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68" name="textbox 68"/>
          <p:cNvSpPr/>
          <p:nvPr/>
        </p:nvSpPr>
        <p:spPr>
          <a:xfrm>
            <a:off x="3598183" y="1198347"/>
            <a:ext cx="584200" cy="35299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780" algn="l" rtl="0" eaLnBrk="0">
              <a:lnSpc>
                <a:spcPct val="87000"/>
              </a:lnSpc>
            </a:pPr>
            <a:r>
              <a:rPr sz="1100" b="1" kern="0" spc="-2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交易方式</a:t>
            </a:r>
            <a:endParaRPr sz="11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rtl="0" eaLnBrk="0">
              <a:lnSpc>
                <a:spcPct val="15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algn="l" rtl="0" eaLnBrk="0">
              <a:lnSpc>
                <a:spcPct val="88000"/>
              </a:lnSpc>
              <a:spcBef>
                <a:spcPts val="340"/>
              </a:spcBef>
            </a:pPr>
            <a:r>
              <a:rPr sz="11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资产交易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5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  <a:spcBef>
                <a:spcPts val="335"/>
              </a:spcBef>
            </a:pPr>
            <a:r>
              <a:rPr sz="11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股权交易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5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  <a:spcBef>
                <a:spcPts val="335"/>
              </a:spcBef>
            </a:pPr>
            <a:r>
              <a:rPr sz="11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股权交易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5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  <a:spcBef>
                <a:spcPts val="340"/>
              </a:spcBef>
            </a:pPr>
            <a:r>
              <a:rPr sz="11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股权交易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5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algn="l" rtl="0" eaLnBrk="0">
              <a:lnSpc>
                <a:spcPct val="88000"/>
              </a:lnSpc>
              <a:spcBef>
                <a:spcPts val="335"/>
              </a:spcBef>
            </a:pPr>
            <a:r>
              <a:rPr sz="11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资产交易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5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  <a:spcBef>
                <a:spcPts val="335"/>
              </a:spcBef>
            </a:pPr>
            <a:r>
              <a:rPr sz="11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股权交易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5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  <a:spcBef>
                <a:spcPts val="335"/>
              </a:spcBef>
            </a:pPr>
            <a:r>
              <a:rPr sz="11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股权交易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5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8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algn="l" rtl="0" eaLnBrk="0">
              <a:lnSpc>
                <a:spcPct val="88000"/>
              </a:lnSpc>
              <a:spcBef>
                <a:spcPts val="0"/>
              </a:spcBef>
            </a:pPr>
            <a:r>
              <a:rPr sz="11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资产交易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0" name="textbox 70"/>
          <p:cNvSpPr/>
          <p:nvPr/>
        </p:nvSpPr>
        <p:spPr>
          <a:xfrm>
            <a:off x="4468274" y="1198347"/>
            <a:ext cx="584200" cy="35306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605" algn="l" rtl="0" eaLnBrk="0">
              <a:lnSpc>
                <a:spcPct val="86000"/>
              </a:lnSpc>
            </a:pPr>
            <a:r>
              <a:rPr sz="1100" b="1" kern="0" spc="-2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项目状态</a:t>
            </a:r>
            <a:endParaRPr sz="11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rtl="0" eaLnBrk="0">
              <a:lnSpc>
                <a:spcPct val="15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2400" algn="l" rtl="0" eaLnBrk="0">
              <a:lnSpc>
                <a:spcPct val="88000"/>
              </a:lnSpc>
              <a:spcBef>
                <a:spcPts val="340"/>
              </a:spcBef>
            </a:pPr>
            <a:r>
              <a:rPr sz="11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现房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5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  <a:spcBef>
                <a:spcPts val="330"/>
              </a:spcBef>
            </a:pPr>
            <a:r>
              <a:rPr sz="11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在建工程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5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  <a:spcBef>
                <a:spcPts val="330"/>
              </a:spcBef>
            </a:pPr>
            <a:r>
              <a:rPr sz="11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现房在营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5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2400" algn="l" rtl="0" eaLnBrk="0">
              <a:lnSpc>
                <a:spcPct val="88000"/>
              </a:lnSpc>
              <a:spcBef>
                <a:spcPts val="340"/>
              </a:spcBef>
            </a:pPr>
            <a:r>
              <a:rPr sz="11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现房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3185" algn="l" rtl="0" eaLnBrk="0">
              <a:lnSpc>
                <a:spcPct val="88000"/>
              </a:lnSpc>
              <a:spcBef>
                <a:spcPts val="340"/>
              </a:spcBef>
            </a:pPr>
            <a:r>
              <a:rPr sz="11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准现房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5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  <a:spcBef>
                <a:spcPts val="335"/>
              </a:spcBef>
            </a:pPr>
            <a:r>
              <a:rPr sz="11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现房在营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5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  <a:spcBef>
                <a:spcPts val="335"/>
              </a:spcBef>
            </a:pPr>
            <a:r>
              <a:rPr sz="11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在建工程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5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40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2400" algn="l" rtl="0" eaLnBrk="0">
              <a:lnSpc>
                <a:spcPct val="88000"/>
              </a:lnSpc>
            </a:pPr>
            <a:r>
              <a:rPr sz="11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现房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4" name="group 14"/>
          <p:cNvGrpSpPr/>
          <p:nvPr/>
        </p:nvGrpSpPr>
        <p:grpSpPr>
          <a:xfrm rot="21600000">
            <a:off x="9992728" y="2628633"/>
            <a:ext cx="1822057" cy="1019860"/>
            <a:chOff x="0" y="0"/>
            <a:chExt cx="1822057" cy="1019860"/>
          </a:xfrm>
        </p:grpSpPr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21600000">
              <a:off x="0" y="0"/>
              <a:ext cx="1822057" cy="1019860"/>
            </a:xfrm>
            <a:prstGeom prst="rect">
              <a:avLst/>
            </a:prstGeom>
          </p:spPr>
        </p:pic>
        <p:sp>
          <p:nvSpPr>
            <p:cNvPr id="74" name="textbox 74"/>
            <p:cNvSpPr/>
            <p:nvPr/>
          </p:nvSpPr>
          <p:spPr>
            <a:xfrm>
              <a:off x="-12700" y="-12700"/>
              <a:ext cx="1847850" cy="104584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08965" algn="l" rtl="0" eaLnBrk="0">
                <a:lnSpc>
                  <a:spcPct val="87000"/>
                </a:lnSpc>
                <a:spcBef>
                  <a:spcPts val="0"/>
                </a:spcBef>
              </a:pPr>
              <a:r>
                <a:rPr sz="2200" kern="0" spc="-13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五洲医院</a:t>
              </a:r>
              <a:endParaRPr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76" name="picture 7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8817521" y="5437632"/>
            <a:ext cx="1541105" cy="1143546"/>
          </a:xfrm>
          <a:prstGeom prst="rect">
            <a:avLst/>
          </a:prstGeom>
        </p:spPr>
      </p:pic>
      <p:pic>
        <p:nvPicPr>
          <p:cNvPr id="78" name="picture 7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393191" y="515111"/>
            <a:ext cx="4067555" cy="288035"/>
          </a:xfrm>
          <a:prstGeom prst="rect">
            <a:avLst/>
          </a:prstGeom>
        </p:spPr>
      </p:pic>
      <p:sp>
        <p:nvSpPr>
          <p:cNvPr id="80" name="textbox 80"/>
          <p:cNvSpPr/>
          <p:nvPr/>
        </p:nvSpPr>
        <p:spPr>
          <a:xfrm>
            <a:off x="360318" y="384290"/>
            <a:ext cx="4077970" cy="447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3200" kern="0" spc="-1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旭辉北京大宗资产概</a:t>
            </a:r>
            <a:r>
              <a:rPr sz="3200" kern="0" spc="-2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览</a:t>
            </a:r>
            <a:endParaRPr sz="32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82" name="picture 8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8401620" y="4144912"/>
            <a:ext cx="552205" cy="804820"/>
          </a:xfrm>
          <a:prstGeom prst="rect">
            <a:avLst/>
          </a:prstGeom>
        </p:spPr>
      </p:pic>
      <p:sp>
        <p:nvSpPr>
          <p:cNvPr id="84" name="textbox 84"/>
          <p:cNvSpPr/>
          <p:nvPr/>
        </p:nvSpPr>
        <p:spPr>
          <a:xfrm>
            <a:off x="8544481" y="1980628"/>
            <a:ext cx="1553210" cy="3162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7000"/>
              </a:lnSpc>
            </a:pPr>
            <a:r>
              <a:rPr sz="2200" kern="0" spc="-240" dirty="0">
                <a:solidFill>
                  <a:srgbClr val="87878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望馨</a:t>
            </a:r>
            <a:r>
              <a:rPr sz="2200" kern="0" spc="-230" dirty="0">
                <a:solidFill>
                  <a:srgbClr val="87878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商业中</a:t>
            </a:r>
            <a:r>
              <a:rPr sz="2200" kern="0" spc="-30" dirty="0">
                <a:solidFill>
                  <a:srgbClr val="87878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</a:t>
            </a:r>
            <a:endParaRPr sz="2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6" name="picture 8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9118274" y="3229026"/>
            <a:ext cx="373967" cy="473692"/>
          </a:xfrm>
          <a:prstGeom prst="rect">
            <a:avLst/>
          </a:prstGeom>
        </p:spPr>
      </p:pic>
      <p:pic>
        <p:nvPicPr>
          <p:cNvPr id="88" name="picture 8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10403057" y="1708087"/>
            <a:ext cx="373967" cy="473692"/>
          </a:xfrm>
          <a:prstGeom prst="rect">
            <a:avLst/>
          </a:prstGeom>
        </p:spPr>
      </p:pic>
      <p:pic>
        <p:nvPicPr>
          <p:cNvPr id="90" name="picture 9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9895501" y="2696782"/>
            <a:ext cx="373967" cy="473692"/>
          </a:xfrm>
          <a:prstGeom prst="rect">
            <a:avLst/>
          </a:prstGeom>
        </p:spPr>
      </p:pic>
      <p:pic>
        <p:nvPicPr>
          <p:cNvPr id="92" name="picture 9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9860036" y="3204820"/>
            <a:ext cx="361502" cy="486158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10874475" y="1918844"/>
            <a:ext cx="361502" cy="4736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1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170" name="picture 1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542531" y="3585971"/>
            <a:ext cx="5649468" cy="3272028"/>
          </a:xfrm>
          <a:prstGeom prst="rect">
            <a:avLst/>
          </a:prstGeom>
        </p:spPr>
      </p:pic>
      <p:graphicFrame>
        <p:nvGraphicFramePr>
          <p:cNvPr id="172" name="table 172"/>
          <p:cNvGraphicFramePr>
            <a:graphicFrameLocks noGrp="1"/>
          </p:cNvGraphicFramePr>
          <p:nvPr/>
        </p:nvGraphicFramePr>
        <p:xfrm>
          <a:off x="6538594" y="3582809"/>
          <a:ext cx="5257165" cy="3175000"/>
        </p:xfrm>
        <a:graphic>
          <a:graphicData uri="http://schemas.openxmlformats.org/drawingml/2006/table">
            <a:tbl>
              <a:tblPr/>
              <a:tblGrid>
                <a:gridCol w="1364614"/>
                <a:gridCol w="3892550"/>
              </a:tblGrid>
              <a:tr h="3575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42925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900" b="1" kern="0" spc="1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地址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49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900" b="1" kern="0" spc="2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北京市朝阳区东湖湾高端社区对面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6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8445" algn="l" rtl="0" eaLnBrk="0">
                        <a:lnSpc>
                          <a:spcPct val="91000"/>
                        </a:lnSpc>
                      </a:pPr>
                      <a:r>
                        <a:rPr sz="900" b="1" kern="0" spc="1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产证土地性质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670" algn="l" rtl="0" eaLnBrk="0">
                        <a:lnSpc>
                          <a:spcPct val="89000"/>
                        </a:lnSpc>
                      </a:pPr>
                      <a:r>
                        <a:rPr sz="900" b="1" kern="0" spc="1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商业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0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17195" algn="l" rtl="0" eaLnBrk="0">
                        <a:lnSpc>
                          <a:spcPct val="91000"/>
                        </a:lnSpc>
                      </a:pPr>
                      <a:r>
                        <a:rPr sz="900" b="1" kern="0" spc="1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土地年限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495" algn="l" rtl="0" eaLnBrk="0">
                        <a:lnSpc>
                          <a:spcPts val="1310"/>
                        </a:lnSpc>
                      </a:pPr>
                      <a:r>
                        <a:rPr sz="900" b="1" kern="0" spc="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40</a:t>
                      </a:r>
                      <a:r>
                        <a:rPr sz="900" b="1" kern="0" spc="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r>
                        <a:rPr sz="900" b="1" kern="0" spc="-1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b="1" kern="0" spc="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</a:t>
                      </a:r>
                      <a:r>
                        <a:rPr sz="900" b="1" kern="0" spc="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2004.6.5---2044.6.4</a:t>
                      </a:r>
                      <a:r>
                        <a:rPr sz="900" b="1" kern="0" spc="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4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1305" algn="l" rtl="0" eaLnBrk="0">
                        <a:lnSpc>
                          <a:spcPct val="91000"/>
                        </a:lnSpc>
                      </a:pPr>
                      <a:r>
                        <a:rPr sz="900" b="1" kern="0" spc="1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地上建筑面积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495" algn="l" rtl="0" eaLnBrk="0">
                        <a:lnSpc>
                          <a:spcPts val="1310"/>
                        </a:lnSpc>
                        <a:spcBef>
                          <a:spcPts val="0"/>
                        </a:spcBef>
                      </a:pPr>
                      <a:r>
                        <a:rPr sz="9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建筑面积</a:t>
                      </a:r>
                      <a:r>
                        <a:rPr sz="9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：</a:t>
                      </a:r>
                      <a:r>
                        <a:rPr sz="900" b="1" kern="0" spc="-1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4859.77</a:t>
                      </a:r>
                      <a:r>
                        <a:rPr sz="9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㎡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4765" algn="l" rtl="0" eaLnBrk="0">
                        <a:lnSpc>
                          <a:spcPts val="1310"/>
                        </a:lnSpc>
                        <a:spcBef>
                          <a:spcPts val="130"/>
                        </a:spcBef>
                      </a:pPr>
                      <a:r>
                        <a:rPr sz="900" b="1" kern="0" spc="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专有建筑面积</a:t>
                      </a:r>
                      <a:r>
                        <a:rPr sz="900" b="1" kern="0" spc="-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b="1" kern="0" spc="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：</a:t>
                      </a:r>
                      <a:r>
                        <a:rPr sz="900" b="1" kern="0" spc="-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b="1" kern="0" spc="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3206.0</a:t>
                      </a:r>
                      <a:r>
                        <a:rPr sz="9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</a:t>
                      </a:r>
                      <a:r>
                        <a:rPr sz="9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㎡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22860" algn="l" rtl="0" eaLnBrk="0">
                        <a:lnSpc>
                          <a:spcPts val="1310"/>
                        </a:lnSpc>
                        <a:spcBef>
                          <a:spcPts val="130"/>
                        </a:spcBef>
                      </a:pPr>
                      <a:r>
                        <a:rPr sz="900" b="1" kern="0" spc="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分摊建筑面积</a:t>
                      </a:r>
                      <a:r>
                        <a:rPr sz="900" b="1" kern="0" spc="-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b="1" kern="0" spc="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：</a:t>
                      </a:r>
                      <a:r>
                        <a:rPr sz="900" b="1" kern="0" spc="-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b="1" kern="0" spc="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165</a:t>
                      </a:r>
                      <a:r>
                        <a:rPr sz="9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3.75</a:t>
                      </a:r>
                      <a:r>
                        <a:rPr sz="9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㎡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6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15925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900" b="1" kern="0" spc="1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竣工时间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03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900" b="1" kern="0" spc="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2007-10-2</a:t>
                      </a:r>
                      <a:r>
                        <a:rPr sz="9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9</a:t>
                      </a:r>
                      <a:endParaRPr sz="900" dirty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0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5054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b="1" kern="0" spc="1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楼层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49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b="1" kern="0" spc="1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负一层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6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50545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900" b="1" kern="0" spc="1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层高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495" algn="l" rtl="0" eaLnBrk="0">
                        <a:lnSpc>
                          <a:spcPts val="1310"/>
                        </a:lnSpc>
                      </a:pPr>
                      <a:r>
                        <a:rPr sz="900" b="1" kern="0" spc="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4</a:t>
                      </a:r>
                      <a:r>
                        <a:rPr sz="900" b="1" kern="0" spc="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米</a:t>
                      </a:r>
                      <a:r>
                        <a:rPr sz="900" b="1" kern="0" spc="-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b="1" kern="0" spc="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900" b="1" kern="0" spc="-1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b="1" kern="0" spc="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局部</a:t>
                      </a:r>
                      <a:r>
                        <a:rPr sz="900" b="1" kern="0" spc="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5.4</a:t>
                      </a:r>
                      <a:r>
                        <a:rPr sz="900" b="1" kern="0" spc="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米</a:t>
                      </a:r>
                      <a:r>
                        <a:rPr sz="900" b="1" kern="0" spc="-1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b="1" kern="0" spc="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（已做夹</a:t>
                      </a:r>
                      <a:r>
                        <a:rPr sz="9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层）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8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5245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900" b="1" kern="0" spc="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车位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495" algn="l" rtl="0" eaLnBrk="0">
                        <a:lnSpc>
                          <a:spcPts val="1310"/>
                        </a:lnSpc>
                      </a:pPr>
                      <a:r>
                        <a:rPr sz="900" b="1" kern="0" spc="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94</a:t>
                      </a:r>
                      <a:r>
                        <a:rPr sz="900" b="1" kern="0" spc="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个</a:t>
                      </a:r>
                      <a:r>
                        <a:rPr sz="900" b="1" kern="0" spc="-1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b="1" kern="0" spc="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（人防</a:t>
                      </a:r>
                      <a:r>
                        <a:rPr sz="900" b="1" kern="0" spc="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42</a:t>
                      </a:r>
                      <a:r>
                        <a:rPr sz="900" b="1" kern="0" spc="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个</a:t>
                      </a:r>
                      <a:r>
                        <a:rPr sz="900" b="1" kern="0" spc="-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b="1" kern="0" spc="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900" b="1" kern="0" spc="-1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b="1" kern="0" spc="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</a:t>
                      </a:r>
                      <a:r>
                        <a:rPr sz="9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权</a:t>
                      </a:r>
                      <a:r>
                        <a:rPr sz="9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52</a:t>
                      </a:r>
                      <a:r>
                        <a:rPr sz="9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个）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4" name="picture 1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00811" y="3729227"/>
            <a:ext cx="5844540" cy="2683764"/>
          </a:xfrm>
          <a:prstGeom prst="rect">
            <a:avLst/>
          </a:prstGeom>
        </p:spPr>
      </p:pic>
      <p:pic>
        <p:nvPicPr>
          <p:cNvPr id="176" name="picture 1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542531" y="786383"/>
            <a:ext cx="5248655" cy="2589276"/>
          </a:xfrm>
          <a:prstGeom prst="rect">
            <a:avLst/>
          </a:prstGeom>
        </p:spPr>
      </p:pic>
      <p:sp>
        <p:nvSpPr>
          <p:cNvPr id="178" name="textbox 178"/>
          <p:cNvSpPr/>
          <p:nvPr/>
        </p:nvSpPr>
        <p:spPr>
          <a:xfrm>
            <a:off x="378418" y="2108177"/>
            <a:ext cx="4849495" cy="15252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2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3175" algn="l" rtl="0" eaLnBrk="0">
              <a:lnSpc>
                <a:spcPct val="137000"/>
              </a:lnSpc>
            </a:pPr>
            <a:r>
              <a:rPr sz="14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望京高端社区旁底商项目，</a:t>
            </a:r>
            <a:r>
              <a:rPr sz="1400" kern="0" spc="-2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14号线东湖渠地铁站300米</a:t>
            </a:r>
            <a:r>
              <a:rPr sz="1400" kern="0" spc="-1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，独立</a:t>
            </a:r>
            <a:r>
              <a:rPr sz="14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电梯和扶梯</a:t>
            </a:r>
            <a:r>
              <a:rPr sz="1400" kern="0" spc="-2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，独立门头</a:t>
            </a:r>
            <a:r>
              <a:rPr sz="1400" kern="0" spc="-2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，可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实现24小时营业。具备燃气+上下</a:t>
            </a:r>
            <a:r>
              <a:rPr sz="14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水条件。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6195" algn="l" rtl="0" eaLnBrk="0">
              <a:lnSpc>
                <a:spcPts val="1815"/>
              </a:lnSpc>
              <a:spcBef>
                <a:spcPts val="730"/>
              </a:spcBef>
            </a:pPr>
            <a:r>
              <a:rPr sz="14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目前租户：汤泉良子</a:t>
            </a:r>
            <a:r>
              <a:rPr sz="1400" kern="0" spc="-2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，租期10年剩余7年</a:t>
            </a:r>
            <a:r>
              <a:rPr sz="1400" kern="0" spc="-2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，平</a:t>
            </a:r>
            <a:r>
              <a:rPr sz="14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均年租金472万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1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  <a:spcBef>
                <a:spcPts val="5"/>
              </a:spcBef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交易模式：股权交易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4" name="group 24"/>
          <p:cNvGrpSpPr/>
          <p:nvPr/>
        </p:nvGrpSpPr>
        <p:grpSpPr>
          <a:xfrm rot="21600000">
            <a:off x="393191" y="845820"/>
            <a:ext cx="4067555" cy="288035"/>
            <a:chOff x="0" y="0"/>
            <a:chExt cx="4067555" cy="288035"/>
          </a:xfrm>
        </p:grpSpPr>
        <p:pic>
          <p:nvPicPr>
            <p:cNvPr id="180" name="picture 18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4067555" cy="288035"/>
            </a:xfrm>
            <a:prstGeom prst="rect">
              <a:avLst/>
            </a:prstGeom>
          </p:spPr>
        </p:pic>
        <p:sp>
          <p:nvSpPr>
            <p:cNvPr id="182" name="textbox 182"/>
            <p:cNvSpPr/>
            <p:nvPr/>
          </p:nvSpPr>
          <p:spPr>
            <a:xfrm>
              <a:off x="-12700" y="-12700"/>
              <a:ext cx="4093209" cy="3136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4000"/>
                </a:lnSpc>
              </a:pPr>
              <a:endParaRPr sz="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40970" algn="l" rtl="0" eaLnBrk="0">
                <a:lnSpc>
                  <a:spcPct val="88000"/>
                </a:lnSpc>
                <a:spcBef>
                  <a:spcPts val="0"/>
                </a:spcBef>
              </a:pPr>
              <a:r>
                <a:rPr sz="1500" b="1" kern="0" spc="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活力望京·汇聚人潮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184" name="picture 18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94500" y="332956"/>
            <a:ext cx="2877426" cy="392391"/>
          </a:xfrm>
          <a:prstGeom prst="rect">
            <a:avLst/>
          </a:prstGeom>
        </p:spPr>
      </p:pic>
      <p:sp>
        <p:nvSpPr>
          <p:cNvPr id="186" name="textbox 186"/>
          <p:cNvSpPr/>
          <p:nvPr/>
        </p:nvSpPr>
        <p:spPr>
          <a:xfrm>
            <a:off x="365113" y="1486242"/>
            <a:ext cx="4879340" cy="2508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2000"/>
              </a:lnSpc>
            </a:pPr>
            <a:r>
              <a:rPr sz="1800" u="sng" kern="0" spc="-170" dirty="0">
                <a:solidFill>
                  <a:srgbClr val="F3F6A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现房在营商业,</a:t>
            </a:r>
            <a:r>
              <a:rPr sz="1800" u="sng" kern="0" spc="290" dirty="0">
                <a:solidFill>
                  <a:srgbClr val="F3F6A5">
                    <a:alpha val="100000"/>
                  </a:srgbClr>
                </a:solidFill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u="sng" kern="0" spc="-170" dirty="0">
                <a:solidFill>
                  <a:srgbClr val="FBFBB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4859.7</a:t>
            </a:r>
            <a:r>
              <a:rPr sz="1800" u="sng" kern="0" spc="-160" dirty="0">
                <a:solidFill>
                  <a:srgbClr val="FBFBB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平米</a:t>
            </a:r>
            <a:r>
              <a:rPr sz="1800" u="sng" kern="0" spc="-170" dirty="0">
                <a:solidFill>
                  <a:srgbClr val="FBFBB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整层,高祖金国报率,报</a:t>
            </a:r>
            <a:r>
              <a:rPr sz="1800" u="sng" kern="0" spc="-30" dirty="0">
                <a:solidFill>
                  <a:srgbClr val="FBFBB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价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8" name="textbox 188"/>
          <p:cNvSpPr/>
          <p:nvPr/>
        </p:nvSpPr>
        <p:spPr>
          <a:xfrm>
            <a:off x="377575" y="1818982"/>
            <a:ext cx="668655" cy="2146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1500" kern="0" spc="60" dirty="0">
                <a:solidFill>
                  <a:srgbClr val="FAFDAA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6000</a:t>
            </a:r>
            <a:r>
              <a:rPr sz="1500" kern="0" spc="-10" dirty="0">
                <a:solidFill>
                  <a:srgbClr val="FAFDAA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90" name="picture 19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71754" y="1999957"/>
            <a:ext cx="667829" cy="59499"/>
          </a:xfrm>
          <a:prstGeom prst="rect">
            <a:avLst/>
          </a:prstGeom>
        </p:spPr>
      </p:pic>
      <p:sp>
        <p:nvSpPr>
          <p:cNvPr id="192" name="path 192"/>
          <p:cNvSpPr/>
          <p:nvPr/>
        </p:nvSpPr>
        <p:spPr>
          <a:xfrm>
            <a:off x="388620" y="3616883"/>
            <a:ext cx="1600200" cy="9143"/>
          </a:xfrm>
          <a:custGeom>
            <a:avLst/>
            <a:gdLst/>
            <a:ahLst/>
            <a:cxnLst/>
            <a:rect l="0" t="0" r="0" b="0"/>
            <a:pathLst>
              <a:path w="2520" h="14">
                <a:moveTo>
                  <a:pt x="0" y="7"/>
                </a:moveTo>
                <a:lnTo>
                  <a:pt x="2520" y="7"/>
                </a:lnTo>
              </a:path>
            </a:pathLst>
          </a:custGeom>
          <a:noFill/>
          <a:ln w="9143" cap="flat">
            <a:solidFill>
              <a:srgbClr val="FFFFFF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picture 3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320" name="textbox 320"/>
          <p:cNvSpPr/>
          <p:nvPr/>
        </p:nvSpPr>
        <p:spPr>
          <a:xfrm>
            <a:off x="6356426" y="3498900"/>
            <a:ext cx="2030729" cy="7924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23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恒藏</a:t>
            </a:r>
            <a:r>
              <a:rPr sz="23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3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时代资产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8000"/>
              </a:lnSpc>
            </a:pPr>
            <a:endParaRPr sz="1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5560" algn="l" rtl="0" eaLnBrk="0">
              <a:lnSpc>
                <a:spcPct val="79000"/>
              </a:lnSpc>
              <a:spcBef>
                <a:spcPts val="5"/>
              </a:spcBef>
            </a:pPr>
            <a:r>
              <a:rPr sz="2300" kern="0" spc="50" dirty="0">
                <a:solidFill>
                  <a:srgbClr val="F6D88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THANK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22" name="picture 3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654490" y="4448771"/>
            <a:ext cx="6883019" cy="76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846</Words>
  <Application>WPS 演示</Application>
  <PresentationFormat/>
  <Paragraphs>202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6" baseType="lpstr">
      <vt:lpstr>Arial</vt:lpstr>
      <vt:lpstr>宋体</vt:lpstr>
      <vt:lpstr>Wingdings</vt:lpstr>
      <vt:lpstr>Arial</vt:lpstr>
      <vt:lpstr>微软雅黑</vt:lpstr>
      <vt:lpstr>Segoe UI</vt:lpstr>
      <vt:lpstr>黑体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刘宪锋</cp:lastModifiedBy>
  <cp:revision>1</cp:revision>
  <dcterms:created xsi:type="dcterms:W3CDTF">2025-06-14T23:53:36Z</dcterms:created>
  <dcterms:modified xsi:type="dcterms:W3CDTF">2025-06-14T23:53:36Z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wqlLaW5nc29mdCBQREYgdG8gV1BTIDExMA</vt:lpwstr>
  </property>
  <property fmtid="{D5CDD505-2E9C-101B-9397-08002B2CF9AE}" pid="3" name="Created">
    <vt:filetime>2025-06-14T19:31:26Z</vt:filetime>
  </property>
  <property fmtid="{D5CDD505-2E9C-101B-9397-08002B2CF9AE}" pid="4" name="ICV">
    <vt:lpwstr>493EE41F18854BF8A2573C1E42ED1BD2_12</vt:lpwstr>
  </property>
  <property fmtid="{D5CDD505-2E9C-101B-9397-08002B2CF9AE}" pid="5" name="KSOProductBuildVer">
    <vt:lpwstr>2052-12.1.0.21171</vt:lpwstr>
  </property>
</Properties>
</file>