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177" r:id="rId3"/>
    <p:sldId id="4178" r:id="rId4"/>
    <p:sldId id="4130" r:id="rId5"/>
    <p:sldId id="4131" r:id="rId6"/>
    <p:sldId id="4174" r:id="rId7"/>
    <p:sldId id="4175" r:id="rId8"/>
    <p:sldId id="4176" r:id="rId9"/>
    <p:sldId id="4132" r:id="rId10"/>
    <p:sldId id="4139" r:id="rId11"/>
    <p:sldId id="4140" r:id="rId12"/>
    <p:sldId id="4172" r:id="rId13"/>
    <p:sldId id="4168" r:id="rId14"/>
    <p:sldId id="4169" r:id="rId15"/>
    <p:sldId id="4170" r:id="rId16"/>
    <p:sldId id="4179" r:id="rId17"/>
    <p:sldId id="4180" r:id="rId18"/>
    <p:sldId id="4181" r:id="rId19"/>
    <p:sldId id="4182" r:id="rId20"/>
    <p:sldId id="4183" r:id="rId21"/>
    <p:sldId id="4184" r:id="rId22"/>
    <p:sldId id="4186" r:id="rId23"/>
    <p:sldId id="4187" r:id="rId24"/>
    <p:sldId id="4188" r:id="rId25"/>
    <p:sldId id="4189" r:id="rId26"/>
    <p:sldId id="4190" r:id="rId27"/>
    <p:sldId id="4191" r:id="rId28"/>
    <p:sldId id="4192" r:id="rId29"/>
    <p:sldId id="4193" r:id="rId30"/>
    <p:sldId id="4133" r:id="rId31"/>
    <p:sldId id="4134" r:id="rId32"/>
    <p:sldId id="4123" r:id="rId33"/>
    <p:sldId id="4135" r:id="rId34"/>
    <p:sldId id="4136" r:id="rId35"/>
    <p:sldId id="4137" r:id="rId36"/>
    <p:sldId id="4138" r:id="rId37"/>
    <p:sldId id="4141" r:id="rId38"/>
    <p:sldId id="4195" r:id="rId39"/>
    <p:sldId id="4194" r:id="rId40"/>
    <p:sldId id="4196" r:id="rId41"/>
    <p:sldId id="4142" r:id="rId42"/>
    <p:sldId id="4155" r:id="rId43"/>
    <p:sldId id="4156" r:id="rId44"/>
    <p:sldId id="4157" r:id="rId45"/>
    <p:sldId id="4158" r:id="rId46"/>
    <p:sldId id="4159" r:id="rId47"/>
    <p:sldId id="4160" r:id="rId48"/>
    <p:sldId id="4161" r:id="rId49"/>
    <p:sldId id="4167" r:id="rId50"/>
    <p:sldId id="263"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183"/>
    <a:srgbClr val="007237"/>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4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defTabSz="914400">
              <a:defRPr lang="zh-CN" sz="14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张家港凤凰镇地块客群占比示意图</a:t>
            </a:r>
          </a:p>
        </c:rich>
      </c:tx>
      <c:overlay val="0"/>
      <c:spPr>
        <a:noFill/>
        <a:ln>
          <a:noFill/>
        </a:ln>
        <a:effectLst/>
      </c:spPr>
      <c:txPr>
        <a:bodyPr rot="0" spcFirstLastPara="0" vertOverflow="ellipsis" vert="horz" wrap="square" anchor="ctr" anchorCtr="1" forceAA="0"/>
        <a:lstStyle/>
        <a:p>
          <a:pPr defTabSz="914400">
            <a:defRPr lang="zh-CN" sz="14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title>
    <c:autoTitleDeleted val="0"/>
    <c:plotArea>
      <c:layout/>
      <c:pieChart>
        <c:varyColors val="1"/>
        <c:ser>
          <c:idx val="1"/>
          <c:order val="0"/>
          <c:tx>
            <c:strRef>
              <c:f>Sheet1!$B$1</c:f>
              <c:strCache>
                <c:ptCount val="1"/>
                <c:pt idx="0">
                  <c:v>占比</c:v>
                </c:pt>
              </c:strCache>
            </c:strRef>
          </c:tx>
          <c:dPt>
            <c:idx val="0"/>
            <c:bubble3D val="0"/>
            <c:spPr>
              <a:solidFill>
                <a:schemeClr val="accent1"/>
              </a:solidFill>
              <a:ln>
                <a:solidFill>
                  <a:schemeClr val="bg1"/>
                </a:solidFill>
              </a:ln>
              <a:effectLst/>
            </c:spPr>
            <c:extLst>
              <c:ext xmlns:c16="http://schemas.microsoft.com/office/drawing/2014/chart" uri="{C3380CC4-5D6E-409C-BE32-E72D297353CC}">
                <c16:uniqueId val="{00000001-9976-4FD1-A286-774F56CB7813}"/>
              </c:ext>
            </c:extLst>
          </c:dPt>
          <c:dPt>
            <c:idx val="1"/>
            <c:bubble3D val="0"/>
            <c:spPr>
              <a:solidFill>
                <a:schemeClr val="accent2"/>
              </a:solidFill>
              <a:ln>
                <a:solidFill>
                  <a:schemeClr val="bg1"/>
                </a:solidFill>
              </a:ln>
              <a:effectLst/>
            </c:spPr>
            <c:extLst>
              <c:ext xmlns:c16="http://schemas.microsoft.com/office/drawing/2014/chart" uri="{C3380CC4-5D6E-409C-BE32-E72D297353CC}">
                <c16:uniqueId val="{00000003-9976-4FD1-A286-774F56CB7813}"/>
              </c:ext>
            </c:extLst>
          </c:dPt>
          <c:dPt>
            <c:idx val="2"/>
            <c:bubble3D val="0"/>
            <c:spPr>
              <a:solidFill>
                <a:schemeClr val="accent3"/>
              </a:solidFill>
              <a:ln>
                <a:solidFill>
                  <a:schemeClr val="bg1"/>
                </a:solidFill>
              </a:ln>
              <a:effectLst/>
            </c:spPr>
            <c:extLst>
              <c:ext xmlns:c16="http://schemas.microsoft.com/office/drawing/2014/chart" uri="{C3380CC4-5D6E-409C-BE32-E72D297353CC}">
                <c16:uniqueId val="{00000005-9976-4FD1-A286-774F56CB7813}"/>
              </c:ext>
            </c:extLst>
          </c:dPt>
          <c:dLbls>
            <c:spPr>
              <a:noFill/>
              <a:ln>
                <a:noFill/>
              </a:ln>
              <a:effectLst/>
            </c:spPr>
            <c:txPr>
              <a:bodyPr rot="0" spcFirstLastPara="0" vertOverflow="ellipsis" vert="horz" wrap="square" lIns="38100" tIns="19050" rIns="38100" bIns="19050" anchor="ctr" anchorCtr="1" forceAA="0"/>
              <a:lstStyle/>
              <a:p>
                <a:pPr>
                  <a:defRPr lang="zh-CN" sz="10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初级改善客群</c:v>
                </c:pt>
                <c:pt idx="1">
                  <c:v>品质改善客群</c:v>
                </c:pt>
                <c:pt idx="2">
                  <c:v>高端改善客群</c:v>
                </c:pt>
              </c:strCache>
            </c:strRef>
          </c:cat>
          <c:val>
            <c:numRef>
              <c:f>Sheet1!$B$2:$B$4</c:f>
              <c:numCache>
                <c:formatCode>0%</c:formatCode>
                <c:ptCount val="3"/>
                <c:pt idx="0">
                  <c:v>0.2</c:v>
                </c:pt>
                <c:pt idx="1">
                  <c:v>0.3</c:v>
                </c:pt>
                <c:pt idx="2">
                  <c:v>0.5</c:v>
                </c:pt>
              </c:numCache>
            </c:numRef>
          </c:val>
          <c:extLst>
            <c:ext xmlns:c16="http://schemas.microsoft.com/office/drawing/2014/chart" uri="{C3380CC4-5D6E-409C-BE32-E72D297353CC}">
              <c16:uniqueId val="{00000006-9976-4FD1-A286-774F56CB7813}"/>
            </c:ext>
          </c:extLst>
        </c:ser>
        <c:ser>
          <c:idx val="0"/>
          <c:order val="1"/>
          <c:tx>
            <c:strRef>
              <c:f>Sheet1!$C$1</c:f>
              <c:strCache>
                <c:ptCount val="1"/>
                <c:pt idx="0">
                  <c:v>面积</c:v>
                </c:pt>
              </c:strCache>
            </c:strRef>
          </c:tx>
          <c:dPt>
            <c:idx val="0"/>
            <c:bubble3D val="0"/>
            <c:spPr>
              <a:solidFill>
                <a:schemeClr val="accent1"/>
              </a:solidFill>
              <a:ln>
                <a:solidFill>
                  <a:schemeClr val="bg1"/>
                </a:solidFill>
              </a:ln>
              <a:effectLst/>
            </c:spPr>
            <c:extLst>
              <c:ext xmlns:c16="http://schemas.microsoft.com/office/drawing/2014/chart" uri="{C3380CC4-5D6E-409C-BE32-E72D297353CC}">
                <c16:uniqueId val="{00000008-9976-4FD1-A286-774F56CB7813}"/>
              </c:ext>
            </c:extLst>
          </c:dPt>
          <c:dPt>
            <c:idx val="1"/>
            <c:bubble3D val="0"/>
            <c:spPr>
              <a:solidFill>
                <a:schemeClr val="accent2"/>
              </a:solidFill>
              <a:ln>
                <a:solidFill>
                  <a:schemeClr val="bg1"/>
                </a:solidFill>
              </a:ln>
              <a:effectLst/>
            </c:spPr>
            <c:extLst>
              <c:ext xmlns:c16="http://schemas.microsoft.com/office/drawing/2014/chart" uri="{C3380CC4-5D6E-409C-BE32-E72D297353CC}">
                <c16:uniqueId val="{0000000A-9976-4FD1-A286-774F56CB7813}"/>
              </c:ext>
            </c:extLst>
          </c:dPt>
          <c:dPt>
            <c:idx val="2"/>
            <c:bubble3D val="0"/>
            <c:spPr>
              <a:solidFill>
                <a:schemeClr val="accent3"/>
              </a:solidFill>
              <a:ln>
                <a:solidFill>
                  <a:schemeClr val="bg1"/>
                </a:solidFill>
              </a:ln>
              <a:effectLst/>
            </c:spPr>
            <c:extLst>
              <c:ext xmlns:c16="http://schemas.microsoft.com/office/drawing/2014/chart" uri="{C3380CC4-5D6E-409C-BE32-E72D297353CC}">
                <c16:uniqueId val="{0000000C-9976-4FD1-A286-774F56CB7813}"/>
              </c:ext>
            </c:extLst>
          </c:dPt>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初级改善客群</c:v>
                </c:pt>
                <c:pt idx="1">
                  <c:v>品质改善客群</c:v>
                </c:pt>
                <c:pt idx="2">
                  <c:v>高端改善客群</c:v>
                </c:pt>
              </c:strCache>
            </c:strRef>
          </c:cat>
          <c:val>
            <c:numRef>
              <c:f>Sheet1!$C$2:$C$4</c:f>
              <c:numCache>
                <c:formatCode>General</c:formatCode>
                <c:ptCount val="3"/>
                <c:pt idx="0">
                  <c:v>0</c:v>
                </c:pt>
                <c:pt idx="1">
                  <c:v>0</c:v>
                </c:pt>
                <c:pt idx="2">
                  <c:v>0</c:v>
                </c:pt>
              </c:numCache>
            </c:numRef>
          </c:val>
          <c:extLst>
            <c:ext xmlns:c16="http://schemas.microsoft.com/office/drawing/2014/chart" uri="{C3380CC4-5D6E-409C-BE32-E72D297353CC}">
              <c16:uniqueId val="{0000000D-9976-4FD1-A286-774F56CB7813}"/>
            </c:ext>
          </c:extLst>
        </c:ser>
        <c:ser>
          <c:idx val="2"/>
          <c:order val="2"/>
          <c:tx>
            <c:strRef>
              <c:f>Sheet1!$D$1</c:f>
              <c:strCache>
                <c:ptCount val="1"/>
                <c:pt idx="0">
                  <c:v>产品</c:v>
                </c:pt>
              </c:strCache>
            </c:strRef>
          </c:tx>
          <c:dPt>
            <c:idx val="0"/>
            <c:bubble3D val="0"/>
            <c:spPr>
              <a:solidFill>
                <a:schemeClr val="accent1"/>
              </a:solidFill>
              <a:ln>
                <a:solidFill>
                  <a:schemeClr val="bg1"/>
                </a:solidFill>
              </a:ln>
              <a:effectLst/>
            </c:spPr>
            <c:extLst>
              <c:ext xmlns:c16="http://schemas.microsoft.com/office/drawing/2014/chart" uri="{C3380CC4-5D6E-409C-BE32-E72D297353CC}">
                <c16:uniqueId val="{0000000F-9976-4FD1-A286-774F56CB7813}"/>
              </c:ext>
            </c:extLst>
          </c:dPt>
          <c:dPt>
            <c:idx val="1"/>
            <c:bubble3D val="0"/>
            <c:spPr>
              <a:solidFill>
                <a:schemeClr val="accent2"/>
              </a:solidFill>
              <a:ln>
                <a:solidFill>
                  <a:schemeClr val="bg1"/>
                </a:solidFill>
              </a:ln>
              <a:effectLst/>
            </c:spPr>
            <c:extLst>
              <c:ext xmlns:c16="http://schemas.microsoft.com/office/drawing/2014/chart" uri="{C3380CC4-5D6E-409C-BE32-E72D297353CC}">
                <c16:uniqueId val="{00000011-9976-4FD1-A286-774F56CB7813}"/>
              </c:ext>
            </c:extLst>
          </c:dPt>
          <c:dPt>
            <c:idx val="2"/>
            <c:bubble3D val="0"/>
            <c:spPr>
              <a:solidFill>
                <a:schemeClr val="accent3"/>
              </a:solidFill>
              <a:ln>
                <a:solidFill>
                  <a:schemeClr val="bg1"/>
                </a:solidFill>
              </a:ln>
              <a:effectLst/>
            </c:spPr>
            <c:extLst>
              <c:ext xmlns:c16="http://schemas.microsoft.com/office/drawing/2014/chart" uri="{C3380CC4-5D6E-409C-BE32-E72D297353CC}">
                <c16:uniqueId val="{00000013-9976-4FD1-A286-774F56CB7813}"/>
              </c:ext>
            </c:extLst>
          </c:dPt>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初级改善客群</c:v>
                </c:pt>
                <c:pt idx="1">
                  <c:v>品质改善客群</c:v>
                </c:pt>
                <c:pt idx="2">
                  <c:v>高端改善客群</c:v>
                </c:pt>
              </c:strCache>
            </c:strRef>
          </c:cat>
          <c:val>
            <c:numRef>
              <c:f>Sheet1!$D$2:$D$4</c:f>
              <c:numCache>
                <c:formatCode>General</c:formatCode>
                <c:ptCount val="3"/>
                <c:pt idx="0">
                  <c:v>0</c:v>
                </c:pt>
                <c:pt idx="1">
                  <c:v>0</c:v>
                </c:pt>
                <c:pt idx="2">
                  <c:v>0</c:v>
                </c:pt>
              </c:numCache>
            </c:numRef>
          </c:val>
          <c:extLst>
            <c:ext xmlns:c16="http://schemas.microsoft.com/office/drawing/2014/chart" uri="{C3380CC4-5D6E-409C-BE32-E72D297353CC}">
              <c16:uniqueId val="{00000014-9976-4FD1-A286-774F56CB7813}"/>
            </c:ext>
          </c:extLst>
        </c:ser>
        <c:dLbls>
          <c:showLegendKey val="0"/>
          <c:showVal val="1"/>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legend>
    <c:plotVisOnly val="1"/>
    <c:dispBlanksAs val="gap"/>
    <c:showDLblsOverMax val="0"/>
    <c:extLst>
      <c:ext uri="{0b15fc19-7d7d-44ad-8c2d-2c3a37ce22c3}">
        <chartProps xmlns="https://web.wps.cn/et/2018/main" chartId="{6fb1deb0-a9c7-4cef-895d-6ee153f9a3ad}"/>
      </c:ext>
    </c:extLst>
  </c:chart>
  <c:spPr>
    <a:solidFill>
      <a:schemeClr val="bg1"/>
    </a:solidFill>
    <a:ln w="9525" cap="flat" cmpd="sng" algn="ctr">
      <a:solidFill>
        <a:schemeClr val="tx1">
          <a:lumMod val="50000"/>
          <a:lumOff val="50000"/>
          <a:alpha val="25000"/>
        </a:schemeClr>
      </a:solidFill>
      <a:round/>
    </a:ln>
    <a:effectLst/>
  </c:spPr>
  <c:txPr>
    <a:bodyPr/>
    <a:lstStyle/>
    <a:p>
      <a:pPr>
        <a:defRPr lang="zh-C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8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solidFill>
          <a:schemeClr val="bg1"/>
        </a:solidFill>
      </a:ln>
      <a:effectLst/>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2025/6/26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2025/6/26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2025/6/26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2025/6/26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2025/6/26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2025/6/26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37.wmf"/><Relationship Id="rId5" Type="http://schemas.openxmlformats.org/officeDocument/2006/relationships/oleObject" Target="../embeddings/oleObject1.bin"/><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GIF"/><Relationship Id="rId5" Type="http://schemas.openxmlformats.org/officeDocument/2006/relationships/image" Target="../media/image43.jpe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2.GIF"/><Relationship Id="rId5" Type="http://schemas.openxmlformats.org/officeDocument/2006/relationships/image" Target="../media/image60.jpe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61.jpeg"/><Relationship Id="rId5" Type="http://schemas.openxmlformats.org/officeDocument/2006/relationships/slideLayout" Target="../slideLayouts/slideLayout2.xml"/><Relationship Id="rId4" Type="http://schemas.openxmlformats.org/officeDocument/2006/relationships/tags" Target="../tags/tag6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tags" Target="../tags/tag6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63.jpe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7B6C237-1FBE-50CC-A6A2-D99F3CE2AD3E}"/>
              </a:ext>
            </a:extLst>
          </p:cNvPr>
          <p:cNvSpPr/>
          <p:nvPr/>
        </p:nvSpPr>
        <p:spPr>
          <a:xfrm>
            <a:off x="0" y="0"/>
            <a:ext cx="12192000" cy="6858000"/>
          </a:xfrm>
          <a:prstGeom prst="rect">
            <a:avLst/>
          </a:prstGeom>
          <a:solidFill>
            <a:srgbClr val="0072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01CFC93-AB47-1D3C-039A-097560B1549D}"/>
              </a:ext>
            </a:extLst>
          </p:cNvPr>
          <p:cNvSpPr/>
          <p:nvPr/>
        </p:nvSpPr>
        <p:spPr>
          <a:xfrm>
            <a:off x="1126502" y="1254967"/>
            <a:ext cx="9585041" cy="4749282"/>
          </a:xfrm>
          <a:prstGeom prst="rect">
            <a:avLst/>
          </a:prstGeom>
          <a:solidFill>
            <a:schemeClr val="bg1"/>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FD79AA2-84EE-9904-6AAD-B60918FDE35D}"/>
              </a:ext>
            </a:extLst>
          </p:cNvPr>
          <p:cNvSpPr/>
          <p:nvPr/>
        </p:nvSpPr>
        <p:spPr>
          <a:xfrm>
            <a:off x="1408922" y="1492898"/>
            <a:ext cx="9041363" cy="427342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标题 1">
            <a:extLst>
              <a:ext uri="{FF2B5EF4-FFF2-40B4-BE49-F238E27FC236}">
                <a16:creationId xmlns:a16="http://schemas.microsoft.com/office/drawing/2014/main" id="{4E74354E-1BD9-3BC6-9ED8-BC47626770B5}"/>
              </a:ext>
            </a:extLst>
          </p:cNvPr>
          <p:cNvSpPr txBox="1">
            <a:spLocks/>
          </p:cNvSpPr>
          <p:nvPr/>
        </p:nvSpPr>
        <p:spPr>
          <a:xfrm>
            <a:off x="1259630" y="1947312"/>
            <a:ext cx="9311951" cy="26299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000" b="1">
                <a:latin typeface="微软雅黑" panose="020B0503020204020204" pitchFamily="34" charset="-122"/>
                <a:ea typeface="微软雅黑" panose="020B0503020204020204" pitchFamily="34" charset="-122"/>
              </a:rPr>
              <a:t>苏州市张家港中新鸷山桃花源项目地块</a:t>
            </a:r>
          </a:p>
          <a:p>
            <a:r>
              <a:rPr lang="zh-CN" altLang="en-US" sz="4000" b="1">
                <a:latin typeface="微软雅黑" panose="020B0503020204020204" pitchFamily="34" charset="-122"/>
                <a:ea typeface="微软雅黑" panose="020B0503020204020204" pitchFamily="34" charset="-122"/>
              </a:rPr>
              <a:t>定位报告</a:t>
            </a:r>
          </a:p>
        </p:txBody>
      </p:sp>
      <p:sp>
        <p:nvSpPr>
          <p:cNvPr id="10" name="文本占位符 2">
            <a:extLst>
              <a:ext uri="{FF2B5EF4-FFF2-40B4-BE49-F238E27FC236}">
                <a16:creationId xmlns:a16="http://schemas.microsoft.com/office/drawing/2014/main" id="{F2A3E1B0-69ED-E143-664C-55C2D5188D6A}"/>
              </a:ext>
            </a:extLst>
          </p:cNvPr>
          <p:cNvSpPr txBox="1">
            <a:spLocks/>
          </p:cNvSpPr>
          <p:nvPr/>
        </p:nvSpPr>
        <p:spPr>
          <a:xfrm>
            <a:off x="1126502" y="4633782"/>
            <a:ext cx="9021453" cy="10760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altLang="zh-CN">
                <a:latin typeface="微软雅黑" panose="020B0503020204020204" pitchFamily="34" charset="-122"/>
                <a:ea typeface="微软雅黑" panose="020B0503020204020204" pitchFamily="34" charset="-122"/>
                <a:cs typeface="+mj-cs"/>
              </a:rPr>
              <a:t>2025</a:t>
            </a:r>
            <a:r>
              <a:rPr lang="zh-CN" altLang="en-US">
                <a:latin typeface="微软雅黑" panose="020B0503020204020204" pitchFamily="34" charset="-122"/>
                <a:ea typeface="微软雅黑" panose="020B0503020204020204" pitchFamily="34" charset="-122"/>
                <a:cs typeface="+mj-cs"/>
              </a:rPr>
              <a:t>年</a:t>
            </a:r>
            <a:r>
              <a:rPr lang="en-US" altLang="zh-CN">
                <a:latin typeface="微软雅黑" panose="020B0503020204020204" pitchFamily="34" charset="-122"/>
                <a:ea typeface="微软雅黑" panose="020B0503020204020204" pitchFamily="34" charset="-122"/>
                <a:cs typeface="+mj-cs"/>
              </a:rPr>
              <a:t>4</a:t>
            </a:r>
            <a:r>
              <a:rPr lang="zh-CN" altLang="en-US">
                <a:latin typeface="微软雅黑" panose="020B0503020204020204" pitchFamily="34" charset="-122"/>
                <a:ea typeface="微软雅黑" panose="020B0503020204020204" pitchFamily="34" charset="-122"/>
                <a:cs typeface="+mj-cs"/>
              </a:rPr>
              <a:t>月</a:t>
            </a:r>
            <a:r>
              <a:rPr lang="en-US" altLang="zh-CN">
                <a:latin typeface="微软雅黑" panose="020B0503020204020204" pitchFamily="34" charset="-122"/>
                <a:ea typeface="微软雅黑" panose="020B0503020204020204" pitchFamily="34" charset="-122"/>
                <a:cs typeface="+mj-cs"/>
              </a:rPr>
              <a:t>29</a:t>
            </a:r>
            <a:r>
              <a:rPr lang="zh-CN" altLang="en-US">
                <a:latin typeface="微软雅黑" panose="020B0503020204020204" pitchFamily="34" charset="-122"/>
                <a:ea typeface="微软雅黑" panose="020B0503020204020204" pitchFamily="34" charset="-122"/>
                <a:cs typeface="+mj-cs"/>
              </a:rPr>
              <a:t>日</a:t>
            </a:r>
            <a:endParaRPr lang="zh-CN" altLang="en-US" dirty="0">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128956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custDataLst>
              <p:tags r:id="rId1"/>
            </p:custDataLst>
          </p:nvPr>
        </p:nvSpPr>
        <p:spPr>
          <a:xfrm>
            <a:off x="9893935" y="356235"/>
            <a:ext cx="229806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sz="1800" b="1" dirty="0">
                <a:solidFill>
                  <a:schemeClr val="bg1"/>
                </a:solidFill>
                <a:latin typeface="微软雅黑" panose="020B0503020204020204" charset="-122"/>
                <a:ea typeface="微软雅黑" panose="020B0503020204020204" charset="-122"/>
                <a:sym typeface="微软雅黑" panose="020B0503020204020204" charset="-122"/>
              </a:rPr>
              <a:t>项目基础信息</a:t>
            </a:r>
          </a:p>
        </p:txBody>
      </p:sp>
      <p:pic>
        <p:nvPicPr>
          <p:cNvPr id="5" name="图片 4" descr="微信截图_20250430064959"/>
          <p:cNvPicPr>
            <a:picLocks noChangeAspect="1"/>
          </p:cNvPicPr>
          <p:nvPr/>
        </p:nvPicPr>
        <p:blipFill>
          <a:blip r:embed="rId3"/>
          <a:stretch>
            <a:fillRect/>
          </a:stretch>
        </p:blipFill>
        <p:spPr>
          <a:xfrm>
            <a:off x="335915" y="1052830"/>
            <a:ext cx="8100695" cy="4845050"/>
          </a:xfrm>
          <a:prstGeom prst="rect">
            <a:avLst/>
          </a:prstGeom>
        </p:spPr>
      </p:pic>
      <p:pic>
        <p:nvPicPr>
          <p:cNvPr id="6" name="图片 5" descr="微信截图_20250430065034"/>
          <p:cNvPicPr>
            <a:picLocks noChangeAspect="1"/>
          </p:cNvPicPr>
          <p:nvPr/>
        </p:nvPicPr>
        <p:blipFill>
          <a:blip r:embed="rId4"/>
          <a:stretch>
            <a:fillRect/>
          </a:stretch>
        </p:blipFill>
        <p:spPr>
          <a:xfrm>
            <a:off x="7903210" y="3868420"/>
            <a:ext cx="4128770" cy="2887345"/>
          </a:xfrm>
          <a:prstGeom prst="rect">
            <a:avLst/>
          </a:prstGeom>
        </p:spPr>
      </p:pic>
      <p:sp>
        <p:nvSpPr>
          <p:cNvPr id="7" name="任意多边形 6"/>
          <p:cNvSpPr/>
          <p:nvPr/>
        </p:nvSpPr>
        <p:spPr>
          <a:xfrm>
            <a:off x="3826510" y="2602865"/>
            <a:ext cx="1887220" cy="1647825"/>
          </a:xfrm>
          <a:custGeom>
            <a:avLst/>
            <a:gdLst>
              <a:gd name="connisteX0" fmla="*/ 172720 w 1887220"/>
              <a:gd name="connsiteY0" fmla="*/ 38735 h 1647825"/>
              <a:gd name="connisteX1" fmla="*/ 0 w 1887220"/>
              <a:gd name="connsiteY1" fmla="*/ 565150 h 1647825"/>
              <a:gd name="connisteX2" fmla="*/ 258445 w 1887220"/>
              <a:gd name="connsiteY2" fmla="*/ 651510 h 1647825"/>
              <a:gd name="connisteX3" fmla="*/ 574675 w 1887220"/>
              <a:gd name="connsiteY3" fmla="*/ 862330 h 1647825"/>
              <a:gd name="connisteX4" fmla="*/ 871855 w 1887220"/>
              <a:gd name="connsiteY4" fmla="*/ 1178560 h 1647825"/>
              <a:gd name="connisteX5" fmla="*/ 1062990 w 1887220"/>
              <a:gd name="connsiteY5" fmla="*/ 1647825 h 1647825"/>
              <a:gd name="connisteX6" fmla="*/ 1350645 w 1887220"/>
              <a:gd name="connsiteY6" fmla="*/ 1456055 h 1647825"/>
              <a:gd name="connisteX7" fmla="*/ 1887220 w 1887220"/>
              <a:gd name="connsiteY7" fmla="*/ 1063625 h 1647825"/>
              <a:gd name="connisteX8" fmla="*/ 1704975 w 1887220"/>
              <a:gd name="connsiteY8" fmla="*/ 929640 h 1647825"/>
              <a:gd name="connisteX9" fmla="*/ 1398270 w 1887220"/>
              <a:gd name="connsiteY9" fmla="*/ 555625 h 1647825"/>
              <a:gd name="connisteX10" fmla="*/ 1207135 w 1887220"/>
              <a:gd name="connsiteY10" fmla="*/ 412115 h 1647825"/>
              <a:gd name="connisteX11" fmla="*/ 843280 w 1887220"/>
              <a:gd name="connsiteY11" fmla="*/ 383540 h 1647825"/>
              <a:gd name="connisteX12" fmla="*/ 603250 w 1887220"/>
              <a:gd name="connsiteY12" fmla="*/ 259080 h 1647825"/>
              <a:gd name="connisteX13" fmla="*/ 431165 w 1887220"/>
              <a:gd name="connsiteY13" fmla="*/ 259080 h 1647825"/>
              <a:gd name="connisteX14" fmla="*/ 431165 w 1887220"/>
              <a:gd name="connsiteY14" fmla="*/ 163195 h 1647825"/>
              <a:gd name="connisteX15" fmla="*/ 431165 w 1887220"/>
              <a:gd name="connsiteY15" fmla="*/ 95885 h 1647825"/>
              <a:gd name="connisteX16" fmla="*/ 182245 w 1887220"/>
              <a:gd name="connsiteY16" fmla="*/ 0 h 1647825"/>
              <a:gd name="connisteX17" fmla="*/ 172720 w 1887220"/>
              <a:gd name="connsiteY17" fmla="*/ 38735 h 16478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1887220" h="1647825">
                <a:moveTo>
                  <a:pt x="172720" y="38735"/>
                </a:moveTo>
                <a:lnTo>
                  <a:pt x="0" y="565150"/>
                </a:lnTo>
                <a:lnTo>
                  <a:pt x="258445" y="651510"/>
                </a:lnTo>
                <a:lnTo>
                  <a:pt x="574675" y="862330"/>
                </a:lnTo>
                <a:lnTo>
                  <a:pt x="871855" y="1178560"/>
                </a:lnTo>
                <a:lnTo>
                  <a:pt x="1062990" y="1647825"/>
                </a:lnTo>
                <a:lnTo>
                  <a:pt x="1350645" y="1456055"/>
                </a:lnTo>
                <a:lnTo>
                  <a:pt x="1887220" y="1063625"/>
                </a:lnTo>
                <a:lnTo>
                  <a:pt x="1704975" y="929640"/>
                </a:lnTo>
                <a:lnTo>
                  <a:pt x="1398270" y="555625"/>
                </a:lnTo>
                <a:lnTo>
                  <a:pt x="1207135" y="412115"/>
                </a:lnTo>
                <a:lnTo>
                  <a:pt x="843280" y="383540"/>
                </a:lnTo>
                <a:lnTo>
                  <a:pt x="603250" y="259080"/>
                </a:lnTo>
                <a:lnTo>
                  <a:pt x="431165" y="259080"/>
                </a:lnTo>
                <a:lnTo>
                  <a:pt x="431165" y="163195"/>
                </a:lnTo>
                <a:lnTo>
                  <a:pt x="431165" y="95885"/>
                </a:lnTo>
                <a:lnTo>
                  <a:pt x="182245" y="0"/>
                </a:lnTo>
                <a:lnTo>
                  <a:pt x="172720" y="38735"/>
                </a:lnTo>
                <a:close/>
              </a:path>
            </a:pathLst>
          </a:custGeom>
          <a:solidFill>
            <a:srgbClr val="FFFF00">
              <a:alpha val="40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8328660" y="1166495"/>
            <a:ext cx="3528060" cy="2491740"/>
          </a:xfrm>
          <a:prstGeom prst="rect">
            <a:avLst/>
          </a:prstGeom>
          <a:solidFill>
            <a:srgbClr val="FFFF00"/>
          </a:solidFill>
        </p:spPr>
        <p:txBody>
          <a:bodyPr wrap="square" rtlCol="0">
            <a:spAutoFit/>
          </a:bodyPr>
          <a:lstStyle/>
          <a:p>
            <a:pPr marL="285750" indent="-285750" fontAlgn="auto">
              <a:lnSpc>
                <a:spcPct val="15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占地面积：</a:t>
            </a:r>
            <a:r>
              <a:rPr lang="en-US" altLang="zh-CN" sz="1200">
                <a:latin typeface="微软雅黑" panose="020B0503020204020204" charset="-122"/>
                <a:ea typeface="微软雅黑" panose="020B0503020204020204" charset="-122"/>
                <a:cs typeface="微软雅黑" panose="020B0503020204020204" charset="-122"/>
              </a:rPr>
              <a:t>45540.62</a:t>
            </a:r>
            <a:r>
              <a:rPr lang="zh-CN" altLang="en-US" sz="1200">
                <a:latin typeface="微软雅黑" panose="020B0503020204020204" charset="-122"/>
                <a:ea typeface="微软雅黑" panose="020B0503020204020204" charset="-122"/>
                <a:cs typeface="微软雅黑" panose="020B0503020204020204" charset="-122"/>
              </a:rPr>
              <a:t>㎡；</a:t>
            </a:r>
          </a:p>
          <a:p>
            <a:pPr marL="285750" indent="-285750" fontAlgn="auto">
              <a:lnSpc>
                <a:spcPct val="15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约计：</a:t>
            </a:r>
            <a:r>
              <a:rPr lang="en-US" altLang="zh-CN" sz="1200">
                <a:latin typeface="微软雅黑" panose="020B0503020204020204" charset="-122"/>
                <a:ea typeface="微软雅黑" panose="020B0503020204020204" charset="-122"/>
                <a:cs typeface="微软雅黑" panose="020B0503020204020204" charset="-122"/>
              </a:rPr>
              <a:t>68.31</a:t>
            </a:r>
            <a:r>
              <a:rPr lang="zh-CN" altLang="en-US" sz="1200">
                <a:latin typeface="微软雅黑" panose="020B0503020204020204" charset="-122"/>
                <a:ea typeface="微软雅黑" panose="020B0503020204020204" charset="-122"/>
                <a:cs typeface="微软雅黑" panose="020B0503020204020204" charset="-122"/>
              </a:rPr>
              <a:t>亩；</a:t>
            </a:r>
          </a:p>
          <a:p>
            <a:pPr marL="285750" indent="-285750" fontAlgn="auto">
              <a:lnSpc>
                <a:spcPct val="15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容积率：</a:t>
            </a:r>
            <a:r>
              <a:rPr lang="en-US" altLang="zh-CN" sz="1200">
                <a:latin typeface="微软雅黑" panose="020B0503020204020204" charset="-122"/>
                <a:ea typeface="微软雅黑" panose="020B0503020204020204" charset="-122"/>
                <a:cs typeface="微软雅黑" panose="020B0503020204020204" charset="-122"/>
              </a:rPr>
              <a:t>1.01</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R≤1.1</a:t>
            </a:r>
            <a:r>
              <a:rPr lang="zh-CN" altLang="en-US" sz="1200">
                <a:latin typeface="微软雅黑" panose="020B0503020204020204" charset="-122"/>
                <a:ea typeface="微软雅黑" panose="020B0503020204020204" charset="-122"/>
                <a:cs typeface="微软雅黑" panose="020B0503020204020204" charset="-122"/>
              </a:rPr>
              <a:t>；</a:t>
            </a:r>
            <a:endParaRPr lang="en-US" altLang="zh-CN" sz="1200">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总建筑面积：</a:t>
            </a:r>
            <a:r>
              <a:rPr lang="en-US" altLang="zh-CN" sz="1200">
                <a:latin typeface="微软雅黑" panose="020B0503020204020204" charset="-122"/>
                <a:ea typeface="微软雅黑" panose="020B0503020204020204" charset="-122"/>
                <a:cs typeface="微软雅黑" panose="020B0503020204020204" charset="-122"/>
              </a:rPr>
              <a:t>50094.682</a:t>
            </a:r>
            <a:r>
              <a:rPr lang="zh-CN" altLang="en-US" sz="1200">
                <a:latin typeface="微软雅黑" panose="020B0503020204020204" charset="-122"/>
                <a:ea typeface="微软雅黑" panose="020B0503020204020204" charset="-122"/>
                <a:cs typeface="微软雅黑" panose="020B0503020204020204" charset="-122"/>
              </a:rPr>
              <a:t>㎡；</a:t>
            </a:r>
            <a:endParaRPr lang="en-US" altLang="zh-CN" sz="1200">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限高：</a:t>
            </a:r>
            <a:r>
              <a:rPr lang="en-US" altLang="zh-CN" sz="1200">
                <a:latin typeface="微软雅黑" panose="020B0503020204020204" charset="-122"/>
                <a:ea typeface="微软雅黑" panose="020B0503020204020204" charset="-122"/>
                <a:cs typeface="微软雅黑" panose="020B0503020204020204" charset="-122"/>
              </a:rPr>
              <a:t>≤20</a:t>
            </a:r>
            <a:r>
              <a:rPr lang="zh-CN" altLang="en-US" sz="1200">
                <a:latin typeface="微软雅黑" panose="020B0503020204020204" charset="-122"/>
                <a:ea typeface="微软雅黑" panose="020B0503020204020204" charset="-122"/>
                <a:cs typeface="微软雅黑" panose="020B0503020204020204" charset="-122"/>
              </a:rPr>
              <a:t>米；</a:t>
            </a:r>
          </a:p>
          <a:p>
            <a:pPr marL="285750" indent="-285750" fontAlgn="auto">
              <a:lnSpc>
                <a:spcPct val="15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用地性质：居住用地；</a:t>
            </a:r>
          </a:p>
          <a:p>
            <a:pPr marL="285750" indent="-285750" fontAlgn="auto">
              <a:lnSpc>
                <a:spcPct val="15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建筑密度：</a:t>
            </a:r>
            <a:r>
              <a:rPr lang="en-US" altLang="zh-CN" sz="1200">
                <a:latin typeface="微软雅黑" panose="020B0503020204020204" charset="-122"/>
                <a:ea typeface="微软雅黑" panose="020B0503020204020204" charset="-122"/>
                <a:cs typeface="微软雅黑" panose="020B0503020204020204" charset="-122"/>
              </a:rPr>
              <a:t>≤35%</a:t>
            </a:r>
            <a:r>
              <a:rPr lang="zh-CN" altLang="en-US" sz="1200">
                <a:latin typeface="微软雅黑" panose="020B0503020204020204" charset="-122"/>
                <a:ea typeface="微软雅黑" panose="020B0503020204020204" charset="-122"/>
                <a:cs typeface="微软雅黑" panose="020B0503020204020204" charset="-122"/>
              </a:rPr>
              <a:t>；</a:t>
            </a:r>
            <a:endParaRPr lang="en-US" altLang="zh-CN" sz="1200">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绿地率：</a:t>
            </a:r>
            <a:r>
              <a:rPr lang="en-US" altLang="zh-CN" sz="1200">
                <a:latin typeface="微软雅黑" panose="020B0503020204020204" charset="-122"/>
                <a:ea typeface="微软雅黑" panose="020B0503020204020204" charset="-122"/>
                <a:cs typeface="微软雅黑" panose="020B0503020204020204" charset="-122"/>
              </a:rPr>
              <a:t>≥30%</a:t>
            </a:r>
            <a:r>
              <a:rPr lang="zh-CN" altLang="en-US" sz="1200">
                <a:latin typeface="微软雅黑" panose="020B0503020204020204" charset="-122"/>
                <a:ea typeface="微软雅黑" panose="020B0503020204020204" charset="-122"/>
                <a:cs typeface="微软雅黑" panose="020B0503020204020204" charset="-122"/>
              </a:rPr>
              <a:t>；</a:t>
            </a:r>
            <a:endParaRPr lang="en-US" altLang="zh-CN" sz="1200">
              <a:latin typeface="微软雅黑" panose="020B0503020204020204" charset="-122"/>
              <a:ea typeface="微软雅黑" panose="020B0503020204020204" charset="-122"/>
              <a:cs typeface="微软雅黑" panose="020B0503020204020204" charset="-122"/>
            </a:endParaRPr>
          </a:p>
          <a:p>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9" name="任意多边形 8"/>
          <p:cNvSpPr/>
          <p:nvPr/>
        </p:nvSpPr>
        <p:spPr>
          <a:xfrm>
            <a:off x="4870450" y="2009140"/>
            <a:ext cx="1838960" cy="2337435"/>
          </a:xfrm>
          <a:custGeom>
            <a:avLst/>
            <a:gdLst>
              <a:gd name="connisteX0" fmla="*/ 1838960 w 1838960"/>
              <a:gd name="connsiteY0" fmla="*/ 0 h 2337435"/>
              <a:gd name="connisteX1" fmla="*/ 1590040 w 1838960"/>
              <a:gd name="connsiteY1" fmla="*/ 862330 h 2337435"/>
              <a:gd name="connisteX2" fmla="*/ 1408430 w 1838960"/>
              <a:gd name="connsiteY2" fmla="*/ 1226185 h 2337435"/>
              <a:gd name="connisteX3" fmla="*/ 833755 w 1838960"/>
              <a:gd name="connsiteY3" fmla="*/ 1772285 h 2337435"/>
              <a:gd name="connisteX4" fmla="*/ 0 w 1838960"/>
              <a:gd name="connsiteY4" fmla="*/ 2337435 h 23374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838960" h="2337435">
                <a:moveTo>
                  <a:pt x="1838960" y="0"/>
                </a:moveTo>
                <a:lnTo>
                  <a:pt x="1590040" y="862330"/>
                </a:lnTo>
                <a:lnTo>
                  <a:pt x="1408430" y="1226185"/>
                </a:lnTo>
                <a:lnTo>
                  <a:pt x="833755" y="1772285"/>
                </a:lnTo>
                <a:lnTo>
                  <a:pt x="0" y="2337435"/>
                </a:ln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3615690" y="2037715"/>
            <a:ext cx="2835275" cy="3850640"/>
          </a:xfrm>
          <a:custGeom>
            <a:avLst/>
            <a:gdLst>
              <a:gd name="connisteX0" fmla="*/ 0 w 2835275"/>
              <a:gd name="connsiteY0" fmla="*/ 0 h 3850640"/>
              <a:gd name="connisteX1" fmla="*/ 76835 w 2835275"/>
              <a:gd name="connsiteY1" fmla="*/ 125095 h 3850640"/>
              <a:gd name="connisteX2" fmla="*/ 450215 w 2835275"/>
              <a:gd name="connsiteY2" fmla="*/ 249555 h 3850640"/>
              <a:gd name="connisteX3" fmla="*/ 766445 w 2835275"/>
              <a:gd name="connsiteY3" fmla="*/ 450215 h 3850640"/>
              <a:gd name="connisteX4" fmla="*/ 1158875 w 2835275"/>
              <a:gd name="connsiteY4" fmla="*/ 747395 h 3850640"/>
              <a:gd name="connisteX5" fmla="*/ 1695450 w 2835275"/>
              <a:gd name="connsiteY5" fmla="*/ 1073150 h 3850640"/>
              <a:gd name="connisteX6" fmla="*/ 1963420 w 2835275"/>
              <a:gd name="connsiteY6" fmla="*/ 1169035 h 3850640"/>
              <a:gd name="connisteX7" fmla="*/ 2356485 w 2835275"/>
              <a:gd name="connsiteY7" fmla="*/ 1647825 h 3850640"/>
              <a:gd name="connisteX8" fmla="*/ 2739390 w 2835275"/>
              <a:gd name="connsiteY8" fmla="*/ 2346960 h 3850640"/>
              <a:gd name="connisteX9" fmla="*/ 2835275 w 2835275"/>
              <a:gd name="connsiteY9" fmla="*/ 2874010 h 3850640"/>
              <a:gd name="connisteX10" fmla="*/ 2701290 w 2835275"/>
              <a:gd name="connsiteY10" fmla="*/ 3390900 h 3850640"/>
              <a:gd name="connisteX11" fmla="*/ 2567305 w 2835275"/>
              <a:gd name="connsiteY11" fmla="*/ 3850640 h 38506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2835275" h="3850640">
                <a:moveTo>
                  <a:pt x="0" y="0"/>
                </a:moveTo>
                <a:lnTo>
                  <a:pt x="76835" y="125095"/>
                </a:lnTo>
                <a:lnTo>
                  <a:pt x="450215" y="249555"/>
                </a:lnTo>
                <a:lnTo>
                  <a:pt x="766445" y="450215"/>
                </a:lnTo>
                <a:lnTo>
                  <a:pt x="1158875" y="747395"/>
                </a:lnTo>
                <a:lnTo>
                  <a:pt x="1695450" y="1073150"/>
                </a:lnTo>
                <a:lnTo>
                  <a:pt x="1963420" y="1169035"/>
                </a:lnTo>
                <a:lnTo>
                  <a:pt x="2356485" y="1647825"/>
                </a:lnTo>
                <a:lnTo>
                  <a:pt x="2739390" y="2346960"/>
                </a:lnTo>
                <a:lnTo>
                  <a:pt x="2835275" y="2874010"/>
                </a:lnTo>
                <a:lnTo>
                  <a:pt x="2701290" y="3390900"/>
                </a:lnTo>
                <a:lnTo>
                  <a:pt x="2567305" y="3850640"/>
                </a:ln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1815465" y="3091815"/>
            <a:ext cx="3054985" cy="2796540"/>
          </a:xfrm>
          <a:custGeom>
            <a:avLst/>
            <a:gdLst>
              <a:gd name="connisteX0" fmla="*/ 1379220 w 3054985"/>
              <a:gd name="connsiteY0" fmla="*/ 28575 h 2796540"/>
              <a:gd name="connisteX1" fmla="*/ 2039620 w 3054985"/>
              <a:gd name="connsiteY1" fmla="*/ 239395 h 2796540"/>
              <a:gd name="connisteX2" fmla="*/ 2595245 w 3054985"/>
              <a:gd name="connsiteY2" fmla="*/ 603250 h 2796540"/>
              <a:gd name="connisteX3" fmla="*/ 2978785 w 3054985"/>
              <a:gd name="connsiteY3" fmla="*/ 1062990 h 2796540"/>
              <a:gd name="connisteX4" fmla="*/ 3054985 w 3054985"/>
              <a:gd name="connsiteY4" fmla="*/ 1541780 h 2796540"/>
              <a:gd name="connisteX5" fmla="*/ 2921000 w 3054985"/>
              <a:gd name="connsiteY5" fmla="*/ 2001520 h 2796540"/>
              <a:gd name="connisteX6" fmla="*/ 2643505 w 3054985"/>
              <a:gd name="connsiteY6" fmla="*/ 2317750 h 2796540"/>
              <a:gd name="connisteX7" fmla="*/ 1972945 w 3054985"/>
              <a:gd name="connsiteY7" fmla="*/ 2739390 h 2796540"/>
              <a:gd name="connisteX8" fmla="*/ 1905635 w 3054985"/>
              <a:gd name="connsiteY8" fmla="*/ 2796540 h 2796540"/>
              <a:gd name="connisteX9" fmla="*/ 1350010 w 3054985"/>
              <a:gd name="connsiteY9" fmla="*/ 2710180 h 2796540"/>
              <a:gd name="connisteX10" fmla="*/ 718185 w 3054985"/>
              <a:gd name="connsiteY10" fmla="*/ 2499995 h 2796540"/>
              <a:gd name="connisteX11" fmla="*/ 229870 w 3054985"/>
              <a:gd name="connsiteY11" fmla="*/ 1848485 h 2796540"/>
              <a:gd name="connisteX12" fmla="*/ 114935 w 3054985"/>
              <a:gd name="connsiteY12" fmla="*/ 1618615 h 2796540"/>
              <a:gd name="connisteX13" fmla="*/ 0 w 3054985"/>
              <a:gd name="connsiteY13" fmla="*/ 1130300 h 2796540"/>
              <a:gd name="connisteX14" fmla="*/ 57150 w 3054985"/>
              <a:gd name="connsiteY14" fmla="*/ 631825 h 2796540"/>
              <a:gd name="connisteX15" fmla="*/ 200660 w 3054985"/>
              <a:gd name="connsiteY15" fmla="*/ 335280 h 2796540"/>
              <a:gd name="connisteX16" fmla="*/ 603250 w 3054985"/>
              <a:gd name="connsiteY16" fmla="*/ 85725 h 2796540"/>
              <a:gd name="connisteX17" fmla="*/ 1005205 w 3054985"/>
              <a:gd name="connsiteY17" fmla="*/ 0 h 2796540"/>
              <a:gd name="connisteX18" fmla="*/ 1379220 w 3054985"/>
              <a:gd name="connsiteY18" fmla="*/ 28575 h 27965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Lst>
            <a:rect l="l" t="t" r="r" b="b"/>
            <a:pathLst>
              <a:path w="3054985" h="2796540">
                <a:moveTo>
                  <a:pt x="1379220" y="28575"/>
                </a:moveTo>
                <a:lnTo>
                  <a:pt x="2039620" y="239395"/>
                </a:lnTo>
                <a:lnTo>
                  <a:pt x="2595245" y="603250"/>
                </a:lnTo>
                <a:lnTo>
                  <a:pt x="2978785" y="1062990"/>
                </a:lnTo>
                <a:lnTo>
                  <a:pt x="3054985" y="1541780"/>
                </a:lnTo>
                <a:lnTo>
                  <a:pt x="2921000" y="2001520"/>
                </a:lnTo>
                <a:lnTo>
                  <a:pt x="2643505" y="2317750"/>
                </a:lnTo>
                <a:lnTo>
                  <a:pt x="1972945" y="2739390"/>
                </a:lnTo>
                <a:lnTo>
                  <a:pt x="1905635" y="2796540"/>
                </a:lnTo>
                <a:lnTo>
                  <a:pt x="1350010" y="2710180"/>
                </a:lnTo>
                <a:lnTo>
                  <a:pt x="718185" y="2499995"/>
                </a:lnTo>
                <a:lnTo>
                  <a:pt x="229870" y="1848485"/>
                </a:lnTo>
                <a:lnTo>
                  <a:pt x="114935" y="1618615"/>
                </a:lnTo>
                <a:lnTo>
                  <a:pt x="0" y="1130300"/>
                </a:lnTo>
                <a:lnTo>
                  <a:pt x="57150" y="631825"/>
                </a:lnTo>
                <a:lnTo>
                  <a:pt x="200660" y="335280"/>
                </a:lnTo>
                <a:lnTo>
                  <a:pt x="603250" y="85725"/>
                </a:lnTo>
                <a:lnTo>
                  <a:pt x="1005205" y="0"/>
                </a:lnTo>
                <a:lnTo>
                  <a:pt x="1379220" y="28575"/>
                </a:lnTo>
                <a:close/>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3289935" y="1683385"/>
            <a:ext cx="393065" cy="1427480"/>
          </a:xfrm>
          <a:custGeom>
            <a:avLst/>
            <a:gdLst>
              <a:gd name="connisteX0" fmla="*/ 393065 w 393065"/>
              <a:gd name="connsiteY0" fmla="*/ 0 h 1427480"/>
              <a:gd name="connisteX1" fmla="*/ 0 w 393065"/>
              <a:gd name="connsiteY1" fmla="*/ 1427480 h 1427480"/>
            </a:gdLst>
            <a:ahLst/>
            <a:cxnLst>
              <a:cxn ang="0">
                <a:pos x="connisteX0" y="connsiteY0"/>
              </a:cxn>
              <a:cxn ang="0">
                <a:pos x="connisteX1" y="connsiteY1"/>
              </a:cxn>
            </a:cxnLst>
            <a:rect l="l" t="t" r="r" b="b"/>
            <a:pathLst>
              <a:path w="393065" h="1427480">
                <a:moveTo>
                  <a:pt x="393065" y="0"/>
                </a:moveTo>
                <a:lnTo>
                  <a:pt x="0" y="1427480"/>
                </a:ln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311150" y="1281430"/>
            <a:ext cx="8103235" cy="861695"/>
          </a:xfrm>
          <a:custGeom>
            <a:avLst/>
            <a:gdLst>
              <a:gd name="connisteX0" fmla="*/ 0 w 8103235"/>
              <a:gd name="connsiteY0" fmla="*/ 0 h 861695"/>
              <a:gd name="connisteX1" fmla="*/ 1800860 w 8103235"/>
              <a:gd name="connsiteY1" fmla="*/ 143510 h 861695"/>
              <a:gd name="connisteX2" fmla="*/ 5450205 w 8103235"/>
              <a:gd name="connsiteY2" fmla="*/ 401955 h 861695"/>
              <a:gd name="connisteX3" fmla="*/ 8103235 w 8103235"/>
              <a:gd name="connsiteY3" fmla="*/ 861695 h 861695"/>
            </a:gdLst>
            <a:ahLst/>
            <a:cxnLst>
              <a:cxn ang="0">
                <a:pos x="connisteX0" y="connsiteY0"/>
              </a:cxn>
              <a:cxn ang="0">
                <a:pos x="connisteX1" y="connsiteY1"/>
              </a:cxn>
              <a:cxn ang="0">
                <a:pos x="connisteX2" y="connsiteY2"/>
              </a:cxn>
              <a:cxn ang="0">
                <a:pos x="connisteX3" y="connsiteY3"/>
              </a:cxn>
            </a:cxnLst>
            <a:rect l="l" t="t" r="r" b="b"/>
            <a:pathLst>
              <a:path w="8103235" h="861695">
                <a:moveTo>
                  <a:pt x="0" y="0"/>
                </a:moveTo>
                <a:lnTo>
                  <a:pt x="1800860" y="143510"/>
                </a:lnTo>
                <a:lnTo>
                  <a:pt x="5450205" y="401955"/>
                </a:lnTo>
                <a:lnTo>
                  <a:pt x="8103235" y="861695"/>
                </a:ln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847725" y="1061085"/>
            <a:ext cx="278130" cy="4817745"/>
          </a:xfrm>
          <a:custGeom>
            <a:avLst/>
            <a:gdLst>
              <a:gd name="connisteX0" fmla="*/ 278130 w 278130"/>
              <a:gd name="connsiteY0" fmla="*/ 0 h 4817745"/>
              <a:gd name="connisteX1" fmla="*/ 278130 w 278130"/>
              <a:gd name="connsiteY1" fmla="*/ 938530 h 4817745"/>
              <a:gd name="connisteX2" fmla="*/ 191770 w 278130"/>
              <a:gd name="connsiteY2" fmla="*/ 2413635 h 4817745"/>
              <a:gd name="connisteX3" fmla="*/ 124460 w 278130"/>
              <a:gd name="connsiteY3" fmla="*/ 3725545 h 4817745"/>
              <a:gd name="connisteX4" fmla="*/ 0 w 278130"/>
              <a:gd name="connsiteY4" fmla="*/ 4817745 h 481774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78130" h="4817745">
                <a:moveTo>
                  <a:pt x="278130" y="0"/>
                </a:moveTo>
                <a:lnTo>
                  <a:pt x="278130" y="938530"/>
                </a:lnTo>
                <a:lnTo>
                  <a:pt x="191770" y="2413635"/>
                </a:lnTo>
                <a:lnTo>
                  <a:pt x="124460" y="3725545"/>
                </a:lnTo>
                <a:lnTo>
                  <a:pt x="0" y="4817745"/>
                </a:ln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7140575" y="1051560"/>
            <a:ext cx="258445" cy="4836795"/>
          </a:xfrm>
          <a:custGeom>
            <a:avLst/>
            <a:gdLst>
              <a:gd name="connisteX0" fmla="*/ 0 w 258445"/>
              <a:gd name="connsiteY0" fmla="*/ 0 h 4836795"/>
              <a:gd name="connisteX1" fmla="*/ 114935 w 258445"/>
              <a:gd name="connsiteY1" fmla="*/ 1082040 h 4836795"/>
              <a:gd name="connisteX2" fmla="*/ 133985 w 258445"/>
              <a:gd name="connsiteY2" fmla="*/ 2844800 h 4836795"/>
              <a:gd name="connisteX3" fmla="*/ 258445 w 258445"/>
              <a:gd name="connsiteY3" fmla="*/ 4520565 h 4836795"/>
              <a:gd name="connisteX4" fmla="*/ 248920 w 258445"/>
              <a:gd name="connsiteY4" fmla="*/ 4836795 h 483679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58445" h="4836795">
                <a:moveTo>
                  <a:pt x="0" y="0"/>
                </a:moveTo>
                <a:lnTo>
                  <a:pt x="114935" y="1082040"/>
                </a:lnTo>
                <a:lnTo>
                  <a:pt x="133985" y="2844800"/>
                </a:lnTo>
                <a:lnTo>
                  <a:pt x="258445" y="4520565"/>
                </a:lnTo>
                <a:lnTo>
                  <a:pt x="248920" y="4836795"/>
                </a:ln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803775" y="4863465"/>
            <a:ext cx="2557145" cy="354330"/>
          </a:xfrm>
          <a:custGeom>
            <a:avLst/>
            <a:gdLst>
              <a:gd name="connisteX0" fmla="*/ 0 w 2557145"/>
              <a:gd name="connsiteY0" fmla="*/ 0 h 354330"/>
              <a:gd name="connisteX1" fmla="*/ 631825 w 2557145"/>
              <a:gd name="connsiteY1" fmla="*/ 182245 h 354330"/>
              <a:gd name="connisteX2" fmla="*/ 1905635 w 2557145"/>
              <a:gd name="connsiteY2" fmla="*/ 316230 h 354330"/>
              <a:gd name="connisteX3" fmla="*/ 2557145 w 2557145"/>
              <a:gd name="connsiteY3" fmla="*/ 354330 h 354330"/>
            </a:gdLst>
            <a:ahLst/>
            <a:cxnLst>
              <a:cxn ang="0">
                <a:pos x="connisteX0" y="connsiteY0"/>
              </a:cxn>
              <a:cxn ang="0">
                <a:pos x="connisteX1" y="connsiteY1"/>
              </a:cxn>
              <a:cxn ang="0">
                <a:pos x="connisteX2" y="connsiteY2"/>
              </a:cxn>
              <a:cxn ang="0">
                <a:pos x="connisteX3" y="connsiteY3"/>
              </a:cxn>
            </a:cxnLst>
            <a:rect l="l" t="t" r="r" b="b"/>
            <a:pathLst>
              <a:path w="2557145" h="354330">
                <a:moveTo>
                  <a:pt x="0" y="0"/>
                </a:moveTo>
                <a:lnTo>
                  <a:pt x="631825" y="182245"/>
                </a:lnTo>
                <a:lnTo>
                  <a:pt x="1905635" y="316230"/>
                </a:lnTo>
                <a:lnTo>
                  <a:pt x="2557145" y="354330"/>
                </a:ln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rot="1740000">
            <a:off x="6233795" y="2544445"/>
            <a:ext cx="215900" cy="864235"/>
          </a:xfrm>
          <a:prstGeom prst="round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a:solidFill>
                  <a:schemeClr val="tx1"/>
                </a:solidFill>
                <a:latin typeface="微软雅黑" panose="020B0503020204020204" charset="-122"/>
                <a:ea typeface="微软雅黑" panose="020B0503020204020204" charset="-122"/>
              </a:rPr>
              <a:t>东路巷</a:t>
            </a:r>
          </a:p>
        </p:txBody>
      </p:sp>
      <p:sp>
        <p:nvSpPr>
          <p:cNvPr id="19" name="圆角矩形 18"/>
          <p:cNvSpPr/>
          <p:nvPr/>
        </p:nvSpPr>
        <p:spPr>
          <a:xfrm rot="2160000">
            <a:off x="4145915" y="2482850"/>
            <a:ext cx="776605" cy="233045"/>
          </a:xfrm>
          <a:prstGeom prst="round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a:solidFill>
                  <a:schemeClr val="tx1"/>
                </a:solidFill>
                <a:latin typeface="微软雅黑" panose="020B0503020204020204" charset="-122"/>
                <a:ea typeface="微软雅黑" panose="020B0503020204020204" charset="-122"/>
              </a:rPr>
              <a:t>田园路</a:t>
            </a:r>
          </a:p>
        </p:txBody>
      </p:sp>
      <p:sp>
        <p:nvSpPr>
          <p:cNvPr id="20" name="圆角矩形 19"/>
          <p:cNvSpPr/>
          <p:nvPr/>
        </p:nvSpPr>
        <p:spPr>
          <a:xfrm rot="1920000">
            <a:off x="3668395" y="3386455"/>
            <a:ext cx="776605" cy="233045"/>
          </a:xfrm>
          <a:prstGeom prst="round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a:solidFill>
                  <a:schemeClr val="tx1"/>
                </a:solidFill>
                <a:latin typeface="微软雅黑" panose="020B0503020204020204" charset="-122"/>
                <a:ea typeface="微软雅黑" panose="020B0503020204020204" charset="-122"/>
              </a:rPr>
              <a:t>环山路</a:t>
            </a:r>
          </a:p>
        </p:txBody>
      </p:sp>
      <p:sp>
        <p:nvSpPr>
          <p:cNvPr id="21" name="圆角矩形 20"/>
          <p:cNvSpPr/>
          <p:nvPr/>
        </p:nvSpPr>
        <p:spPr>
          <a:xfrm>
            <a:off x="7228205" y="4147185"/>
            <a:ext cx="215900" cy="864235"/>
          </a:xfrm>
          <a:prstGeom prst="round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a:solidFill>
                  <a:schemeClr val="tx1"/>
                </a:solidFill>
                <a:latin typeface="微软雅黑" panose="020B0503020204020204" charset="-122"/>
                <a:ea typeface="微软雅黑" panose="020B0503020204020204" charset="-122"/>
              </a:rPr>
              <a:t>汉江路</a:t>
            </a:r>
          </a:p>
        </p:txBody>
      </p:sp>
      <p:sp>
        <p:nvSpPr>
          <p:cNvPr id="22" name="圆角矩形 21"/>
          <p:cNvSpPr/>
          <p:nvPr/>
        </p:nvSpPr>
        <p:spPr>
          <a:xfrm rot="600000">
            <a:off x="4218305" y="1508760"/>
            <a:ext cx="776605" cy="233045"/>
          </a:xfrm>
          <a:prstGeom prst="round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a:solidFill>
                  <a:schemeClr val="tx1"/>
                </a:solidFill>
                <a:latin typeface="微软雅黑" panose="020B0503020204020204" charset="-122"/>
                <a:ea typeface="微软雅黑" panose="020B0503020204020204" charset="-122"/>
              </a:rPr>
              <a:t>凤恬路</a:t>
            </a:r>
          </a:p>
        </p:txBody>
      </p:sp>
      <p:sp>
        <p:nvSpPr>
          <p:cNvPr id="23" name="圆角矩形 22"/>
          <p:cNvSpPr/>
          <p:nvPr/>
        </p:nvSpPr>
        <p:spPr>
          <a:xfrm rot="240000">
            <a:off x="909955" y="3091815"/>
            <a:ext cx="215900" cy="864235"/>
          </a:xfrm>
          <a:prstGeom prst="round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a:solidFill>
                  <a:schemeClr val="tx1"/>
                </a:solidFill>
                <a:latin typeface="微软雅黑" panose="020B0503020204020204" charset="-122"/>
                <a:ea typeface="微软雅黑" panose="020B0503020204020204" charset="-122"/>
              </a:rPr>
              <a:t>苏虞张公路</a:t>
            </a:r>
          </a:p>
        </p:txBody>
      </p:sp>
      <p:sp>
        <p:nvSpPr>
          <p:cNvPr id="24" name="圆角矩形 23"/>
          <p:cNvSpPr/>
          <p:nvPr/>
        </p:nvSpPr>
        <p:spPr>
          <a:xfrm rot="1140000">
            <a:off x="3267710" y="2141220"/>
            <a:ext cx="215900" cy="864235"/>
          </a:xfrm>
          <a:prstGeom prst="round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a:solidFill>
                  <a:schemeClr val="tx1"/>
                </a:solidFill>
                <a:latin typeface="微软雅黑" panose="020B0503020204020204" charset="-122"/>
                <a:ea typeface="微软雅黑" panose="020B0503020204020204" charset="-122"/>
              </a:rPr>
              <a:t>山北巷</a:t>
            </a:r>
          </a:p>
        </p:txBody>
      </p:sp>
      <p:sp>
        <p:nvSpPr>
          <p:cNvPr id="25" name="圆角矩形 24"/>
          <p:cNvSpPr/>
          <p:nvPr/>
        </p:nvSpPr>
        <p:spPr>
          <a:xfrm rot="360000">
            <a:off x="5401310" y="4944745"/>
            <a:ext cx="776605" cy="233045"/>
          </a:xfrm>
          <a:prstGeom prst="round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a:solidFill>
                  <a:schemeClr val="tx1"/>
                </a:solidFill>
                <a:latin typeface="微软雅黑" panose="020B0503020204020204" charset="-122"/>
                <a:ea typeface="微软雅黑" panose="020B0503020204020204" charset="-122"/>
              </a:rPr>
              <a:t>茂林巷</a:t>
            </a:r>
          </a:p>
        </p:txBody>
      </p:sp>
      <p:cxnSp>
        <p:nvCxnSpPr>
          <p:cNvPr id="26" name="直接箭头连接符 25"/>
          <p:cNvCxnSpPr/>
          <p:nvPr/>
        </p:nvCxnSpPr>
        <p:spPr>
          <a:xfrm flipV="1">
            <a:off x="4937760" y="2132965"/>
            <a:ext cx="3318510" cy="1140460"/>
          </a:xfrm>
          <a:prstGeom prst="straightConnector1">
            <a:avLst/>
          </a:prstGeom>
          <a:ln>
            <a:solidFill>
              <a:srgbClr val="FFFF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custDataLst>
              <p:tags r:id="rId1"/>
            </p:custDataLst>
          </p:nvPr>
        </p:nvSpPr>
        <p:spPr>
          <a:xfrm>
            <a:off x="9893935" y="356235"/>
            <a:ext cx="229806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sz="1800" b="1" dirty="0">
                <a:solidFill>
                  <a:schemeClr val="bg1"/>
                </a:solidFill>
                <a:latin typeface="微软雅黑" panose="020B0503020204020204" charset="-122"/>
                <a:ea typeface="微软雅黑" panose="020B0503020204020204" charset="-122"/>
                <a:sym typeface="微软雅黑" panose="020B0503020204020204" charset="-122"/>
              </a:rPr>
              <a:t>现场照片</a:t>
            </a:r>
          </a:p>
        </p:txBody>
      </p:sp>
      <p:pic>
        <p:nvPicPr>
          <p:cNvPr id="5" name="图片 4" descr="微信图片_20250425140251"/>
          <p:cNvPicPr>
            <a:picLocks noChangeAspect="1"/>
          </p:cNvPicPr>
          <p:nvPr/>
        </p:nvPicPr>
        <p:blipFill>
          <a:blip r:embed="rId3"/>
          <a:stretch>
            <a:fillRect/>
          </a:stretch>
        </p:blipFill>
        <p:spPr>
          <a:xfrm>
            <a:off x="1468755" y="1172210"/>
            <a:ext cx="4403725" cy="2319020"/>
          </a:xfrm>
          <a:prstGeom prst="rect">
            <a:avLst/>
          </a:prstGeom>
          <a:ln w="76200">
            <a:solidFill>
              <a:schemeClr val="accent5">
                <a:lumMod val="20000"/>
                <a:lumOff val="80000"/>
              </a:schemeClr>
            </a:solidFill>
          </a:ln>
        </p:spPr>
      </p:pic>
      <p:pic>
        <p:nvPicPr>
          <p:cNvPr id="6" name="图片 5" descr="微信图片_20250425140241"/>
          <p:cNvPicPr>
            <a:picLocks noChangeAspect="1"/>
          </p:cNvPicPr>
          <p:nvPr/>
        </p:nvPicPr>
        <p:blipFill>
          <a:blip r:embed="rId4"/>
          <a:stretch>
            <a:fillRect/>
          </a:stretch>
        </p:blipFill>
        <p:spPr>
          <a:xfrm>
            <a:off x="1470025" y="3717925"/>
            <a:ext cx="4402455" cy="2318385"/>
          </a:xfrm>
          <a:prstGeom prst="rect">
            <a:avLst/>
          </a:prstGeom>
          <a:ln w="76200">
            <a:solidFill>
              <a:schemeClr val="accent5">
                <a:lumMod val="20000"/>
                <a:lumOff val="80000"/>
              </a:schemeClr>
            </a:solidFill>
          </a:ln>
        </p:spPr>
      </p:pic>
      <p:pic>
        <p:nvPicPr>
          <p:cNvPr id="7" name="图片 6" descr="微信图片_20250425140245"/>
          <p:cNvPicPr>
            <a:picLocks noChangeAspect="1"/>
          </p:cNvPicPr>
          <p:nvPr/>
        </p:nvPicPr>
        <p:blipFill>
          <a:blip r:embed="rId5"/>
          <a:stretch>
            <a:fillRect/>
          </a:stretch>
        </p:blipFill>
        <p:spPr>
          <a:xfrm>
            <a:off x="6096635" y="3717925"/>
            <a:ext cx="4399915" cy="2317750"/>
          </a:xfrm>
          <a:prstGeom prst="rect">
            <a:avLst/>
          </a:prstGeom>
          <a:ln w="76200">
            <a:solidFill>
              <a:schemeClr val="accent5">
                <a:lumMod val="20000"/>
                <a:lumOff val="80000"/>
              </a:schemeClr>
            </a:solidFill>
          </a:ln>
        </p:spPr>
      </p:pic>
      <p:pic>
        <p:nvPicPr>
          <p:cNvPr id="8" name="图片 7" descr="微信图片_20250425140248"/>
          <p:cNvPicPr>
            <a:picLocks noChangeAspect="1"/>
          </p:cNvPicPr>
          <p:nvPr/>
        </p:nvPicPr>
        <p:blipFill>
          <a:blip r:embed="rId6"/>
          <a:stretch>
            <a:fillRect/>
          </a:stretch>
        </p:blipFill>
        <p:spPr>
          <a:xfrm>
            <a:off x="6096635" y="1171575"/>
            <a:ext cx="4399915" cy="2334260"/>
          </a:xfrm>
          <a:prstGeom prst="rect">
            <a:avLst/>
          </a:prstGeom>
          <a:ln w="76200">
            <a:solidFill>
              <a:schemeClr val="accent5">
                <a:lumMod val="20000"/>
                <a:lumOff val="80000"/>
              </a:schemeClr>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custDataLst>
              <p:tags r:id="rId1"/>
            </p:custDataLst>
          </p:nvPr>
        </p:nvSpPr>
        <p:spPr>
          <a:xfrm>
            <a:off x="9893935" y="356235"/>
            <a:ext cx="229806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en-US" altLang="zh-CN" sz="1800" b="1" dirty="0">
                <a:solidFill>
                  <a:schemeClr val="bg1"/>
                </a:solidFill>
                <a:latin typeface="微软雅黑" panose="020B0503020204020204" charset="-122"/>
                <a:ea typeface="微软雅黑" panose="020B0503020204020204" charset="-122"/>
                <a:sym typeface="微软雅黑" panose="020B0503020204020204" charset="-122"/>
              </a:rPr>
              <a:t>SWOT</a:t>
            </a: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分析</a:t>
            </a:r>
          </a:p>
        </p:txBody>
      </p:sp>
      <p:graphicFrame>
        <p:nvGraphicFramePr>
          <p:cNvPr id="8" name="表格 7"/>
          <p:cNvGraphicFramePr>
            <a:graphicFrameLocks noGrp="1"/>
          </p:cNvGraphicFramePr>
          <p:nvPr>
            <p:custDataLst>
              <p:tags r:id="rId2"/>
            </p:custDataLst>
          </p:nvPr>
        </p:nvGraphicFramePr>
        <p:xfrm>
          <a:off x="767715" y="1844675"/>
          <a:ext cx="11019790" cy="410718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509895">
                  <a:extLst>
                    <a:ext uri="{9D8B030D-6E8A-4147-A177-3AD203B41FA5}">
                      <a16:colId xmlns:a16="http://schemas.microsoft.com/office/drawing/2014/main" val="20000"/>
                    </a:ext>
                  </a:extLst>
                </a:gridCol>
                <a:gridCol w="5509895">
                  <a:extLst>
                    <a:ext uri="{9D8B030D-6E8A-4147-A177-3AD203B41FA5}">
                      <a16:colId xmlns:a16="http://schemas.microsoft.com/office/drawing/2014/main" val="20001"/>
                    </a:ext>
                  </a:extLst>
                </a:gridCol>
              </a:tblGrid>
              <a:tr h="2053590">
                <a:tc>
                  <a:txBody>
                    <a:bodyPr/>
                    <a:lstStyle/>
                    <a:p>
                      <a:pPr>
                        <a:lnSpc>
                          <a:spcPct val="110000"/>
                        </a:lnSpc>
                        <a:spcBef>
                          <a:spcPts val="500"/>
                        </a:spcBef>
                      </a:pPr>
                      <a:endParaRPr lang="en-US" altLang="zh-CN" sz="1500" b="1" dirty="0">
                        <a:solidFill>
                          <a:schemeClr val="tx1"/>
                        </a:solidFill>
                        <a:latin typeface="微软雅黑" panose="020B0503020204020204" charset="-122"/>
                        <a:ea typeface="微软雅黑" panose="020B0503020204020204" charset="-122"/>
                      </a:endParaRPr>
                    </a:p>
                  </a:txBody>
                  <a:tcPr marL="91443" marR="91443" marT="45711" marB="4571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eaLnBrk="1" fontAlgn="auto" hangingPunct="1">
                        <a:lnSpc>
                          <a:spcPct val="110000"/>
                        </a:lnSpc>
                        <a:spcBef>
                          <a:spcPts val="500"/>
                        </a:spcBef>
                        <a:spcAft>
                          <a:spcPts val="0"/>
                        </a:spcAft>
                        <a:defRPr/>
                      </a:pPr>
                      <a:endPar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43" marR="91443" marT="45711" marB="4571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10000"/>
                  </a:ext>
                </a:extLst>
              </a:tr>
              <a:tr h="2053590">
                <a:tc>
                  <a:txBody>
                    <a:bodyPr/>
                    <a:lstStyle/>
                    <a:p>
                      <a:pPr marL="0" marR="0" lvl="0" indent="0" algn="l" defTabSz="914400" rtl="0" eaLnBrk="1" fontAlgn="auto" latinLnBrk="0" hangingPunct="1">
                        <a:lnSpc>
                          <a:spcPct val="110000"/>
                        </a:lnSpc>
                        <a:spcBef>
                          <a:spcPts val="500"/>
                        </a:spcBef>
                        <a:spcAft>
                          <a:spcPts val="0"/>
                        </a:spcAft>
                        <a:buClrTx/>
                        <a:buSzTx/>
                        <a:buFontTx/>
                        <a:buNone/>
                        <a:defRPr/>
                      </a:pPr>
                      <a:endParaRPr lang="zh-CN" altLang="en-US" sz="1900" b="1" dirty="0">
                        <a:latin typeface="微软雅黑" panose="020B0503020204020204" charset="-122"/>
                        <a:ea typeface="微软雅黑" panose="020B0503020204020204" charset="-122"/>
                      </a:endParaRPr>
                    </a:p>
                  </a:txBody>
                  <a:tcPr marL="91443" marR="91443" marT="45711" marB="45711"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10000"/>
                        </a:lnSpc>
                        <a:spcBef>
                          <a:spcPts val="500"/>
                        </a:spcBef>
                        <a:spcAft>
                          <a:spcPts val="0"/>
                        </a:spcAft>
                        <a:buClrTx/>
                        <a:buSzTx/>
                        <a:buFontTx/>
                        <a:buNone/>
                        <a:defRPr/>
                      </a:pPr>
                      <a:endParaRPr lang="zh-CN" altLang="en-US" sz="1900" b="1" dirty="0">
                        <a:solidFill>
                          <a:schemeClr val="bg1"/>
                        </a:solidFill>
                        <a:latin typeface="微软雅黑" panose="020B0503020204020204" charset="-122"/>
                        <a:ea typeface="微软雅黑" panose="020B0503020204020204" charset="-122"/>
                      </a:endParaRPr>
                    </a:p>
                  </a:txBody>
                  <a:tcPr marL="91443" marR="91443" marT="45711" marB="45711"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0000"/>
                      </a:schemeClr>
                    </a:solidFill>
                  </a:tcPr>
                </a:tc>
                <a:extLst>
                  <a:ext uri="{0D108BD9-81ED-4DB2-BD59-A6C34878D82A}">
                    <a16:rowId xmlns:a16="http://schemas.microsoft.com/office/drawing/2014/main" val="10001"/>
                  </a:ext>
                </a:extLst>
              </a:tr>
            </a:tbl>
          </a:graphicData>
        </a:graphic>
      </p:graphicFrame>
      <p:sp>
        <p:nvSpPr>
          <p:cNvPr id="9" name="矩形 8"/>
          <p:cNvSpPr/>
          <p:nvPr/>
        </p:nvSpPr>
        <p:spPr>
          <a:xfrm>
            <a:off x="780415" y="1665605"/>
            <a:ext cx="2447925" cy="853440"/>
          </a:xfrm>
          <a:prstGeom prst="rect">
            <a:avLst/>
          </a:prstGeom>
        </p:spPr>
        <p:txBody>
          <a:bodyPr wrap="square">
            <a:noAutofit/>
          </a:bodyPr>
          <a:lstStyle/>
          <a:p>
            <a:pPr>
              <a:lnSpc>
                <a:spcPct val="110000"/>
              </a:lnSpc>
              <a:spcBef>
                <a:spcPts val="500"/>
              </a:spcBef>
              <a:defRPr/>
            </a:pPr>
            <a:r>
              <a:rPr lang="en-US" altLang="zh-CN" sz="4400" b="1" dirty="0">
                <a:solidFill>
                  <a:srgbClr val="C00000"/>
                </a:solidFill>
                <a:latin typeface="微软雅黑" panose="020B0503020204020204" charset="-122"/>
                <a:ea typeface="微软雅黑" panose="020B0503020204020204" charset="-122"/>
              </a:rPr>
              <a:t>S</a:t>
            </a:r>
            <a:r>
              <a:rPr lang="en-US" altLang="zh-CN" b="1" dirty="0">
                <a:latin typeface="微软雅黑" panose="020B0503020204020204" charset="-122"/>
                <a:ea typeface="微软雅黑" panose="020B0503020204020204" charset="-122"/>
              </a:rPr>
              <a:t>trengths(</a:t>
            </a:r>
            <a:r>
              <a:rPr lang="zh-CN" altLang="en-US" b="1" dirty="0">
                <a:latin typeface="微软雅黑" panose="020B0503020204020204" charset="-122"/>
                <a:ea typeface="微软雅黑" panose="020B0503020204020204" charset="-122"/>
              </a:rPr>
              <a:t>优势</a:t>
            </a:r>
            <a:r>
              <a:rPr lang="en-US" altLang="zh-CN" b="1" dirty="0">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p:txBody>
      </p:sp>
      <p:sp>
        <p:nvSpPr>
          <p:cNvPr id="12" name="矩形 11"/>
          <p:cNvSpPr/>
          <p:nvPr/>
        </p:nvSpPr>
        <p:spPr>
          <a:xfrm>
            <a:off x="792480" y="3717290"/>
            <a:ext cx="3307080" cy="853440"/>
          </a:xfrm>
          <a:prstGeom prst="rect">
            <a:avLst/>
          </a:prstGeom>
        </p:spPr>
        <p:txBody>
          <a:bodyPr wrap="square">
            <a:noAutofit/>
          </a:bodyPr>
          <a:lstStyle/>
          <a:p>
            <a:pPr>
              <a:lnSpc>
                <a:spcPct val="110000"/>
              </a:lnSpc>
              <a:spcBef>
                <a:spcPts val="500"/>
              </a:spcBef>
            </a:pPr>
            <a:r>
              <a:rPr lang="en-US" altLang="zh-CN" sz="4400" b="1" dirty="0">
                <a:solidFill>
                  <a:srgbClr val="C00000"/>
                </a:solidFill>
                <a:latin typeface="微软雅黑" panose="020B0503020204020204" charset="-122"/>
                <a:ea typeface="微软雅黑" panose="020B0503020204020204" charset="-122"/>
              </a:rPr>
              <a:t>O</a:t>
            </a:r>
            <a:r>
              <a:rPr lang="en-US" altLang="zh-CN" b="1" dirty="0">
                <a:latin typeface="微软雅黑" panose="020B0503020204020204" charset="-122"/>
                <a:ea typeface="微软雅黑" panose="020B0503020204020204" charset="-122"/>
              </a:rPr>
              <a:t>pportunity(</a:t>
            </a:r>
            <a:r>
              <a:rPr lang="zh-CN" altLang="en-US" b="1" dirty="0">
                <a:latin typeface="微软雅黑" panose="020B0503020204020204" charset="-122"/>
                <a:ea typeface="微软雅黑" panose="020B0503020204020204" charset="-122"/>
              </a:rPr>
              <a:t>外部机遇</a:t>
            </a:r>
            <a:r>
              <a:rPr lang="en-US" altLang="zh-CN" b="1" dirty="0">
                <a:latin typeface="微软雅黑" panose="020B0503020204020204" charset="-122"/>
                <a:ea typeface="微软雅黑" panose="020B0503020204020204" charset="-122"/>
              </a:rPr>
              <a:t>)</a:t>
            </a:r>
          </a:p>
        </p:txBody>
      </p:sp>
      <p:sp>
        <p:nvSpPr>
          <p:cNvPr id="13" name="矩形 12"/>
          <p:cNvSpPr/>
          <p:nvPr/>
        </p:nvSpPr>
        <p:spPr>
          <a:xfrm>
            <a:off x="6242685" y="1737360"/>
            <a:ext cx="3072765" cy="853440"/>
          </a:xfrm>
          <a:prstGeom prst="rect">
            <a:avLst/>
          </a:prstGeom>
        </p:spPr>
        <p:txBody>
          <a:bodyPr wrap="square">
            <a:noAutofit/>
          </a:bodyPr>
          <a:lstStyle/>
          <a:p>
            <a:pPr>
              <a:lnSpc>
                <a:spcPct val="110000"/>
              </a:lnSpc>
              <a:spcBef>
                <a:spcPts val="500"/>
              </a:spcBef>
              <a:defRPr/>
            </a:pPr>
            <a:r>
              <a:rPr lang="en-US" altLang="zh-CN" sz="4400" b="1" dirty="0">
                <a:solidFill>
                  <a:srgbClr val="C00000"/>
                </a:solidFill>
                <a:latin typeface="微软雅黑" panose="020B0503020204020204" charset="-122"/>
                <a:ea typeface="微软雅黑" panose="020B0503020204020204" charset="-122"/>
              </a:rPr>
              <a:t>W</a:t>
            </a:r>
            <a:r>
              <a:rPr lang="en-US" altLang="zh-CN" b="1" dirty="0">
                <a:latin typeface="微软雅黑" panose="020B0503020204020204" charset="-122"/>
                <a:ea typeface="微软雅黑" panose="020B0503020204020204" charset="-122"/>
              </a:rPr>
              <a:t>eakness(</a:t>
            </a:r>
            <a:r>
              <a:rPr lang="zh-CN" altLang="en-US" b="1" dirty="0">
                <a:latin typeface="微软雅黑" panose="020B0503020204020204" charset="-122"/>
                <a:ea typeface="微软雅黑" panose="020B0503020204020204" charset="-122"/>
              </a:rPr>
              <a:t>劣势</a:t>
            </a:r>
            <a:r>
              <a:rPr lang="en-US" altLang="zh-CN" b="1" dirty="0">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p:txBody>
      </p:sp>
      <p:sp>
        <p:nvSpPr>
          <p:cNvPr id="14" name="矩形 13"/>
          <p:cNvSpPr/>
          <p:nvPr/>
        </p:nvSpPr>
        <p:spPr>
          <a:xfrm>
            <a:off x="6235065" y="3717290"/>
            <a:ext cx="3223895" cy="853440"/>
          </a:xfrm>
          <a:prstGeom prst="rect">
            <a:avLst/>
          </a:prstGeom>
        </p:spPr>
        <p:txBody>
          <a:bodyPr wrap="square">
            <a:noAutofit/>
          </a:bodyPr>
          <a:lstStyle/>
          <a:p>
            <a:pPr defTabSz="914400">
              <a:lnSpc>
                <a:spcPct val="110000"/>
              </a:lnSpc>
              <a:spcBef>
                <a:spcPts val="500"/>
              </a:spcBef>
              <a:defRPr/>
            </a:pPr>
            <a:r>
              <a:rPr lang="en-US" altLang="zh-CN" sz="4400" b="1" dirty="0">
                <a:solidFill>
                  <a:srgbClr val="C00000"/>
                </a:solidFill>
                <a:latin typeface="微软雅黑" panose="020B0503020204020204" charset="-122"/>
                <a:ea typeface="微软雅黑" panose="020B0503020204020204" charset="-122"/>
              </a:rPr>
              <a:t>T</a:t>
            </a:r>
            <a:r>
              <a:rPr lang="en-US" altLang="zh-CN" b="1" dirty="0">
                <a:latin typeface="微软雅黑" panose="020B0503020204020204" charset="-122"/>
                <a:ea typeface="微软雅黑" panose="020B0503020204020204" charset="-122"/>
              </a:rPr>
              <a:t>hreats(</a:t>
            </a:r>
            <a:r>
              <a:rPr lang="zh-CN" altLang="en-US" b="1" dirty="0">
                <a:latin typeface="微软雅黑" panose="020B0503020204020204" charset="-122"/>
                <a:ea typeface="微软雅黑" panose="020B0503020204020204" charset="-122"/>
              </a:rPr>
              <a:t>外部威胁</a:t>
            </a:r>
            <a:r>
              <a:rPr lang="en-US" altLang="zh-CN" b="1" dirty="0">
                <a:latin typeface="微软雅黑" panose="020B0503020204020204" charset="-122"/>
                <a:ea typeface="微软雅黑" panose="020B0503020204020204" charset="-122"/>
              </a:rPr>
              <a:t>)</a:t>
            </a:r>
            <a:endParaRPr lang="zh-CN" altLang="en-US" b="1" dirty="0">
              <a:solidFill>
                <a:schemeClr val="bg1"/>
              </a:solidFill>
              <a:latin typeface="微软雅黑" panose="020B0503020204020204" charset="-122"/>
              <a:ea typeface="微软雅黑" panose="020B0503020204020204" charset="-122"/>
            </a:endParaRPr>
          </a:p>
        </p:txBody>
      </p:sp>
      <p:sp>
        <p:nvSpPr>
          <p:cNvPr id="5" name="TextBox 7"/>
          <p:cNvSpPr>
            <a:spLocks noChangeArrowheads="1"/>
          </p:cNvSpPr>
          <p:nvPr/>
        </p:nvSpPr>
        <p:spPr bwMode="auto">
          <a:xfrm>
            <a:off x="227330" y="1124585"/>
            <a:ext cx="11612880" cy="553085"/>
          </a:xfrm>
          <a:prstGeom prst="rect">
            <a:avLst/>
          </a:prstGeom>
          <a:solidFill>
            <a:srgbClr val="F4CCCC"/>
          </a:solidFill>
          <a:ln>
            <a:noFill/>
          </a:ln>
        </p:spPr>
        <p:txBody>
          <a:bodyPr wrap="square">
            <a:spAutoFit/>
          </a:bodyPr>
          <a:lstStyle/>
          <a:p>
            <a:pPr>
              <a:lnSpc>
                <a:spcPct val="150000"/>
              </a:lnSpc>
            </a:pPr>
            <a:r>
              <a:rPr lang="zh-CN" altLang="en-US" sz="1000" b="1" dirty="0">
                <a:latin typeface="微软雅黑" panose="020B0503020204020204" charset="-122"/>
                <a:ea typeface="微软雅黑" panose="020B0503020204020204" charset="-122"/>
                <a:cs typeface="微软雅黑" panose="020B0503020204020204" charset="-122"/>
                <a:sym typeface="+mn-ea"/>
              </a:rPr>
              <a:t>项目地处凤凰镇城南板块，目前周边配套处于初步开发阶段，后续发展空间大，目前地块依托</a:t>
            </a:r>
            <a:r>
              <a:rPr lang="en-US" altLang="zh-CN" sz="1000" b="1" dirty="0">
                <a:latin typeface="微软雅黑" panose="020B0503020204020204" charset="-122"/>
                <a:ea typeface="微软雅黑" panose="020B0503020204020204" charset="-122"/>
                <a:cs typeface="微软雅黑" panose="020B0503020204020204" charset="-122"/>
                <a:sym typeface="+mn-ea"/>
              </a:rPr>
              <a:t>60</a:t>
            </a:r>
            <a:r>
              <a:rPr lang="zh-CN" altLang="en-US" sz="1000" b="1" dirty="0">
                <a:latin typeface="微软雅黑" panose="020B0503020204020204" charset="-122"/>
                <a:ea typeface="微软雅黑" panose="020B0503020204020204" charset="-122"/>
                <a:cs typeface="微软雅黑" panose="020B0503020204020204" charset="-122"/>
                <a:sym typeface="+mn-ea"/>
              </a:rPr>
              <a:t>万平米中新骘山桃花源与国家</a:t>
            </a:r>
            <a:r>
              <a:rPr lang="en-US" altLang="zh-CN" sz="1000" b="1" dirty="0">
                <a:latin typeface="微软雅黑" panose="020B0503020204020204" charset="-122"/>
                <a:ea typeface="微软雅黑" panose="020B0503020204020204" charset="-122"/>
                <a:cs typeface="微软雅黑" panose="020B0503020204020204" charset="-122"/>
                <a:sym typeface="+mn-ea"/>
              </a:rPr>
              <a:t>4A</a:t>
            </a:r>
            <a:r>
              <a:rPr lang="zh-CN" altLang="en-US" sz="1000" b="1" dirty="0">
                <a:latin typeface="微软雅黑" panose="020B0503020204020204" charset="-122"/>
                <a:ea typeface="微软雅黑" panose="020B0503020204020204" charset="-122"/>
                <a:cs typeface="微软雅黑" panose="020B0503020204020204" charset="-122"/>
                <a:sym typeface="+mn-ea"/>
              </a:rPr>
              <a:t>景区凤凰山两大景区为项目的核心要素，主力客群以项目周边（数千家工厂）工厂的高管、老板以及合作方提供的团购意向客户资源为核心打造投资型叠拼别墅、享受型高端双拼别墅产品为主</a:t>
            </a:r>
            <a:r>
              <a:rPr lang="en-US" altLang="zh-CN" sz="1000" b="1" dirty="0">
                <a:latin typeface="微软雅黑" panose="020B0503020204020204" charset="-122"/>
                <a:ea typeface="微软雅黑" panose="020B0503020204020204" charset="-122"/>
                <a:cs typeface="微软雅黑" panose="020B0503020204020204" charset="-122"/>
                <a:sym typeface="+mn-ea"/>
              </a:rPr>
              <a:t>+</a:t>
            </a:r>
            <a:r>
              <a:rPr lang="zh-CN" altLang="en-US" sz="1000" b="1" dirty="0">
                <a:latin typeface="微软雅黑" panose="020B0503020204020204" charset="-122"/>
                <a:ea typeface="微软雅黑" panose="020B0503020204020204" charset="-122"/>
                <a:cs typeface="微软雅黑" panose="020B0503020204020204" charset="-122"/>
                <a:sym typeface="+mn-ea"/>
              </a:rPr>
              <a:t>部分市场需求的改善型叠拼别墅产品为辅的高端别墅项目；</a:t>
            </a:r>
            <a:endParaRPr lang="zh-CN" altLang="en-US" sz="10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object 37"/>
          <p:cNvSpPr txBox="1"/>
          <p:nvPr/>
        </p:nvSpPr>
        <p:spPr>
          <a:xfrm>
            <a:off x="1236980" y="4580890"/>
            <a:ext cx="4859020" cy="1477010"/>
          </a:xfrm>
          <a:prstGeom prst="rect">
            <a:avLst/>
          </a:prstGeom>
        </p:spPr>
        <p:txBody>
          <a:bodyPr vert="horz" wrap="square" lIns="0" tIns="0" rIns="0" bIns="0" rtlCol="0">
            <a:spAutoFit/>
          </a:bodyPr>
          <a:lstStyle>
            <a:defPPr>
              <a:defRPr lang="zh-CN"/>
            </a:defPPr>
            <a:lvl1pPr marL="184150" indent="-171450">
              <a:lnSpc>
                <a:spcPct val="150000"/>
              </a:lnSpc>
              <a:buFont typeface="Wingdings" panose="05000000000000000000" pitchFamily="2" charset="2"/>
              <a:buChar char="Ø"/>
              <a:defRPr sz="1100" b="1" spc="-5">
                <a:latin typeface="微软雅黑" panose="020B0503020204020204" charset="-122"/>
                <a:ea typeface="微软雅黑" panose="020B0503020204020204" charset="-122"/>
                <a:cs typeface="微软雅黑" panose="020B0503020204020204" charset="-122"/>
              </a:defRPr>
            </a:lvl1pPr>
          </a:lstStyle>
          <a:p>
            <a:pPr fontAlgn="auto">
              <a:lnSpc>
                <a:spcPct val="100000"/>
              </a:lnSpc>
              <a:buFont typeface="Wingdings" panose="05000000000000000000" charset="0"/>
              <a:buChar char="n"/>
            </a:pPr>
            <a:r>
              <a:rPr lang="zh-CN" altLang="en-US" sz="1200" b="0" dirty="0"/>
              <a:t>房地产新政：</a:t>
            </a:r>
            <a:r>
              <a:rPr lang="en-US" altLang="zh-CN" sz="1200" b="0" dirty="0"/>
              <a:t>25</a:t>
            </a:r>
            <a:r>
              <a:rPr lang="zh-CN" altLang="en-US" sz="1200" b="0" dirty="0"/>
              <a:t>年政府工作报告提出：稳住楼市，以促进楼市的健康发展</a:t>
            </a:r>
          </a:p>
          <a:p>
            <a:pPr fontAlgn="auto">
              <a:lnSpc>
                <a:spcPct val="100000"/>
              </a:lnSpc>
              <a:buFont typeface="Wingdings" panose="05000000000000000000" charset="0"/>
              <a:buChar char="n"/>
            </a:pPr>
            <a:r>
              <a:rPr lang="zh-CN" altLang="en-US" sz="1200" b="0" dirty="0"/>
              <a:t>房地产新政：</a:t>
            </a:r>
            <a:r>
              <a:rPr lang="en-US" altLang="zh-CN" sz="1200" b="0" dirty="0"/>
              <a:t>24</a:t>
            </a:r>
            <a:r>
              <a:rPr lang="zh-CN" altLang="en-US" sz="1200" b="0" dirty="0"/>
              <a:t>年</a:t>
            </a:r>
            <a:r>
              <a:rPr lang="en-US" altLang="zh-CN" sz="1200" b="0" dirty="0"/>
              <a:t>9</a:t>
            </a:r>
            <a:r>
              <a:rPr lang="zh-CN" altLang="en-US" sz="1200" b="0" dirty="0"/>
              <a:t>月起，一线城市逐步放开限购措施，广州先行全面取消限购政策；</a:t>
            </a:r>
          </a:p>
          <a:p>
            <a:pPr fontAlgn="auto">
              <a:lnSpc>
                <a:spcPct val="100000"/>
              </a:lnSpc>
              <a:buFont typeface="Wingdings" panose="05000000000000000000" charset="0"/>
              <a:buChar char="n"/>
            </a:pPr>
            <a:r>
              <a:rPr lang="zh-CN" altLang="en-US" sz="1200" b="0" dirty="0"/>
              <a:t>银行信贷：房贷利率持续下降，购房成本下降，房贷成本下降；</a:t>
            </a:r>
          </a:p>
          <a:p>
            <a:pPr fontAlgn="auto">
              <a:lnSpc>
                <a:spcPct val="100000"/>
              </a:lnSpc>
              <a:buFont typeface="Wingdings" panose="05000000000000000000" charset="0"/>
              <a:buChar char="n"/>
            </a:pPr>
            <a:r>
              <a:rPr lang="zh-CN" altLang="en-US" sz="1200" b="0" dirty="0"/>
              <a:t>城市更新：释放</a:t>
            </a:r>
            <a:r>
              <a:rPr lang="zh-CN" altLang="en-US" sz="1200" b="0" dirty="0">
                <a:sym typeface="+mn-ea"/>
              </a:rPr>
              <a:t>需求</a:t>
            </a:r>
            <a:r>
              <a:rPr lang="zh-CN" altLang="en-US" sz="1200" b="0" dirty="0"/>
              <a:t>，进一步去库存；</a:t>
            </a:r>
          </a:p>
          <a:p>
            <a:pPr fontAlgn="auto">
              <a:lnSpc>
                <a:spcPct val="100000"/>
              </a:lnSpc>
              <a:buFont typeface="Wingdings" panose="05000000000000000000" charset="0"/>
              <a:buChar char="n"/>
            </a:pPr>
            <a:r>
              <a:rPr lang="zh-CN" altLang="en-US" sz="1200" b="0" dirty="0"/>
              <a:t>建立好房子：促进改善项目的进一步去化；</a:t>
            </a:r>
          </a:p>
          <a:p>
            <a:pPr fontAlgn="auto">
              <a:lnSpc>
                <a:spcPct val="100000"/>
              </a:lnSpc>
              <a:buFont typeface="Wingdings" panose="05000000000000000000" charset="0"/>
              <a:buChar char="n"/>
            </a:pPr>
            <a:endParaRPr lang="en-US" altLang="zh-CN" sz="1200" b="0" dirty="0"/>
          </a:p>
        </p:txBody>
      </p:sp>
      <p:sp>
        <p:nvSpPr>
          <p:cNvPr id="7" name="文本框 6"/>
          <p:cNvSpPr txBox="1"/>
          <p:nvPr/>
        </p:nvSpPr>
        <p:spPr>
          <a:xfrm>
            <a:off x="1029970" y="2484755"/>
            <a:ext cx="5138420" cy="1568450"/>
          </a:xfrm>
          <a:prstGeom prst="rect">
            <a:avLst/>
          </a:prstGeom>
          <a:noFill/>
        </p:spPr>
        <p:txBody>
          <a:bodyPr wrap="square" rtlCol="0">
            <a:spAutoFit/>
          </a:bodyPr>
          <a:lstStyle/>
          <a:p>
            <a:pPr marL="171450" indent="-171450">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休闲配套：坐拥</a:t>
            </a:r>
            <a:r>
              <a:rPr lang="en-US" altLang="zh-CN" sz="1200">
                <a:latin typeface="微软雅黑" panose="020B0503020204020204" charset="-122"/>
                <a:ea typeface="微软雅黑" panose="020B0503020204020204" charset="-122"/>
                <a:cs typeface="微软雅黑" panose="020B0503020204020204" charset="-122"/>
              </a:rPr>
              <a:t>60</a:t>
            </a:r>
            <a:r>
              <a:rPr lang="zh-CN" altLang="en-US" sz="1200">
                <a:latin typeface="微软雅黑" panose="020B0503020204020204" charset="-122"/>
                <a:ea typeface="微软雅黑" panose="020B0503020204020204" charset="-122"/>
                <a:cs typeface="微软雅黑" panose="020B0503020204020204" charset="-122"/>
              </a:rPr>
              <a:t>万平米中心骘山桃花源风景区与</a:t>
            </a:r>
            <a:r>
              <a:rPr lang="en-US" altLang="zh-CN" sz="1200">
                <a:latin typeface="微软雅黑" panose="020B0503020204020204" charset="-122"/>
                <a:ea typeface="微软雅黑" panose="020B0503020204020204" charset="-122"/>
                <a:cs typeface="微软雅黑" panose="020B0503020204020204" charset="-122"/>
              </a:rPr>
              <a:t>4A</a:t>
            </a:r>
            <a:r>
              <a:rPr lang="zh-CN" altLang="en-US" sz="1200">
                <a:latin typeface="微软雅黑" panose="020B0503020204020204" charset="-122"/>
                <a:ea typeface="微软雅黑" panose="020B0503020204020204" charset="-122"/>
                <a:cs typeface="微软雅黑" panose="020B0503020204020204" charset="-122"/>
              </a:rPr>
              <a:t>凤凰山国家景区两大景区，环境幽美；</a:t>
            </a:r>
          </a:p>
          <a:p>
            <a:pPr marL="171450" indent="-171450">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潜在客群：地块周边东西南北全部是工业区，工厂、企业密布（数千家企业工厂），具有一定的购买力；</a:t>
            </a:r>
          </a:p>
          <a:p>
            <a:pPr marL="171450" indent="-171450">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城市需求：房地产野蛮生长的时代从刚需向改善过度完成，目前老张家港人对改善住宅产品存在一定的市场需求；</a:t>
            </a:r>
          </a:p>
          <a:p>
            <a:pPr marL="171450" indent="-171450">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居民收入：城镇居民年均收入</a:t>
            </a:r>
            <a:r>
              <a:rPr lang="en-US" altLang="zh-CN" sz="1200">
                <a:latin typeface="微软雅黑" panose="020B0503020204020204" charset="-122"/>
                <a:ea typeface="微软雅黑" panose="020B0503020204020204" charset="-122"/>
                <a:cs typeface="微软雅黑" panose="020B0503020204020204" charset="-122"/>
              </a:rPr>
              <a:t>71883</a:t>
            </a:r>
            <a:r>
              <a:rPr lang="zh-CN" altLang="en-US" sz="1200">
                <a:latin typeface="微软雅黑" panose="020B0503020204020204" charset="-122"/>
                <a:ea typeface="微软雅黑" panose="020B0503020204020204" charset="-122"/>
                <a:cs typeface="微软雅黑" panose="020B0503020204020204" charset="-122"/>
              </a:rPr>
              <a:t>，远高于全国平均水平，有购买力；</a:t>
            </a:r>
          </a:p>
          <a:p>
            <a:pPr marL="171450" indent="-171450">
              <a:buFont typeface="Wingdings" panose="05000000000000000000" charset="0"/>
              <a:buChar char="n"/>
            </a:pP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11" name="object 35"/>
          <p:cNvSpPr txBox="1"/>
          <p:nvPr/>
        </p:nvSpPr>
        <p:spPr>
          <a:xfrm>
            <a:off x="6397625" y="2599690"/>
            <a:ext cx="4913630" cy="738505"/>
          </a:xfrm>
          <a:prstGeom prst="rect">
            <a:avLst/>
          </a:prstGeom>
        </p:spPr>
        <p:txBody>
          <a:bodyPr vert="horz" wrap="square" lIns="0" tIns="0" rIns="0" bIns="0" rtlCol="0">
            <a:spAutoFit/>
          </a:bodyPr>
          <a:lstStyle>
            <a:defPPr>
              <a:defRPr lang="zh-CN"/>
            </a:defPPr>
            <a:lvl1pPr marL="184150" indent="-171450">
              <a:lnSpc>
                <a:spcPct val="150000"/>
              </a:lnSpc>
              <a:buFont typeface="Wingdings" panose="05000000000000000000" pitchFamily="2" charset="2"/>
              <a:buChar char="Ø"/>
              <a:defRPr sz="1100" b="1" spc="-5">
                <a:latin typeface="微软雅黑" panose="020B0503020204020204" charset="-122"/>
                <a:ea typeface="微软雅黑" panose="020B0503020204020204" charset="-122"/>
                <a:cs typeface="微软雅黑" panose="020B0503020204020204" charset="-122"/>
              </a:defRPr>
            </a:lvl1pPr>
          </a:lstStyle>
          <a:p>
            <a:pPr fontAlgn="auto">
              <a:lnSpc>
                <a:spcPct val="100000"/>
              </a:lnSpc>
              <a:buFont typeface="Wingdings" panose="05000000000000000000" charset="0"/>
              <a:buChar char="n"/>
            </a:pPr>
            <a:r>
              <a:rPr lang="zh-CN" altLang="en-US" sz="1200" b="0" dirty="0"/>
              <a:t>开发商：为本土开发商，</a:t>
            </a:r>
            <a:r>
              <a:rPr kumimoji="0" lang="zh-CN" altLang="en-US" sz="1200" b="0" i="0" u="none" strike="noStrike" cap="none" normalizeH="0" baseline="0" dirty="0">
                <a:ln>
                  <a:noFill/>
                </a:ln>
                <a:effectLst/>
                <a:latin typeface="微软雅黑" panose="020B0503020204020204" charset="-122"/>
                <a:ea typeface="微软雅黑" panose="020B0503020204020204" charset="-122"/>
              </a:rPr>
              <a:t>公司品牌的市场认同度不高，新兴地产开发公司，没有竞争力；</a:t>
            </a:r>
          </a:p>
          <a:p>
            <a:pPr fontAlgn="auto">
              <a:lnSpc>
                <a:spcPct val="100000"/>
              </a:lnSpc>
              <a:buFont typeface="Wingdings" panose="05000000000000000000" charset="0"/>
              <a:buChar char="n"/>
            </a:pPr>
            <a:r>
              <a:rPr kumimoji="0" lang="zh-CN" altLang="en-US" sz="1200" b="0" i="0" u="none" strike="noStrike" cap="none" normalizeH="0" baseline="0" dirty="0">
                <a:ln>
                  <a:noFill/>
                </a:ln>
                <a:effectLst/>
                <a:latin typeface="微软雅黑" panose="020B0503020204020204" charset="-122"/>
                <a:ea typeface="微软雅黑" panose="020B0503020204020204" charset="-122"/>
              </a:rPr>
              <a:t>库存量：项目周边竞品林立，竞争激烈，且有大量净地待拍，隐性供给量庞大，市场疲软；</a:t>
            </a:r>
          </a:p>
        </p:txBody>
      </p:sp>
      <p:sp>
        <p:nvSpPr>
          <p:cNvPr id="15" name="object 38"/>
          <p:cNvSpPr txBox="1"/>
          <p:nvPr/>
        </p:nvSpPr>
        <p:spPr>
          <a:xfrm>
            <a:off x="6373497" y="4535225"/>
            <a:ext cx="4787900" cy="1499870"/>
          </a:xfrm>
          <a:prstGeom prst="rect">
            <a:avLst/>
          </a:prstGeom>
        </p:spPr>
        <p:txBody>
          <a:bodyPr vert="horz" wrap="square" lIns="0" tIns="0" rIns="0" bIns="0" rtlCol="0">
            <a:spAutoFit/>
          </a:bodyPr>
          <a:lstStyle>
            <a:defPPr>
              <a:defRPr lang="zh-CN"/>
            </a:defPPr>
            <a:lvl1pPr marL="184150" indent="-171450">
              <a:lnSpc>
                <a:spcPct val="150000"/>
              </a:lnSpc>
              <a:buFont typeface="Wingdings" panose="05000000000000000000" pitchFamily="2" charset="2"/>
              <a:buChar char="Ø"/>
              <a:defRPr sz="1100" b="1" spc="-5">
                <a:latin typeface="微软雅黑" panose="020B0503020204020204" charset="-122"/>
                <a:ea typeface="微软雅黑" panose="020B0503020204020204" charset="-122"/>
                <a:cs typeface="微软雅黑" panose="020B0503020204020204" charset="-122"/>
              </a:defRPr>
            </a:lvl1pPr>
          </a:lstStyle>
          <a:p>
            <a:pPr fontAlgn="auto">
              <a:lnSpc>
                <a:spcPct val="100000"/>
              </a:lnSpc>
              <a:buFont typeface="Wingdings" panose="05000000000000000000" charset="0"/>
              <a:buChar char="n"/>
            </a:pPr>
            <a:r>
              <a:rPr lang="zh-CN" altLang="en-US" sz="1200" b="0" dirty="0"/>
              <a:t>市场环境：近两年知名品牌房企连续暴雷，意向客户持币观望意向浓厚；</a:t>
            </a:r>
          </a:p>
          <a:p>
            <a:pPr fontAlgn="auto">
              <a:lnSpc>
                <a:spcPct val="100000"/>
              </a:lnSpc>
              <a:buFont typeface="Wingdings" panose="05000000000000000000" charset="0"/>
              <a:buChar char="n"/>
            </a:pPr>
            <a:r>
              <a:rPr lang="zh-CN" altLang="en-US" sz="1200" b="0" dirty="0"/>
              <a:t>经济环境：通货紧缩</a:t>
            </a:r>
            <a:r>
              <a:rPr lang="en-US" altLang="zh-CN" sz="1200" b="0" dirty="0"/>
              <a:t>+CPI</a:t>
            </a:r>
            <a:r>
              <a:rPr lang="zh-CN" altLang="en-US" sz="1200" b="0" dirty="0"/>
              <a:t>消费指数同比下跌，赚钱难、工作卷，导致人们不敢过度贷款；</a:t>
            </a:r>
          </a:p>
          <a:p>
            <a:endParaRPr lang="en-US" altLang="zh-CN" dirty="0"/>
          </a:p>
          <a:p>
            <a:endParaRPr lang="en-US" altLang="zh-CN" dirty="0"/>
          </a:p>
          <a:p>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custDataLst>
              <p:tags r:id="rId1"/>
            </p:custDataLst>
          </p:nvPr>
        </p:nvSpPr>
        <p:spPr>
          <a:xfrm>
            <a:off x="9610090" y="356235"/>
            <a:ext cx="2581910" cy="64516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sz="1800" b="1" dirty="0">
                <a:solidFill>
                  <a:schemeClr val="bg1"/>
                </a:solidFill>
                <a:latin typeface="微软雅黑" panose="020B0503020204020204" charset="-122"/>
                <a:ea typeface="微软雅黑" panose="020B0503020204020204" charset="-122"/>
                <a:sym typeface="微软雅黑" panose="020B0503020204020204" charset="-122"/>
              </a:rPr>
              <a:t>合作方最新设计方案（经济指标</a:t>
            </a:r>
            <a:r>
              <a:rPr lang="en-US" altLang="zh-CN" sz="1800" b="1" dirty="0">
                <a:solidFill>
                  <a:schemeClr val="bg1"/>
                </a:solidFill>
                <a:latin typeface="微软雅黑" panose="020B0503020204020204" charset="-122"/>
                <a:ea typeface="微软雅黑" panose="020B0503020204020204" charset="-122"/>
                <a:sym typeface="微软雅黑" panose="020B0503020204020204" charset="-122"/>
              </a:rPr>
              <a:t>-</a:t>
            </a: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最新</a:t>
            </a:r>
            <a:r>
              <a:rPr lang="zh-CN" sz="1800" b="1" dirty="0">
                <a:solidFill>
                  <a:schemeClr val="bg1"/>
                </a:solidFill>
                <a:latin typeface="微软雅黑" panose="020B0503020204020204" charset="-122"/>
                <a:ea typeface="微软雅黑" panose="020B0503020204020204" charset="-122"/>
                <a:sym typeface="微软雅黑" panose="020B0503020204020204" charset="-122"/>
              </a:rPr>
              <a:t>）</a:t>
            </a:r>
          </a:p>
        </p:txBody>
      </p:sp>
      <p:pic>
        <p:nvPicPr>
          <p:cNvPr id="5" name="图片 4" descr="微信截图_20250506074308"/>
          <p:cNvPicPr>
            <a:picLocks noChangeAspect="1"/>
          </p:cNvPicPr>
          <p:nvPr/>
        </p:nvPicPr>
        <p:blipFill>
          <a:blip r:embed="rId3"/>
          <a:stretch>
            <a:fillRect/>
          </a:stretch>
        </p:blipFill>
        <p:spPr>
          <a:xfrm>
            <a:off x="-24765" y="0"/>
            <a:ext cx="9634855" cy="6858000"/>
          </a:xfrm>
          <a:prstGeom prst="rect">
            <a:avLst/>
          </a:prstGeom>
        </p:spPr>
      </p:pic>
      <p:sp>
        <p:nvSpPr>
          <p:cNvPr id="6" name="文本框 5"/>
          <p:cNvSpPr txBox="1"/>
          <p:nvPr/>
        </p:nvSpPr>
        <p:spPr>
          <a:xfrm>
            <a:off x="3748405" y="0"/>
            <a:ext cx="5861050" cy="1753235"/>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zh-CN" altLang="en-US" sz="1200">
                <a:latin typeface="微软雅黑" panose="020B0503020204020204" charset="-122"/>
                <a:ea typeface="微软雅黑" panose="020B0503020204020204" charset="-122"/>
                <a:cs typeface="微软雅黑" panose="020B0503020204020204" charset="-122"/>
              </a:rPr>
              <a:t>设计指标：计容建筑面：</a:t>
            </a:r>
            <a:r>
              <a:rPr lang="en-US" altLang="zh-CN" sz="1200">
                <a:latin typeface="微软雅黑" panose="020B0503020204020204" charset="-122"/>
                <a:ea typeface="微软雅黑" panose="020B0503020204020204" charset="-122"/>
                <a:cs typeface="微软雅黑" panose="020B0503020204020204" charset="-122"/>
              </a:rPr>
              <a:t>45996</a:t>
            </a:r>
            <a:r>
              <a:rPr lang="zh-CN" altLang="en-US" sz="1200">
                <a:latin typeface="微软雅黑" panose="020B0503020204020204" charset="-122"/>
                <a:ea typeface="微软雅黑" panose="020B0503020204020204" charset="-122"/>
                <a:cs typeface="微软雅黑" panose="020B0503020204020204" charset="-122"/>
              </a:rPr>
              <a:t>㎡；其中：</a:t>
            </a:r>
          </a:p>
          <a:p>
            <a:pPr indent="0" fontAlgn="auto">
              <a:lnSpc>
                <a:spcPct val="150000"/>
              </a:lnSpc>
            </a:pPr>
            <a:r>
              <a:rPr lang="zh-CN" altLang="en-US" sz="1200">
                <a:latin typeface="微软雅黑" panose="020B0503020204020204" charset="-122"/>
                <a:ea typeface="微软雅黑" panose="020B0503020204020204" charset="-122"/>
                <a:cs typeface="微软雅黑" panose="020B0503020204020204" charset="-122"/>
              </a:rPr>
              <a:t>联排：</a:t>
            </a:r>
            <a:r>
              <a:rPr lang="en-US" altLang="zh-CN" sz="1200">
                <a:latin typeface="微软雅黑" panose="020B0503020204020204" charset="-122"/>
                <a:ea typeface="微软雅黑" panose="020B0503020204020204" charset="-122"/>
                <a:cs typeface="微软雅黑" panose="020B0503020204020204" charset="-122"/>
              </a:rPr>
              <a:t>17392</a:t>
            </a:r>
            <a:r>
              <a:rPr lang="zh-CN" altLang="en-US" sz="1200">
                <a:latin typeface="微软雅黑" panose="020B0503020204020204" charset="-122"/>
                <a:ea typeface="微软雅黑" panose="020B0503020204020204" charset="-122"/>
                <a:cs typeface="微软雅黑" panose="020B0503020204020204" charset="-122"/>
              </a:rPr>
              <a:t>㎡；户数：</a:t>
            </a:r>
            <a:r>
              <a:rPr lang="en-US" altLang="zh-CN" sz="1200">
                <a:latin typeface="微软雅黑" panose="020B0503020204020204" charset="-122"/>
                <a:ea typeface="微软雅黑" panose="020B0503020204020204" charset="-122"/>
                <a:cs typeface="微软雅黑" panose="020B0503020204020204" charset="-122"/>
              </a:rPr>
              <a:t>68</a:t>
            </a:r>
            <a:r>
              <a:rPr lang="zh-CN" altLang="en-US" sz="1200">
                <a:latin typeface="微软雅黑" panose="020B0503020204020204" charset="-122"/>
                <a:ea typeface="微软雅黑" panose="020B0503020204020204" charset="-122"/>
                <a:cs typeface="微软雅黑" panose="020B0503020204020204" charset="-122"/>
              </a:rPr>
              <a:t>户；主力户型：</a:t>
            </a:r>
            <a:r>
              <a:rPr lang="en-US" altLang="zh-CN" sz="1200">
                <a:latin typeface="微软雅黑" panose="020B0503020204020204" charset="-122"/>
                <a:ea typeface="微软雅黑" panose="020B0503020204020204" charset="-122"/>
                <a:cs typeface="微软雅黑" panose="020B0503020204020204" charset="-122"/>
              </a:rPr>
              <a:t>232</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255</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275</a:t>
            </a:r>
            <a:r>
              <a:rPr lang="zh-CN" altLang="en-US" sz="1200">
                <a:latin typeface="微软雅黑" panose="020B0503020204020204" charset="-122"/>
                <a:ea typeface="微软雅黑" panose="020B0503020204020204" charset="-122"/>
                <a:cs typeface="微软雅黑" panose="020B0503020204020204" charset="-122"/>
              </a:rPr>
              <a:t>㎡；</a:t>
            </a:r>
          </a:p>
          <a:p>
            <a:pPr indent="0" fontAlgn="auto">
              <a:lnSpc>
                <a:spcPct val="150000"/>
              </a:lnSpc>
            </a:pPr>
            <a:r>
              <a:rPr lang="zh-CN" altLang="en-US" sz="1200">
                <a:latin typeface="微软雅黑" panose="020B0503020204020204" charset="-122"/>
                <a:ea typeface="微软雅黑" panose="020B0503020204020204" charset="-122"/>
                <a:cs typeface="微软雅黑" panose="020B0503020204020204" charset="-122"/>
              </a:rPr>
              <a:t>叠拼：</a:t>
            </a:r>
            <a:r>
              <a:rPr lang="en-US" altLang="zh-CN" sz="1200">
                <a:latin typeface="微软雅黑" panose="020B0503020204020204" charset="-122"/>
                <a:ea typeface="微软雅黑" panose="020B0503020204020204" charset="-122"/>
                <a:cs typeface="微软雅黑" panose="020B0503020204020204" charset="-122"/>
              </a:rPr>
              <a:t>18700</a:t>
            </a:r>
            <a:r>
              <a:rPr lang="zh-CN" altLang="en-US" sz="1200">
                <a:latin typeface="微软雅黑" panose="020B0503020204020204" charset="-122"/>
                <a:ea typeface="微软雅黑" panose="020B0503020204020204" charset="-122"/>
                <a:cs typeface="微软雅黑" panose="020B0503020204020204" charset="-122"/>
              </a:rPr>
              <a:t>㎡；户数：</a:t>
            </a:r>
            <a:r>
              <a:rPr lang="en-US" altLang="zh-CN" sz="1200">
                <a:latin typeface="微软雅黑" panose="020B0503020204020204" charset="-122"/>
                <a:ea typeface="微软雅黑" panose="020B0503020204020204" charset="-122"/>
                <a:cs typeface="微软雅黑" panose="020B0503020204020204" charset="-122"/>
              </a:rPr>
              <a:t>88</a:t>
            </a:r>
            <a:r>
              <a:rPr lang="zh-CN" altLang="en-US" sz="1200">
                <a:latin typeface="微软雅黑" panose="020B0503020204020204" charset="-122"/>
                <a:ea typeface="微软雅黑" panose="020B0503020204020204" charset="-122"/>
                <a:cs typeface="微软雅黑" panose="020B0503020204020204" charset="-122"/>
              </a:rPr>
              <a:t>户；</a:t>
            </a:r>
            <a:r>
              <a:rPr lang="zh-CN" altLang="en-US" sz="1200">
                <a:latin typeface="微软雅黑" panose="020B0503020204020204" charset="-122"/>
                <a:ea typeface="微软雅黑" panose="020B0503020204020204" charset="-122"/>
                <a:cs typeface="微软雅黑" panose="020B0503020204020204" charset="-122"/>
                <a:sym typeface="+mn-ea"/>
              </a:rPr>
              <a:t>主力户型：</a:t>
            </a:r>
            <a:r>
              <a:rPr lang="en-US" altLang="zh-CN" sz="1200">
                <a:latin typeface="微软雅黑" panose="020B0503020204020204" charset="-122"/>
                <a:ea typeface="微软雅黑" panose="020B0503020204020204" charset="-122"/>
                <a:cs typeface="微软雅黑" panose="020B0503020204020204" charset="-122"/>
                <a:sym typeface="+mn-ea"/>
              </a:rPr>
              <a:t>205</a:t>
            </a:r>
            <a:r>
              <a:rPr lang="zh-CN" altLang="en-US" sz="1200">
                <a:latin typeface="微软雅黑" panose="020B0503020204020204" charset="-122"/>
                <a:ea typeface="微软雅黑" panose="020B0503020204020204" charset="-122"/>
                <a:cs typeface="微软雅黑" panose="020B0503020204020204" charset="-122"/>
                <a:sym typeface="+mn-ea"/>
              </a:rPr>
              <a:t>㎡，</a:t>
            </a:r>
            <a:r>
              <a:rPr lang="en-US" altLang="zh-CN" sz="1200">
                <a:latin typeface="微软雅黑" panose="020B0503020204020204" charset="-122"/>
                <a:ea typeface="微软雅黑" panose="020B0503020204020204" charset="-122"/>
                <a:cs typeface="微软雅黑" panose="020B0503020204020204" charset="-122"/>
                <a:sym typeface="+mn-ea"/>
              </a:rPr>
              <a:t>220</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1200">
                <a:latin typeface="微软雅黑" panose="020B0503020204020204" charset="-122"/>
                <a:ea typeface="微软雅黑" panose="020B0503020204020204" charset="-122"/>
                <a:cs typeface="微软雅黑" panose="020B0503020204020204" charset="-122"/>
              </a:rPr>
              <a:t>公共配套：</a:t>
            </a:r>
            <a:r>
              <a:rPr lang="en-US" altLang="zh-CN" sz="1200">
                <a:latin typeface="微软雅黑" panose="020B0503020204020204" charset="-122"/>
                <a:ea typeface="微软雅黑" panose="020B0503020204020204" charset="-122"/>
                <a:cs typeface="微软雅黑" panose="020B0503020204020204" charset="-122"/>
              </a:rPr>
              <a:t>1768</a:t>
            </a:r>
            <a:r>
              <a:rPr lang="zh-CN" altLang="en-US" sz="1200">
                <a:latin typeface="微软雅黑" panose="020B0503020204020204" charset="-122"/>
                <a:ea typeface="微软雅黑" panose="020B0503020204020204" charset="-122"/>
                <a:cs typeface="微软雅黑" panose="020B0503020204020204" charset="-122"/>
              </a:rPr>
              <a:t>㎡；；</a:t>
            </a: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人才公寓：</a:t>
            </a:r>
            <a:r>
              <a:rPr lang="en-US" altLang="zh-CN" sz="1200" b="1">
                <a:solidFill>
                  <a:srgbClr val="FF0000"/>
                </a:solidFill>
                <a:latin typeface="微软雅黑" panose="020B0503020204020204" charset="-122"/>
                <a:ea typeface="微软雅黑" panose="020B0503020204020204" charset="-122"/>
                <a:cs typeface="微软雅黑" panose="020B0503020204020204" charset="-122"/>
              </a:rPr>
              <a:t>8136</a:t>
            </a: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㎡；户数：</a:t>
            </a:r>
            <a:r>
              <a:rPr lang="en-US" altLang="zh-CN" sz="1200" b="1">
                <a:solidFill>
                  <a:srgbClr val="FF0000"/>
                </a:solidFill>
                <a:latin typeface="微软雅黑" panose="020B0503020204020204" charset="-122"/>
                <a:ea typeface="微软雅黑" panose="020B0503020204020204" charset="-122"/>
                <a:cs typeface="微软雅黑" panose="020B0503020204020204" charset="-122"/>
              </a:rPr>
              <a:t>72</a:t>
            </a: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户；主力户型：</a:t>
            </a:r>
            <a:r>
              <a:rPr lang="en-US" altLang="zh-CN" sz="1200" b="1">
                <a:solidFill>
                  <a:srgbClr val="FF0000"/>
                </a:solidFill>
                <a:latin typeface="微软雅黑" panose="020B0503020204020204" charset="-122"/>
                <a:ea typeface="微软雅黑" panose="020B0503020204020204" charset="-122"/>
                <a:cs typeface="微软雅黑" panose="020B0503020204020204" charset="-122"/>
              </a:rPr>
              <a:t>98</a:t>
            </a: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1200" b="1">
                <a:solidFill>
                  <a:srgbClr val="FF0000"/>
                </a:solidFill>
                <a:latin typeface="微软雅黑" panose="020B0503020204020204" charset="-122"/>
                <a:ea typeface="微软雅黑" panose="020B0503020204020204" charset="-122"/>
                <a:cs typeface="微软雅黑" panose="020B0503020204020204" charset="-122"/>
              </a:rPr>
              <a:t>128</a:t>
            </a: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a:t>
            </a:r>
          </a:p>
          <a:p>
            <a:pPr indent="0" fontAlgn="auto">
              <a:lnSpc>
                <a:spcPct val="150000"/>
              </a:lnSpc>
            </a:pP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备注：前期合作方已与当地政府初步达成</a:t>
            </a:r>
            <a:r>
              <a:rPr lang="en-US" altLang="zh-CN" sz="1200" b="1">
                <a:solidFill>
                  <a:srgbClr val="FF0000"/>
                </a:solidFill>
                <a:latin typeface="微软雅黑" panose="020B0503020204020204" charset="-122"/>
                <a:ea typeface="微软雅黑" panose="020B0503020204020204" charset="-122"/>
                <a:cs typeface="微软雅黑" panose="020B0503020204020204" charset="-122"/>
              </a:rPr>
              <a:t>8136</a:t>
            </a: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㎡的人才公寓用于政府的无偿配建，不产生任何收益；</a:t>
            </a:r>
          </a:p>
        </p:txBody>
      </p:sp>
      <p:sp>
        <p:nvSpPr>
          <p:cNvPr id="7" name="矩形 6"/>
          <p:cNvSpPr/>
          <p:nvPr/>
        </p:nvSpPr>
        <p:spPr>
          <a:xfrm>
            <a:off x="47625" y="5517515"/>
            <a:ext cx="2952115" cy="36004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右箭头 7"/>
          <p:cNvSpPr/>
          <p:nvPr/>
        </p:nvSpPr>
        <p:spPr>
          <a:xfrm>
            <a:off x="3071495" y="5589270"/>
            <a:ext cx="288290" cy="215900"/>
          </a:xfrm>
          <a:prstGeom prst="rightArrow">
            <a:avLst/>
          </a:prstGeom>
          <a:solidFill>
            <a:srgbClr val="C00000"/>
          </a:solidFill>
          <a:ln w="38100">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3422650" y="5488940"/>
            <a:ext cx="2127885" cy="337185"/>
          </a:xfrm>
          <a:prstGeom prst="rect">
            <a:avLst/>
          </a:prstGeom>
          <a:solidFill>
            <a:schemeClr val="bg1">
              <a:lumMod val="75000"/>
            </a:schemeClr>
          </a:solidFill>
        </p:spPr>
        <p:txBody>
          <a:bodyPr wrap="square" rtlCol="0">
            <a:spAutoFit/>
          </a:bodyPr>
          <a:lstStyle/>
          <a:p>
            <a:r>
              <a:rPr lang="zh-CN" altLang="en-US" sz="1600" b="1">
                <a:solidFill>
                  <a:srgbClr val="FF0000"/>
                </a:solidFill>
                <a:latin typeface="微软雅黑" panose="020B0503020204020204" charset="-122"/>
                <a:ea typeface="微软雅黑" panose="020B0503020204020204" charset="-122"/>
              </a:rPr>
              <a:t>人才公寓，无偿配建</a:t>
            </a:r>
          </a:p>
        </p:txBody>
      </p:sp>
      <p:sp>
        <p:nvSpPr>
          <p:cNvPr id="10" name="任意多边形 9"/>
          <p:cNvSpPr/>
          <p:nvPr/>
        </p:nvSpPr>
        <p:spPr>
          <a:xfrm>
            <a:off x="932180" y="2194560"/>
            <a:ext cx="967105" cy="1790700"/>
          </a:xfrm>
          <a:custGeom>
            <a:avLst/>
            <a:gdLst>
              <a:gd name="connisteX0" fmla="*/ 0 w 967105"/>
              <a:gd name="connsiteY0" fmla="*/ 66675 h 1790700"/>
              <a:gd name="connisteX1" fmla="*/ 57150 w 967105"/>
              <a:gd name="connsiteY1" fmla="*/ 1762125 h 1790700"/>
              <a:gd name="connisteX2" fmla="*/ 354330 w 967105"/>
              <a:gd name="connsiteY2" fmla="*/ 1762125 h 1790700"/>
              <a:gd name="connisteX3" fmla="*/ 699135 w 967105"/>
              <a:gd name="connsiteY3" fmla="*/ 1762125 h 1790700"/>
              <a:gd name="connisteX4" fmla="*/ 909955 w 967105"/>
              <a:gd name="connsiteY4" fmla="*/ 1790700 h 1790700"/>
              <a:gd name="connisteX5" fmla="*/ 967105 w 967105"/>
              <a:gd name="connsiteY5" fmla="*/ 1733550 h 1790700"/>
              <a:gd name="connisteX6" fmla="*/ 938530 w 967105"/>
              <a:gd name="connsiteY6" fmla="*/ 852170 h 1790700"/>
              <a:gd name="connisteX7" fmla="*/ 919480 w 967105"/>
              <a:gd name="connsiteY7" fmla="*/ 172085 h 1790700"/>
              <a:gd name="connisteX8" fmla="*/ 814070 w 967105"/>
              <a:gd name="connsiteY8" fmla="*/ 0 h 1790700"/>
              <a:gd name="connisteX9" fmla="*/ 0 w 967105"/>
              <a:gd name="connsiteY9" fmla="*/ 66675 h 1790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967105" h="1790700">
                <a:moveTo>
                  <a:pt x="0" y="66675"/>
                </a:moveTo>
                <a:lnTo>
                  <a:pt x="57150" y="1762125"/>
                </a:lnTo>
                <a:lnTo>
                  <a:pt x="354330" y="1762125"/>
                </a:lnTo>
                <a:lnTo>
                  <a:pt x="699135" y="1762125"/>
                </a:lnTo>
                <a:lnTo>
                  <a:pt x="909955" y="1790700"/>
                </a:lnTo>
                <a:lnTo>
                  <a:pt x="967105" y="1733550"/>
                </a:lnTo>
                <a:lnTo>
                  <a:pt x="938530" y="852170"/>
                </a:lnTo>
                <a:lnTo>
                  <a:pt x="919480" y="172085"/>
                </a:lnTo>
                <a:lnTo>
                  <a:pt x="814070" y="0"/>
                </a:lnTo>
                <a:lnTo>
                  <a:pt x="0" y="66675"/>
                </a:ln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右箭头 10"/>
          <p:cNvSpPr/>
          <p:nvPr/>
        </p:nvSpPr>
        <p:spPr>
          <a:xfrm rot="16200000">
            <a:off x="1198880" y="1906270"/>
            <a:ext cx="288290" cy="287655"/>
          </a:xfrm>
          <a:prstGeom prst="rightArrow">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91770" y="1557020"/>
            <a:ext cx="2127885" cy="337185"/>
          </a:xfrm>
          <a:prstGeom prst="rect">
            <a:avLst/>
          </a:prstGeom>
          <a:solidFill>
            <a:schemeClr val="bg1">
              <a:lumMod val="75000"/>
            </a:schemeClr>
          </a:solidFill>
        </p:spPr>
        <p:txBody>
          <a:bodyPr wrap="square" rtlCol="0">
            <a:spAutoFit/>
          </a:bodyPr>
          <a:lstStyle/>
          <a:p>
            <a:r>
              <a:rPr lang="zh-CN" altLang="en-US" sz="1600" b="1">
                <a:solidFill>
                  <a:srgbClr val="FF0000"/>
                </a:solidFill>
                <a:latin typeface="微软雅黑" panose="020B0503020204020204" charset="-122"/>
                <a:ea typeface="微软雅黑" panose="020B0503020204020204" charset="-122"/>
              </a:rPr>
              <a:t>人才公寓，无偿配建</a:t>
            </a:r>
          </a:p>
        </p:txBody>
      </p:sp>
      <p:sp>
        <p:nvSpPr>
          <p:cNvPr id="13" name="文本框 12"/>
          <p:cNvSpPr txBox="1"/>
          <p:nvPr/>
        </p:nvSpPr>
        <p:spPr>
          <a:xfrm>
            <a:off x="8976360" y="2780665"/>
            <a:ext cx="2936240" cy="1753235"/>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zh-CN" altLang="en-US" sz="1200">
                <a:latin typeface="微软雅黑" panose="020B0503020204020204" charset="-122"/>
                <a:ea typeface="微软雅黑" panose="020B0503020204020204" charset="-122"/>
                <a:cs typeface="微软雅黑" panose="020B0503020204020204" charset="-122"/>
              </a:rPr>
              <a:t>用地指标：</a:t>
            </a:r>
          </a:p>
          <a:p>
            <a:pPr indent="0" fontAlgn="auto">
              <a:lnSpc>
                <a:spcPct val="150000"/>
              </a:lnSpc>
            </a:pPr>
            <a:r>
              <a:rPr lang="zh-CN" altLang="en-US" sz="1200">
                <a:latin typeface="微软雅黑" panose="020B0503020204020204" charset="-122"/>
                <a:ea typeface="微软雅黑" panose="020B0503020204020204" charset="-122"/>
                <a:cs typeface="微软雅黑" panose="020B0503020204020204" charset="-122"/>
                <a:sym typeface="+mn-ea"/>
              </a:rPr>
              <a:t>用地面积：</a:t>
            </a:r>
            <a:r>
              <a:rPr lang="en-US" altLang="zh-CN" sz="1200">
                <a:latin typeface="微软雅黑" panose="020B0503020204020204" charset="-122"/>
                <a:ea typeface="微软雅黑" panose="020B0503020204020204" charset="-122"/>
                <a:cs typeface="微软雅黑" panose="020B0503020204020204" charset="-122"/>
                <a:sym typeface="+mn-ea"/>
              </a:rPr>
              <a:t>45540.62</a:t>
            </a:r>
            <a:r>
              <a:rPr lang="zh-CN" altLang="en-US" sz="1200">
                <a:latin typeface="微软雅黑" panose="020B0503020204020204" charset="-122"/>
                <a:ea typeface="微软雅黑" panose="020B0503020204020204" charset="-122"/>
                <a:cs typeface="微软雅黑" panose="020B0503020204020204" charset="-122"/>
                <a:sym typeface="+mn-ea"/>
              </a:rPr>
              <a:t>㎡；</a:t>
            </a:r>
          </a:p>
          <a:p>
            <a:pPr indent="0" fontAlgn="auto">
              <a:lnSpc>
                <a:spcPct val="150000"/>
              </a:lnSpc>
            </a:pPr>
            <a:r>
              <a:rPr lang="zh-CN" altLang="en-US" sz="1200">
                <a:latin typeface="微软雅黑" panose="020B0503020204020204" charset="-122"/>
                <a:ea typeface="微软雅黑" panose="020B0503020204020204" charset="-122"/>
                <a:cs typeface="微软雅黑" panose="020B0503020204020204" charset="-122"/>
                <a:sym typeface="+mn-ea"/>
              </a:rPr>
              <a:t>约计：</a:t>
            </a:r>
            <a:r>
              <a:rPr lang="en-US" altLang="zh-CN" sz="1200">
                <a:latin typeface="微软雅黑" panose="020B0503020204020204" charset="-122"/>
                <a:ea typeface="微软雅黑" panose="020B0503020204020204" charset="-122"/>
                <a:cs typeface="微软雅黑" panose="020B0503020204020204" charset="-122"/>
                <a:sym typeface="+mn-ea"/>
              </a:rPr>
              <a:t>68.31</a:t>
            </a:r>
            <a:r>
              <a:rPr lang="zh-CN" altLang="en-US" sz="1200">
                <a:latin typeface="微软雅黑" panose="020B0503020204020204" charset="-122"/>
                <a:ea typeface="微软雅黑" panose="020B0503020204020204" charset="-122"/>
                <a:cs typeface="微软雅黑" panose="020B0503020204020204" charset="-122"/>
                <a:sym typeface="+mn-ea"/>
              </a:rPr>
              <a:t>亩；</a:t>
            </a:r>
          </a:p>
          <a:p>
            <a:pPr indent="0" fontAlgn="auto">
              <a:lnSpc>
                <a:spcPct val="150000"/>
              </a:lnSpc>
            </a:pPr>
            <a:r>
              <a:rPr lang="zh-CN" altLang="en-US" sz="1200">
                <a:latin typeface="微软雅黑" panose="020B0503020204020204" charset="-122"/>
                <a:ea typeface="微软雅黑" panose="020B0503020204020204" charset="-122"/>
                <a:cs typeface="微软雅黑" panose="020B0503020204020204" charset="-122"/>
                <a:sym typeface="+mn-ea"/>
              </a:rPr>
              <a:t>容积率：</a:t>
            </a:r>
            <a:r>
              <a:rPr lang="en-US" altLang="zh-CN" sz="1200">
                <a:latin typeface="微软雅黑" panose="020B0503020204020204" charset="-122"/>
                <a:ea typeface="微软雅黑" panose="020B0503020204020204" charset="-122"/>
                <a:cs typeface="微软雅黑" panose="020B0503020204020204" charset="-122"/>
                <a:sym typeface="+mn-ea"/>
              </a:rPr>
              <a:t>1.01</a:t>
            </a:r>
            <a:r>
              <a:rPr lang="zh-CN" altLang="en-US" sz="1200">
                <a:latin typeface="微软雅黑" panose="020B0503020204020204" charset="-122"/>
                <a:ea typeface="微软雅黑" panose="020B0503020204020204" charset="-122"/>
                <a:cs typeface="微软雅黑" panose="020B0503020204020204" charset="-122"/>
                <a:sym typeface="+mn-ea"/>
              </a:rPr>
              <a:t>＜</a:t>
            </a:r>
            <a:r>
              <a:rPr lang="en-US" altLang="zh-CN" sz="1200">
                <a:latin typeface="微软雅黑" panose="020B0503020204020204" charset="-122"/>
                <a:ea typeface="微软雅黑" panose="020B0503020204020204" charset="-122"/>
                <a:cs typeface="微软雅黑" panose="020B0503020204020204" charset="-122"/>
                <a:sym typeface="+mn-ea"/>
              </a:rPr>
              <a:t>R≤1.1</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r>
              <a:rPr lang="zh-CN" altLang="en-US" sz="1200">
                <a:latin typeface="微软雅黑" panose="020B0503020204020204" charset="-122"/>
                <a:ea typeface="微软雅黑" panose="020B0503020204020204" charset="-122"/>
                <a:cs typeface="微软雅黑" panose="020B0503020204020204" charset="-122"/>
              </a:rPr>
              <a:t>建筑密度：</a:t>
            </a:r>
            <a:r>
              <a:rPr lang="en-US" altLang="zh-CN" sz="1200">
                <a:latin typeface="微软雅黑" panose="020B0503020204020204" charset="-122"/>
                <a:ea typeface="微软雅黑" panose="020B0503020204020204" charset="-122"/>
                <a:cs typeface="微软雅黑" panose="020B0503020204020204" charset="-122"/>
              </a:rPr>
              <a:t>≤35%</a:t>
            </a:r>
            <a:r>
              <a:rPr lang="zh-CN" altLang="en-US" sz="1200">
                <a:latin typeface="微软雅黑" panose="020B0503020204020204" charset="-122"/>
                <a:ea typeface="微软雅黑" panose="020B0503020204020204" charset="-122"/>
                <a:cs typeface="微软雅黑" panose="020B0503020204020204" charset="-122"/>
              </a:rPr>
              <a:t>；</a:t>
            </a:r>
          </a:p>
          <a:p>
            <a:pPr indent="0" fontAlgn="auto">
              <a:lnSpc>
                <a:spcPct val="150000"/>
              </a:lnSpc>
            </a:pPr>
            <a:r>
              <a:rPr lang="zh-CN" altLang="en-US" sz="1200">
                <a:latin typeface="微软雅黑" panose="020B0503020204020204" charset="-122"/>
                <a:ea typeface="微软雅黑" panose="020B0503020204020204" charset="-122"/>
                <a:cs typeface="微软雅黑" panose="020B0503020204020204" charset="-122"/>
              </a:rPr>
              <a:t>绿地率：</a:t>
            </a:r>
            <a:r>
              <a:rPr lang="en-US" altLang="zh-CN" sz="1200">
                <a:latin typeface="微软雅黑" panose="020B0503020204020204" charset="-122"/>
                <a:ea typeface="微软雅黑" panose="020B0503020204020204" charset="-122"/>
                <a:cs typeface="微软雅黑" panose="020B0503020204020204" charset="-122"/>
              </a:rPr>
              <a:t>≥30%</a:t>
            </a:r>
            <a:r>
              <a:rPr lang="zh-CN" altLang="en-US" sz="1200">
                <a:latin typeface="微软雅黑" panose="020B0503020204020204" charset="-122"/>
                <a:ea typeface="微软雅黑" panose="020B0503020204020204" charset="-122"/>
                <a:cs typeface="微软雅黑" panose="020B0503020204020204" charset="-122"/>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p:nvPr>
            <p:custDataLst>
              <p:tags r:id="rId1"/>
            </p:custDataLst>
          </p:nvPr>
        </p:nvSpPr>
        <p:spPr>
          <a:xfrm>
            <a:off x="9285555" y="304917"/>
            <a:ext cx="290644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户型配比建议</a:t>
            </a:r>
            <a:r>
              <a:rPr lang="en-US" altLang="zh-CN" sz="1800" b="1" dirty="0">
                <a:solidFill>
                  <a:schemeClr val="bg1"/>
                </a:solidFill>
                <a:latin typeface="微软雅黑" panose="020B0503020204020204" charset="-122"/>
                <a:ea typeface="微软雅黑" panose="020B0503020204020204" charset="-122"/>
                <a:sym typeface="微软雅黑" panose="020B0503020204020204" charset="-122"/>
              </a:rPr>
              <a:t>--</a:t>
            </a:r>
            <a:r>
              <a:rPr lang="zh-CN" altLang="en-US" sz="1600" b="1" dirty="0">
                <a:solidFill>
                  <a:schemeClr val="bg1"/>
                </a:solidFill>
                <a:latin typeface="微软雅黑" panose="020B0503020204020204" charset="-122"/>
                <a:ea typeface="微软雅黑" panose="020B0503020204020204" charset="-122"/>
                <a:sym typeface="微软雅黑" panose="020B0503020204020204" charset="-122"/>
              </a:rPr>
              <a:t>货值最大化</a:t>
            </a:r>
          </a:p>
        </p:txBody>
      </p:sp>
      <p:graphicFrame>
        <p:nvGraphicFramePr>
          <p:cNvPr id="4" name="表格 3"/>
          <p:cNvGraphicFramePr/>
          <p:nvPr>
            <p:custDataLst>
              <p:tags r:id="rId2"/>
            </p:custDataLst>
          </p:nvPr>
        </p:nvGraphicFramePr>
        <p:xfrm>
          <a:off x="87630" y="920115"/>
          <a:ext cx="12013565" cy="5111115"/>
        </p:xfrm>
        <a:graphic>
          <a:graphicData uri="http://schemas.openxmlformats.org/drawingml/2006/table">
            <a:tbl>
              <a:tblPr firstRow="1" bandRow="1">
                <a:tableStyleId>{5C22544A-7EE6-4342-B048-85BDC9FD1C3A}</a:tableStyleId>
              </a:tblPr>
              <a:tblGrid>
                <a:gridCol w="1147445">
                  <a:extLst>
                    <a:ext uri="{9D8B030D-6E8A-4147-A177-3AD203B41FA5}">
                      <a16:colId xmlns:a16="http://schemas.microsoft.com/office/drawing/2014/main" val="20000"/>
                    </a:ext>
                  </a:extLst>
                </a:gridCol>
                <a:gridCol w="1036955">
                  <a:extLst>
                    <a:ext uri="{9D8B030D-6E8A-4147-A177-3AD203B41FA5}">
                      <a16:colId xmlns:a16="http://schemas.microsoft.com/office/drawing/2014/main" val="20001"/>
                    </a:ext>
                  </a:extLst>
                </a:gridCol>
                <a:gridCol w="948690">
                  <a:extLst>
                    <a:ext uri="{9D8B030D-6E8A-4147-A177-3AD203B41FA5}">
                      <a16:colId xmlns:a16="http://schemas.microsoft.com/office/drawing/2014/main" val="20002"/>
                    </a:ext>
                  </a:extLst>
                </a:gridCol>
                <a:gridCol w="1236345">
                  <a:extLst>
                    <a:ext uri="{9D8B030D-6E8A-4147-A177-3AD203B41FA5}">
                      <a16:colId xmlns:a16="http://schemas.microsoft.com/office/drawing/2014/main" val="20003"/>
                    </a:ext>
                  </a:extLst>
                </a:gridCol>
                <a:gridCol w="1091565">
                  <a:extLst>
                    <a:ext uri="{9D8B030D-6E8A-4147-A177-3AD203B41FA5}">
                      <a16:colId xmlns:a16="http://schemas.microsoft.com/office/drawing/2014/main" val="20004"/>
                    </a:ext>
                  </a:extLst>
                </a:gridCol>
                <a:gridCol w="1091565">
                  <a:extLst>
                    <a:ext uri="{9D8B030D-6E8A-4147-A177-3AD203B41FA5}">
                      <a16:colId xmlns:a16="http://schemas.microsoft.com/office/drawing/2014/main" val="20005"/>
                    </a:ext>
                  </a:extLst>
                </a:gridCol>
                <a:gridCol w="1091565">
                  <a:extLst>
                    <a:ext uri="{9D8B030D-6E8A-4147-A177-3AD203B41FA5}">
                      <a16:colId xmlns:a16="http://schemas.microsoft.com/office/drawing/2014/main" val="20006"/>
                    </a:ext>
                  </a:extLst>
                </a:gridCol>
                <a:gridCol w="876300">
                  <a:extLst>
                    <a:ext uri="{9D8B030D-6E8A-4147-A177-3AD203B41FA5}">
                      <a16:colId xmlns:a16="http://schemas.microsoft.com/office/drawing/2014/main" val="20007"/>
                    </a:ext>
                  </a:extLst>
                </a:gridCol>
                <a:gridCol w="1170940">
                  <a:extLst>
                    <a:ext uri="{9D8B030D-6E8A-4147-A177-3AD203B41FA5}">
                      <a16:colId xmlns:a16="http://schemas.microsoft.com/office/drawing/2014/main" val="20008"/>
                    </a:ext>
                  </a:extLst>
                </a:gridCol>
                <a:gridCol w="1181100">
                  <a:extLst>
                    <a:ext uri="{9D8B030D-6E8A-4147-A177-3AD203B41FA5}">
                      <a16:colId xmlns:a16="http://schemas.microsoft.com/office/drawing/2014/main" val="20009"/>
                    </a:ext>
                  </a:extLst>
                </a:gridCol>
                <a:gridCol w="1141095">
                  <a:extLst>
                    <a:ext uri="{9D8B030D-6E8A-4147-A177-3AD203B41FA5}">
                      <a16:colId xmlns:a16="http://schemas.microsoft.com/office/drawing/2014/main" val="20010"/>
                    </a:ext>
                  </a:extLst>
                </a:gridCol>
              </a:tblGrid>
              <a:tr h="523875">
                <a:tc gridSpan="11">
                  <a:txBody>
                    <a:bodyPr/>
                    <a:lstStyle/>
                    <a:p>
                      <a:pPr algn="ctr">
                        <a:buNone/>
                      </a:pPr>
                      <a:r>
                        <a:rPr sz="1200">
                          <a:latin typeface="微软雅黑" panose="020B0503020204020204" charset="-122"/>
                          <a:ea typeface="微软雅黑" panose="020B0503020204020204" charset="-122"/>
                        </a:rPr>
                        <a:t>户型面积段建议</a:t>
                      </a:r>
                      <a:r>
                        <a:rPr lang="zh-CN" sz="1200">
                          <a:latin typeface="微软雅黑" panose="020B0503020204020204" charset="-122"/>
                          <a:ea typeface="微软雅黑" panose="020B0503020204020204" charset="-122"/>
                        </a:rPr>
                        <a:t>：计容建筑面积</a:t>
                      </a:r>
                      <a:r>
                        <a:rPr lang="en-US" altLang="zh-CN" sz="1200">
                          <a:latin typeface="微软雅黑" panose="020B0503020204020204" charset="-122"/>
                          <a:ea typeface="微软雅黑" panose="020B0503020204020204" charset="-122"/>
                        </a:rPr>
                        <a:t>36092</a:t>
                      </a:r>
                      <a:r>
                        <a:rPr lang="zh-CN" altLang="en-US" sz="1200">
                          <a:latin typeface="微软雅黑" panose="020B0503020204020204" charset="-122"/>
                          <a:ea typeface="微软雅黑" panose="020B0503020204020204" charset="-122"/>
                        </a:rPr>
                        <a:t>㎡</a:t>
                      </a:r>
                    </a:p>
                  </a:txBody>
                  <a:tcPr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57200">
                <a:tc>
                  <a:txBody>
                    <a:bodyPr/>
                    <a:lstStyle/>
                    <a:p>
                      <a:pPr algn="ctr">
                        <a:buNone/>
                      </a:pPr>
                      <a:r>
                        <a:rPr lang="zh-CN" altLang="en-US" sz="1200">
                          <a:latin typeface="微软雅黑" panose="020B0503020204020204" charset="-122"/>
                          <a:ea typeface="微软雅黑" panose="020B0503020204020204" charset="-122"/>
                        </a:rPr>
                        <a:t>类型</a:t>
                      </a:r>
                    </a:p>
                  </a:txBody>
                  <a:tcPr anchor="ctr"/>
                </a:tc>
                <a:tc>
                  <a:txBody>
                    <a:bodyPr/>
                    <a:lstStyle/>
                    <a:p>
                      <a:pPr algn="ctr">
                        <a:buNone/>
                      </a:pPr>
                      <a:r>
                        <a:rPr lang="zh-CN" altLang="en-US" sz="1200">
                          <a:latin typeface="微软雅黑" panose="020B0503020204020204" charset="-122"/>
                          <a:ea typeface="微软雅黑" panose="020B0503020204020204" charset="-122"/>
                        </a:rPr>
                        <a:t>结构</a:t>
                      </a:r>
                    </a:p>
                  </a:txBody>
                  <a:tcPr anchor="ctr"/>
                </a:tc>
                <a:tc>
                  <a:txBody>
                    <a:bodyPr/>
                    <a:lstStyle/>
                    <a:p>
                      <a:pPr algn="ctr">
                        <a:buNone/>
                      </a:pPr>
                      <a:r>
                        <a:rPr lang="zh-CN" altLang="en-US" sz="1200">
                          <a:latin typeface="微软雅黑" panose="020B0503020204020204" charset="-122"/>
                          <a:ea typeface="微软雅黑" panose="020B0503020204020204" charset="-122"/>
                        </a:rPr>
                        <a:t>面积</a:t>
                      </a:r>
                    </a:p>
                  </a:txBody>
                  <a:tcPr anchor="ctr"/>
                </a:tc>
                <a:tc>
                  <a:txBody>
                    <a:bodyPr/>
                    <a:lstStyle/>
                    <a:p>
                      <a:pPr algn="ctr">
                        <a:buNone/>
                      </a:pPr>
                      <a:r>
                        <a:rPr lang="zh-CN" altLang="en-US" sz="1200">
                          <a:latin typeface="微软雅黑" panose="020B0503020204020204" charset="-122"/>
                          <a:ea typeface="微软雅黑" panose="020B0503020204020204" charset="-122"/>
                        </a:rPr>
                        <a:t>套型</a:t>
                      </a:r>
                    </a:p>
                  </a:txBody>
                  <a:tcPr anchor="ctr"/>
                </a:tc>
                <a:tc>
                  <a:txBody>
                    <a:bodyPr/>
                    <a:lstStyle/>
                    <a:p>
                      <a:pPr algn="ctr">
                        <a:buNone/>
                      </a:pPr>
                      <a:r>
                        <a:rPr lang="zh-CN" altLang="en-US" sz="1200">
                          <a:latin typeface="微软雅黑" panose="020B0503020204020204" charset="-122"/>
                          <a:ea typeface="微软雅黑" panose="020B0503020204020204" charset="-122"/>
                        </a:rPr>
                        <a:t>比例</a:t>
                      </a:r>
                    </a:p>
                  </a:txBody>
                  <a:tcPr anchor="ctr"/>
                </a:tc>
                <a:tc>
                  <a:txBody>
                    <a:bodyPr/>
                    <a:lstStyle/>
                    <a:p>
                      <a:pPr algn="ctr">
                        <a:buNone/>
                      </a:pPr>
                      <a:r>
                        <a:rPr lang="zh-CN" altLang="en-US" sz="1200">
                          <a:latin typeface="微软雅黑" panose="020B0503020204020204" charset="-122"/>
                          <a:ea typeface="微软雅黑" panose="020B0503020204020204" charset="-122"/>
                        </a:rPr>
                        <a:t>建筑面积（㎡）</a:t>
                      </a:r>
                    </a:p>
                  </a:txBody>
                  <a:tcPr anchor="ctr"/>
                </a:tc>
                <a:tc>
                  <a:txBody>
                    <a:bodyPr/>
                    <a:lstStyle/>
                    <a:p>
                      <a:pPr algn="ctr">
                        <a:buNone/>
                      </a:pPr>
                      <a:r>
                        <a:rPr lang="zh-CN" altLang="en-US" sz="1200">
                          <a:latin typeface="微软雅黑" panose="020B0503020204020204" charset="-122"/>
                          <a:ea typeface="微软雅黑" panose="020B0503020204020204" charset="-122"/>
                        </a:rPr>
                        <a:t>总户数</a:t>
                      </a:r>
                    </a:p>
                  </a:txBody>
                  <a:tcPr anchor="ctr"/>
                </a:tc>
                <a:tc>
                  <a:txBody>
                    <a:bodyPr/>
                    <a:lstStyle/>
                    <a:p>
                      <a:pPr algn="ctr">
                        <a:buNone/>
                      </a:pPr>
                      <a:r>
                        <a:rPr lang="zh-CN" altLang="en-US" sz="1200">
                          <a:latin typeface="微软雅黑" panose="020B0503020204020204" charset="-122"/>
                          <a:ea typeface="微软雅黑" panose="020B0503020204020204" charset="-122"/>
                        </a:rPr>
                        <a:t>均价建议</a:t>
                      </a:r>
                    </a:p>
                  </a:txBody>
                  <a:tcPr anchor="ctr"/>
                </a:tc>
                <a:tc>
                  <a:txBody>
                    <a:bodyPr/>
                    <a:lstStyle/>
                    <a:p>
                      <a:pPr algn="ctr">
                        <a:buNone/>
                      </a:pPr>
                      <a:r>
                        <a:rPr lang="zh-CN" altLang="en-US" sz="1200">
                          <a:latin typeface="微软雅黑" panose="020B0503020204020204" charset="-122"/>
                          <a:ea typeface="微软雅黑" panose="020B0503020204020204" charset="-122"/>
                        </a:rPr>
                        <a:t>总价建议</a:t>
                      </a:r>
                    </a:p>
                  </a:txBody>
                  <a:tcPr anchor="ctr"/>
                </a:tc>
                <a:tc>
                  <a:txBody>
                    <a:bodyPr/>
                    <a:lstStyle/>
                    <a:p>
                      <a:pPr algn="ctr">
                        <a:buNone/>
                      </a:pPr>
                      <a:r>
                        <a:rPr lang="zh-CN" altLang="en-US" sz="1200">
                          <a:latin typeface="微软雅黑" panose="020B0503020204020204" charset="-122"/>
                          <a:ea typeface="微软雅黑" panose="020B0503020204020204" charset="-122"/>
                        </a:rPr>
                        <a:t>月均去化套数</a:t>
                      </a:r>
                    </a:p>
                  </a:txBody>
                  <a:tcPr anchor="ctr"/>
                </a:tc>
                <a:tc>
                  <a:txBody>
                    <a:bodyPr/>
                    <a:lstStyle/>
                    <a:p>
                      <a:pPr algn="ctr">
                        <a:buNone/>
                      </a:pPr>
                      <a:r>
                        <a:rPr lang="zh-CN" altLang="en-US" sz="1200">
                          <a:latin typeface="微软雅黑" panose="020B0503020204020204" charset="-122"/>
                          <a:ea typeface="微软雅黑" panose="020B0503020204020204" charset="-122"/>
                        </a:rPr>
                        <a:t>月均去化周期</a:t>
                      </a:r>
                    </a:p>
                  </a:txBody>
                  <a:tcPr anchor="ctr"/>
                </a:tc>
                <a:extLst>
                  <a:ext uri="{0D108BD9-81ED-4DB2-BD59-A6C34878D82A}">
                    <a16:rowId xmlns:a16="http://schemas.microsoft.com/office/drawing/2014/main" val="10001"/>
                  </a:ext>
                </a:extLst>
              </a:tr>
              <a:tr h="457200">
                <a:tc rowSpan="3">
                  <a:txBody>
                    <a:bodyPr/>
                    <a:lstStyle/>
                    <a:p>
                      <a:pPr algn="ctr">
                        <a:lnSpc>
                          <a:spcPct val="200000"/>
                        </a:lnSpc>
                        <a:buNone/>
                      </a:pPr>
                      <a:r>
                        <a:rPr lang="zh-CN" altLang="en-US" sz="1200">
                          <a:latin typeface="微软雅黑" panose="020B0503020204020204" charset="-122"/>
                          <a:ea typeface="微软雅黑" panose="020B0503020204020204" charset="-122"/>
                        </a:rPr>
                        <a:t>叠拼别墅</a:t>
                      </a:r>
                    </a:p>
                  </a:txBody>
                  <a:tcPr anchor="ctr"/>
                </a:tc>
                <a:tc>
                  <a:txBody>
                    <a:bodyPr/>
                    <a:lstStyle/>
                    <a:p>
                      <a:pPr algn="ctr">
                        <a:buNone/>
                      </a:pPr>
                      <a:r>
                        <a:rPr lang="zh-CN" altLang="en-US" sz="1200">
                          <a:latin typeface="微软雅黑" panose="020B0503020204020204" charset="-122"/>
                          <a:ea typeface="微软雅黑" panose="020B0503020204020204" charset="-122"/>
                        </a:rPr>
                        <a:t>上叠</a:t>
                      </a:r>
                    </a:p>
                  </a:txBody>
                  <a:tcPr anchor="ctr"/>
                </a:tc>
                <a:tc rowSpan="3">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138</a:t>
                      </a:r>
                      <a:r>
                        <a:rPr lang="zh-CN" altLang="en-US" sz="1200">
                          <a:latin typeface="微软雅黑" panose="020B0503020204020204" charset="-122"/>
                          <a:ea typeface="微软雅黑" panose="020B0503020204020204" charset="-122"/>
                          <a:cs typeface="微软雅黑" panose="020B0503020204020204" charset="-122"/>
                        </a:rPr>
                        <a:t>㎡</a:t>
                      </a:r>
                    </a:p>
                  </a:txBody>
                  <a:tcPr anchor="ctr"/>
                </a:tc>
                <a:tc>
                  <a:txBody>
                    <a:bodyPr/>
                    <a:lstStyle/>
                    <a:p>
                      <a:pPr algn="ctr">
                        <a:buNone/>
                      </a:pPr>
                      <a:r>
                        <a:rPr lang="zh-CN" altLang="en-US" sz="1200">
                          <a:latin typeface="微软雅黑" panose="020B0503020204020204" charset="-122"/>
                          <a:ea typeface="微软雅黑" panose="020B0503020204020204" charset="-122"/>
                        </a:rPr>
                        <a:t>四室三厅三卫</a:t>
                      </a:r>
                    </a:p>
                  </a:txBody>
                  <a:tcPr anchor="ctr"/>
                </a:tc>
                <a:tc rowSpan="3">
                  <a:txBody>
                    <a:bodyPr/>
                    <a:lstStyle/>
                    <a:p>
                      <a:pPr algn="ctr">
                        <a:buNone/>
                      </a:pPr>
                      <a:r>
                        <a:rPr lang="en-US" altLang="zh-CN" sz="1200">
                          <a:latin typeface="微软雅黑" panose="020B0503020204020204" charset="-122"/>
                          <a:ea typeface="微软雅黑" panose="020B0503020204020204" charset="-122"/>
                        </a:rPr>
                        <a:t>20%</a:t>
                      </a:r>
                    </a:p>
                  </a:txBody>
                  <a:tcPr anchor="ctr"/>
                </a:tc>
                <a:tc rowSpan="3">
                  <a:txBody>
                    <a:bodyPr/>
                    <a:lstStyle/>
                    <a:p>
                      <a:pPr algn="ctr">
                        <a:buNone/>
                      </a:pPr>
                      <a:r>
                        <a:rPr lang="en-US" altLang="zh-CN" sz="1200">
                          <a:latin typeface="微软雅黑" panose="020B0503020204020204" charset="-122"/>
                          <a:ea typeface="微软雅黑" panose="020B0503020204020204" charset="-122"/>
                        </a:rPr>
                        <a:t>7218</a:t>
                      </a:r>
                    </a:p>
                  </a:txBody>
                  <a:tcPr anchor="ctr"/>
                </a:tc>
                <a:tc rowSpan="3">
                  <a:txBody>
                    <a:bodyPr/>
                    <a:lstStyle/>
                    <a:p>
                      <a:pPr algn="ctr">
                        <a:buNone/>
                      </a:pPr>
                      <a:r>
                        <a:rPr lang="en-US" altLang="zh-CN" sz="1200">
                          <a:latin typeface="微软雅黑" panose="020B0503020204020204" charset="-122"/>
                          <a:ea typeface="微软雅黑" panose="020B0503020204020204" charset="-122"/>
                        </a:rPr>
                        <a:t>52</a:t>
                      </a:r>
                    </a:p>
                  </a:txBody>
                  <a:tcPr anchor="ctr"/>
                </a:tc>
                <a:tc rowSpan="3">
                  <a:txBody>
                    <a:bodyPr/>
                    <a:lstStyle/>
                    <a:p>
                      <a:pPr algn="ctr">
                        <a:buNone/>
                      </a:pPr>
                      <a:r>
                        <a:rPr lang="en-US" altLang="zh-CN" sz="1200">
                          <a:latin typeface="微软雅黑" panose="020B0503020204020204" charset="-122"/>
                          <a:ea typeface="微软雅黑" panose="020B0503020204020204" charset="-122"/>
                        </a:rPr>
                        <a:t>10500</a:t>
                      </a:r>
                    </a:p>
                  </a:txBody>
                  <a:tcPr anchor="ctr"/>
                </a:tc>
                <a:tc rowSpan="3">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144.9</a:t>
                      </a:r>
                      <a:r>
                        <a:rPr lang="zh-CN" altLang="en-US" sz="1200">
                          <a:latin typeface="微软雅黑" panose="020B0503020204020204" charset="-122"/>
                          <a:ea typeface="微软雅黑" panose="020B0503020204020204" charset="-122"/>
                          <a:cs typeface="微软雅黑" panose="020B0503020204020204" charset="-122"/>
                        </a:rPr>
                        <a:t>万元</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套</a:t>
                      </a:r>
                    </a:p>
                  </a:txBody>
                  <a:tcPr anchor="ctr"/>
                </a:tc>
                <a:tc rowSpan="3">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5</a:t>
                      </a:r>
                    </a:p>
                  </a:txBody>
                  <a:tcPr anchor="ctr"/>
                </a:tc>
                <a:tc rowSpan="3">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10.4</a:t>
                      </a:r>
                    </a:p>
                  </a:txBody>
                  <a:tcPr anchor="ctr"/>
                </a:tc>
                <a:extLst>
                  <a:ext uri="{0D108BD9-81ED-4DB2-BD59-A6C34878D82A}">
                    <a16:rowId xmlns:a16="http://schemas.microsoft.com/office/drawing/2014/main" val="10002"/>
                  </a:ext>
                </a:extLst>
              </a:tr>
              <a:tr h="457200">
                <a:tc vMerge="1">
                  <a:txBody>
                    <a:bodyPr/>
                    <a:lstStyle/>
                    <a:p>
                      <a:endParaRPr lang="zh-CN"/>
                    </a:p>
                  </a:txBody>
                  <a:tcPr/>
                </a:tc>
                <a:tc>
                  <a:txBody>
                    <a:bodyPr/>
                    <a:lstStyle/>
                    <a:p>
                      <a:pPr algn="ctr">
                        <a:buNone/>
                      </a:pPr>
                      <a:r>
                        <a:rPr lang="zh-CN" altLang="en-US" sz="1200">
                          <a:latin typeface="微软雅黑" panose="020B0503020204020204" charset="-122"/>
                          <a:ea typeface="微软雅黑" panose="020B0503020204020204" charset="-122"/>
                        </a:rPr>
                        <a:t>中叠</a:t>
                      </a:r>
                    </a:p>
                  </a:txBody>
                  <a:tcPr anchor="ctr"/>
                </a:tc>
                <a:tc vMerge="1">
                  <a:txBody>
                    <a:bodyPr/>
                    <a:lstStyle/>
                    <a:p>
                      <a:endParaRPr lang="zh-CN"/>
                    </a:p>
                  </a:txBody>
                  <a:tcPr/>
                </a:tc>
                <a:tc>
                  <a:txBody>
                    <a:bodyPr/>
                    <a:lstStyle/>
                    <a:p>
                      <a:pPr algn="ctr">
                        <a:buNone/>
                      </a:pPr>
                      <a:r>
                        <a:rPr lang="zh-CN" altLang="en-US" sz="1200">
                          <a:latin typeface="微软雅黑" panose="020B0503020204020204" charset="-122"/>
                          <a:ea typeface="微软雅黑" panose="020B0503020204020204" charset="-122"/>
                          <a:sym typeface="+mn-ea"/>
                        </a:rPr>
                        <a:t>四室三厅三卫</a:t>
                      </a:r>
                    </a:p>
                  </a:txBody>
                  <a:tcPr anchor="ct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3"/>
                  </a:ext>
                </a:extLst>
              </a:tr>
              <a:tr h="457200">
                <a:tc vMerge="1">
                  <a:txBody>
                    <a:bodyPr/>
                    <a:lstStyle/>
                    <a:p>
                      <a:endParaRPr lang="zh-CN"/>
                    </a:p>
                  </a:txBody>
                  <a:tcPr/>
                </a:tc>
                <a:tc>
                  <a:txBody>
                    <a:bodyPr/>
                    <a:lstStyle/>
                    <a:p>
                      <a:pPr algn="ctr">
                        <a:buNone/>
                      </a:pPr>
                      <a:r>
                        <a:rPr lang="zh-CN" altLang="en-US" sz="1200">
                          <a:latin typeface="微软雅黑" panose="020B0503020204020204" charset="-122"/>
                          <a:ea typeface="微软雅黑" panose="020B0503020204020204" charset="-122"/>
                        </a:rPr>
                        <a:t>下叠</a:t>
                      </a:r>
                    </a:p>
                  </a:txBody>
                  <a:tcPr anchor="ctr"/>
                </a:tc>
                <a:tc vMerge="1">
                  <a:txBody>
                    <a:bodyPr/>
                    <a:lstStyle/>
                    <a:p>
                      <a:endParaRPr lang="zh-CN"/>
                    </a:p>
                  </a:txBody>
                  <a:tcPr/>
                </a:tc>
                <a:tc>
                  <a:txBody>
                    <a:bodyPr/>
                    <a:lstStyle/>
                    <a:p>
                      <a:pPr algn="ctr">
                        <a:buNone/>
                      </a:pPr>
                      <a:r>
                        <a:rPr lang="zh-CN" altLang="en-US" sz="1200">
                          <a:latin typeface="微软雅黑" panose="020B0503020204020204" charset="-122"/>
                          <a:ea typeface="微软雅黑" panose="020B0503020204020204" charset="-122"/>
                          <a:sym typeface="+mn-ea"/>
                        </a:rPr>
                        <a:t>四室三厅三卫</a:t>
                      </a:r>
                    </a:p>
                  </a:txBody>
                  <a:tcPr anchor="ct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4"/>
                  </a:ext>
                </a:extLst>
              </a:tr>
              <a:tr h="685165">
                <a:tc>
                  <a:txBody>
                    <a:bodyPr/>
                    <a:lstStyle/>
                    <a:p>
                      <a:pPr algn="ctr">
                        <a:lnSpc>
                          <a:spcPct val="200000"/>
                        </a:lnSpc>
                        <a:buNone/>
                      </a:pPr>
                      <a:r>
                        <a:rPr lang="zh-CN" altLang="en-US" sz="1200">
                          <a:latin typeface="微软雅黑" panose="020B0503020204020204" charset="-122"/>
                          <a:ea typeface="微软雅黑" panose="020B0503020204020204" charset="-122"/>
                        </a:rPr>
                        <a:t>联排别墅</a:t>
                      </a:r>
                    </a:p>
                  </a:txBody>
                  <a:tcPr anchor="ctr"/>
                </a:tc>
                <a:tc>
                  <a:txBody>
                    <a:bodyPr/>
                    <a:lstStyle/>
                    <a:p>
                      <a:pPr algn="ctr">
                        <a:buNone/>
                      </a:pPr>
                      <a:r>
                        <a:rPr lang="zh-CN" altLang="en-US" sz="1200">
                          <a:latin typeface="微软雅黑" panose="020B0503020204020204" charset="-122"/>
                          <a:ea typeface="微软雅黑" panose="020B0503020204020204" charset="-122"/>
                        </a:rPr>
                        <a:t>联排</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148</a:t>
                      </a:r>
                      <a:r>
                        <a:rPr lang="zh-CN" altLang="en-US" sz="1200">
                          <a:latin typeface="微软雅黑" panose="020B0503020204020204" charset="-122"/>
                          <a:ea typeface="微软雅黑" panose="020B0503020204020204" charset="-122"/>
                          <a:cs typeface="微软雅黑" panose="020B0503020204020204" charset="-122"/>
                        </a:rPr>
                        <a:t>㎡</a:t>
                      </a:r>
                    </a:p>
                  </a:txBody>
                  <a:tcPr anchor="ctr"/>
                </a:tc>
                <a:tc>
                  <a:txBody>
                    <a:bodyPr/>
                    <a:lstStyle/>
                    <a:p>
                      <a:pPr algn="ctr">
                        <a:buNone/>
                      </a:pPr>
                      <a:r>
                        <a:rPr lang="zh-CN" altLang="en-US" sz="1200">
                          <a:latin typeface="微软雅黑" panose="020B0503020204020204" charset="-122"/>
                          <a:ea typeface="微软雅黑" panose="020B0503020204020204" charset="-122"/>
                        </a:rPr>
                        <a:t>五室三厅四卫</a:t>
                      </a:r>
                    </a:p>
                  </a:txBody>
                  <a:tcPr anchor="ctr"/>
                </a:tc>
                <a:tc>
                  <a:txBody>
                    <a:bodyPr/>
                    <a:lstStyle/>
                    <a:p>
                      <a:pPr algn="ctr">
                        <a:buNone/>
                      </a:pPr>
                      <a:r>
                        <a:rPr lang="en-US" altLang="zh-CN" sz="1200">
                          <a:latin typeface="微软雅黑" panose="020B0503020204020204" charset="-122"/>
                          <a:ea typeface="微软雅黑" panose="020B0503020204020204" charset="-122"/>
                        </a:rPr>
                        <a:t>30%</a:t>
                      </a:r>
                    </a:p>
                  </a:txBody>
                  <a:tcPr anchor="ctr"/>
                </a:tc>
                <a:tc>
                  <a:txBody>
                    <a:bodyPr/>
                    <a:lstStyle/>
                    <a:p>
                      <a:pPr algn="ctr">
                        <a:buNone/>
                      </a:pPr>
                      <a:r>
                        <a:rPr lang="en-US" altLang="zh-CN" sz="1200">
                          <a:latin typeface="微软雅黑" panose="020B0503020204020204" charset="-122"/>
                          <a:ea typeface="微软雅黑" panose="020B0503020204020204" charset="-122"/>
                        </a:rPr>
                        <a:t>10828</a:t>
                      </a:r>
                    </a:p>
                  </a:txBody>
                  <a:tcPr anchor="ctr"/>
                </a:tc>
                <a:tc>
                  <a:txBody>
                    <a:bodyPr/>
                    <a:lstStyle/>
                    <a:p>
                      <a:pPr algn="ctr">
                        <a:buNone/>
                      </a:pPr>
                      <a:r>
                        <a:rPr lang="en-US" altLang="zh-CN" sz="1200">
                          <a:latin typeface="微软雅黑" panose="020B0503020204020204" charset="-122"/>
                          <a:ea typeface="微软雅黑" panose="020B0503020204020204" charset="-122"/>
                        </a:rPr>
                        <a:t>73</a:t>
                      </a:r>
                    </a:p>
                  </a:txBody>
                  <a:tcPr anchor="ctr"/>
                </a:tc>
                <a:tc>
                  <a:txBody>
                    <a:bodyPr/>
                    <a:lstStyle/>
                    <a:p>
                      <a:pPr algn="ctr">
                        <a:buNone/>
                      </a:pPr>
                      <a:r>
                        <a:rPr lang="en-US" altLang="zh-CN" sz="1200">
                          <a:latin typeface="微软雅黑" panose="020B0503020204020204" charset="-122"/>
                          <a:ea typeface="微软雅黑" panose="020B0503020204020204" charset="-122"/>
                        </a:rPr>
                        <a:t>11500</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170.2</a:t>
                      </a:r>
                      <a:r>
                        <a:rPr lang="zh-CN" altLang="en-US" sz="1200">
                          <a:latin typeface="微软雅黑" panose="020B0503020204020204" charset="-122"/>
                          <a:ea typeface="微软雅黑" panose="020B0503020204020204" charset="-122"/>
                          <a:cs typeface="微软雅黑" panose="020B0503020204020204" charset="-122"/>
                        </a:rPr>
                        <a:t>万元</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套</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2</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36.5</a:t>
                      </a:r>
                    </a:p>
                  </a:txBody>
                  <a:tcPr anchor="ctr"/>
                </a:tc>
                <a:extLst>
                  <a:ext uri="{0D108BD9-81ED-4DB2-BD59-A6C34878D82A}">
                    <a16:rowId xmlns:a16="http://schemas.microsoft.com/office/drawing/2014/main" val="10005"/>
                  </a:ext>
                </a:extLst>
              </a:tr>
              <a:tr h="822960">
                <a:tc>
                  <a:txBody>
                    <a:bodyPr/>
                    <a:lstStyle/>
                    <a:p>
                      <a:pPr algn="ctr">
                        <a:lnSpc>
                          <a:spcPct val="200000"/>
                        </a:lnSpc>
                        <a:buNone/>
                      </a:pPr>
                      <a:r>
                        <a:rPr lang="zh-CN" altLang="en-US" sz="1200">
                          <a:latin typeface="微软雅黑" panose="020B0503020204020204" charset="-122"/>
                          <a:ea typeface="微软雅黑" panose="020B0503020204020204" charset="-122"/>
                        </a:rPr>
                        <a:t>双拼合院别墅</a:t>
                      </a:r>
                    </a:p>
                  </a:txBody>
                  <a:tcPr anchor="ctr"/>
                </a:tc>
                <a:tc>
                  <a:txBody>
                    <a:bodyPr/>
                    <a:lstStyle/>
                    <a:p>
                      <a:pPr algn="ctr">
                        <a:buNone/>
                      </a:pPr>
                      <a:r>
                        <a:rPr lang="zh-CN" altLang="en-US" sz="1200">
                          <a:latin typeface="微软雅黑" panose="020B0503020204020204" charset="-122"/>
                          <a:ea typeface="微软雅黑" panose="020B0503020204020204" charset="-122"/>
                        </a:rPr>
                        <a:t>双拼</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188</a:t>
                      </a:r>
                      <a:r>
                        <a:rPr lang="zh-CN" altLang="en-US" sz="1200">
                          <a:latin typeface="微软雅黑" panose="020B0503020204020204" charset="-122"/>
                          <a:ea typeface="微软雅黑" panose="020B0503020204020204" charset="-122"/>
                          <a:cs typeface="微软雅黑" panose="020B0503020204020204" charset="-122"/>
                        </a:rPr>
                        <a:t>㎡</a:t>
                      </a:r>
                    </a:p>
                  </a:txBody>
                  <a:tcPr anchor="ctr"/>
                </a:tc>
                <a:tc>
                  <a:txBody>
                    <a:bodyPr/>
                    <a:lstStyle/>
                    <a:p>
                      <a:pPr algn="ctr">
                        <a:buNone/>
                      </a:pPr>
                      <a:r>
                        <a:rPr lang="zh-CN" altLang="en-US" sz="1200">
                          <a:latin typeface="微软雅黑" panose="020B0503020204020204" charset="-122"/>
                          <a:ea typeface="微软雅黑" panose="020B0503020204020204" charset="-122"/>
                        </a:rPr>
                        <a:t>五室三厅四卫</a:t>
                      </a:r>
                    </a:p>
                  </a:txBody>
                  <a:tcPr anchor="ctr"/>
                </a:tc>
                <a:tc>
                  <a:txBody>
                    <a:bodyPr/>
                    <a:lstStyle/>
                    <a:p>
                      <a:pPr algn="ctr">
                        <a:buNone/>
                      </a:pPr>
                      <a:r>
                        <a:rPr lang="en-US" altLang="zh-CN" sz="1200">
                          <a:latin typeface="微软雅黑" panose="020B0503020204020204" charset="-122"/>
                          <a:ea typeface="微软雅黑" panose="020B0503020204020204" charset="-122"/>
                        </a:rPr>
                        <a:t>50%</a:t>
                      </a:r>
                    </a:p>
                  </a:txBody>
                  <a:tcPr anchor="ctr"/>
                </a:tc>
                <a:tc>
                  <a:txBody>
                    <a:bodyPr/>
                    <a:lstStyle/>
                    <a:p>
                      <a:pPr algn="ctr">
                        <a:buNone/>
                      </a:pPr>
                      <a:r>
                        <a:rPr lang="en-US" altLang="zh-CN" sz="1200">
                          <a:latin typeface="微软雅黑" panose="020B0503020204020204" charset="-122"/>
                          <a:ea typeface="微软雅黑" panose="020B0503020204020204" charset="-122"/>
                        </a:rPr>
                        <a:t>18046</a:t>
                      </a:r>
                    </a:p>
                  </a:txBody>
                  <a:tcPr anchor="ctr"/>
                </a:tc>
                <a:tc>
                  <a:txBody>
                    <a:bodyPr/>
                    <a:lstStyle/>
                    <a:p>
                      <a:pPr algn="ctr">
                        <a:buNone/>
                      </a:pPr>
                      <a:r>
                        <a:rPr lang="en-US" altLang="zh-CN" sz="1200">
                          <a:latin typeface="微软雅黑" panose="020B0503020204020204" charset="-122"/>
                          <a:ea typeface="微软雅黑" panose="020B0503020204020204" charset="-122"/>
                        </a:rPr>
                        <a:t>96</a:t>
                      </a:r>
                    </a:p>
                  </a:txBody>
                  <a:tcPr anchor="ctr"/>
                </a:tc>
                <a:tc>
                  <a:txBody>
                    <a:bodyPr/>
                    <a:lstStyle/>
                    <a:p>
                      <a:pPr algn="ctr">
                        <a:buNone/>
                      </a:pPr>
                      <a:r>
                        <a:rPr lang="en-US" altLang="zh-CN" sz="1200">
                          <a:latin typeface="微软雅黑" panose="020B0503020204020204" charset="-122"/>
                          <a:ea typeface="微软雅黑" panose="020B0503020204020204" charset="-122"/>
                        </a:rPr>
                        <a:t>14000</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263.2</a:t>
                      </a:r>
                      <a:r>
                        <a:rPr lang="zh-CN" altLang="en-US" sz="1200">
                          <a:latin typeface="微软雅黑" panose="020B0503020204020204" charset="-122"/>
                          <a:ea typeface="微软雅黑" panose="020B0503020204020204" charset="-122"/>
                          <a:cs typeface="微软雅黑" panose="020B0503020204020204" charset="-122"/>
                        </a:rPr>
                        <a:t>万元</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套</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0.2</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480</a:t>
                      </a:r>
                    </a:p>
                  </a:txBody>
                  <a:tcPr anchor="ctr"/>
                </a:tc>
                <a:extLst>
                  <a:ext uri="{0D108BD9-81ED-4DB2-BD59-A6C34878D82A}">
                    <a16:rowId xmlns:a16="http://schemas.microsoft.com/office/drawing/2014/main" val="10006"/>
                  </a:ext>
                </a:extLst>
              </a:tr>
              <a:tr h="1250315">
                <a:tc>
                  <a:txBody>
                    <a:bodyPr/>
                    <a:lstStyle/>
                    <a:p>
                      <a:pPr indent="0" algn="ctr" fontAlgn="auto">
                        <a:lnSpc>
                          <a:spcPct val="150000"/>
                        </a:lnSpc>
                        <a:buNone/>
                      </a:pPr>
                      <a:r>
                        <a:rPr lang="zh-CN" altLang="en-US" sz="1200">
                          <a:latin typeface="微软雅黑" panose="020B0503020204020204" charset="-122"/>
                          <a:ea typeface="微软雅黑" panose="020B0503020204020204" charset="-122"/>
                        </a:rPr>
                        <a:t>备注</a:t>
                      </a:r>
                    </a:p>
                  </a:txBody>
                  <a:tcPr anchor="ctr"/>
                </a:tc>
                <a:tc gridSpan="10">
                  <a:txBody>
                    <a:bodyPr/>
                    <a:lstStyle/>
                    <a:p>
                      <a:pPr indent="0" algn="l" fontAlgn="auto">
                        <a:lnSpc>
                          <a:spcPct val="150000"/>
                        </a:lnSpc>
                        <a:buNone/>
                      </a:pPr>
                      <a:r>
                        <a:rPr lang="zh-CN" altLang="en-US" sz="1200">
                          <a:latin typeface="微软雅黑" panose="020B0503020204020204" charset="-122"/>
                          <a:ea typeface="微软雅黑" panose="020B0503020204020204" charset="-122"/>
                          <a:cs typeface="微软雅黑" panose="020B0503020204020204" charset="-122"/>
                          <a:sym typeface="+mn-ea"/>
                        </a:rPr>
                        <a:t>产品：</a:t>
                      </a:r>
                      <a:r>
                        <a:rPr lang="en-US" altLang="zh-CN" sz="1200">
                          <a:latin typeface="微软雅黑" panose="020B0503020204020204" charset="-122"/>
                          <a:ea typeface="微软雅黑" panose="020B0503020204020204" charset="-122"/>
                          <a:cs typeface="微软雅黑" panose="020B0503020204020204" charset="-122"/>
                          <a:sym typeface="+mn-ea"/>
                        </a:rPr>
                        <a:t>138</a:t>
                      </a:r>
                      <a:r>
                        <a:rPr lang="zh-CN" altLang="en-US" sz="1200">
                          <a:latin typeface="微软雅黑" panose="020B0503020204020204" charset="-122"/>
                          <a:ea typeface="微软雅黑" panose="020B0503020204020204" charset="-122"/>
                          <a:cs typeface="微软雅黑" panose="020B0503020204020204" charset="-122"/>
                          <a:sym typeface="+mn-ea"/>
                        </a:rPr>
                        <a:t>㎡的叠拼产品，</a:t>
                      </a:r>
                      <a:r>
                        <a:rPr lang="en-US" altLang="zh-CN" sz="1200">
                          <a:latin typeface="微软雅黑" panose="020B0503020204020204" charset="-122"/>
                          <a:ea typeface="微软雅黑" panose="020B0503020204020204" charset="-122"/>
                          <a:cs typeface="微软雅黑" panose="020B0503020204020204" charset="-122"/>
                          <a:sym typeface="+mn-ea"/>
                        </a:rPr>
                        <a:t>148</a:t>
                      </a:r>
                      <a:r>
                        <a:rPr lang="zh-CN" altLang="en-US" sz="1200">
                          <a:latin typeface="微软雅黑" panose="020B0503020204020204" charset="-122"/>
                          <a:ea typeface="微软雅黑" panose="020B0503020204020204" charset="-122"/>
                          <a:cs typeface="微软雅黑" panose="020B0503020204020204" charset="-122"/>
                          <a:sym typeface="+mn-ea"/>
                        </a:rPr>
                        <a:t>㎡联排别墅产品，</a:t>
                      </a:r>
                      <a:r>
                        <a:rPr lang="en-US" altLang="zh-CN" sz="1200">
                          <a:latin typeface="微软雅黑" panose="020B0503020204020204" charset="-122"/>
                          <a:ea typeface="微软雅黑" panose="020B0503020204020204" charset="-122"/>
                          <a:cs typeface="微软雅黑" panose="020B0503020204020204" charset="-122"/>
                          <a:sym typeface="+mn-ea"/>
                        </a:rPr>
                        <a:t>188</a:t>
                      </a:r>
                      <a:r>
                        <a:rPr lang="zh-CN" altLang="en-US" sz="1200">
                          <a:latin typeface="微软雅黑" panose="020B0503020204020204" charset="-122"/>
                          <a:ea typeface="微软雅黑" panose="020B0503020204020204" charset="-122"/>
                          <a:cs typeface="微软雅黑" panose="020B0503020204020204" charset="-122"/>
                          <a:sym typeface="+mn-ea"/>
                        </a:rPr>
                        <a:t>双拼别墅产品，赠送面积：</a:t>
                      </a:r>
                      <a:r>
                        <a:rPr lang="en-US" altLang="zh-CN" sz="1200">
                          <a:latin typeface="微软雅黑" panose="020B0503020204020204" charset="-122"/>
                          <a:ea typeface="微软雅黑" panose="020B0503020204020204" charset="-122"/>
                          <a:cs typeface="微软雅黑" panose="020B0503020204020204" charset="-122"/>
                          <a:sym typeface="+mn-ea"/>
                        </a:rPr>
                        <a:t>80-100%</a:t>
                      </a:r>
                      <a:r>
                        <a:rPr lang="zh-CN" altLang="en-US" sz="1200">
                          <a:latin typeface="微软雅黑" panose="020B0503020204020204" charset="-122"/>
                          <a:ea typeface="微软雅黑" panose="020B0503020204020204" charset="-122"/>
                          <a:cs typeface="微软雅黑" panose="020B0503020204020204" charset="-122"/>
                          <a:sym typeface="+mn-ea"/>
                        </a:rPr>
                        <a:t>（花园、地下室、车库），每一户独立电梯入户；</a:t>
                      </a:r>
                    </a:p>
                    <a:p>
                      <a:pPr indent="0" algn="l" fontAlgn="auto">
                        <a:lnSpc>
                          <a:spcPct val="150000"/>
                        </a:lnSpc>
                        <a:buNone/>
                      </a:pPr>
                      <a:r>
                        <a:rPr lang="zh-CN" altLang="en-US" sz="1200">
                          <a:latin typeface="微软雅黑" panose="020B0503020204020204" charset="-122"/>
                          <a:ea typeface="微软雅黑" panose="020B0503020204020204" charset="-122"/>
                          <a:cs typeface="微软雅黑" panose="020B0503020204020204" charset="-122"/>
                          <a:sym typeface="+mn-ea"/>
                        </a:rPr>
                        <a:t>叠加别墅建议总价控制在</a:t>
                      </a:r>
                      <a:r>
                        <a:rPr lang="en-US" altLang="zh-CN" sz="1200">
                          <a:latin typeface="微软雅黑" panose="020B0503020204020204" charset="-122"/>
                          <a:ea typeface="微软雅黑" panose="020B0503020204020204" charset="-122"/>
                          <a:cs typeface="微软雅黑" panose="020B0503020204020204" charset="-122"/>
                          <a:sym typeface="+mn-ea"/>
                        </a:rPr>
                        <a:t>145</a:t>
                      </a:r>
                      <a:r>
                        <a:rPr lang="zh-CN" altLang="en-US" sz="1200">
                          <a:latin typeface="微软雅黑" panose="020B0503020204020204" charset="-122"/>
                          <a:ea typeface="微软雅黑" panose="020B0503020204020204" charset="-122"/>
                          <a:cs typeface="微软雅黑" panose="020B0503020204020204" charset="-122"/>
                          <a:sym typeface="+mn-ea"/>
                        </a:rPr>
                        <a:t>万元上下；联排别墅建议总价控制在</a:t>
                      </a:r>
                      <a:r>
                        <a:rPr lang="en-US" altLang="zh-CN" sz="1200">
                          <a:latin typeface="微软雅黑" panose="020B0503020204020204" charset="-122"/>
                          <a:ea typeface="微软雅黑" panose="020B0503020204020204" charset="-122"/>
                          <a:cs typeface="微软雅黑" panose="020B0503020204020204" charset="-122"/>
                          <a:sym typeface="+mn-ea"/>
                        </a:rPr>
                        <a:t>170</a:t>
                      </a:r>
                      <a:r>
                        <a:rPr lang="zh-CN" altLang="en-US" sz="1200">
                          <a:latin typeface="微软雅黑" panose="020B0503020204020204" charset="-122"/>
                          <a:ea typeface="微软雅黑" panose="020B0503020204020204" charset="-122"/>
                          <a:cs typeface="微软雅黑" panose="020B0503020204020204" charset="-122"/>
                          <a:sym typeface="+mn-ea"/>
                        </a:rPr>
                        <a:t>万上下，双拼别墅建议总价控制在</a:t>
                      </a:r>
                      <a:r>
                        <a:rPr lang="en-US" altLang="zh-CN" sz="1200">
                          <a:latin typeface="微软雅黑" panose="020B0503020204020204" charset="-122"/>
                          <a:ea typeface="微软雅黑" panose="020B0503020204020204" charset="-122"/>
                          <a:cs typeface="微软雅黑" panose="020B0503020204020204" charset="-122"/>
                          <a:sym typeface="+mn-ea"/>
                        </a:rPr>
                        <a:t>260</a:t>
                      </a:r>
                      <a:r>
                        <a:rPr lang="zh-CN" altLang="en-US" sz="1200">
                          <a:latin typeface="微软雅黑" panose="020B0503020204020204" charset="-122"/>
                          <a:ea typeface="微软雅黑" panose="020B0503020204020204" charset="-122"/>
                          <a:cs typeface="微软雅黑" panose="020B0503020204020204" charset="-122"/>
                          <a:sym typeface="+mn-ea"/>
                        </a:rPr>
                        <a:t>万上下；</a:t>
                      </a:r>
                    </a:p>
                    <a:p>
                      <a:pPr indent="0" algn="l" fontAlgn="auto">
                        <a:lnSpc>
                          <a:spcPct val="150000"/>
                        </a:lnSpc>
                        <a:buNone/>
                      </a:pPr>
                      <a:r>
                        <a:rPr lang="zh-CN" altLang="en-US" sz="1200">
                          <a:latin typeface="微软雅黑" panose="020B0503020204020204" charset="-122"/>
                          <a:ea typeface="微软雅黑" panose="020B0503020204020204" charset="-122"/>
                          <a:cs typeface="微软雅黑" panose="020B0503020204020204" charset="-122"/>
                          <a:sym typeface="+mn-ea"/>
                        </a:rPr>
                        <a:t>其他：计容总建面：</a:t>
                      </a:r>
                      <a:r>
                        <a:rPr lang="en-US" altLang="zh-CN" sz="1200">
                          <a:latin typeface="微软雅黑" panose="020B0503020204020204" charset="-122"/>
                          <a:ea typeface="微软雅黑" panose="020B0503020204020204" charset="-122"/>
                          <a:cs typeface="微软雅黑" panose="020B0503020204020204" charset="-122"/>
                          <a:sym typeface="+mn-ea"/>
                        </a:rPr>
                        <a:t>45996</a:t>
                      </a:r>
                      <a:r>
                        <a:rPr lang="zh-CN" altLang="en-US" sz="1200">
                          <a:latin typeface="微软雅黑" panose="020B0503020204020204" charset="-122"/>
                          <a:ea typeface="微软雅黑" panose="020B0503020204020204" charset="-122"/>
                          <a:cs typeface="微软雅黑" panose="020B0503020204020204" charset="-122"/>
                          <a:sym typeface="+mn-ea"/>
                        </a:rPr>
                        <a:t>㎡，前期合作承诺给政府无偿配建人才公寓，合计：</a:t>
                      </a:r>
                      <a:r>
                        <a:rPr lang="en-US" altLang="zh-CN" sz="1200">
                          <a:latin typeface="微软雅黑" panose="020B0503020204020204" charset="-122"/>
                          <a:ea typeface="微软雅黑" panose="020B0503020204020204" charset="-122"/>
                          <a:cs typeface="微软雅黑" panose="020B0503020204020204" charset="-122"/>
                          <a:sym typeface="+mn-ea"/>
                        </a:rPr>
                        <a:t>8136</a:t>
                      </a:r>
                      <a:r>
                        <a:rPr lang="zh-CN" altLang="en-US" sz="1200">
                          <a:latin typeface="微软雅黑" panose="020B0503020204020204" charset="-122"/>
                          <a:ea typeface="微软雅黑" panose="020B0503020204020204" charset="-122"/>
                          <a:cs typeface="微软雅黑" panose="020B0503020204020204" charset="-122"/>
                          <a:sym typeface="+mn-ea"/>
                        </a:rPr>
                        <a:t>㎡，项目公共配套建面：合计</a:t>
                      </a:r>
                      <a:r>
                        <a:rPr lang="en-US" altLang="zh-CN" sz="1200">
                          <a:latin typeface="微软雅黑" panose="020B0503020204020204" charset="-122"/>
                          <a:ea typeface="微软雅黑" panose="020B0503020204020204" charset="-122"/>
                          <a:cs typeface="微软雅黑" panose="020B0503020204020204" charset="-122"/>
                          <a:sym typeface="+mn-ea"/>
                        </a:rPr>
                        <a:t>1768</a:t>
                      </a:r>
                      <a:r>
                        <a:rPr lang="zh-CN" altLang="en-US" sz="1200">
                          <a:latin typeface="微软雅黑" panose="020B0503020204020204" charset="-122"/>
                          <a:ea typeface="微软雅黑" panose="020B0503020204020204" charset="-122"/>
                          <a:cs typeface="微软雅黑" panose="020B0503020204020204" charset="-122"/>
                          <a:sym typeface="+mn-ea"/>
                        </a:rPr>
                        <a:t>㎡，剩余可开发建筑面积：</a:t>
                      </a:r>
                      <a:r>
                        <a:rPr lang="en-US" altLang="zh-CN" sz="1200">
                          <a:latin typeface="微软雅黑" panose="020B0503020204020204" charset="-122"/>
                          <a:ea typeface="微软雅黑" panose="020B0503020204020204" charset="-122"/>
                          <a:cs typeface="微软雅黑" panose="020B0503020204020204" charset="-122"/>
                          <a:sym typeface="+mn-ea"/>
                        </a:rPr>
                        <a:t>36092</a:t>
                      </a:r>
                      <a:r>
                        <a:rPr lang="zh-CN" altLang="en-US" sz="1200">
                          <a:latin typeface="微软雅黑" panose="020B0503020204020204" charset="-122"/>
                          <a:ea typeface="微软雅黑" panose="020B0503020204020204" charset="-122"/>
                          <a:cs typeface="微软雅黑" panose="020B0503020204020204" charset="-122"/>
                          <a:sym typeface="+mn-ea"/>
                        </a:rPr>
                        <a:t>㎡；</a:t>
                      </a:r>
                    </a:p>
                    <a:p>
                      <a:pPr indent="0" algn="l" fontAlgn="auto">
                        <a:lnSpc>
                          <a:spcPct val="150000"/>
                        </a:lnSpc>
                        <a:buNone/>
                      </a:pPr>
                      <a:r>
                        <a:rPr lang="zh-CN" altLang="en-US" sz="1200">
                          <a:latin typeface="微软雅黑" panose="020B0503020204020204" charset="-122"/>
                          <a:ea typeface="微软雅黑" panose="020B0503020204020204" charset="-122"/>
                          <a:cs typeface="微软雅黑" panose="020B0503020204020204" charset="-122"/>
                          <a:sym typeface="+mn-ea"/>
                        </a:rPr>
                        <a:t>货值：叠拼：</a:t>
                      </a:r>
                      <a:r>
                        <a:rPr lang="en-US" altLang="zh-CN" sz="1200">
                          <a:latin typeface="微软雅黑" panose="020B0503020204020204" charset="-122"/>
                          <a:ea typeface="微软雅黑" panose="020B0503020204020204" charset="-122"/>
                          <a:cs typeface="微软雅黑" panose="020B0503020204020204" charset="-122"/>
                          <a:sym typeface="+mn-ea"/>
                        </a:rPr>
                        <a:t>0.75789</a:t>
                      </a:r>
                      <a:r>
                        <a:rPr lang="zh-CN" altLang="en-US" sz="1200">
                          <a:latin typeface="微软雅黑" panose="020B0503020204020204" charset="-122"/>
                          <a:ea typeface="微软雅黑" panose="020B0503020204020204" charset="-122"/>
                          <a:cs typeface="微软雅黑" panose="020B0503020204020204" charset="-122"/>
                          <a:sym typeface="+mn-ea"/>
                        </a:rPr>
                        <a:t>（亿元）</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联排：</a:t>
                      </a:r>
                      <a:r>
                        <a:rPr lang="en-US" altLang="zh-CN" sz="1200">
                          <a:latin typeface="微软雅黑" panose="020B0503020204020204" charset="-122"/>
                          <a:ea typeface="微软雅黑" panose="020B0503020204020204" charset="-122"/>
                          <a:cs typeface="微软雅黑" panose="020B0503020204020204" charset="-122"/>
                          <a:sym typeface="+mn-ea"/>
                        </a:rPr>
                        <a:t>1.24522</a:t>
                      </a:r>
                      <a:r>
                        <a:rPr lang="zh-CN" altLang="en-US" sz="1200">
                          <a:latin typeface="微软雅黑" panose="020B0503020204020204" charset="-122"/>
                          <a:ea typeface="微软雅黑" panose="020B0503020204020204" charset="-122"/>
                          <a:cs typeface="微软雅黑" panose="020B0503020204020204" charset="-122"/>
                          <a:sym typeface="+mn-ea"/>
                        </a:rPr>
                        <a:t>（亿元）</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双拼：</a:t>
                      </a:r>
                      <a:r>
                        <a:rPr lang="en-US" altLang="zh-CN" sz="1200">
                          <a:latin typeface="微软雅黑" panose="020B0503020204020204" charset="-122"/>
                          <a:ea typeface="微软雅黑" panose="020B0503020204020204" charset="-122"/>
                          <a:cs typeface="微软雅黑" panose="020B0503020204020204" charset="-122"/>
                          <a:sym typeface="+mn-ea"/>
                        </a:rPr>
                        <a:t>2.52644</a:t>
                      </a:r>
                      <a:r>
                        <a:rPr lang="zh-CN" altLang="en-US" sz="1200">
                          <a:latin typeface="微软雅黑" panose="020B0503020204020204" charset="-122"/>
                          <a:ea typeface="微软雅黑" panose="020B0503020204020204" charset="-122"/>
                          <a:cs typeface="微软雅黑" panose="020B0503020204020204" charset="-122"/>
                          <a:sym typeface="+mn-ea"/>
                        </a:rPr>
                        <a:t>（亿元）</a:t>
                      </a:r>
                      <a:r>
                        <a:rPr lang="en-US" altLang="zh-CN" sz="1200">
                          <a:latin typeface="微软雅黑" panose="020B0503020204020204" charset="-122"/>
                          <a:ea typeface="微软雅黑" panose="020B0503020204020204" charset="-122"/>
                          <a:cs typeface="微软雅黑" panose="020B0503020204020204" charset="-122"/>
                          <a:sym typeface="+mn-ea"/>
                        </a:rPr>
                        <a:t>=4.52955</a:t>
                      </a:r>
                      <a:r>
                        <a:rPr lang="zh-CN" altLang="en-US" sz="1200">
                          <a:latin typeface="微软雅黑" panose="020B0503020204020204" charset="-122"/>
                          <a:ea typeface="微软雅黑" panose="020B0503020204020204" charset="-122"/>
                          <a:cs typeface="微软雅黑" panose="020B0503020204020204" charset="-122"/>
                          <a:sym typeface="+mn-ea"/>
                        </a:rPr>
                        <a:t>（亿元）</a:t>
                      </a:r>
                    </a:p>
                  </a:txBody>
                  <a:tcPr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p:nvPr>
            <p:custDataLst>
              <p:tags r:id="rId1"/>
            </p:custDataLst>
          </p:nvPr>
        </p:nvSpPr>
        <p:spPr>
          <a:xfrm>
            <a:off x="9285555" y="304917"/>
            <a:ext cx="290644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全国性房地产新政</a:t>
            </a:r>
          </a:p>
        </p:txBody>
      </p:sp>
      <p:graphicFrame>
        <p:nvGraphicFramePr>
          <p:cNvPr id="9218" name="表格 9217"/>
          <p:cNvGraphicFramePr/>
          <p:nvPr>
            <p:custDataLst>
              <p:tags r:id="rId2"/>
            </p:custDataLst>
          </p:nvPr>
        </p:nvGraphicFramePr>
        <p:xfrm>
          <a:off x="116840" y="1582420"/>
          <a:ext cx="11946890" cy="4427855"/>
        </p:xfrm>
        <a:graphic>
          <a:graphicData uri="http://schemas.openxmlformats.org/drawingml/2006/table">
            <a:tbl>
              <a:tblPr/>
              <a:tblGrid>
                <a:gridCol w="2707005">
                  <a:extLst>
                    <a:ext uri="{9D8B030D-6E8A-4147-A177-3AD203B41FA5}">
                      <a16:colId xmlns:a16="http://schemas.microsoft.com/office/drawing/2014/main" val="20000"/>
                    </a:ext>
                  </a:extLst>
                </a:gridCol>
                <a:gridCol w="6980555">
                  <a:extLst>
                    <a:ext uri="{9D8B030D-6E8A-4147-A177-3AD203B41FA5}">
                      <a16:colId xmlns:a16="http://schemas.microsoft.com/office/drawing/2014/main" val="20001"/>
                    </a:ext>
                  </a:extLst>
                </a:gridCol>
                <a:gridCol w="2259330">
                  <a:extLst>
                    <a:ext uri="{9D8B030D-6E8A-4147-A177-3AD203B41FA5}">
                      <a16:colId xmlns:a16="http://schemas.microsoft.com/office/drawing/2014/main" val="20002"/>
                    </a:ext>
                  </a:extLst>
                </a:gridCol>
              </a:tblGrid>
              <a:tr h="681990">
                <a:tc>
                  <a:txBody>
                    <a:bodyPr/>
                    <a:lstStyle>
                      <a:lvl1pPr marL="320675" lvl="0" indent="-320675" algn="l" defTabSz="854075" rtl="0" eaLnBrk="1" fontAlgn="base" latinLnBrk="0" hangingPunct="1">
                        <a:lnSpc>
                          <a:spcPct val="100000"/>
                        </a:lnSpc>
                        <a:spcBef>
                          <a:spcPct val="20000"/>
                        </a:spcBef>
                        <a:spcAft>
                          <a:spcPct val="0"/>
                        </a:spcAft>
                        <a:buClrTx/>
                        <a:buSzTx/>
                        <a:buFontTx/>
                        <a:buChar char="•"/>
                        <a:defRPr sz="2600" u="none" kern="1200" baseline="0">
                          <a:solidFill>
                            <a:schemeClr val="tx1"/>
                          </a:solidFill>
                          <a:latin typeface="Arial" panose="020B0604020202020204" pitchFamily="34" charset="0"/>
                          <a:ea typeface="宋体" panose="02010600030101010101" pitchFamily="2" charset="-122"/>
                        </a:defRPr>
                      </a:lvl1pPr>
                      <a:lvl2pPr marL="694055" lvl="1" indent="-266700" algn="l" defTabSz="854075" rtl="0" eaLnBrk="1" fontAlgn="base" latinLnBrk="0" hangingPunct="1">
                        <a:lnSpc>
                          <a:spcPct val="100000"/>
                        </a:lnSpc>
                        <a:spcBef>
                          <a:spcPct val="20000"/>
                        </a:spcBef>
                        <a:spcAft>
                          <a:spcPct val="0"/>
                        </a:spcAft>
                        <a:buClrTx/>
                        <a:buSzTx/>
                        <a:buFontTx/>
                        <a:buChar char="–"/>
                        <a:defRPr sz="2200" b="0" i="0" u="none" kern="1200" baseline="0">
                          <a:solidFill>
                            <a:schemeClr val="tx1"/>
                          </a:solidFill>
                          <a:latin typeface="Arial" panose="020B0604020202020204" pitchFamily="34" charset="0"/>
                          <a:ea typeface="宋体" panose="02010600030101010101" pitchFamily="2" charset="-122"/>
                        </a:defRPr>
                      </a:lvl2pPr>
                      <a:lvl3pPr marL="1066800" lvl="2" indent="-212725" algn="l" defTabSz="854075" rtl="0" eaLnBrk="1" fontAlgn="base" latinLnBrk="0" hangingPunct="1">
                        <a:lnSpc>
                          <a:spcPct val="100000"/>
                        </a:lnSpc>
                        <a:spcBef>
                          <a:spcPct val="20000"/>
                        </a:spcBef>
                        <a:spcAft>
                          <a:spcPct val="0"/>
                        </a:spcAft>
                        <a:buClrTx/>
                        <a:buSzTx/>
                        <a:buFontTx/>
                        <a:buChar char="•"/>
                        <a:defRPr sz="1900" b="0" i="0" u="none" kern="1200" baseline="0">
                          <a:solidFill>
                            <a:schemeClr val="tx1"/>
                          </a:solidFill>
                          <a:latin typeface="Arial" panose="020B0604020202020204" pitchFamily="34" charset="0"/>
                          <a:ea typeface="宋体" panose="02010600030101010101" pitchFamily="2" charset="-122"/>
                        </a:defRPr>
                      </a:lvl3pPr>
                      <a:lvl4pPr marL="1494155" lvl="3" indent="-212725" algn="l" defTabSz="854075" rtl="0" eaLnBrk="1" fontAlgn="base" latinLnBrk="0" hangingPunct="1">
                        <a:lnSpc>
                          <a:spcPct val="100000"/>
                        </a:lnSpc>
                        <a:spcBef>
                          <a:spcPct val="20000"/>
                        </a:spcBef>
                        <a:spcAft>
                          <a:spcPct val="0"/>
                        </a:spcAft>
                        <a:buClrTx/>
                        <a:buSzTx/>
                        <a:buFontTx/>
                        <a:buChar char="–"/>
                        <a:defRPr sz="1700" b="0" i="0" u="none" kern="1200" baseline="0">
                          <a:solidFill>
                            <a:schemeClr val="tx1"/>
                          </a:solidFill>
                          <a:latin typeface="Arial" panose="020B0604020202020204" pitchFamily="34" charset="0"/>
                          <a:ea typeface="宋体" panose="02010600030101010101" pitchFamily="2" charset="-122"/>
                        </a:defRPr>
                      </a:lvl4pPr>
                      <a:lvl5pPr marL="1920875" lvl="4" indent="-212725" algn="l" defTabSz="854075" rtl="0" eaLnBrk="1" fontAlgn="base" latinLnBrk="0" hangingPunct="1">
                        <a:lnSpc>
                          <a:spcPct val="100000"/>
                        </a:lnSpc>
                        <a:spcBef>
                          <a:spcPct val="20000"/>
                        </a:spcBef>
                        <a:spcAft>
                          <a:spcPct val="0"/>
                        </a:spcAft>
                        <a:buClrTx/>
                        <a:buSzTx/>
                        <a:buFontTx/>
                        <a:buChar char="»"/>
                        <a:defRPr sz="17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50000"/>
                        </a:lnSpc>
                        <a:buNone/>
                      </a:pPr>
                      <a:r>
                        <a:rPr lang="zh-CN" altLang="en-US" sz="1800">
                          <a:solidFill>
                            <a:schemeClr val="bg1"/>
                          </a:solidFill>
                          <a:latin typeface="微软雅黑" panose="020B0503020204020204" charset="-122"/>
                          <a:ea typeface="微软雅黑" panose="020B0503020204020204" charset="-122"/>
                        </a:rPr>
                        <a:t>时间</a:t>
                      </a:r>
                    </a:p>
                  </a:txBody>
                  <a:tcPr marL="0" marR="0" marT="0" marB="0" anchor="ctr" anchorCtr="1">
                    <a:lnL cap="flat">
                      <a:noFill/>
                    </a:lnL>
                    <a:lnR w="12700" cap="flat" cmpd="sng">
                      <a:solidFill>
                        <a:schemeClr val="bg1"/>
                      </a:solidFill>
                      <a:prstDash val="solid"/>
                      <a:headEnd type="none" w="med" len="med"/>
                      <a:tailEnd type="none" w="med" len="med"/>
                    </a:lnR>
                    <a:lnT cap="flat">
                      <a:noFill/>
                    </a:lnT>
                    <a:lnB w="12700" cap="flat" cmpd="sng">
                      <a:solidFill>
                        <a:schemeClr val="bg1"/>
                      </a:solidFill>
                      <a:prstDash val="solid"/>
                      <a:headEnd type="none" w="med" len="med"/>
                      <a:tailEnd type="none" w="med" len="med"/>
                    </a:lnB>
                    <a:lnTlToBr>
                      <a:noFill/>
                    </a:lnTlToBr>
                    <a:lnBlToTr>
                      <a:noFill/>
                    </a:lnBlToTr>
                    <a:solidFill>
                      <a:srgbClr val="366A7E"/>
                    </a:solidFill>
                  </a:tcPr>
                </a:tc>
                <a:tc>
                  <a:txBody>
                    <a:bodyPr/>
                    <a:lstStyle>
                      <a:lvl1pPr marL="320675" lvl="0" indent="-320675" algn="l" defTabSz="854075" rtl="0" eaLnBrk="1" fontAlgn="base" latinLnBrk="0" hangingPunct="1">
                        <a:lnSpc>
                          <a:spcPct val="100000"/>
                        </a:lnSpc>
                        <a:spcBef>
                          <a:spcPct val="20000"/>
                        </a:spcBef>
                        <a:spcAft>
                          <a:spcPct val="0"/>
                        </a:spcAft>
                        <a:buClrTx/>
                        <a:buSzTx/>
                        <a:buFontTx/>
                        <a:buChar char="•"/>
                        <a:defRPr sz="2600" u="none" kern="1200" baseline="0">
                          <a:solidFill>
                            <a:schemeClr val="tx1"/>
                          </a:solidFill>
                          <a:latin typeface="Arial" panose="020B0604020202020204" pitchFamily="34" charset="0"/>
                          <a:ea typeface="宋体" panose="02010600030101010101" pitchFamily="2" charset="-122"/>
                        </a:defRPr>
                      </a:lvl1pPr>
                      <a:lvl2pPr marL="694055" lvl="1" indent="-266700" algn="l" defTabSz="854075" rtl="0" eaLnBrk="1" fontAlgn="base" latinLnBrk="0" hangingPunct="1">
                        <a:lnSpc>
                          <a:spcPct val="100000"/>
                        </a:lnSpc>
                        <a:spcBef>
                          <a:spcPct val="20000"/>
                        </a:spcBef>
                        <a:spcAft>
                          <a:spcPct val="0"/>
                        </a:spcAft>
                        <a:buClrTx/>
                        <a:buSzTx/>
                        <a:buFontTx/>
                        <a:buChar char="–"/>
                        <a:defRPr sz="2200" b="0" i="0" u="none" kern="1200" baseline="0">
                          <a:solidFill>
                            <a:schemeClr val="tx1"/>
                          </a:solidFill>
                          <a:latin typeface="Arial" panose="020B0604020202020204" pitchFamily="34" charset="0"/>
                          <a:ea typeface="宋体" panose="02010600030101010101" pitchFamily="2" charset="-122"/>
                        </a:defRPr>
                      </a:lvl2pPr>
                      <a:lvl3pPr marL="1066800" lvl="2" indent="-212725" algn="l" defTabSz="854075" rtl="0" eaLnBrk="1" fontAlgn="base" latinLnBrk="0" hangingPunct="1">
                        <a:lnSpc>
                          <a:spcPct val="100000"/>
                        </a:lnSpc>
                        <a:spcBef>
                          <a:spcPct val="20000"/>
                        </a:spcBef>
                        <a:spcAft>
                          <a:spcPct val="0"/>
                        </a:spcAft>
                        <a:buClrTx/>
                        <a:buSzTx/>
                        <a:buFontTx/>
                        <a:buChar char="•"/>
                        <a:defRPr sz="1900" b="0" i="0" u="none" kern="1200" baseline="0">
                          <a:solidFill>
                            <a:schemeClr val="tx1"/>
                          </a:solidFill>
                          <a:latin typeface="Arial" panose="020B0604020202020204" pitchFamily="34" charset="0"/>
                          <a:ea typeface="宋体" panose="02010600030101010101" pitchFamily="2" charset="-122"/>
                        </a:defRPr>
                      </a:lvl3pPr>
                      <a:lvl4pPr marL="1494155" lvl="3" indent="-212725" algn="l" defTabSz="854075" rtl="0" eaLnBrk="1" fontAlgn="base" latinLnBrk="0" hangingPunct="1">
                        <a:lnSpc>
                          <a:spcPct val="100000"/>
                        </a:lnSpc>
                        <a:spcBef>
                          <a:spcPct val="20000"/>
                        </a:spcBef>
                        <a:spcAft>
                          <a:spcPct val="0"/>
                        </a:spcAft>
                        <a:buClrTx/>
                        <a:buSzTx/>
                        <a:buFontTx/>
                        <a:buChar char="–"/>
                        <a:defRPr sz="1700" b="0" i="0" u="none" kern="1200" baseline="0">
                          <a:solidFill>
                            <a:schemeClr val="tx1"/>
                          </a:solidFill>
                          <a:latin typeface="Arial" panose="020B0604020202020204" pitchFamily="34" charset="0"/>
                          <a:ea typeface="宋体" panose="02010600030101010101" pitchFamily="2" charset="-122"/>
                        </a:defRPr>
                      </a:lvl4pPr>
                      <a:lvl5pPr marL="1920875" lvl="4" indent="-212725" algn="l" defTabSz="854075" rtl="0" eaLnBrk="1" fontAlgn="base" latinLnBrk="0" hangingPunct="1">
                        <a:lnSpc>
                          <a:spcPct val="100000"/>
                        </a:lnSpc>
                        <a:spcBef>
                          <a:spcPct val="20000"/>
                        </a:spcBef>
                        <a:spcAft>
                          <a:spcPct val="0"/>
                        </a:spcAft>
                        <a:buClrTx/>
                        <a:buSzTx/>
                        <a:buFontTx/>
                        <a:buChar char="»"/>
                        <a:defRPr sz="17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50000"/>
                        </a:lnSpc>
                        <a:buNone/>
                      </a:pPr>
                      <a:r>
                        <a:rPr lang="zh-CN" altLang="en-US" sz="1800">
                          <a:solidFill>
                            <a:schemeClr val="bg1"/>
                          </a:solidFill>
                          <a:latin typeface="微软雅黑" panose="020B0503020204020204" charset="-122"/>
                          <a:ea typeface="微软雅黑" panose="020B0503020204020204" charset="-122"/>
                        </a:rPr>
                        <a:t>调控内容</a:t>
                      </a:r>
                    </a:p>
                  </a:txBody>
                  <a:tcPr marL="0" marR="0" marT="0" marB="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cap="flat">
                      <a:noFill/>
                    </a:lnT>
                    <a:lnB w="12700" cap="flat" cmpd="sng">
                      <a:solidFill>
                        <a:schemeClr val="bg1"/>
                      </a:solidFill>
                      <a:prstDash val="solid"/>
                      <a:headEnd type="none" w="med" len="med"/>
                      <a:tailEnd type="none" w="med" len="med"/>
                    </a:lnB>
                    <a:lnTlToBr>
                      <a:noFill/>
                    </a:lnTlToBr>
                    <a:lnBlToTr>
                      <a:noFill/>
                    </a:lnBlToTr>
                    <a:solidFill>
                      <a:srgbClr val="366A7E"/>
                    </a:solidFill>
                  </a:tcPr>
                </a:tc>
                <a:tc>
                  <a:txBody>
                    <a:bodyPr/>
                    <a:lstStyle>
                      <a:lvl1pPr marL="320675" lvl="0" indent="-320675" algn="l" defTabSz="854075" rtl="0" eaLnBrk="1" fontAlgn="base" latinLnBrk="0" hangingPunct="1">
                        <a:lnSpc>
                          <a:spcPct val="100000"/>
                        </a:lnSpc>
                        <a:spcBef>
                          <a:spcPct val="20000"/>
                        </a:spcBef>
                        <a:spcAft>
                          <a:spcPct val="0"/>
                        </a:spcAft>
                        <a:buClrTx/>
                        <a:buSzTx/>
                        <a:buFontTx/>
                        <a:buChar char="•"/>
                        <a:defRPr sz="2600" u="none" kern="1200" baseline="0">
                          <a:solidFill>
                            <a:schemeClr val="tx1"/>
                          </a:solidFill>
                          <a:latin typeface="Arial" panose="020B0604020202020204" pitchFamily="34" charset="0"/>
                          <a:ea typeface="宋体" panose="02010600030101010101" pitchFamily="2" charset="-122"/>
                        </a:defRPr>
                      </a:lvl1pPr>
                      <a:lvl2pPr marL="694055" lvl="1" indent="-266700" algn="l" defTabSz="854075" rtl="0" eaLnBrk="1" fontAlgn="base" latinLnBrk="0" hangingPunct="1">
                        <a:lnSpc>
                          <a:spcPct val="100000"/>
                        </a:lnSpc>
                        <a:spcBef>
                          <a:spcPct val="20000"/>
                        </a:spcBef>
                        <a:spcAft>
                          <a:spcPct val="0"/>
                        </a:spcAft>
                        <a:buClrTx/>
                        <a:buSzTx/>
                        <a:buFontTx/>
                        <a:buChar char="–"/>
                        <a:defRPr sz="2200" b="0" i="0" u="none" kern="1200" baseline="0">
                          <a:solidFill>
                            <a:schemeClr val="tx1"/>
                          </a:solidFill>
                          <a:latin typeface="Arial" panose="020B0604020202020204" pitchFamily="34" charset="0"/>
                          <a:ea typeface="宋体" panose="02010600030101010101" pitchFamily="2" charset="-122"/>
                        </a:defRPr>
                      </a:lvl2pPr>
                      <a:lvl3pPr marL="1066800" lvl="2" indent="-212725" algn="l" defTabSz="854075" rtl="0" eaLnBrk="1" fontAlgn="base" latinLnBrk="0" hangingPunct="1">
                        <a:lnSpc>
                          <a:spcPct val="100000"/>
                        </a:lnSpc>
                        <a:spcBef>
                          <a:spcPct val="20000"/>
                        </a:spcBef>
                        <a:spcAft>
                          <a:spcPct val="0"/>
                        </a:spcAft>
                        <a:buClrTx/>
                        <a:buSzTx/>
                        <a:buFontTx/>
                        <a:buChar char="•"/>
                        <a:defRPr sz="1900" b="0" i="0" u="none" kern="1200" baseline="0">
                          <a:solidFill>
                            <a:schemeClr val="tx1"/>
                          </a:solidFill>
                          <a:latin typeface="Arial" panose="020B0604020202020204" pitchFamily="34" charset="0"/>
                          <a:ea typeface="宋体" panose="02010600030101010101" pitchFamily="2" charset="-122"/>
                        </a:defRPr>
                      </a:lvl3pPr>
                      <a:lvl4pPr marL="1494155" lvl="3" indent="-212725" algn="l" defTabSz="854075" rtl="0" eaLnBrk="1" fontAlgn="base" latinLnBrk="0" hangingPunct="1">
                        <a:lnSpc>
                          <a:spcPct val="100000"/>
                        </a:lnSpc>
                        <a:spcBef>
                          <a:spcPct val="20000"/>
                        </a:spcBef>
                        <a:spcAft>
                          <a:spcPct val="0"/>
                        </a:spcAft>
                        <a:buClrTx/>
                        <a:buSzTx/>
                        <a:buFontTx/>
                        <a:buChar char="–"/>
                        <a:defRPr sz="1700" b="0" i="0" u="none" kern="1200" baseline="0">
                          <a:solidFill>
                            <a:schemeClr val="tx1"/>
                          </a:solidFill>
                          <a:latin typeface="Arial" panose="020B0604020202020204" pitchFamily="34" charset="0"/>
                          <a:ea typeface="宋体" panose="02010600030101010101" pitchFamily="2" charset="-122"/>
                        </a:defRPr>
                      </a:lvl4pPr>
                      <a:lvl5pPr marL="1920875" lvl="4" indent="-212725" algn="l" defTabSz="854075" rtl="0" eaLnBrk="1" fontAlgn="base" latinLnBrk="0" hangingPunct="1">
                        <a:lnSpc>
                          <a:spcPct val="100000"/>
                        </a:lnSpc>
                        <a:spcBef>
                          <a:spcPct val="20000"/>
                        </a:spcBef>
                        <a:spcAft>
                          <a:spcPct val="0"/>
                        </a:spcAft>
                        <a:buClrTx/>
                        <a:buSzTx/>
                        <a:buFontTx/>
                        <a:buChar char="»"/>
                        <a:defRPr sz="17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50000"/>
                        </a:lnSpc>
                        <a:buNone/>
                      </a:pPr>
                      <a:r>
                        <a:rPr lang="zh-CN" altLang="en-US" sz="1800">
                          <a:solidFill>
                            <a:schemeClr val="bg1"/>
                          </a:solidFill>
                          <a:latin typeface="微软雅黑" panose="020B0503020204020204" charset="-122"/>
                          <a:ea typeface="微软雅黑" panose="020B0503020204020204" charset="-122"/>
                        </a:rPr>
                        <a:t>政策解读</a:t>
                      </a:r>
                    </a:p>
                  </a:txBody>
                  <a:tcPr marL="0" marR="0" marT="0" marB="0" anchor="ctr" anchorCtr="1">
                    <a:lnL w="12700" cap="flat" cmpd="sng">
                      <a:solidFill>
                        <a:schemeClr val="bg1"/>
                      </a:solidFill>
                      <a:prstDash val="solid"/>
                      <a:headEnd type="none" w="med" len="med"/>
                      <a:tailEnd type="none" w="med" len="med"/>
                    </a:lnL>
                    <a:lnR cap="flat">
                      <a:noFill/>
                    </a:lnR>
                    <a:lnT cap="flat">
                      <a:noFill/>
                    </a:lnT>
                    <a:lnB w="12700" cap="flat" cmpd="sng">
                      <a:solidFill>
                        <a:schemeClr val="bg1"/>
                      </a:solidFill>
                      <a:prstDash val="solid"/>
                      <a:headEnd type="none" w="med" len="med"/>
                      <a:tailEnd type="none" w="med" len="med"/>
                    </a:lnB>
                    <a:lnTlToBr>
                      <a:noFill/>
                    </a:lnTlToBr>
                    <a:lnBlToTr>
                      <a:noFill/>
                    </a:lnBlToTr>
                    <a:solidFill>
                      <a:srgbClr val="366A7E"/>
                    </a:solidFill>
                  </a:tcPr>
                </a:tc>
                <a:extLst>
                  <a:ext uri="{0D108BD9-81ED-4DB2-BD59-A6C34878D82A}">
                    <a16:rowId xmlns:a16="http://schemas.microsoft.com/office/drawing/2014/main" val="10000"/>
                  </a:ext>
                </a:extLst>
              </a:tr>
              <a:tr h="1492250">
                <a:tc>
                  <a:txBody>
                    <a:bodyPr/>
                    <a:lstStyle>
                      <a:lvl1pPr marL="320675" lvl="0" indent="-320675" algn="l" defTabSz="854075" rtl="0" eaLnBrk="1" fontAlgn="base" latinLnBrk="0" hangingPunct="1">
                        <a:lnSpc>
                          <a:spcPct val="100000"/>
                        </a:lnSpc>
                        <a:spcBef>
                          <a:spcPct val="20000"/>
                        </a:spcBef>
                        <a:spcAft>
                          <a:spcPct val="0"/>
                        </a:spcAft>
                        <a:buClrTx/>
                        <a:buSzTx/>
                        <a:buFontTx/>
                        <a:buChar char="•"/>
                        <a:defRPr sz="2600" u="none" kern="1200" baseline="0">
                          <a:solidFill>
                            <a:schemeClr val="tx1"/>
                          </a:solidFill>
                          <a:latin typeface="Arial" panose="020B0604020202020204" pitchFamily="34" charset="0"/>
                          <a:ea typeface="宋体" panose="02010600030101010101" pitchFamily="2" charset="-122"/>
                        </a:defRPr>
                      </a:lvl1pPr>
                      <a:lvl2pPr marL="694055" lvl="1" indent="-266700" algn="l" defTabSz="854075" rtl="0" eaLnBrk="1" fontAlgn="base" latinLnBrk="0" hangingPunct="1">
                        <a:lnSpc>
                          <a:spcPct val="100000"/>
                        </a:lnSpc>
                        <a:spcBef>
                          <a:spcPct val="20000"/>
                        </a:spcBef>
                        <a:spcAft>
                          <a:spcPct val="0"/>
                        </a:spcAft>
                        <a:buClrTx/>
                        <a:buSzTx/>
                        <a:buFontTx/>
                        <a:buChar char="–"/>
                        <a:defRPr sz="2200" b="0" i="0" u="none" kern="1200" baseline="0">
                          <a:solidFill>
                            <a:schemeClr val="tx1"/>
                          </a:solidFill>
                          <a:latin typeface="Arial" panose="020B0604020202020204" pitchFamily="34" charset="0"/>
                          <a:ea typeface="宋体" panose="02010600030101010101" pitchFamily="2" charset="-122"/>
                        </a:defRPr>
                      </a:lvl2pPr>
                      <a:lvl3pPr marL="1066800" lvl="2" indent="-212725" algn="l" defTabSz="854075" rtl="0" eaLnBrk="1" fontAlgn="base" latinLnBrk="0" hangingPunct="1">
                        <a:lnSpc>
                          <a:spcPct val="100000"/>
                        </a:lnSpc>
                        <a:spcBef>
                          <a:spcPct val="20000"/>
                        </a:spcBef>
                        <a:spcAft>
                          <a:spcPct val="0"/>
                        </a:spcAft>
                        <a:buClrTx/>
                        <a:buSzTx/>
                        <a:buFontTx/>
                        <a:buChar char="•"/>
                        <a:defRPr sz="1900" b="0" i="0" u="none" kern="1200" baseline="0">
                          <a:solidFill>
                            <a:schemeClr val="tx1"/>
                          </a:solidFill>
                          <a:latin typeface="Arial" panose="020B0604020202020204" pitchFamily="34" charset="0"/>
                          <a:ea typeface="宋体" panose="02010600030101010101" pitchFamily="2" charset="-122"/>
                        </a:defRPr>
                      </a:lvl3pPr>
                      <a:lvl4pPr marL="1494155" lvl="3" indent="-212725" algn="l" defTabSz="854075" rtl="0" eaLnBrk="1" fontAlgn="base" latinLnBrk="0" hangingPunct="1">
                        <a:lnSpc>
                          <a:spcPct val="100000"/>
                        </a:lnSpc>
                        <a:spcBef>
                          <a:spcPct val="20000"/>
                        </a:spcBef>
                        <a:spcAft>
                          <a:spcPct val="0"/>
                        </a:spcAft>
                        <a:buClrTx/>
                        <a:buSzTx/>
                        <a:buFontTx/>
                        <a:buChar char="–"/>
                        <a:defRPr sz="1700" b="0" i="0" u="none" kern="1200" baseline="0">
                          <a:solidFill>
                            <a:schemeClr val="tx1"/>
                          </a:solidFill>
                          <a:latin typeface="Arial" panose="020B0604020202020204" pitchFamily="34" charset="0"/>
                          <a:ea typeface="宋体" panose="02010600030101010101" pitchFamily="2" charset="-122"/>
                        </a:defRPr>
                      </a:lvl4pPr>
                      <a:lvl5pPr marL="1920875" lvl="4" indent="-212725" algn="l" defTabSz="854075" rtl="0" eaLnBrk="1" fontAlgn="base" latinLnBrk="0" hangingPunct="1">
                        <a:lnSpc>
                          <a:spcPct val="100000"/>
                        </a:lnSpc>
                        <a:spcBef>
                          <a:spcPct val="20000"/>
                        </a:spcBef>
                        <a:spcAft>
                          <a:spcPct val="0"/>
                        </a:spcAft>
                        <a:buClrTx/>
                        <a:buSzTx/>
                        <a:buFontTx/>
                        <a:buChar char="»"/>
                        <a:defRPr sz="17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50000"/>
                        </a:lnSpc>
                        <a:buNone/>
                      </a:pPr>
                      <a:r>
                        <a:rPr lang="en-US" altLang="zh-CN" sz="1200">
                          <a:latin typeface="微软雅黑" panose="020B0503020204020204" charset="-122"/>
                          <a:ea typeface="微软雅黑" panose="020B0503020204020204" charset="-122"/>
                          <a:cs typeface="微软雅黑" panose="020B0503020204020204" charset="-122"/>
                        </a:rPr>
                        <a:t>2025</a:t>
                      </a:r>
                      <a:r>
                        <a:rPr lang="zh-CN" altLang="en-US" sz="1200">
                          <a:latin typeface="微软雅黑" panose="020B0503020204020204" charset="-122"/>
                          <a:ea typeface="微软雅黑" panose="020B0503020204020204" charset="-122"/>
                          <a:cs typeface="微软雅黑" panose="020B0503020204020204" charset="-122"/>
                        </a:rPr>
                        <a:t>年</a:t>
                      </a:r>
                      <a:r>
                        <a:rPr lang="en-US" altLang="zh-CN" sz="1200">
                          <a:latin typeface="微软雅黑" panose="020B0503020204020204" charset="-122"/>
                          <a:ea typeface="微软雅黑" panose="020B0503020204020204" charset="-122"/>
                          <a:cs typeface="微软雅黑" panose="020B0503020204020204" charset="-122"/>
                        </a:rPr>
                        <a:t>3</a:t>
                      </a:r>
                      <a:r>
                        <a:rPr lang="zh-CN" altLang="en-US" sz="1200">
                          <a:latin typeface="微软雅黑" panose="020B0503020204020204" charset="-122"/>
                          <a:ea typeface="微软雅黑" panose="020B0503020204020204" charset="-122"/>
                          <a:cs typeface="微软雅黑" panose="020B0503020204020204" charset="-122"/>
                        </a:rPr>
                        <a:t>月</a:t>
                      </a:r>
                      <a:r>
                        <a:rPr lang="en-US" altLang="zh-CN" sz="1200">
                          <a:latin typeface="微软雅黑" panose="020B0503020204020204" charset="-122"/>
                          <a:ea typeface="微软雅黑" panose="020B0503020204020204" charset="-122"/>
                          <a:cs typeface="微软雅黑" panose="020B0503020204020204" charset="-122"/>
                        </a:rPr>
                        <a:t>9</a:t>
                      </a:r>
                      <a:r>
                        <a:rPr lang="zh-CN" altLang="en-US" sz="1200">
                          <a:latin typeface="微软雅黑" panose="020B0503020204020204" charset="-122"/>
                          <a:ea typeface="微软雅黑" panose="020B0503020204020204" charset="-122"/>
                          <a:cs typeface="微软雅黑" panose="020B0503020204020204" charset="-122"/>
                        </a:rPr>
                        <a:t>日，住房和城乡建设部部长倪虹在十四届全国人大三次会议记者会上宣布</a:t>
                      </a:r>
                    </a:p>
                  </a:txBody>
                  <a:tcPr marL="0" marR="0" marT="0" marB="0" anchor="ctr" anchorCtr="1">
                    <a:lnL cap="flat">
                      <a:noFill/>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B6B6B6"/>
                    </a:solidFill>
                  </a:tcPr>
                </a:tc>
                <a:tc>
                  <a:txBody>
                    <a:bodyPr/>
                    <a:lstStyle>
                      <a:lvl1pPr marL="320675" lvl="0" indent="-320675" algn="l" defTabSz="854075" rtl="0" eaLnBrk="1" fontAlgn="base" latinLnBrk="0" hangingPunct="1">
                        <a:lnSpc>
                          <a:spcPct val="100000"/>
                        </a:lnSpc>
                        <a:spcBef>
                          <a:spcPct val="20000"/>
                        </a:spcBef>
                        <a:spcAft>
                          <a:spcPct val="0"/>
                        </a:spcAft>
                        <a:buClrTx/>
                        <a:buSzTx/>
                        <a:buFontTx/>
                        <a:buChar char="•"/>
                        <a:defRPr sz="2600" u="none" kern="1200" baseline="0">
                          <a:solidFill>
                            <a:schemeClr val="tx1"/>
                          </a:solidFill>
                          <a:latin typeface="Arial" panose="020B0604020202020204" pitchFamily="34" charset="0"/>
                          <a:ea typeface="宋体" panose="02010600030101010101" pitchFamily="2" charset="-122"/>
                        </a:defRPr>
                      </a:lvl1pPr>
                      <a:lvl2pPr marL="694055" lvl="1" indent="-266700" algn="l" defTabSz="854075" rtl="0" eaLnBrk="1" fontAlgn="base" latinLnBrk="0" hangingPunct="1">
                        <a:lnSpc>
                          <a:spcPct val="100000"/>
                        </a:lnSpc>
                        <a:spcBef>
                          <a:spcPct val="20000"/>
                        </a:spcBef>
                        <a:spcAft>
                          <a:spcPct val="0"/>
                        </a:spcAft>
                        <a:buClrTx/>
                        <a:buSzTx/>
                        <a:buFontTx/>
                        <a:buChar char="–"/>
                        <a:defRPr sz="2200" b="0" i="0" u="none" kern="1200" baseline="0">
                          <a:solidFill>
                            <a:schemeClr val="tx1"/>
                          </a:solidFill>
                          <a:latin typeface="Arial" panose="020B0604020202020204" pitchFamily="34" charset="0"/>
                          <a:ea typeface="宋体" panose="02010600030101010101" pitchFamily="2" charset="-122"/>
                        </a:defRPr>
                      </a:lvl2pPr>
                      <a:lvl3pPr marL="1066800" lvl="2" indent="-212725" algn="l" defTabSz="854075" rtl="0" eaLnBrk="1" fontAlgn="base" latinLnBrk="0" hangingPunct="1">
                        <a:lnSpc>
                          <a:spcPct val="100000"/>
                        </a:lnSpc>
                        <a:spcBef>
                          <a:spcPct val="20000"/>
                        </a:spcBef>
                        <a:spcAft>
                          <a:spcPct val="0"/>
                        </a:spcAft>
                        <a:buClrTx/>
                        <a:buSzTx/>
                        <a:buFontTx/>
                        <a:buChar char="•"/>
                        <a:defRPr sz="1900" b="0" i="0" u="none" kern="1200" baseline="0">
                          <a:solidFill>
                            <a:schemeClr val="tx1"/>
                          </a:solidFill>
                          <a:latin typeface="Arial" panose="020B0604020202020204" pitchFamily="34" charset="0"/>
                          <a:ea typeface="宋体" panose="02010600030101010101" pitchFamily="2" charset="-122"/>
                        </a:defRPr>
                      </a:lvl3pPr>
                      <a:lvl4pPr marL="1494155" lvl="3" indent="-212725" algn="l" defTabSz="854075" rtl="0" eaLnBrk="1" fontAlgn="base" latinLnBrk="0" hangingPunct="1">
                        <a:lnSpc>
                          <a:spcPct val="100000"/>
                        </a:lnSpc>
                        <a:spcBef>
                          <a:spcPct val="20000"/>
                        </a:spcBef>
                        <a:spcAft>
                          <a:spcPct val="0"/>
                        </a:spcAft>
                        <a:buClrTx/>
                        <a:buSzTx/>
                        <a:buFontTx/>
                        <a:buChar char="–"/>
                        <a:defRPr sz="1700" b="0" i="0" u="none" kern="1200" baseline="0">
                          <a:solidFill>
                            <a:schemeClr val="tx1"/>
                          </a:solidFill>
                          <a:latin typeface="Arial" panose="020B0604020202020204" pitchFamily="34" charset="0"/>
                          <a:ea typeface="宋体" panose="02010600030101010101" pitchFamily="2" charset="-122"/>
                        </a:defRPr>
                      </a:lvl4pPr>
                      <a:lvl5pPr marL="1920875" lvl="4" indent="-212725" algn="l" defTabSz="854075" rtl="0" eaLnBrk="1" fontAlgn="base" latinLnBrk="0" hangingPunct="1">
                        <a:lnSpc>
                          <a:spcPct val="100000"/>
                        </a:lnSpc>
                        <a:spcBef>
                          <a:spcPct val="20000"/>
                        </a:spcBef>
                        <a:spcAft>
                          <a:spcPct val="0"/>
                        </a:spcAft>
                        <a:buClrTx/>
                        <a:buSzTx/>
                        <a:buFontTx/>
                        <a:buChar char="»"/>
                        <a:defRPr sz="17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50000"/>
                        </a:lnSpc>
                        <a:buNone/>
                      </a:pPr>
                      <a:r>
                        <a:rPr lang="zh-CN" altLang="en-US" sz="1200">
                          <a:latin typeface="微软雅黑" panose="020B0503020204020204" charset="-122"/>
                          <a:ea typeface="微软雅黑" panose="020B0503020204020204" charset="-122"/>
                          <a:cs typeface="微软雅黑" panose="020B0503020204020204" charset="-122"/>
                        </a:rPr>
                        <a:t>将</a:t>
                      </a:r>
                      <a:r>
                        <a:rPr lang="en-US" altLang="zh-CN" sz="1200">
                          <a:latin typeface="微软雅黑" panose="020B0503020204020204" charset="-122"/>
                          <a:ea typeface="微软雅黑" panose="020B0503020204020204" charset="-122"/>
                          <a:cs typeface="微软雅黑" panose="020B0503020204020204" charset="-122"/>
                        </a:rPr>
                        <a:t>2000</a:t>
                      </a:r>
                      <a:r>
                        <a:rPr lang="zh-CN" altLang="en-US" sz="1200">
                          <a:latin typeface="微软雅黑" panose="020B0503020204020204" charset="-122"/>
                          <a:ea typeface="微软雅黑" panose="020B0503020204020204" charset="-122"/>
                          <a:cs typeface="微软雅黑" panose="020B0503020204020204" charset="-122"/>
                        </a:rPr>
                        <a:t>年以前建成的城市老旧小区全部纳入城市更新改造范围，并鼓励地方探索居民自主更新改造老旧住宅。</a:t>
                      </a:r>
                    </a:p>
                  </a:txBody>
                  <a:tcPr marL="0" marR="0" marT="0" marB="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B6B6B6"/>
                    </a:solidFill>
                  </a:tcPr>
                </a:tc>
                <a:tc>
                  <a:txBody>
                    <a:bodyPr/>
                    <a:lstStyle>
                      <a:lvl1pPr marL="320675" lvl="0" indent="-320675" algn="l" defTabSz="854075" rtl="0" eaLnBrk="1" fontAlgn="base" latinLnBrk="0" hangingPunct="1">
                        <a:lnSpc>
                          <a:spcPct val="100000"/>
                        </a:lnSpc>
                        <a:spcBef>
                          <a:spcPct val="20000"/>
                        </a:spcBef>
                        <a:spcAft>
                          <a:spcPct val="0"/>
                        </a:spcAft>
                        <a:buClrTx/>
                        <a:buSzTx/>
                        <a:buFontTx/>
                        <a:buChar char="•"/>
                        <a:defRPr sz="2600" u="none" kern="1200" baseline="0">
                          <a:solidFill>
                            <a:schemeClr val="tx1"/>
                          </a:solidFill>
                          <a:latin typeface="Arial" panose="020B0604020202020204" pitchFamily="34" charset="0"/>
                          <a:ea typeface="宋体" panose="02010600030101010101" pitchFamily="2" charset="-122"/>
                        </a:defRPr>
                      </a:lvl1pPr>
                      <a:lvl2pPr marL="694055" lvl="1" indent="-266700" algn="l" defTabSz="854075" rtl="0" eaLnBrk="1" fontAlgn="base" latinLnBrk="0" hangingPunct="1">
                        <a:lnSpc>
                          <a:spcPct val="100000"/>
                        </a:lnSpc>
                        <a:spcBef>
                          <a:spcPct val="20000"/>
                        </a:spcBef>
                        <a:spcAft>
                          <a:spcPct val="0"/>
                        </a:spcAft>
                        <a:buClrTx/>
                        <a:buSzTx/>
                        <a:buFontTx/>
                        <a:buChar char="–"/>
                        <a:defRPr sz="2200" b="0" i="0" u="none" kern="1200" baseline="0">
                          <a:solidFill>
                            <a:schemeClr val="tx1"/>
                          </a:solidFill>
                          <a:latin typeface="Arial" panose="020B0604020202020204" pitchFamily="34" charset="0"/>
                          <a:ea typeface="宋体" panose="02010600030101010101" pitchFamily="2" charset="-122"/>
                        </a:defRPr>
                      </a:lvl2pPr>
                      <a:lvl3pPr marL="1066800" lvl="2" indent="-212725" algn="l" defTabSz="854075" rtl="0" eaLnBrk="1" fontAlgn="base" latinLnBrk="0" hangingPunct="1">
                        <a:lnSpc>
                          <a:spcPct val="100000"/>
                        </a:lnSpc>
                        <a:spcBef>
                          <a:spcPct val="20000"/>
                        </a:spcBef>
                        <a:spcAft>
                          <a:spcPct val="0"/>
                        </a:spcAft>
                        <a:buClrTx/>
                        <a:buSzTx/>
                        <a:buFontTx/>
                        <a:buChar char="•"/>
                        <a:defRPr sz="1900" b="0" i="0" u="none" kern="1200" baseline="0">
                          <a:solidFill>
                            <a:schemeClr val="tx1"/>
                          </a:solidFill>
                          <a:latin typeface="Arial" panose="020B0604020202020204" pitchFamily="34" charset="0"/>
                          <a:ea typeface="宋体" panose="02010600030101010101" pitchFamily="2" charset="-122"/>
                        </a:defRPr>
                      </a:lvl3pPr>
                      <a:lvl4pPr marL="1494155" lvl="3" indent="-212725" algn="l" defTabSz="854075" rtl="0" eaLnBrk="1" fontAlgn="base" latinLnBrk="0" hangingPunct="1">
                        <a:lnSpc>
                          <a:spcPct val="100000"/>
                        </a:lnSpc>
                        <a:spcBef>
                          <a:spcPct val="20000"/>
                        </a:spcBef>
                        <a:spcAft>
                          <a:spcPct val="0"/>
                        </a:spcAft>
                        <a:buClrTx/>
                        <a:buSzTx/>
                        <a:buFontTx/>
                        <a:buChar char="–"/>
                        <a:defRPr sz="1700" b="0" i="0" u="none" kern="1200" baseline="0">
                          <a:solidFill>
                            <a:schemeClr val="tx1"/>
                          </a:solidFill>
                          <a:latin typeface="Arial" panose="020B0604020202020204" pitchFamily="34" charset="0"/>
                          <a:ea typeface="宋体" panose="02010600030101010101" pitchFamily="2" charset="-122"/>
                        </a:defRPr>
                      </a:lvl4pPr>
                      <a:lvl5pPr marL="1920875" lvl="4" indent="-212725" algn="l" defTabSz="854075" rtl="0" eaLnBrk="1" fontAlgn="base" latinLnBrk="0" hangingPunct="1">
                        <a:lnSpc>
                          <a:spcPct val="100000"/>
                        </a:lnSpc>
                        <a:spcBef>
                          <a:spcPct val="20000"/>
                        </a:spcBef>
                        <a:spcAft>
                          <a:spcPct val="0"/>
                        </a:spcAft>
                        <a:buClrTx/>
                        <a:buSzTx/>
                        <a:buFontTx/>
                        <a:buChar char="»"/>
                        <a:defRPr sz="17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50000"/>
                        </a:lnSpc>
                        <a:buNone/>
                      </a:pPr>
                      <a:r>
                        <a:rPr lang="zh-CN" altLang="en-US" sz="1200">
                          <a:latin typeface="微软雅黑" panose="020B0503020204020204" charset="-122"/>
                          <a:ea typeface="微软雅黑" panose="020B0503020204020204" charset="-122"/>
                        </a:rPr>
                        <a:t>抛弃传统的货币补偿，以补偿房票的方式促进地方商品房去库存为目的</a:t>
                      </a:r>
                    </a:p>
                  </a:txBody>
                  <a:tcPr marL="0" marR="0" marT="0" marB="0" anchor="ctr" anchorCtr="1">
                    <a:lnL w="12700" cap="flat" cmpd="sng">
                      <a:solidFill>
                        <a:schemeClr val="bg1"/>
                      </a:solidFill>
                      <a:prstDash val="solid"/>
                      <a:headEnd type="none" w="med" len="med"/>
                      <a:tailEnd type="none" w="med" len="med"/>
                    </a:lnL>
                    <a:lnR cap="flat">
                      <a:noFill/>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B6B6B6"/>
                    </a:solidFill>
                  </a:tcPr>
                </a:tc>
                <a:extLst>
                  <a:ext uri="{0D108BD9-81ED-4DB2-BD59-A6C34878D82A}">
                    <a16:rowId xmlns:a16="http://schemas.microsoft.com/office/drawing/2014/main" val="10001"/>
                  </a:ext>
                </a:extLst>
              </a:tr>
              <a:tr h="2253615">
                <a:tc>
                  <a:txBody>
                    <a:bodyPr/>
                    <a:lstStyle/>
                    <a:p>
                      <a:pPr lvl="0" indent="0" algn="ctr">
                        <a:lnSpc>
                          <a:spcPct val="150000"/>
                        </a:lnSpc>
                        <a:buNone/>
                      </a:pPr>
                      <a:r>
                        <a:rPr lang="en-US" altLang="zh-CN" sz="1200">
                          <a:latin typeface="微软雅黑" panose="020B0503020204020204" charset="-122"/>
                          <a:ea typeface="微软雅黑" panose="020B0503020204020204" charset="-122"/>
                          <a:cs typeface="微软雅黑" panose="020B0503020204020204" charset="-122"/>
                        </a:rPr>
                        <a:t>2025</a:t>
                      </a:r>
                      <a:r>
                        <a:rPr lang="zh-CN" altLang="en-US" sz="1200">
                          <a:latin typeface="微软雅黑" panose="020B0503020204020204" charset="-122"/>
                          <a:ea typeface="微软雅黑" panose="020B0503020204020204" charset="-122"/>
                          <a:cs typeface="微软雅黑" panose="020B0503020204020204" charset="-122"/>
                        </a:rPr>
                        <a:t>年</a:t>
                      </a:r>
                      <a:r>
                        <a:rPr lang="en-US" altLang="zh-CN" sz="1200">
                          <a:latin typeface="微软雅黑" panose="020B0503020204020204" charset="-122"/>
                          <a:ea typeface="微软雅黑" panose="020B0503020204020204" charset="-122"/>
                          <a:cs typeface="微软雅黑" panose="020B0503020204020204" charset="-122"/>
                        </a:rPr>
                        <a:t>5</a:t>
                      </a:r>
                      <a:r>
                        <a:rPr lang="zh-CN" altLang="en-US" sz="1200">
                          <a:latin typeface="微软雅黑" panose="020B0503020204020204" charset="-122"/>
                          <a:ea typeface="微软雅黑" panose="020B0503020204020204" charset="-122"/>
                          <a:cs typeface="微软雅黑" panose="020B0503020204020204" charset="-122"/>
                        </a:rPr>
                        <a:t>月</a:t>
                      </a:r>
                      <a:r>
                        <a:rPr lang="en-US" altLang="zh-CN" sz="1200">
                          <a:latin typeface="微软雅黑" panose="020B0503020204020204" charset="-122"/>
                          <a:ea typeface="微软雅黑" panose="020B0503020204020204" charset="-122"/>
                          <a:cs typeface="微软雅黑" panose="020B0503020204020204" charset="-122"/>
                        </a:rPr>
                        <a:t>1</a:t>
                      </a:r>
                      <a:r>
                        <a:rPr lang="zh-CN" altLang="en-US" sz="1200">
                          <a:latin typeface="微软雅黑" panose="020B0503020204020204" charset="-122"/>
                          <a:ea typeface="微软雅黑" panose="020B0503020204020204" charset="-122"/>
                          <a:cs typeface="微软雅黑" panose="020B0503020204020204" charset="-122"/>
                        </a:rPr>
                        <a:t>日起，住宅建设的最新国家标准已正式出炉，建立好房子</a:t>
                      </a:r>
                    </a:p>
                  </a:txBody>
                  <a:tcPr marL="0" marR="0" marT="0" marB="0" anchor="ctr" anchorCtr="1">
                    <a:lnL cap="flat">
                      <a:noFill/>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B6B6B6"/>
                    </a:solidFill>
                  </a:tcPr>
                </a:tc>
                <a:tc>
                  <a:txBody>
                    <a:bodyPr/>
                    <a:lstStyle/>
                    <a:p>
                      <a:pPr lvl="0" indent="0" algn="ctr">
                        <a:lnSpc>
                          <a:spcPct val="150000"/>
                        </a:lnSpc>
                        <a:buNone/>
                      </a:pPr>
                      <a:r>
                        <a:rPr lang="zh-CN" altLang="en-US" sz="1200">
                          <a:latin typeface="微软雅黑" panose="020B0503020204020204" charset="-122"/>
                          <a:ea typeface="微软雅黑" panose="020B0503020204020204" charset="-122"/>
                          <a:cs typeface="微软雅黑" panose="020B0503020204020204" charset="-122"/>
                        </a:rPr>
                        <a:t>更高、更安静、更保暖、日照更多、上下更便利</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住房城乡建设部发布的《住宅项目规范》，对新建住宅一系列指标明确了底线要求。这意味着，将有更多</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好房子</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出现在我们身边。</a:t>
                      </a:r>
                    </a:p>
                    <a:p>
                      <a:pPr lvl="0" indent="0" algn="l">
                        <a:lnSpc>
                          <a:spcPct val="150000"/>
                        </a:lnSpc>
                        <a:buNone/>
                      </a:pPr>
                      <a:r>
                        <a:rPr lang="zh-CN" altLang="en-US" sz="1200">
                          <a:latin typeface="微软雅黑" panose="020B0503020204020204" charset="-122"/>
                          <a:ea typeface="微软雅黑" panose="020B0503020204020204" charset="-122"/>
                          <a:cs typeface="微软雅黑" panose="020B0503020204020204" charset="-122"/>
                        </a:rPr>
                        <a:t>维度一：空间标准变化</a:t>
                      </a:r>
                      <a:r>
                        <a:rPr lang="en-US" altLang="zh-CN" sz="1200">
                          <a:latin typeface="微软雅黑" panose="020B0503020204020204" charset="-122"/>
                          <a:ea typeface="微软雅黑" panose="020B0503020204020204" charset="-122"/>
                          <a:cs typeface="微软雅黑" panose="020B0503020204020204" charset="-122"/>
                        </a:rPr>
                        <a:t>1</a:t>
                      </a:r>
                      <a:r>
                        <a:rPr lang="zh-CN" altLang="en-US" sz="1200">
                          <a:latin typeface="微软雅黑" panose="020B0503020204020204" charset="-122"/>
                          <a:ea typeface="微软雅黑" panose="020B0503020204020204" charset="-122"/>
                          <a:cs typeface="微软雅黑" panose="020B0503020204020204" charset="-122"/>
                        </a:rPr>
                        <a:t>、新建住宅建筑层高不低于</a:t>
                      </a:r>
                      <a:r>
                        <a:rPr lang="en-US" altLang="zh-CN" sz="1200">
                          <a:latin typeface="微软雅黑" panose="020B0503020204020204" charset="-122"/>
                          <a:ea typeface="微软雅黑" panose="020B0503020204020204" charset="-122"/>
                          <a:cs typeface="微软雅黑" panose="020B0503020204020204" charset="-122"/>
                        </a:rPr>
                        <a:t>3</a:t>
                      </a:r>
                      <a:r>
                        <a:rPr lang="zh-CN" altLang="en-US" sz="1200">
                          <a:latin typeface="微软雅黑" panose="020B0503020204020204" charset="-122"/>
                          <a:ea typeface="微软雅黑" panose="020B0503020204020204" charset="-122"/>
                          <a:cs typeface="微软雅黑" panose="020B0503020204020204" charset="-122"/>
                        </a:rPr>
                        <a:t>米</a:t>
                      </a:r>
                      <a:r>
                        <a:rPr lang="en-US" altLang="zh-CN" sz="1200">
                          <a:latin typeface="微软雅黑" panose="020B0503020204020204" charset="-122"/>
                          <a:ea typeface="微软雅黑" panose="020B0503020204020204" charset="-122"/>
                          <a:cs typeface="微软雅黑" panose="020B0503020204020204" charset="-122"/>
                        </a:rPr>
                        <a:t>2</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4</a:t>
                      </a:r>
                      <a:r>
                        <a:rPr lang="zh-CN" altLang="en-US" sz="1200">
                          <a:latin typeface="微软雅黑" panose="020B0503020204020204" charset="-122"/>
                          <a:ea typeface="微软雅黑" panose="020B0503020204020204" charset="-122"/>
                          <a:cs typeface="微软雅黑" panose="020B0503020204020204" charset="-122"/>
                        </a:rPr>
                        <a:t>层及以上住宅设置电梯；</a:t>
                      </a:r>
                    </a:p>
                    <a:p>
                      <a:pPr lvl="0" indent="0" algn="l">
                        <a:lnSpc>
                          <a:spcPct val="150000"/>
                        </a:lnSpc>
                        <a:buNone/>
                      </a:pPr>
                      <a:r>
                        <a:rPr lang="zh-CN" altLang="en-US" sz="1200">
                          <a:latin typeface="微软雅黑" panose="020B0503020204020204" charset="-122"/>
                          <a:ea typeface="微软雅黑" panose="020B0503020204020204" charset="-122"/>
                          <a:cs typeface="微软雅黑" panose="020B0503020204020204" charset="-122"/>
                        </a:rPr>
                        <a:t>维度二：居住环境提升</a:t>
                      </a:r>
                      <a:r>
                        <a:rPr lang="en-US" altLang="zh-CN" sz="1200">
                          <a:latin typeface="微软雅黑" panose="020B0503020204020204" charset="-122"/>
                          <a:ea typeface="微软雅黑" panose="020B0503020204020204" charset="-122"/>
                          <a:cs typeface="微软雅黑" panose="020B0503020204020204" charset="-122"/>
                        </a:rPr>
                        <a:t>1</a:t>
                      </a:r>
                      <a:r>
                        <a:rPr lang="zh-CN" altLang="en-US" sz="1200">
                          <a:latin typeface="微软雅黑" panose="020B0503020204020204" charset="-122"/>
                          <a:ea typeface="微软雅黑" panose="020B0503020204020204" charset="-122"/>
                          <a:cs typeface="微软雅黑" panose="020B0503020204020204" charset="-122"/>
                        </a:rPr>
                        <a:t>、提高墙体、楼板隔声性能</a:t>
                      </a:r>
                      <a:r>
                        <a:rPr lang="en-US" altLang="zh-CN" sz="1200">
                          <a:latin typeface="微软雅黑" panose="020B0503020204020204" charset="-122"/>
                          <a:ea typeface="微软雅黑" panose="020B0503020204020204" charset="-122"/>
                          <a:cs typeface="微软雅黑" panose="020B0503020204020204" charset="-122"/>
                        </a:rPr>
                        <a:t>2</a:t>
                      </a:r>
                      <a:r>
                        <a:rPr lang="zh-CN" altLang="en-US" sz="1200">
                          <a:latin typeface="微软雅黑" panose="020B0503020204020204" charset="-122"/>
                          <a:ea typeface="微软雅黑" panose="020B0503020204020204" charset="-122"/>
                          <a:cs typeface="微软雅黑" panose="020B0503020204020204" charset="-122"/>
                        </a:rPr>
                        <a:t>、每套住宅都有满足日照标准的房间；</a:t>
                      </a:r>
                    </a:p>
                    <a:p>
                      <a:pPr lvl="0" indent="0" algn="l">
                        <a:lnSpc>
                          <a:spcPct val="150000"/>
                        </a:lnSpc>
                        <a:buNone/>
                      </a:pPr>
                      <a:r>
                        <a:rPr lang="zh-CN" altLang="en-US" sz="1200">
                          <a:latin typeface="微软雅黑" panose="020B0503020204020204" charset="-122"/>
                          <a:ea typeface="微软雅黑" panose="020B0503020204020204" charset="-122"/>
                          <a:cs typeface="微软雅黑" panose="020B0503020204020204" charset="-122"/>
                        </a:rPr>
                        <a:t>维度三：设计更有</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温度</a:t>
                      </a:r>
                      <a:r>
                        <a:rPr lang="en-US" altLang="zh-CN" sz="1200">
                          <a:latin typeface="微软雅黑" panose="020B0503020204020204" charset="-122"/>
                          <a:ea typeface="微软雅黑" panose="020B0503020204020204" charset="-122"/>
                          <a:cs typeface="微软雅黑" panose="020B0503020204020204" charset="-122"/>
                        </a:rPr>
                        <a:t>”1</a:t>
                      </a:r>
                      <a:r>
                        <a:rPr lang="zh-CN" altLang="en-US" sz="1200">
                          <a:latin typeface="微软雅黑" panose="020B0503020204020204" charset="-122"/>
                          <a:ea typeface="微软雅黑" panose="020B0503020204020204" charset="-122"/>
                          <a:cs typeface="微软雅黑" panose="020B0503020204020204" charset="-122"/>
                        </a:rPr>
                        <a:t>、明确无障碍和适老化建设</a:t>
                      </a:r>
                      <a:r>
                        <a:rPr lang="en-US" altLang="zh-CN" sz="1200">
                          <a:latin typeface="微软雅黑" panose="020B0503020204020204" charset="-122"/>
                          <a:ea typeface="微软雅黑" panose="020B0503020204020204" charset="-122"/>
                          <a:cs typeface="微软雅黑" panose="020B0503020204020204" charset="-122"/>
                        </a:rPr>
                        <a:t>2</a:t>
                      </a:r>
                      <a:r>
                        <a:rPr lang="zh-CN" altLang="en-US" sz="1200">
                          <a:latin typeface="微软雅黑" panose="020B0503020204020204" charset="-122"/>
                          <a:ea typeface="微软雅黑" panose="020B0503020204020204" charset="-122"/>
                          <a:cs typeface="微软雅黑" panose="020B0503020204020204" charset="-122"/>
                        </a:rPr>
                        <a:t>、提升燃气、电气等多项标准；</a:t>
                      </a:r>
                    </a:p>
                  </a:txBody>
                  <a:tcPr marL="0" marR="0" marT="0" marB="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B6B6B6"/>
                    </a:solidFill>
                  </a:tcPr>
                </a:tc>
                <a:tc>
                  <a:txBody>
                    <a:bodyPr/>
                    <a:lstStyle/>
                    <a:p>
                      <a:pPr lvl="0" indent="0" algn="ctr">
                        <a:lnSpc>
                          <a:spcPct val="150000"/>
                        </a:lnSpc>
                        <a:buNone/>
                      </a:pPr>
                      <a:r>
                        <a:rPr lang="zh-CN" altLang="en-US" sz="1200">
                          <a:latin typeface="微软雅黑" panose="020B0503020204020204" charset="-122"/>
                          <a:ea typeface="微软雅黑" panose="020B0503020204020204" charset="-122"/>
                        </a:rPr>
                        <a:t>改善住宅成为城市住房的新潮流</a:t>
                      </a:r>
                    </a:p>
                  </a:txBody>
                  <a:tcPr anchor="ctr">
                    <a:lnL w="12700" cap="flat" cmpd="sng">
                      <a:solidFill>
                        <a:schemeClr val="bg1"/>
                      </a:solidFill>
                      <a:prstDash val="solid"/>
                      <a:headEnd type="none" w="med" len="med"/>
                      <a:tailEnd type="none" w="med" len="med"/>
                    </a:lnL>
                    <a:lnR cap="flat">
                      <a:noFill/>
                    </a:lnR>
                    <a:lnT w="127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solidFill>
                      <a:srgbClr val="B6B6B6"/>
                    </a:solidFill>
                  </a:tcPr>
                </a:tc>
                <a:extLst>
                  <a:ext uri="{0D108BD9-81ED-4DB2-BD59-A6C34878D82A}">
                    <a16:rowId xmlns:a16="http://schemas.microsoft.com/office/drawing/2014/main" val="10002"/>
                  </a:ext>
                </a:extLst>
              </a:tr>
            </a:tbl>
          </a:graphicData>
        </a:graphic>
      </p:graphicFrame>
      <p:sp>
        <p:nvSpPr>
          <p:cNvPr id="5" name="文本框 4"/>
          <p:cNvSpPr txBox="1"/>
          <p:nvPr/>
        </p:nvSpPr>
        <p:spPr>
          <a:xfrm>
            <a:off x="119380" y="1052830"/>
            <a:ext cx="11953875" cy="414020"/>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zh-CN" altLang="en-US" sz="1000">
                <a:latin typeface="微软雅黑" panose="020B0503020204020204" charset="-122"/>
                <a:ea typeface="微软雅黑" panose="020B0503020204020204" charset="-122"/>
              </a:rPr>
              <a:t>楼市信号：</a:t>
            </a:r>
            <a:r>
              <a:rPr lang="en-US" altLang="zh-CN" sz="1000">
                <a:latin typeface="微软雅黑" panose="020B0503020204020204" charset="-122"/>
                <a:ea typeface="微软雅黑" panose="020B0503020204020204" charset="-122"/>
              </a:rPr>
              <a:t>1</a:t>
            </a:r>
            <a:r>
              <a:rPr lang="zh-CN" altLang="en-US" sz="1000">
                <a:latin typeface="微软雅黑" panose="020B0503020204020204" charset="-122"/>
                <a:ea typeface="微软雅黑" panose="020B0503020204020204" charset="-122"/>
              </a:rPr>
              <a:t>、住宅放开限购；</a:t>
            </a:r>
            <a:r>
              <a:rPr lang="en-US" altLang="zh-CN" sz="1000">
                <a:latin typeface="微软雅黑" panose="020B0503020204020204" charset="-122"/>
                <a:ea typeface="微软雅黑" panose="020B0503020204020204" charset="-122"/>
              </a:rPr>
              <a:t>2</a:t>
            </a:r>
            <a:r>
              <a:rPr lang="zh-CN" altLang="en-US" sz="1000">
                <a:latin typeface="微软雅黑" panose="020B0503020204020204" charset="-122"/>
                <a:ea typeface="微软雅黑" panose="020B0503020204020204" charset="-122"/>
              </a:rPr>
              <a:t>、稳楼市，保交楼；</a:t>
            </a:r>
            <a:r>
              <a:rPr lang="en-US" altLang="zh-CN" sz="1000">
                <a:latin typeface="微软雅黑" panose="020B0503020204020204" charset="-122"/>
                <a:ea typeface="微软雅黑" panose="020B0503020204020204" charset="-122"/>
              </a:rPr>
              <a:t>3</a:t>
            </a:r>
            <a:r>
              <a:rPr lang="zh-CN" altLang="en-US" sz="1000">
                <a:latin typeface="微软雅黑" panose="020B0503020204020204" charset="-122"/>
                <a:ea typeface="微软雅黑" panose="020B0503020204020204" charset="-122"/>
              </a:rPr>
              <a:t>、银行房贷利率持续走低；</a:t>
            </a:r>
            <a:r>
              <a:rPr lang="en-US" altLang="zh-CN" sz="1000">
                <a:latin typeface="微软雅黑" panose="020B0503020204020204" charset="-122"/>
                <a:ea typeface="微软雅黑" panose="020B0503020204020204" charset="-122"/>
              </a:rPr>
              <a:t>4</a:t>
            </a:r>
            <a:r>
              <a:rPr lang="zh-CN" altLang="en-US" sz="1000">
                <a:latin typeface="微软雅黑" panose="020B0503020204020204" charset="-122"/>
                <a:ea typeface="微软雅黑" panose="020B0503020204020204" charset="-122"/>
              </a:rPr>
              <a:t>、房票去库存意图明显；</a:t>
            </a:r>
            <a:r>
              <a:rPr lang="en-US" altLang="zh-CN" sz="1000">
                <a:latin typeface="微软雅黑" panose="020B0503020204020204" charset="-122"/>
                <a:ea typeface="微软雅黑" panose="020B0503020204020204" charset="-122"/>
              </a:rPr>
              <a:t>5</a:t>
            </a:r>
            <a:r>
              <a:rPr lang="zh-CN" altLang="en-US" sz="1000">
                <a:latin typeface="微软雅黑" panose="020B0503020204020204" charset="-122"/>
                <a:ea typeface="微软雅黑" panose="020B0503020204020204" charset="-122"/>
              </a:rPr>
              <a:t>、改善住宅，建立好房子；等一系列政策说明当下楼市从政策层面来讲：</a:t>
            </a:r>
            <a:r>
              <a:rPr lang="zh-CN" altLang="en-US" sz="1400" b="1">
                <a:solidFill>
                  <a:srgbClr val="FF0000"/>
                </a:solidFill>
                <a:latin typeface="微软雅黑" panose="020B0503020204020204" charset="-122"/>
                <a:ea typeface="微软雅黑" panose="020B0503020204020204" charset="-122"/>
                <a:sym typeface="+mn-ea"/>
              </a:rPr>
              <a:t>利大于弊</a:t>
            </a:r>
            <a:r>
              <a:rPr lang="zh-CN" altLang="en-US" sz="1000">
                <a:latin typeface="微软雅黑" panose="020B0503020204020204" charset="-122"/>
                <a:ea typeface="微软雅黑" panose="020B0503020204020204" charset="-122"/>
                <a:sym typeface="+mn-ea"/>
              </a:rPr>
              <a:t>。</a:t>
            </a:r>
            <a:endParaRPr lang="zh-CN" altLang="en-US" sz="1000">
              <a:latin typeface="微软雅黑" panose="020B0503020204020204" charset="-122"/>
              <a:ea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58"/>
          <p:cNvGrpSpPr/>
          <p:nvPr/>
        </p:nvGrpSpPr>
        <p:grpSpPr>
          <a:xfrm>
            <a:off x="4020238" y="2651445"/>
            <a:ext cx="4151524" cy="777555"/>
            <a:chOff x="1881153" y="2242336"/>
            <a:chExt cx="4037016" cy="495817"/>
          </a:xfrm>
        </p:grpSpPr>
        <p:grpSp>
          <p:nvGrpSpPr>
            <p:cNvPr id="5" name="组合 1"/>
            <p:cNvGrpSpPr/>
            <p:nvPr/>
          </p:nvGrpSpPr>
          <p:grpSpPr>
            <a:xfrm>
              <a:off x="1881153" y="2242336"/>
              <a:ext cx="4037016" cy="495817"/>
              <a:chOff x="0" y="0"/>
              <a:chExt cx="6086475" cy="606425"/>
            </a:xfrm>
          </p:grpSpPr>
          <p:sp>
            <p:nvSpPr>
              <p:cNvPr id="6" name="Rectangle 31"/>
              <p:cNvSpPr/>
              <p:nvPr/>
            </p:nvSpPr>
            <p:spPr>
              <a:xfrm>
                <a:off x="0" y="420415"/>
                <a:ext cx="6086475" cy="186010"/>
              </a:xfrm>
              <a:prstGeom prst="rect">
                <a:avLst/>
              </a:prstGeom>
              <a:gradFill rotWithShape="1">
                <a:gsLst>
                  <a:gs pos="0">
                    <a:srgbClr val="000000">
                      <a:alpha val="70000"/>
                    </a:srgbClr>
                  </a:gs>
                  <a:gs pos="100000">
                    <a:srgbClr val="000000">
                      <a:alpha val="0"/>
                    </a:srgbClr>
                  </a:gs>
                </a:gsLst>
                <a:path path="shape">
                  <a:fillToRect l="50000" t="50000" r="50000" b="50000"/>
                </a:path>
                <a:tileRect/>
              </a:gradFill>
              <a:ln w="9525">
                <a:noFill/>
              </a:ln>
            </p:spPr>
            <p:txBody>
              <a:bodyPr wrap="none" anchor="ctr"/>
              <a:lstStyle/>
              <a:p>
                <a:endParaRPr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7" name="AutoShape 6"/>
              <p:cNvSpPr/>
              <p:nvPr/>
            </p:nvSpPr>
            <p:spPr>
              <a:xfrm>
                <a:off x="37283" y="0"/>
                <a:ext cx="6049192" cy="533835"/>
              </a:xfrm>
              <a:prstGeom prst="roundRect">
                <a:avLst>
                  <a:gd name="adj" fmla="val 16667"/>
                </a:avLst>
              </a:prstGeom>
              <a:gradFill rotWithShape="1">
                <a:gsLst>
                  <a:gs pos="0">
                    <a:srgbClr val="CE0000">
                      <a:alpha val="100000"/>
                    </a:srgbClr>
                  </a:gs>
                  <a:gs pos="50000">
                    <a:srgbClr val="AD0000">
                      <a:alpha val="100000"/>
                    </a:srgbClr>
                  </a:gs>
                  <a:gs pos="100000">
                    <a:srgbClr val="770000">
                      <a:alpha val="100000"/>
                    </a:srgbClr>
                  </a:gs>
                </a:gsLst>
                <a:lin ang="5400000" scaled="1"/>
                <a:tileRect/>
              </a:gradFill>
              <a:ln w="9525" cap="flat" cmpd="sng">
                <a:solidFill>
                  <a:srgbClr val="808080"/>
                </a:solidFill>
                <a:prstDash val="solid"/>
                <a:round/>
                <a:headEnd type="none" w="med" len="med"/>
                <a:tailEnd type="none" w="med" len="med"/>
              </a:ln>
            </p:spPr>
            <p:txBody>
              <a:bodyPr wrap="none" anchor="ctr"/>
              <a:lstStyle/>
              <a:p>
                <a:endParaRPr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8" name="AutoShape 25"/>
              <p:cNvSpPr/>
              <p:nvPr/>
            </p:nvSpPr>
            <p:spPr>
              <a:xfrm>
                <a:off x="33555" y="0"/>
                <a:ext cx="6052920" cy="533835"/>
              </a:xfrm>
              <a:prstGeom prst="roundRect">
                <a:avLst>
                  <a:gd name="adj" fmla="val 0"/>
                </a:avLst>
              </a:prstGeom>
              <a:noFill/>
              <a:ln w="9525">
                <a:noFill/>
              </a:ln>
            </p:spPr>
            <p:txBody>
              <a:bodyPr wrap="none" lIns="144000" anchor="ctr"/>
              <a:lstStyle/>
              <a:p>
                <a:pPr marL="0" lvl="1" indent="457200" fontAlgn="base">
                  <a:spcBef>
                    <a:spcPct val="0"/>
                  </a:spcBef>
                  <a:spcAft>
                    <a:spcPct val="0"/>
                  </a:spcAft>
                </a:pPr>
                <a:endParaRPr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grpSp>
        <p:sp>
          <p:nvSpPr>
            <p:cNvPr id="9" name="Rectangle 31"/>
            <p:cNvSpPr/>
            <p:nvPr/>
          </p:nvSpPr>
          <p:spPr>
            <a:xfrm>
              <a:off x="1935556" y="2586070"/>
              <a:ext cx="3924499" cy="152083"/>
            </a:xfrm>
            <a:prstGeom prst="rect">
              <a:avLst/>
            </a:prstGeom>
            <a:gradFill rotWithShape="1">
              <a:gsLst>
                <a:gs pos="0">
                  <a:srgbClr val="000000">
                    <a:alpha val="70000"/>
                  </a:srgbClr>
                </a:gs>
                <a:gs pos="100000">
                  <a:srgbClr val="000000">
                    <a:alpha val="0"/>
                  </a:srgbClr>
                </a:gs>
              </a:gsLst>
              <a:path path="shape">
                <a:fillToRect l="50000" t="50000" r="50000" b="50000"/>
              </a:path>
              <a:tileRect/>
            </a:gradFill>
            <a:ln w="9525">
              <a:noFill/>
            </a:ln>
          </p:spPr>
          <p:txBody>
            <a:bodyPr wrap="none" anchor="ctr"/>
            <a:lstStyle/>
            <a:p>
              <a:endParaRPr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0" name="AutoShape 6"/>
            <p:cNvSpPr/>
            <p:nvPr/>
          </p:nvSpPr>
          <p:spPr>
            <a:xfrm>
              <a:off x="1960286" y="2242336"/>
              <a:ext cx="3899770" cy="436467"/>
            </a:xfrm>
            <a:prstGeom prst="roundRect">
              <a:avLst>
                <a:gd name="adj" fmla="val 16667"/>
              </a:avLst>
            </a:prstGeom>
            <a:gradFill rotWithShape="1">
              <a:gsLst>
                <a:gs pos="0">
                  <a:srgbClr val="FFFFFF"/>
                </a:gs>
                <a:gs pos="100000">
                  <a:srgbClr val="DDDDDD"/>
                </a:gs>
              </a:gsLst>
              <a:lin ang="5400000" scaled="1"/>
              <a:tileRect/>
            </a:gradFill>
            <a:ln w="9525" cap="flat" cmpd="sng">
              <a:solidFill>
                <a:srgbClr val="D9D9D9"/>
              </a:solidFill>
              <a:prstDash val="solid"/>
              <a:round/>
              <a:headEnd type="none" w="med" len="med"/>
              <a:tailEnd type="none" w="med" len="med"/>
            </a:ln>
          </p:spPr>
          <p:txBody>
            <a:bodyPr wrap="none" anchor="ctr"/>
            <a:lstStyle/>
            <a:p>
              <a:pPr algn="ctr"/>
              <a:r>
                <a:rPr lang="zh-CN" altLang="en-US" sz="2400" b="1" dirty="0">
                  <a:solidFill>
                    <a:srgbClr val="C00000"/>
                  </a:solidFill>
                  <a:latin typeface="微软雅黑" panose="020B0503020204020204" charset="-122"/>
                  <a:ea typeface="微软雅黑" panose="020B0503020204020204" charset="-122"/>
                  <a:sym typeface="微软雅黑" panose="020B0503020204020204" charset="-122"/>
                </a:rPr>
                <a:t>二、市调及项目定位</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custDataLst>
              <p:tags r:id="rId1"/>
            </p:custDataLst>
          </p:nvPr>
        </p:nvSpPr>
        <p:spPr>
          <a:xfrm>
            <a:off x="9445625" y="356235"/>
            <a:ext cx="274637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张家港历年</a:t>
            </a:r>
            <a:r>
              <a:rPr lang="en-US" altLang="zh-CN" sz="1800" b="1" dirty="0">
                <a:solidFill>
                  <a:schemeClr val="bg1"/>
                </a:solidFill>
                <a:latin typeface="微软雅黑" panose="020B0503020204020204" charset="-122"/>
                <a:ea typeface="微软雅黑" panose="020B0503020204020204" charset="-122"/>
                <a:sym typeface="微软雅黑" panose="020B0503020204020204" charset="-122"/>
              </a:rPr>
              <a:t>GDP</a:t>
            </a: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走势</a:t>
            </a:r>
          </a:p>
        </p:txBody>
      </p:sp>
      <p:pic>
        <p:nvPicPr>
          <p:cNvPr id="4" name="图片 3" descr="微信截图_20250507082305"/>
          <p:cNvPicPr>
            <a:picLocks noChangeAspect="1"/>
          </p:cNvPicPr>
          <p:nvPr/>
        </p:nvPicPr>
        <p:blipFill>
          <a:blip r:embed="rId3"/>
          <a:stretch>
            <a:fillRect/>
          </a:stretch>
        </p:blipFill>
        <p:spPr>
          <a:xfrm>
            <a:off x="551815" y="1340485"/>
            <a:ext cx="8524240" cy="3825875"/>
          </a:xfrm>
          <a:prstGeom prst="rect">
            <a:avLst/>
          </a:prstGeom>
          <a:ln>
            <a:solidFill>
              <a:schemeClr val="tx1"/>
            </a:solidFill>
          </a:ln>
        </p:spPr>
      </p:pic>
      <p:sp>
        <p:nvSpPr>
          <p:cNvPr id="5" name="文本框 4"/>
          <p:cNvSpPr txBox="1"/>
          <p:nvPr/>
        </p:nvSpPr>
        <p:spPr>
          <a:xfrm>
            <a:off x="1271270" y="2995930"/>
            <a:ext cx="697865" cy="245110"/>
          </a:xfrm>
          <a:prstGeom prst="rect">
            <a:avLst/>
          </a:prstGeom>
          <a:solidFill>
            <a:srgbClr val="0070C0"/>
          </a:solidFill>
        </p:spPr>
        <p:txBody>
          <a:bodyPr wrap="square" rtlCol="0">
            <a:spAutoFit/>
          </a:bodyPr>
          <a:lstStyle/>
          <a:p>
            <a:r>
              <a:rPr lang="en-US" altLang="zh-CN" sz="1000">
                <a:latin typeface="微软雅黑" panose="020B0503020204020204" charset="-122"/>
                <a:ea typeface="微软雅黑" panose="020B0503020204020204" charset="-122"/>
              </a:rPr>
              <a:t>2027.18</a:t>
            </a:r>
          </a:p>
        </p:txBody>
      </p:sp>
      <p:sp>
        <p:nvSpPr>
          <p:cNvPr id="7" name="文本框 6"/>
          <p:cNvSpPr txBox="1"/>
          <p:nvPr/>
        </p:nvSpPr>
        <p:spPr>
          <a:xfrm>
            <a:off x="1488440" y="331216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21.6</a:t>
            </a:r>
          </a:p>
        </p:txBody>
      </p:sp>
      <p:sp>
        <p:nvSpPr>
          <p:cNvPr id="8" name="文本框 7"/>
          <p:cNvSpPr txBox="1"/>
          <p:nvPr/>
        </p:nvSpPr>
        <p:spPr>
          <a:xfrm>
            <a:off x="2495550" y="3122930"/>
            <a:ext cx="697865" cy="245110"/>
          </a:xfrm>
          <a:prstGeom prst="rect">
            <a:avLst/>
          </a:prstGeom>
          <a:solidFill>
            <a:srgbClr val="0070C0"/>
          </a:solidFill>
        </p:spPr>
        <p:txBody>
          <a:bodyPr wrap="square" rtlCol="0">
            <a:spAutoFit/>
          </a:bodyPr>
          <a:lstStyle/>
          <a:p>
            <a:r>
              <a:rPr lang="en-US" altLang="zh-CN" sz="1000">
                <a:latin typeface="微软雅黑" panose="020B0503020204020204" charset="-122"/>
                <a:ea typeface="微软雅黑" panose="020B0503020204020204" charset="-122"/>
              </a:rPr>
              <a:t>2547.26</a:t>
            </a:r>
          </a:p>
        </p:txBody>
      </p:sp>
      <p:sp>
        <p:nvSpPr>
          <p:cNvPr id="9" name="文本框 8"/>
          <p:cNvSpPr txBox="1"/>
          <p:nvPr/>
        </p:nvSpPr>
        <p:spPr>
          <a:xfrm>
            <a:off x="2784475" y="336804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20.18</a:t>
            </a:r>
          </a:p>
        </p:txBody>
      </p:sp>
      <p:sp>
        <p:nvSpPr>
          <p:cNvPr id="10" name="文本框 9"/>
          <p:cNvSpPr txBox="1"/>
          <p:nvPr/>
        </p:nvSpPr>
        <p:spPr>
          <a:xfrm>
            <a:off x="3791585" y="3051810"/>
            <a:ext cx="697865" cy="245110"/>
          </a:xfrm>
          <a:prstGeom prst="rect">
            <a:avLst/>
          </a:prstGeom>
          <a:solidFill>
            <a:srgbClr val="0070C0"/>
          </a:solidFill>
        </p:spPr>
        <p:txBody>
          <a:bodyPr wrap="square" rtlCol="0">
            <a:spAutoFit/>
          </a:bodyPr>
          <a:lstStyle/>
          <a:p>
            <a:r>
              <a:rPr lang="en-US" altLang="zh-CN" sz="1000">
                <a:latin typeface="微软雅黑" panose="020B0503020204020204" charset="-122"/>
                <a:ea typeface="微软雅黑" panose="020B0503020204020204" charset="-122"/>
              </a:rPr>
              <a:t>2686.6</a:t>
            </a:r>
          </a:p>
        </p:txBody>
      </p:sp>
      <p:sp>
        <p:nvSpPr>
          <p:cNvPr id="11" name="文本框 10"/>
          <p:cNvSpPr txBox="1"/>
          <p:nvPr/>
        </p:nvSpPr>
        <p:spPr>
          <a:xfrm>
            <a:off x="4008755" y="342900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18.8</a:t>
            </a:r>
          </a:p>
        </p:txBody>
      </p:sp>
      <p:sp>
        <p:nvSpPr>
          <p:cNvPr id="12" name="文本框 11"/>
          <p:cNvSpPr txBox="1"/>
          <p:nvPr/>
        </p:nvSpPr>
        <p:spPr>
          <a:xfrm>
            <a:off x="5037455" y="2877820"/>
            <a:ext cx="697865" cy="245110"/>
          </a:xfrm>
          <a:prstGeom prst="rect">
            <a:avLst/>
          </a:prstGeom>
          <a:solidFill>
            <a:srgbClr val="0070C0"/>
          </a:solidFill>
        </p:spPr>
        <p:txBody>
          <a:bodyPr wrap="square" rtlCol="0">
            <a:spAutoFit/>
          </a:bodyPr>
          <a:lstStyle/>
          <a:p>
            <a:r>
              <a:rPr lang="en-US" altLang="zh-CN" sz="1000">
                <a:latin typeface="微软雅黑" panose="020B0503020204020204" charset="-122"/>
                <a:ea typeface="微软雅黑" panose="020B0503020204020204" charset="-122"/>
              </a:rPr>
              <a:t>3030.21</a:t>
            </a:r>
          </a:p>
        </p:txBody>
      </p:sp>
      <p:sp>
        <p:nvSpPr>
          <p:cNvPr id="13" name="文本框 12"/>
          <p:cNvSpPr txBox="1"/>
          <p:nvPr/>
        </p:nvSpPr>
        <p:spPr>
          <a:xfrm>
            <a:off x="5254625" y="331216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21.1</a:t>
            </a:r>
          </a:p>
        </p:txBody>
      </p:sp>
      <p:sp>
        <p:nvSpPr>
          <p:cNvPr id="14" name="文本框 13"/>
          <p:cNvSpPr txBox="1"/>
          <p:nvPr/>
        </p:nvSpPr>
        <p:spPr>
          <a:xfrm>
            <a:off x="6311900" y="2750820"/>
            <a:ext cx="697865" cy="245110"/>
          </a:xfrm>
          <a:prstGeom prst="rect">
            <a:avLst/>
          </a:prstGeom>
          <a:solidFill>
            <a:srgbClr val="0070C0"/>
          </a:solidFill>
        </p:spPr>
        <p:txBody>
          <a:bodyPr wrap="square" rtlCol="0">
            <a:spAutoFit/>
          </a:bodyPr>
          <a:lstStyle/>
          <a:p>
            <a:r>
              <a:rPr lang="en-US" altLang="zh-CN" sz="1000">
                <a:latin typeface="微软雅黑" panose="020B0503020204020204" charset="-122"/>
                <a:ea typeface="微软雅黑" panose="020B0503020204020204" charset="-122"/>
              </a:rPr>
              <a:t>3302.39</a:t>
            </a:r>
          </a:p>
        </p:txBody>
      </p:sp>
      <p:sp>
        <p:nvSpPr>
          <p:cNvPr id="15" name="文本框 14"/>
          <p:cNvSpPr txBox="1"/>
          <p:nvPr/>
        </p:nvSpPr>
        <p:spPr>
          <a:xfrm>
            <a:off x="6500495" y="324104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22.87</a:t>
            </a:r>
          </a:p>
        </p:txBody>
      </p:sp>
      <p:sp>
        <p:nvSpPr>
          <p:cNvPr id="16" name="文本框 15"/>
          <p:cNvSpPr txBox="1"/>
          <p:nvPr/>
        </p:nvSpPr>
        <p:spPr>
          <a:xfrm>
            <a:off x="7535545" y="2735580"/>
            <a:ext cx="697865" cy="245110"/>
          </a:xfrm>
          <a:prstGeom prst="rect">
            <a:avLst/>
          </a:prstGeom>
          <a:solidFill>
            <a:srgbClr val="0070C0"/>
          </a:solidFill>
        </p:spPr>
        <p:txBody>
          <a:bodyPr wrap="square" rtlCol="0">
            <a:spAutoFit/>
          </a:bodyPr>
          <a:lstStyle/>
          <a:p>
            <a:r>
              <a:rPr lang="en-US" altLang="zh-CN" sz="1000">
                <a:latin typeface="微软雅黑" panose="020B0503020204020204" charset="-122"/>
                <a:ea typeface="微软雅黑" panose="020B0503020204020204" charset="-122"/>
              </a:rPr>
              <a:t>3365.8</a:t>
            </a:r>
          </a:p>
        </p:txBody>
      </p:sp>
      <p:sp>
        <p:nvSpPr>
          <p:cNvPr id="17" name="文本框 16"/>
          <p:cNvSpPr txBox="1"/>
          <p:nvPr/>
        </p:nvSpPr>
        <p:spPr>
          <a:xfrm>
            <a:off x="7752715" y="321310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23.31</a:t>
            </a:r>
          </a:p>
        </p:txBody>
      </p:sp>
      <p:sp>
        <p:nvSpPr>
          <p:cNvPr id="18" name="文本框 17"/>
          <p:cNvSpPr txBox="1"/>
          <p:nvPr/>
        </p:nvSpPr>
        <p:spPr>
          <a:xfrm>
            <a:off x="9162415" y="1268730"/>
            <a:ext cx="2882900" cy="3969385"/>
          </a:xfrm>
          <a:prstGeom prst="rect">
            <a:avLst/>
          </a:prstGeom>
          <a:solidFill>
            <a:schemeClr val="accent5">
              <a:lumMod val="20000"/>
              <a:lumOff val="80000"/>
            </a:schemeClr>
          </a:solidFill>
        </p:spPr>
        <p:txBody>
          <a:bodyPr wrap="square" rtlCol="0">
            <a:spAutoFit/>
          </a:bodyPr>
          <a:lstStyle/>
          <a:p>
            <a:pPr marL="285750" indent="-285750" fontAlgn="auto">
              <a:lnSpc>
                <a:spcPct val="150000"/>
              </a:lnSpc>
              <a:buFont typeface="Wingdings" panose="05000000000000000000" charset="0"/>
              <a:buChar char="n"/>
            </a:pPr>
            <a:r>
              <a:rPr lang="zh-CN" altLang="en-US" sz="1400">
                <a:latin typeface="微软雅黑" panose="020B0503020204020204" charset="-122"/>
                <a:ea typeface="微软雅黑" panose="020B0503020204020204" charset="-122"/>
                <a:cs typeface="微软雅黑" panose="020B0503020204020204" charset="-122"/>
              </a:rPr>
              <a:t>年均</a:t>
            </a:r>
            <a:r>
              <a:rPr lang="en-US" altLang="zh-CN" sz="1400">
                <a:latin typeface="微软雅黑" panose="020B0503020204020204" charset="-122"/>
                <a:ea typeface="微软雅黑" panose="020B0503020204020204" charset="-122"/>
                <a:cs typeface="微软雅黑" panose="020B0503020204020204" charset="-122"/>
              </a:rPr>
              <a:t>GDP</a:t>
            </a:r>
            <a:r>
              <a:rPr lang="zh-CN" altLang="en-US" sz="1400">
                <a:latin typeface="微软雅黑" panose="020B0503020204020204" charset="-122"/>
                <a:ea typeface="微软雅黑" panose="020B0503020204020204" charset="-122"/>
                <a:cs typeface="微软雅黑" panose="020B0503020204020204" charset="-122"/>
              </a:rPr>
              <a:t>：</a:t>
            </a:r>
            <a:r>
              <a:rPr lang="en-US" altLang="zh-CN" sz="1400">
                <a:latin typeface="微软雅黑" panose="020B0503020204020204" charset="-122"/>
                <a:ea typeface="微软雅黑" panose="020B0503020204020204" charset="-122"/>
                <a:cs typeface="微软雅黑" panose="020B0503020204020204" charset="-122"/>
              </a:rPr>
              <a:t>2018-2023</a:t>
            </a:r>
            <a:r>
              <a:rPr lang="zh-CN" altLang="en-US" sz="1400">
                <a:latin typeface="微软雅黑" panose="020B0503020204020204" charset="-122"/>
                <a:ea typeface="微软雅黑" panose="020B0503020204020204" charset="-122"/>
                <a:cs typeface="微软雅黑" panose="020B0503020204020204" charset="-122"/>
              </a:rPr>
              <a:t>年，张家港市</a:t>
            </a:r>
            <a:r>
              <a:rPr lang="en-US" altLang="zh-CN" sz="1400">
                <a:latin typeface="微软雅黑" panose="020B0503020204020204" charset="-122"/>
                <a:ea typeface="微软雅黑" panose="020B0503020204020204" charset="-122"/>
                <a:cs typeface="微软雅黑" panose="020B0503020204020204" charset="-122"/>
              </a:rPr>
              <a:t>GDP</a:t>
            </a:r>
            <a:r>
              <a:rPr lang="zh-CN" altLang="en-US" sz="1400">
                <a:latin typeface="微软雅黑" panose="020B0503020204020204" charset="-122"/>
                <a:ea typeface="微软雅黑" panose="020B0503020204020204" charset="-122"/>
                <a:cs typeface="微软雅黑" panose="020B0503020204020204" charset="-122"/>
              </a:rPr>
              <a:t>从</a:t>
            </a:r>
            <a:r>
              <a:rPr lang="en-US" altLang="zh-CN" sz="1400">
                <a:latin typeface="微软雅黑" panose="020B0503020204020204" charset="-122"/>
                <a:ea typeface="微软雅黑" panose="020B0503020204020204" charset="-122"/>
                <a:cs typeface="微软雅黑" panose="020B0503020204020204" charset="-122"/>
              </a:rPr>
              <a:t>2027.18</a:t>
            </a:r>
            <a:r>
              <a:rPr lang="zh-CN" altLang="en-US" sz="1400">
                <a:latin typeface="微软雅黑" panose="020B0503020204020204" charset="-122"/>
                <a:ea typeface="微软雅黑" panose="020B0503020204020204" charset="-122"/>
                <a:cs typeface="微软雅黑" panose="020B0503020204020204" charset="-122"/>
              </a:rPr>
              <a:t>亿增长至</a:t>
            </a:r>
            <a:r>
              <a:rPr lang="en-US" altLang="zh-CN" sz="1400">
                <a:latin typeface="微软雅黑" panose="020B0503020204020204" charset="-122"/>
                <a:ea typeface="微软雅黑" panose="020B0503020204020204" charset="-122"/>
                <a:cs typeface="微软雅黑" panose="020B0503020204020204" charset="-122"/>
              </a:rPr>
              <a:t>3365.8</a:t>
            </a:r>
            <a:r>
              <a:rPr lang="zh-CN" altLang="en-US" sz="1400">
                <a:latin typeface="微软雅黑" panose="020B0503020204020204" charset="-122"/>
                <a:ea typeface="微软雅黑" panose="020B0503020204020204" charset="-122"/>
                <a:cs typeface="微软雅黑" panose="020B0503020204020204" charset="-122"/>
              </a:rPr>
              <a:t>亿，呈上升趋势。</a:t>
            </a:r>
          </a:p>
          <a:p>
            <a:pPr marL="285750" indent="-285750" fontAlgn="auto">
              <a:lnSpc>
                <a:spcPct val="150000"/>
              </a:lnSpc>
              <a:buFont typeface="Wingdings" panose="05000000000000000000" charset="0"/>
              <a:buChar char="n"/>
            </a:pPr>
            <a:r>
              <a:rPr lang="zh-CN" altLang="en-US" sz="1400">
                <a:latin typeface="微软雅黑" panose="020B0503020204020204" charset="-122"/>
                <a:ea typeface="微软雅黑" panose="020B0503020204020204" charset="-122"/>
                <a:cs typeface="微软雅黑" panose="020B0503020204020204" charset="-122"/>
              </a:rPr>
              <a:t>人均</a:t>
            </a:r>
            <a:r>
              <a:rPr lang="en-US" altLang="zh-CN" sz="1400">
                <a:latin typeface="微软雅黑" panose="020B0503020204020204" charset="-122"/>
                <a:ea typeface="微软雅黑" panose="020B0503020204020204" charset="-122"/>
                <a:cs typeface="微软雅黑" panose="020B0503020204020204" charset="-122"/>
              </a:rPr>
              <a:t>GDP</a:t>
            </a:r>
            <a:r>
              <a:rPr lang="zh-CN" altLang="en-US" sz="1400">
                <a:latin typeface="微软雅黑" panose="020B0503020204020204" charset="-122"/>
                <a:ea typeface="微软雅黑" panose="020B0503020204020204" charset="-122"/>
                <a:cs typeface="微软雅黑" panose="020B0503020204020204" charset="-122"/>
              </a:rPr>
              <a:t>：张家港市人均</a:t>
            </a:r>
            <a:r>
              <a:rPr lang="en-US" altLang="zh-CN" sz="1400">
                <a:latin typeface="微软雅黑" panose="020B0503020204020204" charset="-122"/>
                <a:ea typeface="微软雅黑" panose="020B0503020204020204" charset="-122"/>
                <a:cs typeface="微软雅黑" panose="020B0503020204020204" charset="-122"/>
              </a:rPr>
              <a:t>GDP</a:t>
            </a:r>
            <a:r>
              <a:rPr lang="zh-CN" altLang="en-US" sz="1400">
                <a:latin typeface="微软雅黑" panose="020B0503020204020204" charset="-122"/>
                <a:ea typeface="微软雅黑" panose="020B0503020204020204" charset="-122"/>
                <a:cs typeface="微软雅黑" panose="020B0503020204020204" charset="-122"/>
              </a:rPr>
              <a:t>历年数据如下：</a:t>
            </a:r>
            <a:r>
              <a:rPr lang="en-US" altLang="zh-CN" sz="1400">
                <a:latin typeface="微软雅黑" panose="020B0503020204020204" charset="-122"/>
                <a:ea typeface="微软雅黑" panose="020B0503020204020204" charset="-122"/>
                <a:cs typeface="微软雅黑" panose="020B0503020204020204" charset="-122"/>
              </a:rPr>
              <a:t>2023</a:t>
            </a:r>
            <a:r>
              <a:rPr lang="zh-CN" altLang="en-US" sz="1400">
                <a:latin typeface="微软雅黑" panose="020B0503020204020204" charset="-122"/>
                <a:ea typeface="微软雅黑" panose="020B0503020204020204" charset="-122"/>
                <a:cs typeface="微软雅黑" panose="020B0503020204020204" charset="-122"/>
              </a:rPr>
              <a:t>年为</a:t>
            </a:r>
            <a:r>
              <a:rPr lang="en-US" altLang="zh-CN" sz="1400">
                <a:latin typeface="微软雅黑" panose="020B0503020204020204" charset="-122"/>
                <a:ea typeface="微软雅黑" panose="020B0503020204020204" charset="-122"/>
                <a:cs typeface="微软雅黑" panose="020B0503020204020204" charset="-122"/>
              </a:rPr>
              <a:t>23.31</a:t>
            </a:r>
            <a:r>
              <a:rPr lang="zh-CN" altLang="en-US" sz="1400">
                <a:latin typeface="微软雅黑" panose="020B0503020204020204" charset="-122"/>
                <a:ea typeface="微软雅黑" panose="020B0503020204020204" charset="-122"/>
                <a:cs typeface="微软雅黑" panose="020B0503020204020204" charset="-122"/>
              </a:rPr>
              <a:t>万元</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人，</a:t>
            </a:r>
            <a:r>
              <a:rPr lang="en-US" altLang="zh-CN" sz="1400">
                <a:latin typeface="微软雅黑" panose="020B0503020204020204" charset="-122"/>
                <a:ea typeface="微软雅黑" panose="020B0503020204020204" charset="-122"/>
                <a:cs typeface="微软雅黑" panose="020B0503020204020204" charset="-122"/>
              </a:rPr>
              <a:t>2022</a:t>
            </a:r>
            <a:r>
              <a:rPr lang="zh-CN" altLang="en-US" sz="1400">
                <a:latin typeface="微软雅黑" panose="020B0503020204020204" charset="-122"/>
                <a:ea typeface="微软雅黑" panose="020B0503020204020204" charset="-122"/>
                <a:cs typeface="微软雅黑" panose="020B0503020204020204" charset="-122"/>
              </a:rPr>
              <a:t>年为</a:t>
            </a:r>
            <a:r>
              <a:rPr lang="en-US" altLang="zh-CN" sz="1400">
                <a:latin typeface="微软雅黑" panose="020B0503020204020204" charset="-122"/>
                <a:ea typeface="微软雅黑" panose="020B0503020204020204" charset="-122"/>
                <a:cs typeface="微软雅黑" panose="020B0503020204020204" charset="-122"/>
              </a:rPr>
              <a:t>22.87</a:t>
            </a:r>
            <a:r>
              <a:rPr lang="zh-CN" altLang="en-US" sz="1400">
                <a:latin typeface="微软雅黑" panose="020B0503020204020204" charset="-122"/>
                <a:ea typeface="微软雅黑" panose="020B0503020204020204" charset="-122"/>
                <a:cs typeface="微软雅黑" panose="020B0503020204020204" charset="-122"/>
              </a:rPr>
              <a:t>万元</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人，</a:t>
            </a:r>
            <a:r>
              <a:rPr lang="en-US" altLang="zh-CN" sz="1400">
                <a:latin typeface="微软雅黑" panose="020B0503020204020204" charset="-122"/>
                <a:ea typeface="微软雅黑" panose="020B0503020204020204" charset="-122"/>
                <a:cs typeface="微软雅黑" panose="020B0503020204020204" charset="-122"/>
              </a:rPr>
              <a:t>2021</a:t>
            </a:r>
            <a:r>
              <a:rPr lang="zh-CN" altLang="en-US" sz="1400">
                <a:latin typeface="微软雅黑" panose="020B0503020204020204" charset="-122"/>
                <a:ea typeface="微软雅黑" panose="020B0503020204020204" charset="-122"/>
                <a:cs typeface="微软雅黑" panose="020B0503020204020204" charset="-122"/>
              </a:rPr>
              <a:t>年为</a:t>
            </a:r>
            <a:r>
              <a:rPr lang="en-US" altLang="zh-CN" sz="1400">
                <a:latin typeface="微软雅黑" panose="020B0503020204020204" charset="-122"/>
                <a:ea typeface="微软雅黑" panose="020B0503020204020204" charset="-122"/>
                <a:cs typeface="微软雅黑" panose="020B0503020204020204" charset="-122"/>
              </a:rPr>
              <a:t>21.1</a:t>
            </a:r>
            <a:r>
              <a:rPr lang="zh-CN" altLang="en-US" sz="1400">
                <a:latin typeface="微软雅黑" panose="020B0503020204020204" charset="-122"/>
                <a:ea typeface="微软雅黑" panose="020B0503020204020204" charset="-122"/>
                <a:cs typeface="微软雅黑" panose="020B0503020204020204" charset="-122"/>
              </a:rPr>
              <a:t>万元</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人，</a:t>
            </a:r>
            <a:r>
              <a:rPr lang="en-US" altLang="zh-CN" sz="1400">
                <a:latin typeface="微软雅黑" panose="020B0503020204020204" charset="-122"/>
                <a:ea typeface="微软雅黑" panose="020B0503020204020204" charset="-122"/>
                <a:cs typeface="微软雅黑" panose="020B0503020204020204" charset="-122"/>
              </a:rPr>
              <a:t>2020</a:t>
            </a:r>
            <a:r>
              <a:rPr lang="zh-CN" altLang="en-US" sz="1400">
                <a:latin typeface="微软雅黑" panose="020B0503020204020204" charset="-122"/>
                <a:ea typeface="微软雅黑" panose="020B0503020204020204" charset="-122"/>
                <a:cs typeface="微软雅黑" panose="020B0503020204020204" charset="-122"/>
              </a:rPr>
              <a:t>年为</a:t>
            </a:r>
            <a:r>
              <a:rPr lang="en-US" altLang="zh-CN" sz="1400">
                <a:latin typeface="微软雅黑" panose="020B0503020204020204" charset="-122"/>
                <a:ea typeface="微软雅黑" panose="020B0503020204020204" charset="-122"/>
                <a:cs typeface="微软雅黑" panose="020B0503020204020204" charset="-122"/>
              </a:rPr>
              <a:t>18.8</a:t>
            </a:r>
            <a:r>
              <a:rPr lang="zh-CN" altLang="en-US" sz="1400">
                <a:latin typeface="微软雅黑" panose="020B0503020204020204" charset="-122"/>
                <a:ea typeface="微软雅黑" panose="020B0503020204020204" charset="-122"/>
                <a:cs typeface="微软雅黑" panose="020B0503020204020204" charset="-122"/>
              </a:rPr>
              <a:t>万元</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人，</a:t>
            </a:r>
            <a:r>
              <a:rPr lang="en-US" altLang="zh-CN" sz="1400">
                <a:latin typeface="微软雅黑" panose="020B0503020204020204" charset="-122"/>
                <a:ea typeface="微软雅黑" panose="020B0503020204020204" charset="-122"/>
                <a:cs typeface="微软雅黑" panose="020B0503020204020204" charset="-122"/>
              </a:rPr>
              <a:t>2019</a:t>
            </a:r>
            <a:r>
              <a:rPr lang="zh-CN" altLang="en-US" sz="1400">
                <a:latin typeface="微软雅黑" panose="020B0503020204020204" charset="-122"/>
                <a:ea typeface="微软雅黑" panose="020B0503020204020204" charset="-122"/>
                <a:cs typeface="微软雅黑" panose="020B0503020204020204" charset="-122"/>
              </a:rPr>
              <a:t>年为</a:t>
            </a:r>
            <a:r>
              <a:rPr lang="en-US" altLang="zh-CN" sz="1400">
                <a:latin typeface="微软雅黑" panose="020B0503020204020204" charset="-122"/>
                <a:ea typeface="微软雅黑" panose="020B0503020204020204" charset="-122"/>
                <a:cs typeface="微软雅黑" panose="020B0503020204020204" charset="-122"/>
              </a:rPr>
              <a:t>20.18</a:t>
            </a:r>
            <a:r>
              <a:rPr lang="zh-CN" altLang="en-US" sz="1400">
                <a:latin typeface="微软雅黑" panose="020B0503020204020204" charset="-122"/>
                <a:ea typeface="微软雅黑" panose="020B0503020204020204" charset="-122"/>
                <a:cs typeface="微软雅黑" panose="020B0503020204020204" charset="-122"/>
              </a:rPr>
              <a:t>万元</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人，</a:t>
            </a:r>
            <a:r>
              <a:rPr lang="en-US" altLang="zh-CN" sz="1400">
                <a:latin typeface="微软雅黑" panose="020B0503020204020204" charset="-122"/>
                <a:ea typeface="微软雅黑" panose="020B0503020204020204" charset="-122"/>
                <a:cs typeface="微软雅黑" panose="020B0503020204020204" charset="-122"/>
              </a:rPr>
              <a:t>2018</a:t>
            </a:r>
            <a:r>
              <a:rPr lang="zh-CN" altLang="en-US" sz="1400">
                <a:latin typeface="微软雅黑" panose="020B0503020204020204" charset="-122"/>
                <a:ea typeface="微软雅黑" panose="020B0503020204020204" charset="-122"/>
                <a:cs typeface="微软雅黑" panose="020B0503020204020204" charset="-122"/>
              </a:rPr>
              <a:t>年为</a:t>
            </a:r>
            <a:r>
              <a:rPr lang="en-US" altLang="zh-CN" sz="1400">
                <a:latin typeface="微软雅黑" panose="020B0503020204020204" charset="-122"/>
                <a:ea typeface="微软雅黑" panose="020B0503020204020204" charset="-122"/>
                <a:cs typeface="微软雅黑" panose="020B0503020204020204" charset="-122"/>
              </a:rPr>
              <a:t>21.6</a:t>
            </a:r>
            <a:r>
              <a:rPr lang="zh-CN" altLang="en-US" sz="1400">
                <a:latin typeface="微软雅黑" panose="020B0503020204020204" charset="-122"/>
                <a:ea typeface="微软雅黑" panose="020B0503020204020204" charset="-122"/>
                <a:cs typeface="微软雅黑" panose="020B0503020204020204" charset="-122"/>
              </a:rPr>
              <a:t>万元</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人；</a:t>
            </a:r>
            <a:r>
              <a:rPr lang="en-US" altLang="zh-CN" sz="1400">
                <a:latin typeface="微软雅黑" panose="020B0503020204020204" charset="-122"/>
                <a:ea typeface="微软雅黑" panose="020B0503020204020204" charset="-122"/>
                <a:cs typeface="微软雅黑" panose="020B0503020204020204" charset="-122"/>
              </a:rPr>
              <a:t>6</a:t>
            </a:r>
            <a:r>
              <a:rPr lang="zh-CN" altLang="en-US" sz="1400">
                <a:latin typeface="微软雅黑" panose="020B0503020204020204" charset="-122"/>
                <a:ea typeface="微软雅黑" panose="020B0503020204020204" charset="-122"/>
                <a:cs typeface="微软雅黑" panose="020B0503020204020204" charset="-122"/>
              </a:rPr>
              <a:t>年间，人均</a:t>
            </a:r>
            <a:r>
              <a:rPr lang="en-US" altLang="zh-CN" sz="1400">
                <a:latin typeface="微软雅黑" panose="020B0503020204020204" charset="-122"/>
                <a:ea typeface="微软雅黑" panose="020B0503020204020204" charset="-122"/>
                <a:cs typeface="微软雅黑" panose="020B0503020204020204" charset="-122"/>
              </a:rPr>
              <a:t>GDP</a:t>
            </a:r>
            <a:r>
              <a:rPr lang="zh-CN" altLang="en-US" sz="1400">
                <a:latin typeface="微软雅黑" panose="020B0503020204020204" charset="-122"/>
                <a:ea typeface="微软雅黑" panose="020B0503020204020204" charset="-122"/>
                <a:cs typeface="微软雅黑" panose="020B0503020204020204" charset="-122"/>
              </a:rPr>
              <a:t>在</a:t>
            </a:r>
            <a:r>
              <a:rPr lang="en-US" altLang="zh-CN" sz="1400">
                <a:latin typeface="微软雅黑" panose="020B0503020204020204" charset="-122"/>
                <a:ea typeface="微软雅黑" panose="020B0503020204020204" charset="-122"/>
                <a:cs typeface="微软雅黑" panose="020B0503020204020204" charset="-122"/>
              </a:rPr>
              <a:t>20</a:t>
            </a:r>
            <a:r>
              <a:rPr lang="zh-CN" altLang="en-US" sz="1400">
                <a:latin typeface="微软雅黑" panose="020B0503020204020204" charset="-122"/>
                <a:ea typeface="微软雅黑" panose="020B0503020204020204" charset="-122"/>
                <a:cs typeface="微软雅黑" panose="020B0503020204020204" charset="-122"/>
              </a:rPr>
              <a:t>万上下波动，且有逐年走高的趋势；</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custDataLst>
              <p:tags r:id="rId1"/>
            </p:custDataLst>
          </p:nvPr>
        </p:nvSpPr>
        <p:spPr>
          <a:xfrm>
            <a:off x="9362440" y="356235"/>
            <a:ext cx="2829560" cy="64516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张家港历年商品房</a:t>
            </a:r>
          </a:p>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销售面积走势</a:t>
            </a:r>
          </a:p>
        </p:txBody>
      </p:sp>
      <p:pic>
        <p:nvPicPr>
          <p:cNvPr id="19" name="图片 18" descr="微信截图_20250507090915"/>
          <p:cNvPicPr>
            <a:picLocks noChangeAspect="1"/>
          </p:cNvPicPr>
          <p:nvPr/>
        </p:nvPicPr>
        <p:blipFill>
          <a:blip r:embed="rId3"/>
          <a:stretch>
            <a:fillRect/>
          </a:stretch>
        </p:blipFill>
        <p:spPr>
          <a:xfrm>
            <a:off x="551815" y="1340485"/>
            <a:ext cx="8524240" cy="3826510"/>
          </a:xfrm>
          <a:prstGeom prst="rect">
            <a:avLst/>
          </a:prstGeom>
          <a:ln>
            <a:solidFill>
              <a:schemeClr val="tx1"/>
            </a:solidFill>
          </a:ln>
        </p:spPr>
      </p:pic>
      <p:sp>
        <p:nvSpPr>
          <p:cNvPr id="5" name="文本框 4"/>
          <p:cNvSpPr txBox="1"/>
          <p:nvPr/>
        </p:nvSpPr>
        <p:spPr>
          <a:xfrm>
            <a:off x="1199515" y="2277110"/>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292.28</a:t>
            </a:r>
          </a:p>
        </p:txBody>
      </p:sp>
      <p:sp>
        <p:nvSpPr>
          <p:cNvPr id="7" name="文本框 6"/>
          <p:cNvSpPr txBox="1"/>
          <p:nvPr/>
        </p:nvSpPr>
        <p:spPr>
          <a:xfrm>
            <a:off x="2350135" y="2348865"/>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280.75</a:t>
            </a:r>
          </a:p>
        </p:txBody>
      </p:sp>
      <p:sp>
        <p:nvSpPr>
          <p:cNvPr id="8" name="文本框 7"/>
          <p:cNvSpPr txBox="1"/>
          <p:nvPr/>
        </p:nvSpPr>
        <p:spPr>
          <a:xfrm>
            <a:off x="3431540" y="2853055"/>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205.5</a:t>
            </a:r>
          </a:p>
        </p:txBody>
      </p:sp>
      <p:sp>
        <p:nvSpPr>
          <p:cNvPr id="9" name="文本框 8"/>
          <p:cNvSpPr txBox="1"/>
          <p:nvPr/>
        </p:nvSpPr>
        <p:spPr>
          <a:xfrm>
            <a:off x="4511675" y="2780665"/>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212.93</a:t>
            </a:r>
          </a:p>
        </p:txBody>
      </p:sp>
      <p:sp>
        <p:nvSpPr>
          <p:cNvPr id="10" name="文本框 9"/>
          <p:cNvSpPr txBox="1"/>
          <p:nvPr/>
        </p:nvSpPr>
        <p:spPr>
          <a:xfrm>
            <a:off x="7896860" y="2853055"/>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209.13</a:t>
            </a:r>
          </a:p>
        </p:txBody>
      </p:sp>
      <p:sp>
        <p:nvSpPr>
          <p:cNvPr id="11" name="文本框 10"/>
          <p:cNvSpPr txBox="1"/>
          <p:nvPr/>
        </p:nvSpPr>
        <p:spPr>
          <a:xfrm>
            <a:off x="5591810" y="2708910"/>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226.34</a:t>
            </a:r>
          </a:p>
        </p:txBody>
      </p:sp>
      <p:sp>
        <p:nvSpPr>
          <p:cNvPr id="12" name="文本框 11"/>
          <p:cNvSpPr txBox="1"/>
          <p:nvPr/>
        </p:nvSpPr>
        <p:spPr>
          <a:xfrm>
            <a:off x="6744335" y="2853055"/>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209.2</a:t>
            </a:r>
          </a:p>
        </p:txBody>
      </p:sp>
      <p:sp>
        <p:nvSpPr>
          <p:cNvPr id="13" name="文本框 12"/>
          <p:cNvSpPr txBox="1"/>
          <p:nvPr/>
        </p:nvSpPr>
        <p:spPr>
          <a:xfrm>
            <a:off x="9267190" y="1962150"/>
            <a:ext cx="2517775" cy="2306955"/>
          </a:xfrm>
          <a:prstGeom prst="rect">
            <a:avLst/>
          </a:prstGeom>
          <a:solidFill>
            <a:schemeClr val="accent5">
              <a:lumMod val="20000"/>
              <a:lumOff val="80000"/>
            </a:schemeClr>
          </a:solidFill>
        </p:spPr>
        <p:txBody>
          <a:bodyPr wrap="square" rtlCol="0">
            <a:spAutoFit/>
          </a:bodyPr>
          <a:lstStyle/>
          <a:p>
            <a:pPr marL="285750" indent="-285750" fontAlgn="auto">
              <a:lnSpc>
                <a:spcPct val="150000"/>
              </a:lnSpc>
              <a:buFont typeface="Wingdings" panose="05000000000000000000" charset="0"/>
              <a:buChar char="n"/>
            </a:pPr>
            <a:r>
              <a:rPr lang="zh-CN" altLang="en-US" sz="1600">
                <a:latin typeface="微软雅黑" panose="020B0503020204020204" charset="-122"/>
                <a:ea typeface="微软雅黑" panose="020B0503020204020204" charset="-122"/>
                <a:cs typeface="微软雅黑" panose="020B0503020204020204" charset="-122"/>
              </a:rPr>
              <a:t>销售面积：</a:t>
            </a:r>
            <a:r>
              <a:rPr lang="en-US" altLang="zh-CN" sz="1600">
                <a:latin typeface="微软雅黑" panose="020B0503020204020204" charset="-122"/>
                <a:ea typeface="微软雅黑" panose="020B0503020204020204" charset="-122"/>
                <a:cs typeface="微软雅黑" panose="020B0503020204020204" charset="-122"/>
              </a:rPr>
              <a:t>2023</a:t>
            </a:r>
            <a:r>
              <a:rPr lang="zh-CN" altLang="en-US" sz="1600">
                <a:latin typeface="微软雅黑" panose="020B0503020204020204" charset="-122"/>
                <a:ea typeface="微软雅黑" panose="020B0503020204020204" charset="-122"/>
                <a:cs typeface="微软雅黑" panose="020B0503020204020204" charset="-122"/>
              </a:rPr>
              <a:t>年张家港市房地产开发企业商品房销售面积为</a:t>
            </a:r>
            <a:r>
              <a:rPr lang="en-US" altLang="zh-CN" sz="1600">
                <a:latin typeface="微软雅黑" panose="020B0503020204020204" charset="-122"/>
                <a:ea typeface="微软雅黑" panose="020B0503020204020204" charset="-122"/>
                <a:cs typeface="微软雅黑" panose="020B0503020204020204" charset="-122"/>
              </a:rPr>
              <a:t>‌209.13</a:t>
            </a:r>
            <a:r>
              <a:rPr lang="zh-CN" altLang="en-US" sz="1600">
                <a:latin typeface="微软雅黑" panose="020B0503020204020204" charset="-122"/>
                <a:ea typeface="微软雅黑" panose="020B0503020204020204" charset="-122"/>
                <a:cs typeface="微软雅黑" panose="020B0503020204020204" charset="-122"/>
              </a:rPr>
              <a:t>万平方米；销售面积自</a:t>
            </a:r>
            <a:r>
              <a:rPr lang="en-US" altLang="zh-CN" sz="1600">
                <a:latin typeface="微软雅黑" panose="020B0503020204020204" charset="-122"/>
                <a:ea typeface="微软雅黑" panose="020B0503020204020204" charset="-122"/>
                <a:cs typeface="微软雅黑" panose="020B0503020204020204" charset="-122"/>
              </a:rPr>
              <a:t>2017</a:t>
            </a:r>
            <a:r>
              <a:rPr lang="zh-CN" altLang="en-US" sz="1600">
                <a:latin typeface="微软雅黑" panose="020B0503020204020204" charset="-122"/>
                <a:ea typeface="微软雅黑" panose="020B0503020204020204" charset="-122"/>
                <a:cs typeface="微软雅黑" panose="020B0503020204020204" charset="-122"/>
              </a:rPr>
              <a:t>年往后逐年下降；</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custDataLst>
              <p:tags r:id="rId1"/>
            </p:custDataLst>
          </p:nvPr>
        </p:nvSpPr>
        <p:spPr>
          <a:xfrm>
            <a:off x="9445625" y="356235"/>
            <a:ext cx="2746375" cy="64516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张家港历年商品房</a:t>
            </a:r>
          </a:p>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销售额走势</a:t>
            </a:r>
          </a:p>
        </p:txBody>
      </p:sp>
      <p:pic>
        <p:nvPicPr>
          <p:cNvPr id="14" name="图片 13" descr="微信截图_20250507091603"/>
          <p:cNvPicPr>
            <a:picLocks noChangeAspect="1"/>
          </p:cNvPicPr>
          <p:nvPr/>
        </p:nvPicPr>
        <p:blipFill>
          <a:blip r:embed="rId3"/>
          <a:stretch>
            <a:fillRect/>
          </a:stretch>
        </p:blipFill>
        <p:spPr>
          <a:xfrm>
            <a:off x="551815" y="1340485"/>
            <a:ext cx="8521065" cy="3846195"/>
          </a:xfrm>
          <a:prstGeom prst="rect">
            <a:avLst/>
          </a:prstGeom>
          <a:ln>
            <a:solidFill>
              <a:schemeClr val="tx1"/>
            </a:solidFill>
          </a:ln>
        </p:spPr>
      </p:pic>
      <p:sp>
        <p:nvSpPr>
          <p:cNvPr id="11" name="文本框 10"/>
          <p:cNvSpPr txBox="1"/>
          <p:nvPr/>
        </p:nvSpPr>
        <p:spPr>
          <a:xfrm>
            <a:off x="1415415" y="368300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81.85</a:t>
            </a:r>
          </a:p>
        </p:txBody>
      </p:sp>
      <p:sp>
        <p:nvSpPr>
          <p:cNvPr id="4" name="文本框 3"/>
          <p:cNvSpPr txBox="1"/>
          <p:nvPr/>
        </p:nvSpPr>
        <p:spPr>
          <a:xfrm>
            <a:off x="4224020" y="343789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128.71</a:t>
            </a:r>
          </a:p>
        </p:txBody>
      </p:sp>
      <p:sp>
        <p:nvSpPr>
          <p:cNvPr id="5" name="文本框 4"/>
          <p:cNvSpPr txBox="1"/>
          <p:nvPr/>
        </p:nvSpPr>
        <p:spPr>
          <a:xfrm>
            <a:off x="5160010" y="2780665"/>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318.3</a:t>
            </a:r>
          </a:p>
        </p:txBody>
      </p:sp>
      <p:sp>
        <p:nvSpPr>
          <p:cNvPr id="7" name="文本框 6"/>
          <p:cNvSpPr txBox="1"/>
          <p:nvPr/>
        </p:nvSpPr>
        <p:spPr>
          <a:xfrm>
            <a:off x="4799965" y="343789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180.39</a:t>
            </a:r>
          </a:p>
        </p:txBody>
      </p:sp>
      <p:sp>
        <p:nvSpPr>
          <p:cNvPr id="8" name="文本框 7"/>
          <p:cNvSpPr txBox="1"/>
          <p:nvPr/>
        </p:nvSpPr>
        <p:spPr>
          <a:xfrm>
            <a:off x="3846195" y="3789045"/>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94.61</a:t>
            </a:r>
          </a:p>
        </p:txBody>
      </p:sp>
      <p:sp>
        <p:nvSpPr>
          <p:cNvPr id="9" name="文本框 8"/>
          <p:cNvSpPr txBox="1"/>
          <p:nvPr/>
        </p:nvSpPr>
        <p:spPr>
          <a:xfrm>
            <a:off x="3307080" y="3500755"/>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111.62</a:t>
            </a:r>
          </a:p>
        </p:txBody>
      </p:sp>
      <p:sp>
        <p:nvSpPr>
          <p:cNvPr id="10" name="文本框 9"/>
          <p:cNvSpPr txBox="1"/>
          <p:nvPr/>
        </p:nvSpPr>
        <p:spPr>
          <a:xfrm>
            <a:off x="2839085" y="386080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84.33</a:t>
            </a:r>
          </a:p>
        </p:txBody>
      </p:sp>
      <p:sp>
        <p:nvSpPr>
          <p:cNvPr id="12" name="文本框 11"/>
          <p:cNvSpPr txBox="1"/>
          <p:nvPr/>
        </p:nvSpPr>
        <p:spPr>
          <a:xfrm>
            <a:off x="2351405" y="371729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68.38</a:t>
            </a:r>
          </a:p>
        </p:txBody>
      </p:sp>
      <p:sp>
        <p:nvSpPr>
          <p:cNvPr id="13" name="文本框 12"/>
          <p:cNvSpPr txBox="1"/>
          <p:nvPr/>
        </p:nvSpPr>
        <p:spPr>
          <a:xfrm>
            <a:off x="1919605" y="4004945"/>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60.1</a:t>
            </a:r>
          </a:p>
        </p:txBody>
      </p:sp>
      <p:sp>
        <p:nvSpPr>
          <p:cNvPr id="15" name="文本框 14"/>
          <p:cNvSpPr txBox="1"/>
          <p:nvPr/>
        </p:nvSpPr>
        <p:spPr>
          <a:xfrm>
            <a:off x="911225" y="393700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33.92</a:t>
            </a:r>
          </a:p>
        </p:txBody>
      </p:sp>
      <p:sp>
        <p:nvSpPr>
          <p:cNvPr id="16" name="文本框 15"/>
          <p:cNvSpPr txBox="1"/>
          <p:nvPr/>
        </p:nvSpPr>
        <p:spPr>
          <a:xfrm>
            <a:off x="8328025" y="342900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162.22</a:t>
            </a:r>
          </a:p>
        </p:txBody>
      </p:sp>
      <p:sp>
        <p:nvSpPr>
          <p:cNvPr id="17" name="文本框 16"/>
          <p:cNvSpPr txBox="1"/>
          <p:nvPr/>
        </p:nvSpPr>
        <p:spPr>
          <a:xfrm>
            <a:off x="7752080" y="3025775"/>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209.91</a:t>
            </a:r>
          </a:p>
        </p:txBody>
      </p:sp>
      <p:sp>
        <p:nvSpPr>
          <p:cNvPr id="18" name="文本框 17"/>
          <p:cNvSpPr txBox="1"/>
          <p:nvPr/>
        </p:nvSpPr>
        <p:spPr>
          <a:xfrm>
            <a:off x="7395210" y="236855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302.87</a:t>
            </a:r>
          </a:p>
        </p:txBody>
      </p:sp>
      <p:sp>
        <p:nvSpPr>
          <p:cNvPr id="19" name="文本框 18"/>
          <p:cNvSpPr txBox="1"/>
          <p:nvPr/>
        </p:nvSpPr>
        <p:spPr>
          <a:xfrm>
            <a:off x="6744335" y="236855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305.34</a:t>
            </a:r>
          </a:p>
        </p:txBody>
      </p:sp>
      <p:sp>
        <p:nvSpPr>
          <p:cNvPr id="20" name="文本框 19"/>
          <p:cNvSpPr txBox="1"/>
          <p:nvPr/>
        </p:nvSpPr>
        <p:spPr>
          <a:xfrm>
            <a:off x="6386830" y="2780665"/>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271.73</a:t>
            </a:r>
          </a:p>
        </p:txBody>
      </p:sp>
      <p:sp>
        <p:nvSpPr>
          <p:cNvPr id="21" name="文本框 20"/>
          <p:cNvSpPr txBox="1"/>
          <p:nvPr/>
        </p:nvSpPr>
        <p:spPr>
          <a:xfrm>
            <a:off x="5735955" y="2123440"/>
            <a:ext cx="650875" cy="245110"/>
          </a:xfrm>
          <a:prstGeom prst="rect">
            <a:avLst/>
          </a:prstGeom>
          <a:solidFill>
            <a:srgbClr val="00B0F0"/>
          </a:solidFill>
        </p:spPr>
        <p:txBody>
          <a:bodyPr wrap="square" rtlCol="0">
            <a:spAutoFit/>
          </a:bodyPr>
          <a:lstStyle/>
          <a:p>
            <a:pPr algn="ctr"/>
            <a:r>
              <a:rPr lang="en-US" altLang="zh-CN" sz="1000">
                <a:latin typeface="微软雅黑" panose="020B0503020204020204" charset="-122"/>
                <a:ea typeface="微软雅黑" panose="020B0503020204020204" charset="-122"/>
              </a:rPr>
              <a:t>343.6</a:t>
            </a:r>
          </a:p>
        </p:txBody>
      </p:sp>
      <p:sp>
        <p:nvSpPr>
          <p:cNvPr id="22" name="文本框 21"/>
          <p:cNvSpPr txBox="1"/>
          <p:nvPr/>
        </p:nvSpPr>
        <p:spPr>
          <a:xfrm>
            <a:off x="9192260" y="1341120"/>
            <a:ext cx="2736850" cy="3784600"/>
          </a:xfrm>
          <a:prstGeom prst="rect">
            <a:avLst/>
          </a:prstGeom>
          <a:solidFill>
            <a:schemeClr val="accent5">
              <a:lumMod val="20000"/>
              <a:lumOff val="80000"/>
            </a:schemeClr>
          </a:solidFill>
        </p:spPr>
        <p:txBody>
          <a:bodyPr wrap="square" rtlCol="0">
            <a:spAutoFit/>
          </a:bodyPr>
          <a:lstStyle/>
          <a:p>
            <a:pPr marL="285750" indent="-285750" fontAlgn="auto">
              <a:lnSpc>
                <a:spcPct val="150000"/>
              </a:lnSpc>
              <a:buFont typeface="Wingdings" panose="05000000000000000000" charset="0"/>
              <a:buChar char="n"/>
            </a:pPr>
            <a:r>
              <a:rPr lang="zh-CN" altLang="en-US" sz="1600">
                <a:latin typeface="微软雅黑" panose="020B0503020204020204" charset="-122"/>
                <a:ea typeface="微软雅黑" panose="020B0503020204020204" charset="-122"/>
                <a:cs typeface="微软雅黑" panose="020B0503020204020204" charset="-122"/>
              </a:rPr>
              <a:t>商品房销售额：</a:t>
            </a:r>
            <a:r>
              <a:rPr lang="en-US" altLang="zh-CN" sz="1600">
                <a:latin typeface="微软雅黑" panose="020B0503020204020204" charset="-122"/>
                <a:ea typeface="微软雅黑" panose="020B0503020204020204" charset="-122"/>
                <a:cs typeface="微软雅黑" panose="020B0503020204020204" charset="-122"/>
              </a:rPr>
              <a:t>2023</a:t>
            </a:r>
            <a:r>
              <a:rPr lang="zh-CN" altLang="en-US" sz="1600">
                <a:latin typeface="微软雅黑" panose="020B0503020204020204" charset="-122"/>
                <a:ea typeface="微软雅黑" panose="020B0503020204020204" charset="-122"/>
                <a:cs typeface="微软雅黑" panose="020B0503020204020204" charset="-122"/>
              </a:rPr>
              <a:t>年，张家港市房地产开发企业商品房销售额为</a:t>
            </a:r>
            <a:r>
              <a:rPr lang="en-US" altLang="zh-CN" sz="1600">
                <a:latin typeface="微软雅黑" panose="020B0503020204020204" charset="-122"/>
                <a:ea typeface="微软雅黑" panose="020B0503020204020204" charset="-122"/>
                <a:cs typeface="微软雅黑" panose="020B0503020204020204" charset="-122"/>
              </a:rPr>
              <a:t>162.22</a:t>
            </a:r>
            <a:r>
              <a:rPr lang="zh-CN" altLang="en-US" sz="1600">
                <a:latin typeface="微软雅黑" panose="020B0503020204020204" charset="-122"/>
                <a:ea typeface="微软雅黑" panose="020B0503020204020204" charset="-122"/>
                <a:cs typeface="微软雅黑" panose="020B0503020204020204" charset="-122"/>
              </a:rPr>
              <a:t>亿元。过去几年中，销售额呈现波动，</a:t>
            </a:r>
            <a:r>
              <a:rPr lang="en-US" altLang="zh-CN" sz="1600">
                <a:latin typeface="微软雅黑" panose="020B0503020204020204" charset="-122"/>
                <a:ea typeface="微软雅黑" panose="020B0503020204020204" charset="-122"/>
                <a:cs typeface="微软雅黑" panose="020B0503020204020204" charset="-122"/>
              </a:rPr>
              <a:t>2018</a:t>
            </a:r>
            <a:r>
              <a:rPr lang="zh-CN" altLang="en-US" sz="1600">
                <a:latin typeface="微软雅黑" panose="020B0503020204020204" charset="-122"/>
                <a:ea typeface="微软雅黑" panose="020B0503020204020204" charset="-122"/>
                <a:cs typeface="微软雅黑" panose="020B0503020204020204" charset="-122"/>
              </a:rPr>
              <a:t>年达到峰值</a:t>
            </a:r>
            <a:r>
              <a:rPr lang="en-US" altLang="zh-CN" sz="1600">
                <a:latin typeface="微软雅黑" panose="020B0503020204020204" charset="-122"/>
                <a:ea typeface="微软雅黑" panose="020B0503020204020204" charset="-122"/>
                <a:cs typeface="微软雅黑" panose="020B0503020204020204" charset="-122"/>
              </a:rPr>
              <a:t>343.6</a:t>
            </a:r>
            <a:r>
              <a:rPr lang="zh-CN" altLang="en-US" sz="1600">
                <a:latin typeface="微软雅黑" panose="020B0503020204020204" charset="-122"/>
                <a:ea typeface="微软雅黑" panose="020B0503020204020204" charset="-122"/>
                <a:cs typeface="微软雅黑" panose="020B0503020204020204" charset="-122"/>
              </a:rPr>
              <a:t>亿元，而</a:t>
            </a:r>
            <a:r>
              <a:rPr lang="en-US" altLang="zh-CN" sz="1600">
                <a:latin typeface="微软雅黑" panose="020B0503020204020204" charset="-122"/>
                <a:ea typeface="微软雅黑" panose="020B0503020204020204" charset="-122"/>
                <a:cs typeface="微软雅黑" panose="020B0503020204020204" charset="-122"/>
              </a:rPr>
              <a:t>2015</a:t>
            </a:r>
            <a:r>
              <a:rPr lang="zh-CN" altLang="en-US" sz="1600">
                <a:latin typeface="微软雅黑" panose="020B0503020204020204" charset="-122"/>
                <a:ea typeface="微软雅黑" panose="020B0503020204020204" charset="-122"/>
                <a:cs typeface="微软雅黑" panose="020B0503020204020204" charset="-122"/>
              </a:rPr>
              <a:t>年最低为</a:t>
            </a:r>
            <a:r>
              <a:rPr lang="en-US" altLang="zh-CN" sz="1600">
                <a:latin typeface="微软雅黑" panose="020B0503020204020204" charset="-122"/>
                <a:ea typeface="微软雅黑" panose="020B0503020204020204" charset="-122"/>
                <a:cs typeface="微软雅黑" panose="020B0503020204020204" charset="-122"/>
              </a:rPr>
              <a:t>128.71</a:t>
            </a:r>
            <a:r>
              <a:rPr lang="zh-CN" altLang="en-US" sz="1600">
                <a:latin typeface="微软雅黑" panose="020B0503020204020204" charset="-122"/>
                <a:ea typeface="微软雅黑" panose="020B0503020204020204" charset="-122"/>
                <a:cs typeface="微软雅黑" panose="020B0503020204020204" charset="-122"/>
              </a:rPr>
              <a:t>亿元。整体来看，张家港市商品房销售额回到</a:t>
            </a:r>
            <a:r>
              <a:rPr lang="en-US" altLang="zh-CN" sz="1600">
                <a:latin typeface="微软雅黑" panose="020B0503020204020204" charset="-122"/>
                <a:ea typeface="微软雅黑" panose="020B0503020204020204" charset="-122"/>
                <a:cs typeface="微软雅黑" panose="020B0503020204020204" charset="-122"/>
              </a:rPr>
              <a:t>2015</a:t>
            </a:r>
            <a:r>
              <a:rPr lang="zh-CN" altLang="en-US" sz="1600">
                <a:latin typeface="微软雅黑" panose="020B0503020204020204" charset="-122"/>
                <a:ea typeface="微软雅黑" panose="020B0503020204020204" charset="-122"/>
                <a:cs typeface="微软雅黑" panose="020B0503020204020204" charset="-122"/>
              </a:rPr>
              <a:t>年之前；</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组合 158"/>
          <p:cNvGrpSpPr/>
          <p:nvPr/>
        </p:nvGrpSpPr>
        <p:grpSpPr>
          <a:xfrm>
            <a:off x="521921" y="2634129"/>
            <a:ext cx="5184575" cy="813340"/>
            <a:chOff x="1881153" y="2242336"/>
            <a:chExt cx="4037016" cy="495817"/>
          </a:xfrm>
        </p:grpSpPr>
        <p:grpSp>
          <p:nvGrpSpPr>
            <p:cNvPr id="13379" name="组合 1"/>
            <p:cNvGrpSpPr/>
            <p:nvPr/>
          </p:nvGrpSpPr>
          <p:grpSpPr>
            <a:xfrm>
              <a:off x="1881153" y="2242336"/>
              <a:ext cx="4037016" cy="495817"/>
              <a:chOff x="0" y="0"/>
              <a:chExt cx="6086475" cy="606425"/>
            </a:xfrm>
          </p:grpSpPr>
          <p:sp>
            <p:nvSpPr>
              <p:cNvPr id="13382" name="Rectangle 31"/>
              <p:cNvSpPr/>
              <p:nvPr/>
            </p:nvSpPr>
            <p:spPr>
              <a:xfrm>
                <a:off x="0" y="420415"/>
                <a:ext cx="6086475" cy="186010"/>
              </a:xfrm>
              <a:prstGeom prst="rect">
                <a:avLst/>
              </a:prstGeom>
              <a:gradFill rotWithShape="1">
                <a:gsLst>
                  <a:gs pos="0">
                    <a:srgbClr val="000000">
                      <a:alpha val="70000"/>
                    </a:srgbClr>
                  </a:gs>
                  <a:gs pos="100000">
                    <a:srgbClr val="000000">
                      <a:alpha val="0"/>
                    </a:srgbClr>
                  </a:gs>
                </a:gsLst>
                <a:path path="shape">
                  <a:fillToRect l="50000" t="50000" r="50000" b="50000"/>
                </a:path>
                <a:tileRect/>
              </a:gradFill>
              <a:ln w="9525">
                <a:noFill/>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endParaRPr lang="zh-CN" altLang="en-US" sz="180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3383" name="AutoShape 6"/>
              <p:cNvSpPr/>
              <p:nvPr/>
            </p:nvSpPr>
            <p:spPr>
              <a:xfrm>
                <a:off x="37283" y="0"/>
                <a:ext cx="6049192" cy="533835"/>
              </a:xfrm>
              <a:prstGeom prst="roundRect">
                <a:avLst>
                  <a:gd name="adj" fmla="val 16667"/>
                </a:avLst>
              </a:prstGeom>
              <a:gradFill rotWithShape="1">
                <a:gsLst>
                  <a:gs pos="0">
                    <a:srgbClr val="CE0000">
                      <a:alpha val="100000"/>
                    </a:srgbClr>
                  </a:gs>
                  <a:gs pos="50000">
                    <a:srgbClr val="AD0000">
                      <a:alpha val="100000"/>
                    </a:srgbClr>
                  </a:gs>
                  <a:gs pos="100000">
                    <a:srgbClr val="770000">
                      <a:alpha val="100000"/>
                    </a:srgbClr>
                  </a:gs>
                </a:gsLst>
                <a:lin ang="5400000" scaled="1"/>
                <a:tileRect/>
              </a:gradFill>
              <a:ln w="9525" cap="flat" cmpd="sng">
                <a:solidFill>
                  <a:srgbClr val="80808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endParaRPr lang="zh-CN" altLang="en-US" sz="180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3384" name="AutoShape 25"/>
              <p:cNvSpPr/>
              <p:nvPr/>
            </p:nvSpPr>
            <p:spPr>
              <a:xfrm>
                <a:off x="33555" y="0"/>
                <a:ext cx="6052920" cy="533835"/>
              </a:xfrm>
              <a:prstGeom prst="roundRect">
                <a:avLst>
                  <a:gd name="adj" fmla="val 0"/>
                </a:avLst>
              </a:prstGeom>
              <a:noFill/>
              <a:ln w="9525">
                <a:noFill/>
              </a:ln>
            </p:spPr>
            <p:txBody>
              <a:bodyPr wrap="none" lIns="144000"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1" indent="0" eaLnBrk="1" hangingPunct="1">
                  <a:spcBef>
                    <a:spcPct val="0"/>
                  </a:spcBef>
                  <a:buNone/>
                </a:pPr>
                <a:endParaRPr lang="zh-CN" altLang="en-US" sz="1800">
                  <a:solidFill>
                    <a:srgbClr val="C00000"/>
                  </a:solidFill>
                  <a:latin typeface="微软雅黑" panose="020B0503020204020204" charset="-122"/>
                  <a:ea typeface="微软雅黑" panose="020B0503020204020204" charset="-122"/>
                  <a:sym typeface="微软雅黑" panose="020B0503020204020204" charset="-122"/>
                </a:endParaRPr>
              </a:p>
            </p:txBody>
          </p:sp>
        </p:grpSp>
        <p:sp>
          <p:nvSpPr>
            <p:cNvPr id="13380" name="Rectangle 31"/>
            <p:cNvSpPr/>
            <p:nvPr/>
          </p:nvSpPr>
          <p:spPr>
            <a:xfrm>
              <a:off x="1935556" y="2586070"/>
              <a:ext cx="3924499" cy="152083"/>
            </a:xfrm>
            <a:prstGeom prst="rect">
              <a:avLst/>
            </a:prstGeom>
            <a:gradFill rotWithShape="1">
              <a:gsLst>
                <a:gs pos="0">
                  <a:srgbClr val="000000">
                    <a:alpha val="70000"/>
                  </a:srgbClr>
                </a:gs>
                <a:gs pos="100000">
                  <a:srgbClr val="000000">
                    <a:alpha val="0"/>
                  </a:srgbClr>
                </a:gs>
              </a:gsLst>
              <a:path path="shape">
                <a:fillToRect l="50000" t="50000" r="50000" b="50000"/>
              </a:path>
              <a:tileRect/>
            </a:gradFill>
            <a:ln w="9525">
              <a:noFill/>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endParaRPr lang="zh-CN" altLang="en-US" sz="180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3381" name="AutoShape 6"/>
            <p:cNvSpPr/>
            <p:nvPr/>
          </p:nvSpPr>
          <p:spPr>
            <a:xfrm>
              <a:off x="1960286" y="2242336"/>
              <a:ext cx="3899770" cy="436467"/>
            </a:xfrm>
            <a:prstGeom prst="roundRect">
              <a:avLst>
                <a:gd name="adj" fmla="val 16667"/>
              </a:avLst>
            </a:prstGeom>
            <a:gradFill rotWithShape="1">
              <a:gsLst>
                <a:gs pos="0">
                  <a:srgbClr val="FFFFFF"/>
                </a:gs>
                <a:gs pos="100000">
                  <a:srgbClr val="DDDDDD"/>
                </a:gs>
              </a:gsLst>
              <a:lin ang="5400000" scaled="1"/>
              <a:tileRect/>
            </a:gradFill>
            <a:ln w="9525" cap="flat" cmpd="sng">
              <a:solidFill>
                <a:srgbClr val="D9D9D9"/>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r>
                <a:rPr lang="zh-CN" altLang="en-US" sz="1800" b="1" dirty="0">
                  <a:solidFill>
                    <a:srgbClr val="C00000"/>
                  </a:solidFill>
                  <a:latin typeface="微软雅黑" panose="020B0503020204020204" charset="-122"/>
                  <a:ea typeface="微软雅黑" panose="020B0503020204020204" charset="-122"/>
                  <a:sym typeface="微软雅黑" panose="020B0503020204020204" charset="-122"/>
                </a:rPr>
                <a:t>    </a:t>
              </a:r>
              <a:r>
                <a:rPr lang="zh-CN" altLang="en-US" sz="2400" b="1" dirty="0">
                  <a:solidFill>
                    <a:srgbClr val="C00000"/>
                  </a:solidFill>
                  <a:latin typeface="微软雅黑" panose="020B0503020204020204" charset="-122"/>
                  <a:ea typeface="微软雅黑" panose="020B0503020204020204" charset="-122"/>
                  <a:sym typeface="微软雅黑" panose="020B0503020204020204" charset="-122"/>
                </a:rPr>
                <a:t>一、   项目地块分析解读</a:t>
              </a:r>
            </a:p>
          </p:txBody>
        </p:sp>
      </p:grpSp>
      <p:grpSp>
        <p:nvGrpSpPr>
          <p:cNvPr id="13314" name="组合 158"/>
          <p:cNvGrpSpPr/>
          <p:nvPr/>
        </p:nvGrpSpPr>
        <p:grpSpPr>
          <a:xfrm>
            <a:off x="6066745" y="2634055"/>
            <a:ext cx="5152818" cy="723304"/>
            <a:chOff x="1881153" y="2242336"/>
            <a:chExt cx="4037016" cy="495817"/>
          </a:xfrm>
        </p:grpSpPr>
        <p:grpSp>
          <p:nvGrpSpPr>
            <p:cNvPr id="13373" name="组合 1"/>
            <p:cNvGrpSpPr/>
            <p:nvPr/>
          </p:nvGrpSpPr>
          <p:grpSpPr>
            <a:xfrm>
              <a:off x="1881153" y="2242336"/>
              <a:ext cx="4037016" cy="495817"/>
              <a:chOff x="0" y="0"/>
              <a:chExt cx="6086475" cy="606425"/>
            </a:xfrm>
          </p:grpSpPr>
          <p:sp>
            <p:nvSpPr>
              <p:cNvPr id="13376" name="Rectangle 31"/>
              <p:cNvSpPr/>
              <p:nvPr/>
            </p:nvSpPr>
            <p:spPr>
              <a:xfrm>
                <a:off x="0" y="420415"/>
                <a:ext cx="6086475" cy="186010"/>
              </a:xfrm>
              <a:prstGeom prst="rect">
                <a:avLst/>
              </a:prstGeom>
              <a:gradFill rotWithShape="1">
                <a:gsLst>
                  <a:gs pos="0">
                    <a:srgbClr val="000000">
                      <a:alpha val="70000"/>
                    </a:srgbClr>
                  </a:gs>
                  <a:gs pos="100000">
                    <a:srgbClr val="000000">
                      <a:alpha val="0"/>
                    </a:srgbClr>
                  </a:gs>
                </a:gsLst>
                <a:path path="shape">
                  <a:fillToRect l="50000" t="50000" r="50000" b="50000"/>
                </a:path>
                <a:tileRect/>
              </a:gradFill>
              <a:ln w="9525">
                <a:noFill/>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endParaRPr lang="zh-CN" altLang="en-US" sz="180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3377" name="AutoShape 6"/>
              <p:cNvSpPr/>
              <p:nvPr/>
            </p:nvSpPr>
            <p:spPr>
              <a:xfrm>
                <a:off x="37283" y="0"/>
                <a:ext cx="6049192" cy="533835"/>
              </a:xfrm>
              <a:prstGeom prst="roundRect">
                <a:avLst>
                  <a:gd name="adj" fmla="val 16667"/>
                </a:avLst>
              </a:prstGeom>
              <a:gradFill rotWithShape="1">
                <a:gsLst>
                  <a:gs pos="0">
                    <a:srgbClr val="CE0000">
                      <a:alpha val="100000"/>
                    </a:srgbClr>
                  </a:gs>
                  <a:gs pos="50000">
                    <a:srgbClr val="AD0000">
                      <a:alpha val="100000"/>
                    </a:srgbClr>
                  </a:gs>
                  <a:gs pos="100000">
                    <a:srgbClr val="770000">
                      <a:alpha val="100000"/>
                    </a:srgbClr>
                  </a:gs>
                </a:gsLst>
                <a:lin ang="5400000" scaled="1"/>
                <a:tileRect/>
              </a:gradFill>
              <a:ln w="9525" cap="flat" cmpd="sng">
                <a:solidFill>
                  <a:srgbClr val="80808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endParaRPr lang="zh-CN" altLang="en-US" sz="180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3378" name="AutoShape 25"/>
              <p:cNvSpPr/>
              <p:nvPr/>
            </p:nvSpPr>
            <p:spPr>
              <a:xfrm>
                <a:off x="33555" y="0"/>
                <a:ext cx="6052920" cy="533835"/>
              </a:xfrm>
              <a:prstGeom prst="roundRect">
                <a:avLst>
                  <a:gd name="adj" fmla="val 0"/>
                </a:avLst>
              </a:prstGeom>
              <a:noFill/>
              <a:ln w="9525">
                <a:noFill/>
              </a:ln>
            </p:spPr>
            <p:txBody>
              <a:bodyPr wrap="none" lIns="144000"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1" indent="0" eaLnBrk="1" hangingPunct="1">
                  <a:spcBef>
                    <a:spcPct val="0"/>
                  </a:spcBef>
                  <a:buNone/>
                </a:pPr>
                <a:endParaRPr lang="zh-CN" altLang="en-US" sz="1800">
                  <a:solidFill>
                    <a:srgbClr val="C00000"/>
                  </a:solidFill>
                  <a:latin typeface="微软雅黑" panose="020B0503020204020204" charset="-122"/>
                  <a:ea typeface="微软雅黑" panose="020B0503020204020204" charset="-122"/>
                  <a:sym typeface="微软雅黑" panose="020B0503020204020204" charset="-122"/>
                </a:endParaRPr>
              </a:p>
            </p:txBody>
          </p:sp>
        </p:grpSp>
        <p:sp>
          <p:nvSpPr>
            <p:cNvPr id="13374" name="Rectangle 31"/>
            <p:cNvSpPr/>
            <p:nvPr/>
          </p:nvSpPr>
          <p:spPr>
            <a:xfrm>
              <a:off x="1935556" y="2586070"/>
              <a:ext cx="3924499" cy="152083"/>
            </a:xfrm>
            <a:prstGeom prst="rect">
              <a:avLst/>
            </a:prstGeom>
            <a:gradFill rotWithShape="1">
              <a:gsLst>
                <a:gs pos="0">
                  <a:srgbClr val="000000">
                    <a:alpha val="70000"/>
                  </a:srgbClr>
                </a:gs>
                <a:gs pos="100000">
                  <a:srgbClr val="000000">
                    <a:alpha val="0"/>
                  </a:srgbClr>
                </a:gs>
              </a:gsLst>
              <a:path path="shape">
                <a:fillToRect l="50000" t="50000" r="50000" b="50000"/>
              </a:path>
              <a:tileRect/>
            </a:gradFill>
            <a:ln w="9525">
              <a:noFill/>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endParaRPr lang="zh-CN" altLang="en-US" sz="180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3375" name="AutoShape 6"/>
            <p:cNvSpPr/>
            <p:nvPr/>
          </p:nvSpPr>
          <p:spPr>
            <a:xfrm>
              <a:off x="1960286" y="2242336"/>
              <a:ext cx="3899770" cy="436467"/>
            </a:xfrm>
            <a:prstGeom prst="roundRect">
              <a:avLst>
                <a:gd name="adj" fmla="val 16667"/>
              </a:avLst>
            </a:prstGeom>
            <a:gradFill rotWithShape="1">
              <a:gsLst>
                <a:gs pos="0">
                  <a:srgbClr val="FFFFFF"/>
                </a:gs>
                <a:gs pos="100000">
                  <a:srgbClr val="DDDDDD"/>
                </a:gs>
              </a:gsLst>
              <a:lin ang="5400000" scaled="1"/>
              <a:tileRect/>
            </a:gradFill>
            <a:ln w="9525" cap="flat" cmpd="sng">
              <a:solidFill>
                <a:srgbClr val="D9D9D9"/>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r>
                <a:rPr lang="zh-CN" altLang="en-US" sz="2400" b="1" dirty="0">
                  <a:solidFill>
                    <a:srgbClr val="C00000"/>
                  </a:solidFill>
                  <a:latin typeface="微软雅黑" panose="020B0503020204020204" charset="-122"/>
                  <a:ea typeface="微软雅黑" panose="020B0503020204020204" charset="-122"/>
                  <a:sym typeface="微软雅黑" panose="020B0503020204020204" charset="-122"/>
                </a:rPr>
                <a:t>    三、   物业发展建议及营销方案</a:t>
              </a:r>
            </a:p>
          </p:txBody>
        </p:sp>
      </p:grpSp>
      <p:grpSp>
        <p:nvGrpSpPr>
          <p:cNvPr id="13323" name="组合 158"/>
          <p:cNvGrpSpPr/>
          <p:nvPr/>
        </p:nvGrpSpPr>
        <p:grpSpPr>
          <a:xfrm>
            <a:off x="523102" y="3606200"/>
            <a:ext cx="5121254" cy="715863"/>
            <a:chOff x="1881153" y="2242336"/>
            <a:chExt cx="4037016" cy="495817"/>
          </a:xfrm>
        </p:grpSpPr>
        <p:grpSp>
          <p:nvGrpSpPr>
            <p:cNvPr id="13325" name="组合 1"/>
            <p:cNvGrpSpPr/>
            <p:nvPr/>
          </p:nvGrpSpPr>
          <p:grpSpPr>
            <a:xfrm>
              <a:off x="1881153" y="2242336"/>
              <a:ext cx="4037016" cy="495817"/>
              <a:chOff x="0" y="0"/>
              <a:chExt cx="6086475" cy="606425"/>
            </a:xfrm>
          </p:grpSpPr>
          <p:sp>
            <p:nvSpPr>
              <p:cNvPr id="13328" name="Rectangle 31"/>
              <p:cNvSpPr/>
              <p:nvPr/>
            </p:nvSpPr>
            <p:spPr>
              <a:xfrm>
                <a:off x="0" y="420415"/>
                <a:ext cx="6086475" cy="186010"/>
              </a:xfrm>
              <a:prstGeom prst="rect">
                <a:avLst/>
              </a:prstGeom>
              <a:gradFill rotWithShape="1">
                <a:gsLst>
                  <a:gs pos="0">
                    <a:srgbClr val="000000">
                      <a:alpha val="70000"/>
                    </a:srgbClr>
                  </a:gs>
                  <a:gs pos="100000">
                    <a:srgbClr val="000000">
                      <a:alpha val="0"/>
                    </a:srgbClr>
                  </a:gs>
                </a:gsLst>
                <a:path path="shape">
                  <a:fillToRect l="50000" t="50000" r="50000" b="50000"/>
                </a:path>
                <a:tileRect/>
              </a:gradFill>
              <a:ln w="9525">
                <a:noFill/>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endParaRPr lang="zh-CN" altLang="en-US" sz="180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3329" name="AutoShape 6"/>
              <p:cNvSpPr/>
              <p:nvPr/>
            </p:nvSpPr>
            <p:spPr>
              <a:xfrm>
                <a:off x="37283" y="0"/>
                <a:ext cx="6049192" cy="533835"/>
              </a:xfrm>
              <a:prstGeom prst="roundRect">
                <a:avLst>
                  <a:gd name="adj" fmla="val 16667"/>
                </a:avLst>
              </a:prstGeom>
              <a:gradFill rotWithShape="1">
                <a:gsLst>
                  <a:gs pos="0">
                    <a:srgbClr val="CE0000">
                      <a:alpha val="100000"/>
                    </a:srgbClr>
                  </a:gs>
                  <a:gs pos="50000">
                    <a:srgbClr val="AD0000">
                      <a:alpha val="100000"/>
                    </a:srgbClr>
                  </a:gs>
                  <a:gs pos="100000">
                    <a:srgbClr val="770000">
                      <a:alpha val="100000"/>
                    </a:srgbClr>
                  </a:gs>
                </a:gsLst>
                <a:lin ang="5400000" scaled="1"/>
                <a:tileRect/>
              </a:gradFill>
              <a:ln w="9525" cap="flat" cmpd="sng">
                <a:solidFill>
                  <a:srgbClr val="80808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endParaRPr lang="zh-CN" altLang="en-US" sz="180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3330" name="AutoShape 25"/>
              <p:cNvSpPr/>
              <p:nvPr/>
            </p:nvSpPr>
            <p:spPr>
              <a:xfrm>
                <a:off x="33555" y="0"/>
                <a:ext cx="6052920" cy="533835"/>
              </a:xfrm>
              <a:prstGeom prst="roundRect">
                <a:avLst>
                  <a:gd name="adj" fmla="val 0"/>
                </a:avLst>
              </a:prstGeom>
              <a:noFill/>
              <a:ln w="9525">
                <a:noFill/>
              </a:ln>
            </p:spPr>
            <p:txBody>
              <a:bodyPr wrap="none" lIns="144000"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1" indent="0" eaLnBrk="1" hangingPunct="1">
                  <a:spcBef>
                    <a:spcPct val="0"/>
                  </a:spcBef>
                  <a:buNone/>
                </a:pPr>
                <a:endParaRPr lang="zh-CN" altLang="en-US" sz="1800">
                  <a:solidFill>
                    <a:srgbClr val="C00000"/>
                  </a:solidFill>
                  <a:latin typeface="微软雅黑" panose="020B0503020204020204" charset="-122"/>
                  <a:ea typeface="微软雅黑" panose="020B0503020204020204" charset="-122"/>
                  <a:sym typeface="微软雅黑" panose="020B0503020204020204" charset="-122"/>
                </a:endParaRPr>
              </a:p>
            </p:txBody>
          </p:sp>
        </p:grpSp>
        <p:sp>
          <p:nvSpPr>
            <p:cNvPr id="13326" name="Rectangle 31"/>
            <p:cNvSpPr/>
            <p:nvPr/>
          </p:nvSpPr>
          <p:spPr>
            <a:xfrm>
              <a:off x="1935556" y="2586070"/>
              <a:ext cx="3924499" cy="152083"/>
            </a:xfrm>
            <a:prstGeom prst="rect">
              <a:avLst/>
            </a:prstGeom>
            <a:gradFill rotWithShape="1">
              <a:gsLst>
                <a:gs pos="0">
                  <a:srgbClr val="000000">
                    <a:alpha val="70000"/>
                  </a:srgbClr>
                </a:gs>
                <a:gs pos="100000">
                  <a:srgbClr val="000000">
                    <a:alpha val="0"/>
                  </a:srgbClr>
                </a:gs>
              </a:gsLst>
              <a:path path="shape">
                <a:fillToRect l="50000" t="50000" r="50000" b="50000"/>
              </a:path>
              <a:tileRect/>
            </a:gradFill>
            <a:ln w="9525">
              <a:noFill/>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endParaRPr lang="zh-CN" altLang="en-US" sz="180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3327" name="AutoShape 6"/>
            <p:cNvSpPr/>
            <p:nvPr/>
          </p:nvSpPr>
          <p:spPr>
            <a:xfrm>
              <a:off x="1960286" y="2270789"/>
              <a:ext cx="3899770" cy="436467"/>
            </a:xfrm>
            <a:prstGeom prst="roundRect">
              <a:avLst>
                <a:gd name="adj" fmla="val 16667"/>
              </a:avLst>
            </a:prstGeom>
            <a:gradFill rotWithShape="1">
              <a:gsLst>
                <a:gs pos="0">
                  <a:srgbClr val="FFFFFF"/>
                </a:gs>
                <a:gs pos="100000">
                  <a:srgbClr val="DDDDDD"/>
                </a:gs>
              </a:gsLst>
              <a:lin ang="5400000" scaled="1"/>
              <a:tileRect/>
            </a:gradFill>
            <a:ln w="9525" cap="flat" cmpd="sng">
              <a:solidFill>
                <a:srgbClr val="D9D9D9"/>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r>
                <a:rPr lang="zh-CN" altLang="en-US" sz="2400" b="1" dirty="0">
                  <a:solidFill>
                    <a:srgbClr val="C00000"/>
                  </a:solidFill>
                  <a:latin typeface="微软雅黑" panose="020B0503020204020204" charset="-122"/>
                  <a:ea typeface="微软雅黑" panose="020B0503020204020204" charset="-122"/>
                  <a:sym typeface="微软雅黑" panose="020B0503020204020204" charset="-122"/>
                </a:rPr>
                <a:t>    二、   市调及项目定位</a:t>
              </a:r>
            </a:p>
          </p:txBody>
        </p:sp>
      </p:grpSp>
      <p:sp>
        <p:nvSpPr>
          <p:cNvPr id="13324" name="矩形 72"/>
          <p:cNvSpPr/>
          <p:nvPr/>
        </p:nvSpPr>
        <p:spPr>
          <a:xfrm>
            <a:off x="5232922" y="1574165"/>
            <a:ext cx="1010213" cy="52322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spcBef>
                <a:spcPct val="0"/>
              </a:spcBef>
              <a:buNone/>
            </a:pPr>
            <a:r>
              <a:rPr lang="zh-CN" altLang="en-US" sz="2800" b="1" dirty="0">
                <a:solidFill>
                  <a:srgbClr val="C00000"/>
                </a:solidFill>
                <a:latin typeface="微软雅黑" panose="020B0503020204020204" charset="-122"/>
                <a:ea typeface="微软雅黑" panose="020B0503020204020204" charset="-122"/>
                <a:sym typeface="微软雅黑" panose="020B0503020204020204" charset="-122"/>
              </a:rPr>
              <a:t>目 录</a:t>
            </a:r>
            <a:endParaRPr lang="zh-CN" altLang="en-US" sz="2800" dirty="0">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custDataLst>
              <p:tags r:id="rId1"/>
            </p:custDataLst>
          </p:nvPr>
        </p:nvSpPr>
        <p:spPr>
          <a:xfrm>
            <a:off x="9445625" y="356235"/>
            <a:ext cx="2746375" cy="64516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张家港历年商品房</a:t>
            </a:r>
          </a:p>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销售均价走势</a:t>
            </a:r>
          </a:p>
        </p:txBody>
      </p:sp>
      <p:graphicFrame>
        <p:nvGraphicFramePr>
          <p:cNvPr id="4" name="表格 3"/>
          <p:cNvGraphicFramePr/>
          <p:nvPr>
            <p:custDataLst>
              <p:tags r:id="rId2"/>
            </p:custDataLst>
          </p:nvPr>
        </p:nvGraphicFramePr>
        <p:xfrm>
          <a:off x="695325" y="1413510"/>
          <a:ext cx="10725785" cy="2423795"/>
        </p:xfrm>
        <a:graphic>
          <a:graphicData uri="http://schemas.openxmlformats.org/drawingml/2006/table">
            <a:tbl>
              <a:tblPr firstRow="1" bandRow="1">
                <a:tableStyleId>{5C22544A-7EE6-4342-B048-85BDC9FD1C3A}</a:tableStyleId>
              </a:tblPr>
              <a:tblGrid>
                <a:gridCol w="1340723">
                  <a:extLst>
                    <a:ext uri="{9D8B030D-6E8A-4147-A177-3AD203B41FA5}">
                      <a16:colId xmlns:a16="http://schemas.microsoft.com/office/drawing/2014/main" val="20000"/>
                    </a:ext>
                  </a:extLst>
                </a:gridCol>
                <a:gridCol w="1340723">
                  <a:extLst>
                    <a:ext uri="{9D8B030D-6E8A-4147-A177-3AD203B41FA5}">
                      <a16:colId xmlns:a16="http://schemas.microsoft.com/office/drawing/2014/main" val="20001"/>
                    </a:ext>
                  </a:extLst>
                </a:gridCol>
                <a:gridCol w="1340723">
                  <a:extLst>
                    <a:ext uri="{9D8B030D-6E8A-4147-A177-3AD203B41FA5}">
                      <a16:colId xmlns:a16="http://schemas.microsoft.com/office/drawing/2014/main" val="20002"/>
                    </a:ext>
                  </a:extLst>
                </a:gridCol>
                <a:gridCol w="1340724">
                  <a:extLst>
                    <a:ext uri="{9D8B030D-6E8A-4147-A177-3AD203B41FA5}">
                      <a16:colId xmlns:a16="http://schemas.microsoft.com/office/drawing/2014/main" val="20003"/>
                    </a:ext>
                  </a:extLst>
                </a:gridCol>
                <a:gridCol w="1340723">
                  <a:extLst>
                    <a:ext uri="{9D8B030D-6E8A-4147-A177-3AD203B41FA5}">
                      <a16:colId xmlns:a16="http://schemas.microsoft.com/office/drawing/2014/main" val="20004"/>
                    </a:ext>
                  </a:extLst>
                </a:gridCol>
                <a:gridCol w="1340723">
                  <a:extLst>
                    <a:ext uri="{9D8B030D-6E8A-4147-A177-3AD203B41FA5}">
                      <a16:colId xmlns:a16="http://schemas.microsoft.com/office/drawing/2014/main" val="20005"/>
                    </a:ext>
                  </a:extLst>
                </a:gridCol>
                <a:gridCol w="1340723">
                  <a:extLst>
                    <a:ext uri="{9D8B030D-6E8A-4147-A177-3AD203B41FA5}">
                      <a16:colId xmlns:a16="http://schemas.microsoft.com/office/drawing/2014/main" val="20006"/>
                    </a:ext>
                  </a:extLst>
                </a:gridCol>
                <a:gridCol w="1340723">
                  <a:extLst>
                    <a:ext uri="{9D8B030D-6E8A-4147-A177-3AD203B41FA5}">
                      <a16:colId xmlns:a16="http://schemas.microsoft.com/office/drawing/2014/main" val="20007"/>
                    </a:ext>
                  </a:extLst>
                </a:gridCol>
              </a:tblGrid>
              <a:tr h="368935">
                <a:tc gridSpan="8">
                  <a:txBody>
                    <a:bodyPr/>
                    <a:lstStyle/>
                    <a:p>
                      <a:pPr algn="ctr">
                        <a:buNone/>
                      </a:pPr>
                      <a:r>
                        <a:rPr lang="en-US" altLang="zh-CN" sz="1600">
                          <a:latin typeface="微软雅黑" panose="020B0503020204020204" charset="-122"/>
                          <a:ea typeface="微软雅黑" panose="020B0503020204020204" charset="-122"/>
                          <a:cs typeface="微软雅黑" panose="020B0503020204020204" charset="-122"/>
                        </a:rPr>
                        <a:t>2022-2025</a:t>
                      </a:r>
                      <a:r>
                        <a:rPr lang="zh-CN" altLang="en-US" sz="1600">
                          <a:latin typeface="微软雅黑" panose="020B0503020204020204" charset="-122"/>
                          <a:ea typeface="微软雅黑" panose="020B0503020204020204" charset="-122"/>
                          <a:cs typeface="微软雅黑" panose="020B0503020204020204" charset="-122"/>
                        </a:rPr>
                        <a:t>年商品房销售均价</a:t>
                      </a:r>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579120">
                <a:tc>
                  <a:txBody>
                    <a:bodyPr/>
                    <a:lstStyle/>
                    <a:p>
                      <a:pPr algn="ctr">
                        <a:buNone/>
                      </a:pPr>
                      <a:r>
                        <a:rPr lang="zh-CN" altLang="en-US" sz="1600">
                          <a:latin typeface="微软雅黑" panose="020B0503020204020204" charset="-122"/>
                          <a:ea typeface="微软雅黑" panose="020B0503020204020204" charset="-122"/>
                        </a:rPr>
                        <a:t>年份</a:t>
                      </a:r>
                    </a:p>
                  </a:txBody>
                  <a:tcPr/>
                </a:tc>
                <a:tc>
                  <a:txBody>
                    <a:bodyPr/>
                    <a:lstStyle/>
                    <a:p>
                      <a:pPr algn="ctr">
                        <a:buNone/>
                      </a:pPr>
                      <a:r>
                        <a:rPr lang="zh-CN" altLang="en-US" sz="1600">
                          <a:latin typeface="微软雅黑" panose="020B0503020204020204" charset="-122"/>
                          <a:ea typeface="微软雅黑" panose="020B0503020204020204" charset="-122"/>
                        </a:rPr>
                        <a:t>二手房挂牌均价（元</a:t>
                      </a:r>
                      <a:r>
                        <a:rPr lang="en-US" altLang="zh-CN" sz="1600">
                          <a:latin typeface="微软雅黑" panose="020B0503020204020204" charset="-122"/>
                          <a:ea typeface="微软雅黑" panose="020B0503020204020204" charset="-122"/>
                        </a:rPr>
                        <a:t>/</a:t>
                      </a:r>
                      <a:r>
                        <a:rPr lang="zh-CN" altLang="en-US" sz="1600">
                          <a:latin typeface="微软雅黑" panose="020B0503020204020204" charset="-122"/>
                          <a:ea typeface="微软雅黑" panose="020B0503020204020204" charset="-122"/>
                        </a:rPr>
                        <a:t>㎡）</a:t>
                      </a:r>
                    </a:p>
                  </a:txBody>
                  <a:tcPr/>
                </a:tc>
                <a:tc>
                  <a:txBody>
                    <a:bodyPr/>
                    <a:lstStyle/>
                    <a:p>
                      <a:pPr algn="ctr">
                        <a:buNone/>
                      </a:pPr>
                      <a:r>
                        <a:rPr lang="zh-CN" altLang="en-US" sz="1600">
                          <a:latin typeface="微软雅黑" panose="020B0503020204020204" charset="-122"/>
                          <a:ea typeface="微软雅黑" panose="020B0503020204020204" charset="-122"/>
                        </a:rPr>
                        <a:t>杨舍镇</a:t>
                      </a:r>
                    </a:p>
                    <a:p>
                      <a:pPr algn="ctr">
                        <a:buNone/>
                      </a:pPr>
                      <a:r>
                        <a:rPr lang="zh-CN" altLang="en-US" sz="1600">
                          <a:latin typeface="微软雅黑" panose="020B0503020204020204" charset="-122"/>
                          <a:ea typeface="微软雅黑" panose="020B0503020204020204" charset="-122"/>
                        </a:rPr>
                        <a:t>（元</a:t>
                      </a:r>
                      <a:r>
                        <a:rPr lang="en-US" altLang="zh-CN" sz="1600">
                          <a:latin typeface="微软雅黑" panose="020B0503020204020204" charset="-122"/>
                          <a:ea typeface="微软雅黑" panose="020B0503020204020204" charset="-122"/>
                        </a:rPr>
                        <a:t>/</a:t>
                      </a:r>
                      <a:r>
                        <a:rPr lang="zh-CN" altLang="en-US" sz="1600">
                          <a:latin typeface="微软雅黑" panose="020B0503020204020204" charset="-122"/>
                          <a:ea typeface="微软雅黑" panose="020B0503020204020204" charset="-122"/>
                        </a:rPr>
                        <a:t>㎡）</a:t>
                      </a:r>
                    </a:p>
                  </a:txBody>
                  <a:tcPr/>
                </a:tc>
                <a:tc>
                  <a:txBody>
                    <a:bodyPr/>
                    <a:lstStyle/>
                    <a:p>
                      <a:pPr algn="ctr">
                        <a:buNone/>
                      </a:pPr>
                      <a:r>
                        <a:rPr lang="zh-CN" altLang="en-US" sz="1600">
                          <a:latin typeface="微软雅黑" panose="020B0503020204020204" charset="-122"/>
                          <a:ea typeface="微软雅黑" panose="020B0503020204020204" charset="-122"/>
                        </a:rPr>
                        <a:t>凤凰镇</a:t>
                      </a:r>
                    </a:p>
                    <a:p>
                      <a:pPr algn="ctr">
                        <a:buNone/>
                      </a:pPr>
                      <a:r>
                        <a:rPr lang="zh-CN" altLang="en-US" sz="1600">
                          <a:latin typeface="微软雅黑" panose="020B0503020204020204" charset="-122"/>
                          <a:ea typeface="微软雅黑" panose="020B0503020204020204" charset="-122"/>
                        </a:rPr>
                        <a:t>（元</a:t>
                      </a:r>
                      <a:r>
                        <a:rPr lang="en-US" altLang="zh-CN" sz="1600">
                          <a:latin typeface="微软雅黑" panose="020B0503020204020204" charset="-122"/>
                          <a:ea typeface="微软雅黑" panose="020B0503020204020204" charset="-122"/>
                        </a:rPr>
                        <a:t>/</a:t>
                      </a:r>
                      <a:r>
                        <a:rPr lang="zh-CN" altLang="en-US" sz="1600">
                          <a:latin typeface="微软雅黑" panose="020B0503020204020204" charset="-122"/>
                          <a:ea typeface="微软雅黑" panose="020B0503020204020204" charset="-122"/>
                        </a:rPr>
                        <a:t>㎡）</a:t>
                      </a:r>
                    </a:p>
                  </a:txBody>
                  <a:tcPr/>
                </a:tc>
                <a:tc>
                  <a:txBody>
                    <a:bodyPr/>
                    <a:lstStyle/>
                    <a:p>
                      <a:pPr algn="ctr">
                        <a:buNone/>
                      </a:pPr>
                      <a:r>
                        <a:rPr lang="zh-CN" altLang="en-US" sz="1600">
                          <a:latin typeface="微软雅黑" panose="020B0503020204020204" charset="-122"/>
                          <a:ea typeface="微软雅黑" panose="020B0503020204020204" charset="-122"/>
                        </a:rPr>
                        <a:t>新房均价（元</a:t>
                      </a:r>
                      <a:r>
                        <a:rPr lang="en-US" altLang="zh-CN" sz="1600">
                          <a:latin typeface="微软雅黑" panose="020B0503020204020204" charset="-122"/>
                          <a:ea typeface="微软雅黑" panose="020B0503020204020204" charset="-122"/>
                        </a:rPr>
                        <a:t>/</a:t>
                      </a:r>
                      <a:r>
                        <a:rPr lang="zh-CN" altLang="en-US" sz="1600">
                          <a:latin typeface="微软雅黑" panose="020B0503020204020204" charset="-122"/>
                          <a:ea typeface="微软雅黑" panose="020B0503020204020204" charset="-122"/>
                        </a:rPr>
                        <a:t>㎡）</a:t>
                      </a:r>
                    </a:p>
                  </a:txBody>
                  <a:tcPr/>
                </a:tc>
                <a:tc>
                  <a:txBody>
                    <a:bodyPr/>
                    <a:lstStyle/>
                    <a:p>
                      <a:pPr algn="ctr">
                        <a:buNone/>
                      </a:pPr>
                      <a:r>
                        <a:rPr lang="en-US" altLang="zh-CN" sz="1600">
                          <a:latin typeface="微软雅黑" panose="020B0503020204020204" charset="-122"/>
                          <a:ea typeface="微软雅黑" panose="020B0503020204020204" charset="-122"/>
                        </a:rPr>
                        <a:t>11</a:t>
                      </a:r>
                      <a:r>
                        <a:rPr lang="zh-CN" altLang="en-US" sz="1600">
                          <a:latin typeface="微软雅黑" panose="020B0503020204020204" charset="-122"/>
                          <a:ea typeface="微软雅黑" panose="020B0503020204020204" charset="-122"/>
                        </a:rPr>
                        <a:t>月</a:t>
                      </a:r>
                    </a:p>
                    <a:p>
                      <a:pPr algn="ctr">
                        <a:buNone/>
                      </a:pPr>
                      <a:r>
                        <a:rPr lang="zh-CN" altLang="en-US" sz="1600">
                          <a:latin typeface="微软雅黑" panose="020B0503020204020204" charset="-122"/>
                          <a:ea typeface="微软雅黑" panose="020B0503020204020204" charset="-122"/>
                        </a:rPr>
                        <a:t>（元</a:t>
                      </a:r>
                      <a:r>
                        <a:rPr lang="en-US" altLang="zh-CN" sz="1600">
                          <a:latin typeface="微软雅黑" panose="020B0503020204020204" charset="-122"/>
                          <a:ea typeface="微软雅黑" panose="020B0503020204020204" charset="-122"/>
                        </a:rPr>
                        <a:t>/</a:t>
                      </a:r>
                      <a:r>
                        <a:rPr lang="zh-CN" altLang="en-US" sz="1600">
                          <a:latin typeface="微软雅黑" panose="020B0503020204020204" charset="-122"/>
                          <a:ea typeface="微软雅黑" panose="020B0503020204020204" charset="-122"/>
                        </a:rPr>
                        <a:t>㎡）</a:t>
                      </a:r>
                    </a:p>
                  </a:txBody>
                  <a:tcPr/>
                </a:tc>
                <a:tc>
                  <a:txBody>
                    <a:bodyPr/>
                    <a:lstStyle/>
                    <a:p>
                      <a:pPr algn="ctr">
                        <a:buNone/>
                      </a:pPr>
                      <a:r>
                        <a:rPr lang="en-US" altLang="zh-CN" sz="1600">
                          <a:latin typeface="微软雅黑" panose="020B0503020204020204" charset="-122"/>
                          <a:ea typeface="微软雅黑" panose="020B0503020204020204" charset="-122"/>
                        </a:rPr>
                        <a:t>12</a:t>
                      </a:r>
                      <a:r>
                        <a:rPr lang="zh-CN" altLang="en-US" sz="1600">
                          <a:latin typeface="微软雅黑" panose="020B0503020204020204" charset="-122"/>
                          <a:ea typeface="微软雅黑" panose="020B0503020204020204" charset="-122"/>
                        </a:rPr>
                        <a:t>月</a:t>
                      </a:r>
                    </a:p>
                    <a:p>
                      <a:pPr algn="ctr">
                        <a:buNone/>
                      </a:pPr>
                      <a:r>
                        <a:rPr lang="zh-CN" altLang="en-US" sz="1600">
                          <a:latin typeface="微软雅黑" panose="020B0503020204020204" charset="-122"/>
                          <a:ea typeface="微软雅黑" panose="020B0503020204020204" charset="-122"/>
                        </a:rPr>
                        <a:t>（元</a:t>
                      </a:r>
                      <a:r>
                        <a:rPr lang="en-US" altLang="zh-CN" sz="1600">
                          <a:latin typeface="微软雅黑" panose="020B0503020204020204" charset="-122"/>
                          <a:ea typeface="微软雅黑" panose="020B0503020204020204" charset="-122"/>
                        </a:rPr>
                        <a:t>/</a:t>
                      </a:r>
                      <a:r>
                        <a:rPr lang="zh-CN" altLang="en-US" sz="1600">
                          <a:latin typeface="微软雅黑" panose="020B0503020204020204" charset="-122"/>
                          <a:ea typeface="微软雅黑" panose="020B0503020204020204" charset="-122"/>
                        </a:rPr>
                        <a:t>㎡）</a:t>
                      </a:r>
                    </a:p>
                  </a:txBody>
                  <a:tcPr/>
                </a:tc>
                <a:tc>
                  <a:txBody>
                    <a:bodyPr/>
                    <a:lstStyle/>
                    <a:p>
                      <a:pPr algn="ctr">
                        <a:buNone/>
                      </a:pPr>
                      <a:r>
                        <a:rPr lang="zh-CN" altLang="en-US" sz="1600">
                          <a:latin typeface="微软雅黑" panose="020B0503020204020204" charset="-122"/>
                          <a:ea typeface="微软雅黑" panose="020B0503020204020204" charset="-122"/>
                        </a:rPr>
                        <a:t>全年跌幅（</a:t>
                      </a:r>
                      <a:r>
                        <a:rPr lang="en-US" altLang="zh-CN" sz="1600">
                          <a:latin typeface="微软雅黑" panose="020B0503020204020204" charset="-122"/>
                          <a:ea typeface="微软雅黑" panose="020B0503020204020204" charset="-122"/>
                        </a:rPr>
                        <a:t>%</a:t>
                      </a:r>
                      <a:r>
                        <a:rPr lang="zh-CN" altLang="en-US" sz="1600">
                          <a:latin typeface="微软雅黑" panose="020B0503020204020204" charset="-122"/>
                          <a:ea typeface="微软雅黑" panose="020B0503020204020204" charset="-122"/>
                        </a:rPr>
                        <a:t>）</a:t>
                      </a:r>
                    </a:p>
                  </a:txBody>
                  <a:tcPr/>
                </a:tc>
                <a:extLst>
                  <a:ext uri="{0D108BD9-81ED-4DB2-BD59-A6C34878D82A}">
                    <a16:rowId xmlns:a16="http://schemas.microsoft.com/office/drawing/2014/main" val="10001"/>
                  </a:ext>
                </a:extLst>
              </a:tr>
              <a:tr h="368935">
                <a:tc>
                  <a:txBody>
                    <a:bodyPr/>
                    <a:lstStyle/>
                    <a:p>
                      <a:pPr algn="ctr">
                        <a:buNone/>
                      </a:pPr>
                      <a:r>
                        <a:rPr lang="en-US" altLang="zh-CN" sz="1600">
                          <a:latin typeface="微软雅黑" panose="020B0503020204020204" charset="-122"/>
                          <a:ea typeface="微软雅黑" panose="020B0503020204020204" charset="-122"/>
                        </a:rPr>
                        <a:t>2025</a:t>
                      </a:r>
                      <a:r>
                        <a:rPr lang="zh-CN" altLang="en-US" sz="1600">
                          <a:latin typeface="微软雅黑" panose="020B0503020204020204" charset="-122"/>
                          <a:ea typeface="微软雅黑" panose="020B0503020204020204" charset="-122"/>
                        </a:rPr>
                        <a:t>年</a:t>
                      </a:r>
                      <a:r>
                        <a:rPr lang="en-US" altLang="zh-CN" sz="1600">
                          <a:latin typeface="微软雅黑" panose="020B0503020204020204" charset="-122"/>
                          <a:ea typeface="微软雅黑" panose="020B0503020204020204" charset="-122"/>
                        </a:rPr>
                        <a:t>5</a:t>
                      </a:r>
                      <a:r>
                        <a:rPr lang="zh-CN" altLang="en-US" sz="1600">
                          <a:latin typeface="微软雅黑" panose="020B0503020204020204" charset="-122"/>
                          <a:ea typeface="微软雅黑" panose="020B0503020204020204" charset="-122"/>
                        </a:rPr>
                        <a:t>月</a:t>
                      </a:r>
                    </a:p>
                  </a:txBody>
                  <a:tcPr/>
                </a:tc>
                <a:tc>
                  <a:txBody>
                    <a:bodyPr/>
                    <a:lstStyle/>
                    <a:p>
                      <a:pPr algn="ctr">
                        <a:buNone/>
                      </a:pPr>
                      <a:r>
                        <a:rPr lang="en-US" altLang="zh-CN" sz="1600">
                          <a:latin typeface="微软雅黑" panose="020B0503020204020204" charset="-122"/>
                          <a:ea typeface="微软雅黑" panose="020B0503020204020204" charset="-122"/>
                        </a:rPr>
                        <a:t>9797</a:t>
                      </a:r>
                    </a:p>
                  </a:txBody>
                  <a:tcPr/>
                </a:tc>
                <a:tc>
                  <a:txBody>
                    <a:bodyPr/>
                    <a:lstStyle/>
                    <a:p>
                      <a:pPr algn="ctr">
                        <a:buNone/>
                      </a:pPr>
                      <a:r>
                        <a:rPr lang="en-US" altLang="zh-CN" sz="1600">
                          <a:latin typeface="微软雅黑" panose="020B0503020204020204" charset="-122"/>
                          <a:ea typeface="微软雅黑" panose="020B0503020204020204" charset="-122"/>
                        </a:rPr>
                        <a:t>11288</a:t>
                      </a:r>
                    </a:p>
                  </a:txBody>
                  <a:tcPr/>
                </a:tc>
                <a:tc>
                  <a:txBody>
                    <a:bodyPr/>
                    <a:lstStyle/>
                    <a:p>
                      <a:pPr algn="ctr">
                        <a:buNone/>
                      </a:pPr>
                      <a:r>
                        <a:rPr lang="en-US" altLang="zh-CN" sz="1600">
                          <a:latin typeface="微软雅黑" panose="020B0503020204020204" charset="-122"/>
                          <a:ea typeface="微软雅黑" panose="020B0503020204020204" charset="-122"/>
                        </a:rPr>
                        <a:t>7251</a:t>
                      </a:r>
                    </a:p>
                  </a:txBody>
                  <a:tcPr/>
                </a:tc>
                <a:tc>
                  <a:txBody>
                    <a:bodyPr/>
                    <a:lstStyle/>
                    <a:p>
                      <a:pPr algn="ctr">
                        <a:buNone/>
                      </a:pPr>
                      <a:r>
                        <a:rPr lang="en-US" altLang="zh-CN" sz="1600">
                          <a:latin typeface="微软雅黑" panose="020B0503020204020204" charset="-122"/>
                          <a:ea typeface="微软雅黑" panose="020B0503020204020204" charset="-122"/>
                        </a:rPr>
                        <a:t>13956</a:t>
                      </a:r>
                    </a:p>
                  </a:txBody>
                  <a:tcPr/>
                </a:tc>
                <a:tc>
                  <a:txBody>
                    <a:bodyPr/>
                    <a:lstStyle/>
                    <a:p>
                      <a:pPr algn="ctr">
                        <a:buNone/>
                      </a:pPr>
                      <a:endParaRPr lang="zh-CN" altLang="en-US" sz="1600">
                        <a:latin typeface="微软雅黑" panose="020B0503020204020204" charset="-122"/>
                        <a:ea typeface="微软雅黑" panose="020B0503020204020204" charset="-122"/>
                      </a:endParaRPr>
                    </a:p>
                  </a:txBody>
                  <a:tcPr/>
                </a:tc>
                <a:tc>
                  <a:txBody>
                    <a:bodyPr/>
                    <a:lstStyle/>
                    <a:p>
                      <a:pPr algn="ctr">
                        <a:buNone/>
                      </a:pPr>
                      <a:endParaRPr lang="zh-CN" altLang="en-US" sz="1600">
                        <a:latin typeface="微软雅黑" panose="020B0503020204020204" charset="-122"/>
                        <a:ea typeface="微软雅黑" panose="020B0503020204020204" charset="-122"/>
                      </a:endParaRPr>
                    </a:p>
                  </a:txBody>
                  <a:tcPr/>
                </a:tc>
                <a:tc>
                  <a:txBody>
                    <a:bodyPr/>
                    <a:lstStyle/>
                    <a:p>
                      <a:pPr algn="ctr">
                        <a:buNone/>
                      </a:pPr>
                      <a:endParaRPr lang="zh-CN" altLang="en-US" sz="1600">
                        <a:latin typeface="微软雅黑" panose="020B0503020204020204" charset="-122"/>
                        <a:ea typeface="微软雅黑" panose="020B0503020204020204" charset="-122"/>
                      </a:endParaRPr>
                    </a:p>
                  </a:txBody>
                  <a:tcPr/>
                </a:tc>
                <a:extLst>
                  <a:ext uri="{0D108BD9-81ED-4DB2-BD59-A6C34878D82A}">
                    <a16:rowId xmlns:a16="http://schemas.microsoft.com/office/drawing/2014/main" val="10002"/>
                  </a:ext>
                </a:extLst>
              </a:tr>
              <a:tr h="368935">
                <a:tc>
                  <a:txBody>
                    <a:bodyPr/>
                    <a:lstStyle/>
                    <a:p>
                      <a:pPr algn="ctr">
                        <a:buNone/>
                      </a:pPr>
                      <a:r>
                        <a:rPr lang="en-US" altLang="zh-CN" sz="1600">
                          <a:latin typeface="微软雅黑" panose="020B0503020204020204" charset="-122"/>
                          <a:ea typeface="微软雅黑" panose="020B0503020204020204" charset="-122"/>
                        </a:rPr>
                        <a:t>2024</a:t>
                      </a:r>
                      <a:r>
                        <a:rPr lang="zh-CN" altLang="en-US" sz="1600">
                          <a:latin typeface="微软雅黑" panose="020B0503020204020204" charset="-122"/>
                          <a:ea typeface="微软雅黑" panose="020B0503020204020204" charset="-122"/>
                        </a:rPr>
                        <a:t>年</a:t>
                      </a:r>
                    </a:p>
                  </a:txBody>
                  <a:tcPr/>
                </a:tc>
                <a:tc>
                  <a:txBody>
                    <a:bodyPr/>
                    <a:lstStyle/>
                    <a:p>
                      <a:pPr algn="ctr">
                        <a:buNone/>
                      </a:pPr>
                      <a:endParaRPr lang="zh-CN" altLang="en-US" sz="1600">
                        <a:latin typeface="微软雅黑" panose="020B0503020204020204" charset="-122"/>
                        <a:ea typeface="微软雅黑" panose="020B0503020204020204" charset="-122"/>
                      </a:endParaRPr>
                    </a:p>
                  </a:txBody>
                  <a:tcPr/>
                </a:tc>
                <a:tc>
                  <a:txBody>
                    <a:bodyPr/>
                    <a:lstStyle/>
                    <a:p>
                      <a:pPr algn="ctr">
                        <a:buNone/>
                      </a:pPr>
                      <a:endParaRPr lang="zh-CN" altLang="en-US" sz="1600">
                        <a:latin typeface="微软雅黑" panose="020B0503020204020204" charset="-122"/>
                        <a:ea typeface="微软雅黑" panose="020B0503020204020204" charset="-122"/>
                      </a:endParaRPr>
                    </a:p>
                  </a:txBody>
                  <a:tcPr/>
                </a:tc>
                <a:tc>
                  <a:txBody>
                    <a:bodyPr/>
                    <a:lstStyle/>
                    <a:p>
                      <a:pPr algn="ctr">
                        <a:buNone/>
                      </a:pPr>
                      <a:endParaRPr lang="zh-CN" altLang="en-US" sz="1600">
                        <a:latin typeface="微软雅黑" panose="020B0503020204020204" charset="-122"/>
                        <a:ea typeface="微软雅黑" panose="020B0503020204020204" charset="-122"/>
                      </a:endParaRPr>
                    </a:p>
                  </a:txBody>
                  <a:tcPr/>
                </a:tc>
                <a:tc>
                  <a:txBody>
                    <a:bodyPr/>
                    <a:lstStyle/>
                    <a:p>
                      <a:pPr algn="ctr">
                        <a:buNone/>
                      </a:pPr>
                      <a:r>
                        <a:rPr lang="en-US" altLang="zh-CN" sz="1600">
                          <a:latin typeface="微软雅黑" panose="020B0503020204020204" charset="-122"/>
                          <a:ea typeface="微软雅黑" panose="020B0503020204020204" charset="-122"/>
                        </a:rPr>
                        <a:t>13956</a:t>
                      </a:r>
                    </a:p>
                  </a:txBody>
                  <a:tcPr/>
                </a:tc>
                <a:tc>
                  <a:txBody>
                    <a:bodyPr/>
                    <a:lstStyle/>
                    <a:p>
                      <a:pPr algn="ctr">
                        <a:buNone/>
                      </a:pPr>
                      <a:r>
                        <a:rPr lang="en-US" altLang="zh-CN" sz="1600">
                          <a:latin typeface="微软雅黑" panose="020B0503020204020204" charset="-122"/>
                          <a:ea typeface="微软雅黑" panose="020B0503020204020204" charset="-122"/>
                        </a:rPr>
                        <a:t>9960</a:t>
                      </a:r>
                    </a:p>
                  </a:txBody>
                  <a:tcPr/>
                </a:tc>
                <a:tc>
                  <a:txBody>
                    <a:bodyPr/>
                    <a:lstStyle/>
                    <a:p>
                      <a:pPr algn="ctr">
                        <a:buNone/>
                      </a:pPr>
                      <a:r>
                        <a:rPr lang="en-US" altLang="zh-CN" sz="1600">
                          <a:latin typeface="微软雅黑" panose="020B0503020204020204" charset="-122"/>
                          <a:ea typeface="微软雅黑" panose="020B0503020204020204" charset="-122"/>
                        </a:rPr>
                        <a:t>10265</a:t>
                      </a:r>
                    </a:p>
                  </a:txBody>
                  <a:tcPr/>
                </a:tc>
                <a:tc>
                  <a:txBody>
                    <a:bodyPr/>
                    <a:lstStyle/>
                    <a:p>
                      <a:pPr algn="ctr">
                        <a:buNone/>
                      </a:pPr>
                      <a:r>
                        <a:rPr lang="en-US" altLang="zh-CN" sz="1600">
                          <a:latin typeface="微软雅黑" panose="020B0503020204020204" charset="-122"/>
                          <a:ea typeface="微软雅黑" panose="020B0503020204020204" charset="-122"/>
                        </a:rPr>
                        <a:t>-6.87</a:t>
                      </a:r>
                    </a:p>
                  </a:txBody>
                  <a:tcPr/>
                </a:tc>
                <a:extLst>
                  <a:ext uri="{0D108BD9-81ED-4DB2-BD59-A6C34878D82A}">
                    <a16:rowId xmlns:a16="http://schemas.microsoft.com/office/drawing/2014/main" val="10003"/>
                  </a:ext>
                </a:extLst>
              </a:tr>
              <a:tr h="368935">
                <a:tc>
                  <a:txBody>
                    <a:bodyPr/>
                    <a:lstStyle/>
                    <a:p>
                      <a:pPr algn="ctr">
                        <a:buNone/>
                      </a:pPr>
                      <a:r>
                        <a:rPr lang="en-US" altLang="zh-CN" sz="1600">
                          <a:latin typeface="微软雅黑" panose="020B0503020204020204" charset="-122"/>
                          <a:ea typeface="微软雅黑" panose="020B0503020204020204" charset="-122"/>
                        </a:rPr>
                        <a:t>2023</a:t>
                      </a:r>
                      <a:r>
                        <a:rPr lang="zh-CN" altLang="en-US" sz="1600">
                          <a:latin typeface="微软雅黑" panose="020B0503020204020204" charset="-122"/>
                          <a:ea typeface="微软雅黑" panose="020B0503020204020204" charset="-122"/>
                        </a:rPr>
                        <a:t>年</a:t>
                      </a:r>
                    </a:p>
                  </a:txBody>
                  <a:tcPr/>
                </a:tc>
                <a:tc>
                  <a:txBody>
                    <a:bodyPr/>
                    <a:lstStyle/>
                    <a:p>
                      <a:pPr algn="ctr">
                        <a:buNone/>
                      </a:pPr>
                      <a:endParaRPr lang="zh-CN" altLang="en-US" sz="1600">
                        <a:latin typeface="微软雅黑" panose="020B0503020204020204" charset="-122"/>
                        <a:ea typeface="微软雅黑" panose="020B0503020204020204" charset="-122"/>
                      </a:endParaRPr>
                    </a:p>
                  </a:txBody>
                  <a:tcPr/>
                </a:tc>
                <a:tc>
                  <a:txBody>
                    <a:bodyPr/>
                    <a:lstStyle/>
                    <a:p>
                      <a:pPr algn="ctr">
                        <a:buNone/>
                      </a:pPr>
                      <a:endParaRPr lang="zh-CN" altLang="en-US" sz="1600">
                        <a:latin typeface="微软雅黑" panose="020B0503020204020204" charset="-122"/>
                        <a:ea typeface="微软雅黑" panose="020B0503020204020204" charset="-122"/>
                      </a:endParaRPr>
                    </a:p>
                  </a:txBody>
                  <a:tcPr/>
                </a:tc>
                <a:tc>
                  <a:txBody>
                    <a:bodyPr/>
                    <a:lstStyle/>
                    <a:p>
                      <a:pPr algn="ctr">
                        <a:buNone/>
                      </a:pPr>
                      <a:endParaRPr lang="zh-CN" altLang="en-US" sz="1600">
                        <a:latin typeface="微软雅黑" panose="020B0503020204020204" charset="-122"/>
                        <a:ea typeface="微软雅黑" panose="020B0503020204020204" charset="-122"/>
                      </a:endParaRPr>
                    </a:p>
                  </a:txBody>
                  <a:tcPr/>
                </a:tc>
                <a:tc>
                  <a:txBody>
                    <a:bodyPr/>
                    <a:lstStyle/>
                    <a:p>
                      <a:pPr algn="ctr">
                        <a:buNone/>
                      </a:pPr>
                      <a:r>
                        <a:rPr lang="en-US" altLang="zh-CN" sz="1600">
                          <a:latin typeface="微软雅黑" panose="020B0503020204020204" charset="-122"/>
                          <a:ea typeface="微软雅黑" panose="020B0503020204020204" charset="-122"/>
                        </a:rPr>
                        <a:t>14461</a:t>
                      </a:r>
                    </a:p>
                  </a:txBody>
                  <a:tcPr/>
                </a:tc>
                <a:tc>
                  <a:txBody>
                    <a:bodyPr/>
                    <a:lstStyle/>
                    <a:p>
                      <a:pPr algn="ctr">
                        <a:buNone/>
                      </a:pPr>
                      <a:r>
                        <a:rPr lang="en-US" altLang="zh-CN" sz="1600">
                          <a:latin typeface="微软雅黑" panose="020B0503020204020204" charset="-122"/>
                          <a:ea typeface="微软雅黑" panose="020B0503020204020204" charset="-122"/>
                        </a:rPr>
                        <a:t>11808</a:t>
                      </a:r>
                    </a:p>
                  </a:txBody>
                  <a:tcPr/>
                </a:tc>
                <a:tc>
                  <a:txBody>
                    <a:bodyPr/>
                    <a:lstStyle/>
                    <a:p>
                      <a:pPr algn="ctr">
                        <a:buNone/>
                      </a:pPr>
                      <a:r>
                        <a:rPr lang="en-US" altLang="zh-CN" sz="1600">
                          <a:latin typeface="微软雅黑" panose="020B0503020204020204" charset="-122"/>
                          <a:ea typeface="微软雅黑" panose="020B0503020204020204" charset="-122"/>
                        </a:rPr>
                        <a:t>11361</a:t>
                      </a:r>
                    </a:p>
                  </a:txBody>
                  <a:tcPr/>
                </a:tc>
                <a:tc>
                  <a:txBody>
                    <a:bodyPr/>
                    <a:lstStyle/>
                    <a:p>
                      <a:pPr algn="ctr">
                        <a:buNone/>
                      </a:pPr>
                      <a:r>
                        <a:rPr lang="en-US" altLang="zh-CN" sz="1600">
                          <a:latin typeface="微软雅黑" panose="020B0503020204020204" charset="-122"/>
                          <a:ea typeface="微软雅黑" panose="020B0503020204020204" charset="-122"/>
                        </a:rPr>
                        <a:t>-4.5</a:t>
                      </a:r>
                    </a:p>
                  </a:txBody>
                  <a:tcPr/>
                </a:tc>
                <a:extLst>
                  <a:ext uri="{0D108BD9-81ED-4DB2-BD59-A6C34878D82A}">
                    <a16:rowId xmlns:a16="http://schemas.microsoft.com/office/drawing/2014/main" val="10004"/>
                  </a:ext>
                </a:extLst>
              </a:tr>
              <a:tr h="368935">
                <a:tc>
                  <a:txBody>
                    <a:bodyPr/>
                    <a:lstStyle/>
                    <a:p>
                      <a:pPr algn="ctr">
                        <a:buNone/>
                      </a:pPr>
                      <a:r>
                        <a:rPr lang="en-US" altLang="zh-CN" sz="1600">
                          <a:latin typeface="微软雅黑" panose="020B0503020204020204" charset="-122"/>
                          <a:ea typeface="微软雅黑" panose="020B0503020204020204" charset="-122"/>
                        </a:rPr>
                        <a:t>2022</a:t>
                      </a:r>
                      <a:r>
                        <a:rPr lang="zh-CN" altLang="en-US" sz="1600">
                          <a:latin typeface="微软雅黑" panose="020B0503020204020204" charset="-122"/>
                          <a:ea typeface="微软雅黑" panose="020B0503020204020204" charset="-122"/>
                        </a:rPr>
                        <a:t>年</a:t>
                      </a:r>
                    </a:p>
                  </a:txBody>
                  <a:tcPr/>
                </a:tc>
                <a:tc>
                  <a:txBody>
                    <a:bodyPr/>
                    <a:lstStyle/>
                    <a:p>
                      <a:pPr algn="ctr">
                        <a:buNone/>
                      </a:pPr>
                      <a:endParaRPr lang="zh-CN" altLang="en-US" sz="1600">
                        <a:latin typeface="微软雅黑" panose="020B0503020204020204" charset="-122"/>
                        <a:ea typeface="微软雅黑" panose="020B0503020204020204" charset="-122"/>
                      </a:endParaRPr>
                    </a:p>
                  </a:txBody>
                  <a:tcPr/>
                </a:tc>
                <a:tc>
                  <a:txBody>
                    <a:bodyPr/>
                    <a:lstStyle/>
                    <a:p>
                      <a:pPr algn="ctr">
                        <a:buNone/>
                      </a:pPr>
                      <a:endParaRPr lang="zh-CN" altLang="en-US" sz="1600">
                        <a:latin typeface="微软雅黑" panose="020B0503020204020204" charset="-122"/>
                        <a:ea typeface="微软雅黑" panose="020B0503020204020204" charset="-122"/>
                      </a:endParaRPr>
                    </a:p>
                  </a:txBody>
                  <a:tcPr/>
                </a:tc>
                <a:tc>
                  <a:txBody>
                    <a:bodyPr/>
                    <a:lstStyle/>
                    <a:p>
                      <a:pPr algn="ctr">
                        <a:buNone/>
                      </a:pPr>
                      <a:endParaRPr lang="zh-CN" altLang="en-US" sz="1600">
                        <a:latin typeface="微软雅黑" panose="020B0503020204020204" charset="-122"/>
                        <a:ea typeface="微软雅黑" panose="020B0503020204020204" charset="-122"/>
                      </a:endParaRPr>
                    </a:p>
                  </a:txBody>
                  <a:tcPr/>
                </a:tc>
                <a:tc>
                  <a:txBody>
                    <a:bodyPr/>
                    <a:lstStyle/>
                    <a:p>
                      <a:pPr algn="ctr">
                        <a:buNone/>
                      </a:pPr>
                      <a:r>
                        <a:rPr lang="en-US" altLang="zh-CN" sz="1600">
                          <a:latin typeface="微软雅黑" panose="020B0503020204020204" charset="-122"/>
                          <a:ea typeface="微软雅黑" panose="020B0503020204020204" charset="-122"/>
                        </a:rPr>
                        <a:t>14903</a:t>
                      </a:r>
                    </a:p>
                  </a:txBody>
                  <a:tcPr/>
                </a:tc>
                <a:tc>
                  <a:txBody>
                    <a:bodyPr/>
                    <a:lstStyle/>
                    <a:p>
                      <a:pPr algn="ctr">
                        <a:buNone/>
                      </a:pPr>
                      <a:r>
                        <a:rPr lang="en-US" altLang="zh-CN" sz="1600">
                          <a:latin typeface="微软雅黑" panose="020B0503020204020204" charset="-122"/>
                          <a:ea typeface="微软雅黑" panose="020B0503020204020204" charset="-122"/>
                        </a:rPr>
                        <a:t>12003</a:t>
                      </a:r>
                    </a:p>
                  </a:txBody>
                  <a:tcPr/>
                </a:tc>
                <a:tc>
                  <a:txBody>
                    <a:bodyPr/>
                    <a:lstStyle/>
                    <a:p>
                      <a:pPr algn="ctr">
                        <a:buNone/>
                      </a:pPr>
                      <a:r>
                        <a:rPr lang="en-US" altLang="zh-CN" sz="1600">
                          <a:latin typeface="微软雅黑" panose="020B0503020204020204" charset="-122"/>
                          <a:ea typeface="微软雅黑" panose="020B0503020204020204" charset="-122"/>
                        </a:rPr>
                        <a:t>11622</a:t>
                      </a:r>
                    </a:p>
                  </a:txBody>
                  <a:tcPr/>
                </a:tc>
                <a:tc>
                  <a:txBody>
                    <a:bodyPr/>
                    <a:lstStyle/>
                    <a:p>
                      <a:pPr algn="ctr">
                        <a:buNone/>
                      </a:pPr>
                      <a:r>
                        <a:rPr lang="en-US" altLang="zh-CN" sz="1600">
                          <a:latin typeface="微软雅黑" panose="020B0503020204020204" charset="-122"/>
                          <a:ea typeface="微软雅黑" panose="020B0503020204020204" charset="-122"/>
                        </a:rPr>
                        <a:t>-3.2</a:t>
                      </a:r>
                    </a:p>
                  </a:txBody>
                  <a:tcPr/>
                </a:tc>
                <a:extLst>
                  <a:ext uri="{0D108BD9-81ED-4DB2-BD59-A6C34878D82A}">
                    <a16:rowId xmlns:a16="http://schemas.microsoft.com/office/drawing/2014/main" val="10005"/>
                  </a:ext>
                </a:extLst>
              </a:tr>
            </a:tbl>
          </a:graphicData>
        </a:graphic>
      </p:graphicFrame>
      <p:graphicFrame>
        <p:nvGraphicFramePr>
          <p:cNvPr id="5" name="表格 4"/>
          <p:cNvGraphicFramePr/>
          <p:nvPr>
            <p:custDataLst>
              <p:tags r:id="rId3"/>
            </p:custDataLst>
          </p:nvPr>
        </p:nvGraphicFramePr>
        <p:xfrm>
          <a:off x="695325" y="3933825"/>
          <a:ext cx="10726420" cy="1097280"/>
        </p:xfrm>
        <a:graphic>
          <a:graphicData uri="http://schemas.openxmlformats.org/drawingml/2006/table">
            <a:tbl>
              <a:tblPr firstRow="1" bandRow="1">
                <a:tableStyleId>{5C22544A-7EE6-4342-B048-85BDC9FD1C3A}</a:tableStyleId>
              </a:tblPr>
              <a:tblGrid>
                <a:gridCol w="1744980">
                  <a:extLst>
                    <a:ext uri="{9D8B030D-6E8A-4147-A177-3AD203B41FA5}">
                      <a16:colId xmlns:a16="http://schemas.microsoft.com/office/drawing/2014/main" val="20000"/>
                    </a:ext>
                  </a:extLst>
                </a:gridCol>
                <a:gridCol w="1757680">
                  <a:extLst>
                    <a:ext uri="{9D8B030D-6E8A-4147-A177-3AD203B41FA5}">
                      <a16:colId xmlns:a16="http://schemas.microsoft.com/office/drawing/2014/main" val="20001"/>
                    </a:ext>
                  </a:extLst>
                </a:gridCol>
                <a:gridCol w="7223760">
                  <a:extLst>
                    <a:ext uri="{9D8B030D-6E8A-4147-A177-3AD203B41FA5}">
                      <a16:colId xmlns:a16="http://schemas.microsoft.com/office/drawing/2014/main" val="20002"/>
                    </a:ext>
                  </a:extLst>
                </a:gridCol>
              </a:tblGrid>
              <a:tr h="365760">
                <a:tc gridSpan="3">
                  <a:txBody>
                    <a:bodyPr/>
                    <a:lstStyle/>
                    <a:p>
                      <a:pPr algn="ctr">
                        <a:buNone/>
                      </a:pPr>
                      <a:r>
                        <a:rPr lang="en-US" altLang="zh-CN" sz="1600">
                          <a:latin typeface="微软雅黑" panose="020B0503020204020204" charset="-122"/>
                          <a:ea typeface="微软雅黑" panose="020B0503020204020204" charset="-122"/>
                          <a:cs typeface="微软雅黑" panose="020B0503020204020204" charset="-122"/>
                        </a:rPr>
                        <a:t>2025</a:t>
                      </a:r>
                      <a:r>
                        <a:rPr lang="zh-CN" altLang="en-US" sz="1600">
                          <a:latin typeface="微软雅黑" panose="020B0503020204020204" charset="-122"/>
                          <a:ea typeface="微软雅黑" panose="020B0503020204020204" charset="-122"/>
                          <a:cs typeface="微软雅黑" panose="020B0503020204020204" charset="-122"/>
                        </a:rPr>
                        <a:t>区域差异</a:t>
                      </a:r>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365760">
                <a:tc>
                  <a:txBody>
                    <a:bodyPr/>
                    <a:lstStyle/>
                    <a:p>
                      <a:pPr algn="ctr">
                        <a:buNone/>
                      </a:pPr>
                      <a:r>
                        <a:rPr lang="zh-CN" altLang="en-US" sz="1600">
                          <a:latin typeface="微软雅黑" panose="020B0503020204020204" charset="-122"/>
                          <a:ea typeface="微软雅黑" panose="020B0503020204020204" charset="-122"/>
                        </a:rPr>
                        <a:t>城西新村</a:t>
                      </a:r>
                    </a:p>
                  </a:txBody>
                  <a:tcPr/>
                </a:tc>
                <a:tc>
                  <a:txBody>
                    <a:bodyPr/>
                    <a:lstStyle/>
                    <a:p>
                      <a:pPr algn="ctr">
                        <a:buNone/>
                      </a:pPr>
                      <a:r>
                        <a:rPr lang="zh-CN" altLang="en-US" sz="1600">
                          <a:latin typeface="微软雅黑" panose="020B0503020204020204" charset="-122"/>
                          <a:ea typeface="微软雅黑" panose="020B0503020204020204" charset="-122"/>
                        </a:rPr>
                        <a:t>高端住宅</a:t>
                      </a:r>
                    </a:p>
                  </a:txBody>
                  <a:tcPr/>
                </a:tc>
                <a:tc>
                  <a:txBody>
                    <a:bodyPr/>
                    <a:lstStyle/>
                    <a:p>
                      <a:pPr algn="l">
                        <a:buNone/>
                      </a:pPr>
                      <a:r>
                        <a:rPr lang="en-US" altLang="zh-CN" sz="1600">
                          <a:latin typeface="微软雅黑" panose="020B0503020204020204" charset="-122"/>
                          <a:ea typeface="微软雅黑" panose="020B0503020204020204" charset="-122"/>
                          <a:cs typeface="微软雅黑" panose="020B0503020204020204" charset="-122"/>
                        </a:rPr>
                        <a:t>2023</a:t>
                      </a:r>
                      <a:r>
                        <a:rPr lang="zh-CN" altLang="en-US" sz="1600">
                          <a:latin typeface="微软雅黑" panose="020B0503020204020204" charset="-122"/>
                          <a:ea typeface="微软雅黑" panose="020B0503020204020204" charset="-122"/>
                          <a:cs typeface="微软雅黑" panose="020B0503020204020204" charset="-122"/>
                        </a:rPr>
                        <a:t>年</a:t>
                      </a:r>
                      <a:r>
                        <a:rPr lang="en-US" altLang="zh-CN" sz="1600">
                          <a:latin typeface="微软雅黑" panose="020B0503020204020204" charset="-122"/>
                          <a:ea typeface="微软雅黑" panose="020B0503020204020204" charset="-122"/>
                          <a:cs typeface="微软雅黑" panose="020B0503020204020204" charset="-122"/>
                        </a:rPr>
                        <a:t>12</a:t>
                      </a:r>
                      <a:r>
                        <a:rPr lang="zh-CN" altLang="en-US" sz="1600">
                          <a:latin typeface="微软雅黑" panose="020B0503020204020204" charset="-122"/>
                          <a:ea typeface="微软雅黑" panose="020B0503020204020204" charset="-122"/>
                          <a:cs typeface="微软雅黑" panose="020B0503020204020204" charset="-122"/>
                        </a:rPr>
                        <a:t>月均价</a:t>
                      </a:r>
                      <a:r>
                        <a:rPr lang="en-US" altLang="zh-CN" sz="1600">
                          <a:latin typeface="微软雅黑" panose="020B0503020204020204" charset="-122"/>
                          <a:ea typeface="微软雅黑" panose="020B0503020204020204" charset="-122"/>
                          <a:cs typeface="微软雅黑" panose="020B0503020204020204" charset="-122"/>
                        </a:rPr>
                        <a:t>26133</a:t>
                      </a:r>
                      <a:r>
                        <a:rPr lang="zh-CN" altLang="en-US" sz="1600">
                          <a:latin typeface="微软雅黑" panose="020B0503020204020204" charset="-122"/>
                          <a:ea typeface="微软雅黑" panose="020B0503020204020204" charset="-122"/>
                          <a:cs typeface="微软雅黑" panose="020B0503020204020204" charset="-122"/>
                        </a:rPr>
                        <a:t>元</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2022</a:t>
                      </a:r>
                      <a:r>
                        <a:rPr lang="zh-CN" altLang="en-US" sz="1600">
                          <a:latin typeface="微软雅黑" panose="020B0503020204020204" charset="-122"/>
                          <a:ea typeface="微软雅黑" panose="020B0503020204020204" charset="-122"/>
                          <a:cs typeface="微软雅黑" panose="020B0503020204020204" charset="-122"/>
                        </a:rPr>
                        <a:t>年达</a:t>
                      </a:r>
                      <a:r>
                        <a:rPr lang="en-US" altLang="zh-CN" sz="1600">
                          <a:latin typeface="微软雅黑" panose="020B0503020204020204" charset="-122"/>
                          <a:ea typeface="微软雅黑" panose="020B0503020204020204" charset="-122"/>
                          <a:cs typeface="微软雅黑" panose="020B0503020204020204" charset="-122"/>
                        </a:rPr>
                        <a:t>36400</a:t>
                      </a:r>
                      <a:r>
                        <a:rPr lang="zh-CN" altLang="en-US" sz="1600">
                          <a:latin typeface="微软雅黑" panose="020B0503020204020204" charset="-122"/>
                          <a:ea typeface="微软雅黑" panose="020B0503020204020204" charset="-122"/>
                          <a:cs typeface="微软雅黑" panose="020B0503020204020204" charset="-122"/>
                        </a:rPr>
                        <a:t>元</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a:t>
                      </a:r>
                    </a:p>
                  </a:txBody>
                  <a:tcPr/>
                </a:tc>
                <a:extLst>
                  <a:ext uri="{0D108BD9-81ED-4DB2-BD59-A6C34878D82A}">
                    <a16:rowId xmlns:a16="http://schemas.microsoft.com/office/drawing/2014/main" val="10001"/>
                  </a:ext>
                </a:extLst>
              </a:tr>
              <a:tr h="365760">
                <a:tc>
                  <a:txBody>
                    <a:bodyPr/>
                    <a:lstStyle/>
                    <a:p>
                      <a:pPr algn="ctr">
                        <a:buNone/>
                      </a:pPr>
                      <a:r>
                        <a:rPr lang="zh-CN" altLang="en-US" sz="1600">
                          <a:latin typeface="微软雅黑" panose="020B0503020204020204" charset="-122"/>
                          <a:ea typeface="微软雅黑" panose="020B0503020204020204" charset="-122"/>
                        </a:rPr>
                        <a:t>杨舍镇</a:t>
                      </a:r>
                    </a:p>
                  </a:txBody>
                  <a:tcPr/>
                </a:tc>
                <a:tc>
                  <a:txBody>
                    <a:bodyPr/>
                    <a:lstStyle/>
                    <a:p>
                      <a:pPr algn="ctr">
                        <a:buNone/>
                      </a:pPr>
                      <a:r>
                        <a:rPr lang="zh-CN" altLang="en-US" sz="1600">
                          <a:latin typeface="微软雅黑" panose="020B0503020204020204" charset="-122"/>
                          <a:ea typeface="微软雅黑" panose="020B0503020204020204" charset="-122"/>
                        </a:rPr>
                        <a:t>核心区</a:t>
                      </a:r>
                    </a:p>
                  </a:txBody>
                  <a:tcPr/>
                </a:tc>
                <a:tc>
                  <a:txBody>
                    <a:bodyPr/>
                    <a:lstStyle/>
                    <a:p>
                      <a:pPr algn="l">
                        <a:buNone/>
                      </a:pPr>
                      <a:r>
                        <a:rPr lang="en-US" altLang="zh-CN" sz="1600">
                          <a:latin typeface="微软雅黑" panose="020B0503020204020204" charset="-122"/>
                          <a:ea typeface="微软雅黑" panose="020B0503020204020204" charset="-122"/>
                          <a:cs typeface="微软雅黑" panose="020B0503020204020204" charset="-122"/>
                        </a:rPr>
                        <a:t>2025</a:t>
                      </a:r>
                      <a:r>
                        <a:rPr lang="zh-CN" altLang="en-US" sz="1600">
                          <a:latin typeface="微软雅黑" panose="020B0503020204020204" charset="-122"/>
                          <a:ea typeface="微软雅黑" panose="020B0503020204020204" charset="-122"/>
                          <a:cs typeface="微软雅黑" panose="020B0503020204020204" charset="-122"/>
                        </a:rPr>
                        <a:t>年</a:t>
                      </a:r>
                      <a:r>
                        <a:rPr lang="en-US" altLang="zh-CN" sz="1600">
                          <a:latin typeface="微软雅黑" panose="020B0503020204020204" charset="-122"/>
                          <a:ea typeface="微软雅黑" panose="020B0503020204020204" charset="-122"/>
                          <a:cs typeface="微软雅黑" panose="020B0503020204020204" charset="-122"/>
                        </a:rPr>
                        <a:t>5</a:t>
                      </a:r>
                      <a:r>
                        <a:rPr lang="zh-CN" altLang="en-US" sz="1600">
                          <a:latin typeface="微软雅黑" panose="020B0503020204020204" charset="-122"/>
                          <a:ea typeface="微软雅黑" panose="020B0503020204020204" charset="-122"/>
                          <a:cs typeface="微软雅黑" panose="020B0503020204020204" charset="-122"/>
                        </a:rPr>
                        <a:t>月均价</a:t>
                      </a:r>
                      <a:r>
                        <a:rPr lang="en-US" altLang="zh-CN" sz="1600">
                          <a:latin typeface="微软雅黑" panose="020B0503020204020204" charset="-122"/>
                          <a:ea typeface="微软雅黑" panose="020B0503020204020204" charset="-122"/>
                          <a:cs typeface="微软雅黑" panose="020B0503020204020204" charset="-122"/>
                        </a:rPr>
                        <a:t>11288</a:t>
                      </a:r>
                      <a:r>
                        <a:rPr lang="zh-CN" altLang="en-US" sz="1600">
                          <a:latin typeface="微软雅黑" panose="020B0503020204020204" charset="-122"/>
                          <a:ea typeface="微软雅黑" panose="020B0503020204020204" charset="-122"/>
                          <a:cs typeface="微软雅黑" panose="020B0503020204020204" charset="-122"/>
                        </a:rPr>
                        <a:t>元</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㎡，显著高于乡镇水平</a:t>
                      </a:r>
                      <a:r>
                        <a:rPr lang="en-US" altLang="zh-CN" sz="1600">
                          <a:latin typeface="微软雅黑" panose="020B0503020204020204" charset="-122"/>
                          <a:ea typeface="微软雅黑" panose="020B0503020204020204" charset="-122"/>
                          <a:cs typeface="微软雅黑" panose="020B0503020204020204" charset="-122"/>
                        </a:rPr>
                        <a:t>‌</a:t>
                      </a:r>
                    </a:p>
                  </a:txBody>
                  <a:tcPr/>
                </a:tc>
                <a:extLst>
                  <a:ext uri="{0D108BD9-81ED-4DB2-BD59-A6C34878D82A}">
                    <a16:rowId xmlns:a16="http://schemas.microsoft.com/office/drawing/2014/main" val="10002"/>
                  </a:ext>
                </a:extLst>
              </a:tr>
            </a:tbl>
          </a:graphicData>
        </a:graphic>
      </p:graphicFrame>
      <p:sp>
        <p:nvSpPr>
          <p:cNvPr id="7" name="矩形 6"/>
          <p:cNvSpPr/>
          <p:nvPr/>
        </p:nvSpPr>
        <p:spPr>
          <a:xfrm>
            <a:off x="6019800" y="1772920"/>
            <a:ext cx="1372235" cy="2087880"/>
          </a:xfrm>
          <a:prstGeom prst="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05510" y="5257800"/>
            <a:ext cx="10519410" cy="368300"/>
          </a:xfrm>
          <a:prstGeom prst="rect">
            <a:avLst/>
          </a:prstGeom>
          <a:solidFill>
            <a:schemeClr val="accent5">
              <a:lumMod val="20000"/>
              <a:lumOff val="80000"/>
            </a:schemeClr>
          </a:solidFill>
        </p:spPr>
        <p:txBody>
          <a:bodyPr wrap="square" rtlCol="0">
            <a:spAutoFit/>
          </a:bodyPr>
          <a:lstStyle/>
          <a:p>
            <a:pPr marL="285750" indent="-285750">
              <a:buFont typeface="Wingdings" panose="05000000000000000000" charset="0"/>
              <a:buChar char="n"/>
            </a:pPr>
            <a:r>
              <a:rPr lang="zh-CN" altLang="en-US">
                <a:latin typeface="微软雅黑" panose="020B0503020204020204" charset="-122"/>
                <a:ea typeface="微软雅黑" panose="020B0503020204020204" charset="-122"/>
                <a:cs typeface="微软雅黑" panose="020B0503020204020204" charset="-122"/>
              </a:rPr>
              <a:t>商品房均价自</a:t>
            </a:r>
            <a:r>
              <a:rPr lang="en-US" altLang="zh-CN">
                <a:latin typeface="微软雅黑" panose="020B0503020204020204" charset="-122"/>
                <a:ea typeface="微软雅黑" panose="020B0503020204020204" charset="-122"/>
                <a:cs typeface="微软雅黑" panose="020B0503020204020204" charset="-122"/>
              </a:rPr>
              <a:t>2022</a:t>
            </a:r>
            <a:r>
              <a:rPr lang="zh-CN" altLang="en-US">
                <a:latin typeface="微软雅黑" panose="020B0503020204020204" charset="-122"/>
                <a:ea typeface="微软雅黑" panose="020B0503020204020204" charset="-122"/>
                <a:cs typeface="微软雅黑" panose="020B0503020204020204" charset="-122"/>
              </a:rPr>
              <a:t>年的</a:t>
            </a:r>
            <a:r>
              <a:rPr lang="en-US" altLang="zh-CN">
                <a:latin typeface="微软雅黑" panose="020B0503020204020204" charset="-122"/>
                <a:ea typeface="微软雅黑" panose="020B0503020204020204" charset="-122"/>
                <a:cs typeface="微软雅黑" panose="020B0503020204020204" charset="-122"/>
              </a:rPr>
              <a:t>14903</a:t>
            </a:r>
            <a:r>
              <a:rPr lang="zh-CN" altLang="en-US">
                <a:latin typeface="微软雅黑" panose="020B0503020204020204" charset="-122"/>
                <a:ea typeface="微软雅黑" panose="020B0503020204020204" charset="-122"/>
                <a:cs typeface="微软雅黑" panose="020B0503020204020204" charset="-122"/>
              </a:rPr>
              <a:t>元</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㎡，至</a:t>
            </a:r>
            <a:r>
              <a:rPr lang="en-US" altLang="zh-CN">
                <a:latin typeface="微软雅黑" panose="020B0503020204020204" charset="-122"/>
                <a:ea typeface="微软雅黑" panose="020B0503020204020204" charset="-122"/>
                <a:cs typeface="微软雅黑" panose="020B0503020204020204" charset="-122"/>
              </a:rPr>
              <a:t>2025</a:t>
            </a:r>
            <a:r>
              <a:rPr lang="zh-CN" altLang="en-US">
                <a:latin typeface="微软雅黑" panose="020B0503020204020204" charset="-122"/>
                <a:ea typeface="微软雅黑" panose="020B0503020204020204" charset="-122"/>
                <a:cs typeface="微软雅黑" panose="020B0503020204020204" charset="-122"/>
              </a:rPr>
              <a:t>年的</a:t>
            </a:r>
            <a:r>
              <a:rPr lang="en-US" altLang="zh-CN">
                <a:latin typeface="微软雅黑" panose="020B0503020204020204" charset="-122"/>
                <a:ea typeface="微软雅黑" panose="020B0503020204020204" charset="-122"/>
                <a:cs typeface="微软雅黑" panose="020B0503020204020204" charset="-122"/>
              </a:rPr>
              <a:t>13956</a:t>
            </a:r>
            <a:r>
              <a:rPr lang="zh-CN" altLang="en-US">
                <a:latin typeface="微软雅黑" panose="020B0503020204020204" charset="-122"/>
                <a:ea typeface="微软雅黑" panose="020B0503020204020204" charset="-122"/>
                <a:cs typeface="微软雅黑" panose="020B0503020204020204" charset="-122"/>
              </a:rPr>
              <a:t>元</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㎡逐年下降；</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custDataLst>
              <p:tags r:id="rId1"/>
            </p:custDataLst>
          </p:nvPr>
        </p:nvSpPr>
        <p:spPr>
          <a:xfrm>
            <a:off x="9237980" y="356235"/>
            <a:ext cx="2954020"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张家港固定资产投资</a:t>
            </a:r>
          </a:p>
        </p:txBody>
      </p:sp>
      <p:pic>
        <p:nvPicPr>
          <p:cNvPr id="23" name="图片 22" descr="微信截图_20250507094722"/>
          <p:cNvPicPr>
            <a:picLocks noChangeAspect="1"/>
          </p:cNvPicPr>
          <p:nvPr/>
        </p:nvPicPr>
        <p:blipFill>
          <a:blip r:embed="rId4"/>
          <a:stretch>
            <a:fillRect/>
          </a:stretch>
        </p:blipFill>
        <p:spPr>
          <a:xfrm>
            <a:off x="551815" y="1313180"/>
            <a:ext cx="8521065" cy="3872865"/>
          </a:xfrm>
          <a:prstGeom prst="rect">
            <a:avLst/>
          </a:prstGeom>
          <a:ln>
            <a:solidFill>
              <a:schemeClr val="tx1"/>
            </a:solidFill>
          </a:ln>
        </p:spPr>
      </p:pic>
      <p:sp>
        <p:nvSpPr>
          <p:cNvPr id="4" name="文本框 3"/>
          <p:cNvSpPr txBox="1"/>
          <p:nvPr/>
        </p:nvSpPr>
        <p:spPr>
          <a:xfrm>
            <a:off x="7464425" y="3860800"/>
            <a:ext cx="278130" cy="275590"/>
          </a:xfrm>
          <a:prstGeom prst="rect">
            <a:avLst/>
          </a:prstGeom>
          <a:noFill/>
        </p:spPr>
        <p:txBody>
          <a:bodyPr wrap="square" rtlCol="0">
            <a:spAutoFit/>
          </a:bodyPr>
          <a:lstStyle/>
          <a:p>
            <a:r>
              <a:rPr lang="zh-CN" altLang="en-US" sz="1200">
                <a:latin typeface="宋体" panose="02010600030101010101" pitchFamily="2" charset="-122"/>
                <a:ea typeface="宋体" panose="02010600030101010101" pitchFamily="2" charset="-122"/>
              </a:rPr>
              <a:t>◉</a:t>
            </a:r>
          </a:p>
        </p:txBody>
      </p:sp>
      <p:sp>
        <p:nvSpPr>
          <p:cNvPr id="7" name="文本框 6"/>
          <p:cNvSpPr txBox="1"/>
          <p:nvPr/>
        </p:nvSpPr>
        <p:spPr>
          <a:xfrm>
            <a:off x="7680325" y="3743325"/>
            <a:ext cx="267335" cy="321310"/>
          </a:xfrm>
          <a:prstGeom prst="rect">
            <a:avLst/>
          </a:prstGeom>
          <a:noFill/>
        </p:spPr>
        <p:txBody>
          <a:bodyPr wrap="square" rtlCol="0">
            <a:noAutofit/>
          </a:bodyPr>
          <a:lstStyle/>
          <a:p>
            <a:r>
              <a:rPr lang="zh-CN" altLang="en-US" sz="1200">
                <a:latin typeface="宋体" panose="02010600030101010101" pitchFamily="2" charset="-122"/>
                <a:ea typeface="宋体" panose="02010600030101010101" pitchFamily="2" charset="-122"/>
              </a:rPr>
              <a:t>◉</a:t>
            </a:r>
          </a:p>
        </p:txBody>
      </p:sp>
      <p:sp>
        <p:nvSpPr>
          <p:cNvPr id="8" name="文本框 7"/>
          <p:cNvSpPr txBox="1"/>
          <p:nvPr/>
        </p:nvSpPr>
        <p:spPr>
          <a:xfrm>
            <a:off x="7896225" y="3644900"/>
            <a:ext cx="278130" cy="275590"/>
          </a:xfrm>
          <a:prstGeom prst="rect">
            <a:avLst/>
          </a:prstGeom>
          <a:noFill/>
        </p:spPr>
        <p:txBody>
          <a:bodyPr wrap="square" rtlCol="0">
            <a:spAutoFit/>
          </a:bodyPr>
          <a:lstStyle/>
          <a:p>
            <a:r>
              <a:rPr lang="zh-CN" altLang="en-US" sz="1200">
                <a:latin typeface="宋体" panose="02010600030101010101" pitchFamily="2" charset="-122"/>
                <a:ea typeface="宋体" panose="02010600030101010101" pitchFamily="2" charset="-122"/>
              </a:rPr>
              <a:t>◉</a:t>
            </a:r>
          </a:p>
        </p:txBody>
      </p:sp>
      <p:sp>
        <p:nvSpPr>
          <p:cNvPr id="9" name="文本框 8"/>
          <p:cNvSpPr txBox="1"/>
          <p:nvPr/>
        </p:nvSpPr>
        <p:spPr>
          <a:xfrm>
            <a:off x="8112125" y="3585210"/>
            <a:ext cx="278130" cy="275590"/>
          </a:xfrm>
          <a:prstGeom prst="rect">
            <a:avLst/>
          </a:prstGeom>
          <a:noFill/>
        </p:spPr>
        <p:txBody>
          <a:bodyPr wrap="square" rtlCol="0">
            <a:spAutoFit/>
          </a:bodyPr>
          <a:lstStyle/>
          <a:p>
            <a:r>
              <a:rPr lang="zh-CN" altLang="en-US" sz="1200">
                <a:latin typeface="宋体" panose="02010600030101010101" pitchFamily="2" charset="-122"/>
                <a:ea typeface="宋体" panose="02010600030101010101" pitchFamily="2" charset="-122"/>
              </a:rPr>
              <a:t>◉</a:t>
            </a:r>
          </a:p>
        </p:txBody>
      </p:sp>
      <p:sp>
        <p:nvSpPr>
          <p:cNvPr id="10" name="文本框 9"/>
          <p:cNvSpPr txBox="1"/>
          <p:nvPr/>
        </p:nvSpPr>
        <p:spPr>
          <a:xfrm>
            <a:off x="8328025" y="3585210"/>
            <a:ext cx="278130" cy="275590"/>
          </a:xfrm>
          <a:prstGeom prst="rect">
            <a:avLst/>
          </a:prstGeom>
          <a:noFill/>
        </p:spPr>
        <p:txBody>
          <a:bodyPr wrap="square" rtlCol="0">
            <a:spAutoFit/>
          </a:bodyPr>
          <a:lstStyle/>
          <a:p>
            <a:r>
              <a:rPr lang="zh-CN" altLang="en-US" sz="1200">
                <a:latin typeface="宋体" panose="02010600030101010101" pitchFamily="2" charset="-122"/>
                <a:ea typeface="宋体" panose="02010600030101010101" pitchFamily="2" charset="-122"/>
              </a:rPr>
              <a:t>◉</a:t>
            </a:r>
          </a:p>
        </p:txBody>
      </p:sp>
      <p:sp>
        <p:nvSpPr>
          <p:cNvPr id="11" name="文本框 10"/>
          <p:cNvSpPr txBox="1"/>
          <p:nvPr/>
        </p:nvSpPr>
        <p:spPr>
          <a:xfrm>
            <a:off x="7198360" y="3140710"/>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2019</a:t>
            </a:r>
          </a:p>
        </p:txBody>
      </p:sp>
      <p:sp>
        <p:nvSpPr>
          <p:cNvPr id="12" name="文本框 11"/>
          <p:cNvSpPr txBox="1"/>
          <p:nvPr/>
        </p:nvSpPr>
        <p:spPr>
          <a:xfrm>
            <a:off x="6983730" y="4364990"/>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2018</a:t>
            </a:r>
          </a:p>
        </p:txBody>
      </p:sp>
      <p:sp>
        <p:nvSpPr>
          <p:cNvPr id="17" name="文本框 16"/>
          <p:cNvSpPr txBox="1"/>
          <p:nvPr/>
        </p:nvSpPr>
        <p:spPr>
          <a:xfrm>
            <a:off x="8401050" y="4364990"/>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2022</a:t>
            </a:r>
          </a:p>
        </p:txBody>
      </p:sp>
      <p:sp>
        <p:nvSpPr>
          <p:cNvPr id="18" name="文本框 17"/>
          <p:cNvSpPr txBox="1"/>
          <p:nvPr/>
        </p:nvSpPr>
        <p:spPr>
          <a:xfrm>
            <a:off x="7908290" y="3140710"/>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2021</a:t>
            </a:r>
          </a:p>
        </p:txBody>
      </p:sp>
      <p:sp>
        <p:nvSpPr>
          <p:cNvPr id="19" name="文本框 18"/>
          <p:cNvSpPr txBox="1"/>
          <p:nvPr/>
        </p:nvSpPr>
        <p:spPr>
          <a:xfrm>
            <a:off x="7692390" y="4364990"/>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2020</a:t>
            </a:r>
          </a:p>
        </p:txBody>
      </p:sp>
      <p:cxnSp>
        <p:nvCxnSpPr>
          <p:cNvPr id="20" name="直接箭头连接符 19"/>
          <p:cNvCxnSpPr>
            <a:endCxn id="12" idx="0"/>
          </p:cNvCxnSpPr>
          <p:nvPr/>
        </p:nvCxnSpPr>
        <p:spPr>
          <a:xfrm flipH="1">
            <a:off x="7332980" y="4004945"/>
            <a:ext cx="275590" cy="36004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a:endCxn id="11" idx="2"/>
          </p:cNvCxnSpPr>
          <p:nvPr/>
        </p:nvCxnSpPr>
        <p:spPr>
          <a:xfrm flipH="1" flipV="1">
            <a:off x="7547610" y="3385820"/>
            <a:ext cx="282575" cy="48260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nvCxnSpPr>
        <p:spPr>
          <a:xfrm flipH="1">
            <a:off x="7994650" y="3723005"/>
            <a:ext cx="70485" cy="64198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p:nvPr/>
        </p:nvCxnSpPr>
        <p:spPr>
          <a:xfrm flipH="1" flipV="1">
            <a:off x="8206105" y="3385820"/>
            <a:ext cx="70485" cy="33718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nvCxnSpPr>
        <p:spPr>
          <a:xfrm>
            <a:off x="8500745" y="3724910"/>
            <a:ext cx="187325" cy="56832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26" name="文本框 25"/>
          <p:cNvSpPr txBox="1"/>
          <p:nvPr/>
        </p:nvSpPr>
        <p:spPr>
          <a:xfrm>
            <a:off x="8618220" y="3140710"/>
            <a:ext cx="697865" cy="245110"/>
          </a:xfrm>
          <a:prstGeom prst="rect">
            <a:avLst/>
          </a:prstGeom>
          <a:solidFill>
            <a:srgbClr val="0070C0"/>
          </a:solidFill>
        </p:spPr>
        <p:txBody>
          <a:bodyPr wrap="square" rtlCol="0">
            <a:spAutoFit/>
          </a:bodyPr>
          <a:lstStyle/>
          <a:p>
            <a:pPr algn="ctr"/>
            <a:r>
              <a:rPr lang="en-US" altLang="zh-CN" sz="1000">
                <a:latin typeface="微软雅黑" panose="020B0503020204020204" charset="-122"/>
                <a:ea typeface="微软雅黑" panose="020B0503020204020204" charset="-122"/>
              </a:rPr>
              <a:t>2023</a:t>
            </a:r>
          </a:p>
        </p:txBody>
      </p:sp>
      <p:cxnSp>
        <p:nvCxnSpPr>
          <p:cNvPr id="27" name="直接箭头连接符 26"/>
          <p:cNvCxnSpPr>
            <a:stCxn id="10" idx="3"/>
            <a:endCxn id="26" idx="2"/>
          </p:cNvCxnSpPr>
          <p:nvPr/>
        </p:nvCxnSpPr>
        <p:spPr>
          <a:xfrm flipV="1">
            <a:off x="8606155" y="3385820"/>
            <a:ext cx="361315" cy="33718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graphicFrame>
        <p:nvGraphicFramePr>
          <p:cNvPr id="28" name="表格 27"/>
          <p:cNvGraphicFramePr/>
          <p:nvPr>
            <p:custDataLst>
              <p:tags r:id="rId2"/>
            </p:custDataLst>
          </p:nvPr>
        </p:nvGraphicFramePr>
        <p:xfrm>
          <a:off x="9408160" y="1555750"/>
          <a:ext cx="2708910" cy="3415665"/>
        </p:xfrm>
        <a:graphic>
          <a:graphicData uri="http://schemas.openxmlformats.org/drawingml/2006/table">
            <a:tbl>
              <a:tblPr firstRow="1" bandRow="1">
                <a:tableStyleId>{5C22544A-7EE6-4342-B048-85BDC9FD1C3A}</a:tableStyleId>
              </a:tblPr>
              <a:tblGrid>
                <a:gridCol w="1354455">
                  <a:extLst>
                    <a:ext uri="{9D8B030D-6E8A-4147-A177-3AD203B41FA5}">
                      <a16:colId xmlns:a16="http://schemas.microsoft.com/office/drawing/2014/main" val="20000"/>
                    </a:ext>
                  </a:extLst>
                </a:gridCol>
                <a:gridCol w="1354455">
                  <a:extLst>
                    <a:ext uri="{9D8B030D-6E8A-4147-A177-3AD203B41FA5}">
                      <a16:colId xmlns:a16="http://schemas.microsoft.com/office/drawing/2014/main" val="20001"/>
                    </a:ext>
                  </a:extLst>
                </a:gridCol>
              </a:tblGrid>
              <a:tr h="405130">
                <a:tc gridSpan="2">
                  <a:txBody>
                    <a:bodyPr/>
                    <a:lstStyle/>
                    <a:p>
                      <a:pPr algn="ctr">
                        <a:buNone/>
                      </a:pPr>
                      <a:r>
                        <a:rPr lang="zh-CN" altLang="en-US" sz="1400">
                          <a:latin typeface="微软雅黑" panose="020B0503020204020204" charset="-122"/>
                          <a:ea typeface="微软雅黑" panose="020B0503020204020204" charset="-122"/>
                        </a:rPr>
                        <a:t>固定资产投资</a:t>
                      </a:r>
                    </a:p>
                  </a:txBody>
                  <a:tcPr anchor="ctr"/>
                </a:tc>
                <a:tc hMerge="1">
                  <a:txBody>
                    <a:bodyPr/>
                    <a:lstStyle/>
                    <a:p>
                      <a:endParaRPr lang="zh-CN"/>
                    </a:p>
                  </a:txBody>
                  <a:tcPr/>
                </a:tc>
                <a:extLst>
                  <a:ext uri="{0D108BD9-81ED-4DB2-BD59-A6C34878D82A}">
                    <a16:rowId xmlns:a16="http://schemas.microsoft.com/office/drawing/2014/main" val="10000"/>
                  </a:ext>
                </a:extLst>
              </a:tr>
              <a:tr h="579120">
                <a:tc>
                  <a:txBody>
                    <a:bodyPr/>
                    <a:lstStyle/>
                    <a:p>
                      <a:pPr algn="ctr">
                        <a:buNone/>
                      </a:pPr>
                      <a:r>
                        <a:rPr lang="zh-CN" altLang="en-US" sz="1400">
                          <a:latin typeface="微软雅黑" panose="020B0503020204020204" charset="-122"/>
                          <a:ea typeface="微软雅黑" panose="020B0503020204020204" charset="-122"/>
                        </a:rPr>
                        <a:t>年份</a:t>
                      </a:r>
                    </a:p>
                  </a:txBody>
                  <a:tcPr anchor="ctr"/>
                </a:tc>
                <a:tc>
                  <a:txBody>
                    <a:bodyPr/>
                    <a:lstStyle/>
                    <a:p>
                      <a:pPr algn="ctr">
                        <a:buNone/>
                      </a:pPr>
                      <a:r>
                        <a:rPr lang="zh-CN" altLang="en-US" sz="1400">
                          <a:latin typeface="微软雅黑" panose="020B0503020204020204" charset="-122"/>
                          <a:ea typeface="微软雅黑" panose="020B0503020204020204" charset="-122"/>
                        </a:rPr>
                        <a:t>投资额（亿元）</a:t>
                      </a:r>
                    </a:p>
                  </a:txBody>
                  <a:tcPr anchor="ctr"/>
                </a:tc>
                <a:extLst>
                  <a:ext uri="{0D108BD9-81ED-4DB2-BD59-A6C34878D82A}">
                    <a16:rowId xmlns:a16="http://schemas.microsoft.com/office/drawing/2014/main" val="10001"/>
                  </a:ext>
                </a:extLst>
              </a:tr>
              <a:tr h="405130">
                <a:tc>
                  <a:txBody>
                    <a:bodyPr/>
                    <a:lstStyle/>
                    <a:p>
                      <a:pPr algn="ctr">
                        <a:buNone/>
                      </a:pPr>
                      <a:r>
                        <a:rPr lang="en-US" altLang="zh-CN" sz="1400">
                          <a:latin typeface="微软雅黑" panose="020B0503020204020204" charset="-122"/>
                          <a:ea typeface="微软雅黑" panose="020B0503020204020204" charset="-122"/>
                        </a:rPr>
                        <a:t>2018</a:t>
                      </a:r>
                    </a:p>
                  </a:txBody>
                  <a:tcPr anchor="ctr"/>
                </a:tc>
                <a:tc>
                  <a:txBody>
                    <a:bodyPr/>
                    <a:lstStyle/>
                    <a:p>
                      <a:pPr algn="ctr">
                        <a:buNone/>
                      </a:pPr>
                      <a:r>
                        <a:rPr lang="en-US" altLang="zh-CN" sz="1400">
                          <a:latin typeface="微软雅黑" panose="020B0503020204020204" charset="-122"/>
                          <a:ea typeface="微软雅黑" panose="020B0503020204020204" charset="-122"/>
                        </a:rPr>
                        <a:t>389.8</a:t>
                      </a:r>
                    </a:p>
                  </a:txBody>
                  <a:tcPr anchor="ctr"/>
                </a:tc>
                <a:extLst>
                  <a:ext uri="{0D108BD9-81ED-4DB2-BD59-A6C34878D82A}">
                    <a16:rowId xmlns:a16="http://schemas.microsoft.com/office/drawing/2014/main" val="10002"/>
                  </a:ext>
                </a:extLst>
              </a:tr>
              <a:tr h="405765">
                <a:tc>
                  <a:txBody>
                    <a:bodyPr/>
                    <a:lstStyle/>
                    <a:p>
                      <a:pPr algn="ctr">
                        <a:buNone/>
                      </a:pPr>
                      <a:r>
                        <a:rPr lang="en-US" altLang="zh-CN" sz="1400">
                          <a:latin typeface="微软雅黑" panose="020B0503020204020204" charset="-122"/>
                          <a:ea typeface="微软雅黑" panose="020B0503020204020204" charset="-122"/>
                        </a:rPr>
                        <a:t>2019</a:t>
                      </a:r>
                    </a:p>
                  </a:txBody>
                  <a:tcPr anchor="ctr"/>
                </a:tc>
                <a:tc>
                  <a:txBody>
                    <a:bodyPr/>
                    <a:lstStyle/>
                    <a:p>
                      <a:pPr algn="ctr">
                        <a:buNone/>
                      </a:pPr>
                      <a:r>
                        <a:rPr lang="en-US" altLang="zh-CN" sz="1400">
                          <a:latin typeface="微软雅黑" panose="020B0503020204020204" charset="-122"/>
                          <a:ea typeface="微软雅黑" panose="020B0503020204020204" charset="-122"/>
                        </a:rPr>
                        <a:t>438.6</a:t>
                      </a:r>
                    </a:p>
                  </a:txBody>
                  <a:tcPr anchor="ctr"/>
                </a:tc>
                <a:extLst>
                  <a:ext uri="{0D108BD9-81ED-4DB2-BD59-A6C34878D82A}">
                    <a16:rowId xmlns:a16="http://schemas.microsoft.com/office/drawing/2014/main" val="10003"/>
                  </a:ext>
                </a:extLst>
              </a:tr>
              <a:tr h="405130">
                <a:tc>
                  <a:txBody>
                    <a:bodyPr/>
                    <a:lstStyle/>
                    <a:p>
                      <a:pPr algn="ctr">
                        <a:buNone/>
                      </a:pPr>
                      <a:r>
                        <a:rPr lang="en-US" altLang="zh-CN" sz="1400">
                          <a:latin typeface="微软雅黑" panose="020B0503020204020204" charset="-122"/>
                          <a:ea typeface="微软雅黑" panose="020B0503020204020204" charset="-122"/>
                        </a:rPr>
                        <a:t>2020</a:t>
                      </a:r>
                    </a:p>
                  </a:txBody>
                  <a:tcPr anchor="ctr"/>
                </a:tc>
                <a:tc>
                  <a:txBody>
                    <a:bodyPr/>
                    <a:lstStyle/>
                    <a:p>
                      <a:pPr algn="ctr">
                        <a:buNone/>
                      </a:pPr>
                      <a:r>
                        <a:rPr lang="en-US" altLang="zh-CN" sz="1400">
                          <a:latin typeface="微软雅黑" panose="020B0503020204020204" charset="-122"/>
                          <a:ea typeface="微软雅黑" panose="020B0503020204020204" charset="-122"/>
                        </a:rPr>
                        <a:t>526.3</a:t>
                      </a:r>
                    </a:p>
                  </a:txBody>
                  <a:tcPr anchor="ctr"/>
                </a:tc>
                <a:extLst>
                  <a:ext uri="{0D108BD9-81ED-4DB2-BD59-A6C34878D82A}">
                    <a16:rowId xmlns:a16="http://schemas.microsoft.com/office/drawing/2014/main" val="10004"/>
                  </a:ext>
                </a:extLst>
              </a:tr>
              <a:tr h="405130">
                <a:tc>
                  <a:txBody>
                    <a:bodyPr/>
                    <a:lstStyle/>
                    <a:p>
                      <a:pPr algn="ctr">
                        <a:buNone/>
                      </a:pPr>
                      <a:r>
                        <a:rPr lang="en-US" altLang="zh-CN" sz="1400">
                          <a:latin typeface="微软雅黑" panose="020B0503020204020204" charset="-122"/>
                          <a:ea typeface="微软雅黑" panose="020B0503020204020204" charset="-122"/>
                        </a:rPr>
                        <a:t>2021</a:t>
                      </a:r>
                    </a:p>
                  </a:txBody>
                  <a:tcPr anchor="ctr"/>
                </a:tc>
                <a:tc>
                  <a:txBody>
                    <a:bodyPr/>
                    <a:lstStyle/>
                    <a:p>
                      <a:pPr algn="ctr">
                        <a:buNone/>
                      </a:pPr>
                      <a:r>
                        <a:rPr lang="en-US" altLang="zh-CN" sz="1400">
                          <a:latin typeface="微软雅黑" panose="020B0503020204020204" charset="-122"/>
                          <a:ea typeface="微软雅黑" panose="020B0503020204020204" charset="-122"/>
                        </a:rPr>
                        <a:t>554.7</a:t>
                      </a:r>
                    </a:p>
                  </a:txBody>
                  <a:tcPr anchor="ctr"/>
                </a:tc>
                <a:extLst>
                  <a:ext uri="{0D108BD9-81ED-4DB2-BD59-A6C34878D82A}">
                    <a16:rowId xmlns:a16="http://schemas.microsoft.com/office/drawing/2014/main" val="10005"/>
                  </a:ext>
                </a:extLst>
              </a:tr>
              <a:tr h="405130">
                <a:tc>
                  <a:txBody>
                    <a:bodyPr/>
                    <a:lstStyle/>
                    <a:p>
                      <a:pPr algn="ctr">
                        <a:buNone/>
                      </a:pPr>
                      <a:r>
                        <a:rPr lang="en-US" altLang="zh-CN" sz="1400">
                          <a:latin typeface="微软雅黑" panose="020B0503020204020204" charset="-122"/>
                          <a:ea typeface="微软雅黑" panose="020B0503020204020204" charset="-122"/>
                        </a:rPr>
                        <a:t>2022</a:t>
                      </a:r>
                    </a:p>
                  </a:txBody>
                  <a:tcPr anchor="ctr"/>
                </a:tc>
                <a:tc>
                  <a:txBody>
                    <a:bodyPr/>
                    <a:lstStyle/>
                    <a:p>
                      <a:pPr algn="ctr">
                        <a:buNone/>
                      </a:pPr>
                      <a:r>
                        <a:rPr lang="en-US" altLang="zh-CN" sz="1400">
                          <a:latin typeface="微软雅黑" panose="020B0503020204020204" charset="-122"/>
                          <a:ea typeface="微软雅黑" panose="020B0503020204020204" charset="-122"/>
                        </a:rPr>
                        <a:t>545.1</a:t>
                      </a:r>
                    </a:p>
                  </a:txBody>
                  <a:tcPr anchor="ctr"/>
                </a:tc>
                <a:extLst>
                  <a:ext uri="{0D108BD9-81ED-4DB2-BD59-A6C34878D82A}">
                    <a16:rowId xmlns:a16="http://schemas.microsoft.com/office/drawing/2014/main" val="10006"/>
                  </a:ext>
                </a:extLst>
              </a:tr>
              <a:tr h="405130">
                <a:tc>
                  <a:txBody>
                    <a:bodyPr/>
                    <a:lstStyle/>
                    <a:p>
                      <a:pPr algn="ctr">
                        <a:buNone/>
                      </a:pPr>
                      <a:r>
                        <a:rPr lang="en-US" altLang="zh-CN" sz="1400">
                          <a:latin typeface="微软雅黑" panose="020B0503020204020204" charset="-122"/>
                          <a:ea typeface="微软雅黑" panose="020B0503020204020204" charset="-122"/>
                        </a:rPr>
                        <a:t>2023</a:t>
                      </a:r>
                    </a:p>
                  </a:txBody>
                  <a:tcPr anchor="ctr"/>
                </a:tc>
                <a:tc>
                  <a:txBody>
                    <a:bodyPr/>
                    <a:lstStyle/>
                    <a:p>
                      <a:pPr algn="ctr">
                        <a:buNone/>
                      </a:pPr>
                      <a:r>
                        <a:rPr lang="en-US" altLang="zh-CN" sz="1400">
                          <a:latin typeface="微软雅黑" panose="020B0503020204020204" charset="-122"/>
                          <a:ea typeface="微软雅黑" panose="020B0503020204020204" charset="-122"/>
                        </a:rPr>
                        <a:t>547.2</a:t>
                      </a: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custDataLst>
              <p:tags r:id="rId1"/>
            </p:custDataLst>
          </p:nvPr>
        </p:nvSpPr>
        <p:spPr>
          <a:xfrm>
            <a:off x="9237980" y="356235"/>
            <a:ext cx="2954020"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张家港商品房网签数据统计</a:t>
            </a:r>
          </a:p>
        </p:txBody>
      </p:sp>
      <p:sp>
        <p:nvSpPr>
          <p:cNvPr id="5" name="文本框 4"/>
          <p:cNvSpPr txBox="1"/>
          <p:nvPr/>
        </p:nvSpPr>
        <p:spPr>
          <a:xfrm>
            <a:off x="9243695" y="1845945"/>
            <a:ext cx="2531110" cy="2676525"/>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截止至</a:t>
            </a:r>
            <a:r>
              <a:rPr lang="en-US" altLang="zh-CN" sz="1600">
                <a:latin typeface="微软雅黑" panose="020B0503020204020204" charset="-122"/>
                <a:ea typeface="微软雅黑" panose="020B0503020204020204" charset="-122"/>
                <a:cs typeface="微软雅黑" panose="020B0503020204020204" charset="-122"/>
              </a:rPr>
              <a:t>2024</a:t>
            </a:r>
            <a:r>
              <a:rPr lang="zh-CN" altLang="en-US" sz="1600">
                <a:latin typeface="微软雅黑" panose="020B0503020204020204" charset="-122"/>
                <a:ea typeface="微软雅黑" panose="020B0503020204020204" charset="-122"/>
                <a:cs typeface="微软雅黑" panose="020B0503020204020204" charset="-122"/>
              </a:rPr>
              <a:t>年</a:t>
            </a:r>
            <a:r>
              <a:rPr lang="en-US" altLang="zh-CN" sz="1600">
                <a:latin typeface="微软雅黑" panose="020B0503020204020204" charset="-122"/>
                <a:ea typeface="微软雅黑" panose="020B0503020204020204" charset="-122"/>
                <a:cs typeface="微软雅黑" panose="020B0503020204020204" charset="-122"/>
              </a:rPr>
              <a:t>12</a:t>
            </a:r>
            <a:r>
              <a:rPr lang="zh-CN" altLang="en-US" sz="1600">
                <a:latin typeface="微软雅黑" panose="020B0503020204020204" charset="-122"/>
                <a:ea typeface="微软雅黑" panose="020B0503020204020204" charset="-122"/>
                <a:cs typeface="微软雅黑" panose="020B0503020204020204" charset="-122"/>
              </a:rPr>
              <a:t>月</a:t>
            </a:r>
            <a:r>
              <a:rPr lang="en-US" altLang="zh-CN" sz="1600">
                <a:latin typeface="微软雅黑" panose="020B0503020204020204" charset="-122"/>
                <a:ea typeface="微软雅黑" panose="020B0503020204020204" charset="-122"/>
                <a:cs typeface="微软雅黑" panose="020B0503020204020204" charset="-122"/>
              </a:rPr>
              <a:t>31</a:t>
            </a:r>
            <a:r>
              <a:rPr lang="zh-CN" altLang="en-US" sz="1600">
                <a:latin typeface="微软雅黑" panose="020B0503020204020204" charset="-122"/>
                <a:ea typeface="微软雅黑" panose="020B0503020204020204" charset="-122"/>
                <a:cs typeface="微软雅黑" panose="020B0503020204020204" charset="-122"/>
              </a:rPr>
              <a:t>日，</a:t>
            </a:r>
            <a:r>
              <a:rPr lang="en-US" altLang="zh-CN" sz="1600">
                <a:latin typeface="微软雅黑" panose="020B0503020204020204" charset="-122"/>
                <a:ea typeface="微软雅黑" panose="020B0503020204020204" charset="-122"/>
                <a:cs typeface="微软雅黑" panose="020B0503020204020204" charset="-122"/>
              </a:rPr>
              <a:t>2024</a:t>
            </a:r>
            <a:r>
              <a:rPr lang="zh-CN" altLang="en-US" sz="1600">
                <a:latin typeface="微软雅黑" panose="020B0503020204020204" charset="-122"/>
                <a:ea typeface="微软雅黑" panose="020B0503020204020204" charset="-122"/>
                <a:cs typeface="微软雅黑" panose="020B0503020204020204" charset="-122"/>
              </a:rPr>
              <a:t>年</a:t>
            </a:r>
            <a:r>
              <a:rPr lang="en-US" altLang="zh-CN" sz="1600">
                <a:latin typeface="微软雅黑" panose="020B0503020204020204" charset="-122"/>
                <a:ea typeface="微软雅黑" panose="020B0503020204020204" charset="-122"/>
                <a:cs typeface="微软雅黑" panose="020B0503020204020204" charset="-122"/>
              </a:rPr>
              <a:t>1-12</a:t>
            </a:r>
            <a:r>
              <a:rPr lang="zh-CN" altLang="en-US" sz="1600">
                <a:latin typeface="微软雅黑" panose="020B0503020204020204" charset="-122"/>
                <a:ea typeface="微软雅黑" panose="020B0503020204020204" charset="-122"/>
                <a:cs typeface="微软雅黑" panose="020B0503020204020204" charset="-122"/>
              </a:rPr>
              <a:t>月张家港商品住宅共网签</a:t>
            </a:r>
            <a:r>
              <a:rPr lang="en-US" altLang="zh-CN" sz="1600">
                <a:latin typeface="微软雅黑" panose="020B0503020204020204" charset="-122"/>
                <a:ea typeface="微软雅黑" panose="020B0503020204020204" charset="-122"/>
                <a:cs typeface="微软雅黑" panose="020B0503020204020204" charset="-122"/>
              </a:rPr>
              <a:t>4615</a:t>
            </a:r>
            <a:r>
              <a:rPr lang="zh-CN" altLang="en-US" sz="1600">
                <a:latin typeface="微软雅黑" panose="020B0503020204020204" charset="-122"/>
                <a:ea typeface="微软雅黑" panose="020B0503020204020204" charset="-122"/>
                <a:cs typeface="微软雅黑" panose="020B0503020204020204" charset="-122"/>
              </a:rPr>
              <a:t>套，面积为</a:t>
            </a:r>
            <a:r>
              <a:rPr lang="en-US" altLang="zh-CN" sz="1600">
                <a:latin typeface="微软雅黑" panose="020B0503020204020204" charset="-122"/>
                <a:ea typeface="微软雅黑" panose="020B0503020204020204" charset="-122"/>
                <a:cs typeface="微软雅黑" panose="020B0503020204020204" charset="-122"/>
              </a:rPr>
              <a:t>563359.23</a:t>
            </a:r>
            <a:r>
              <a:rPr lang="zh-CN" altLang="en-US" sz="1600">
                <a:latin typeface="微软雅黑" panose="020B0503020204020204" charset="-122"/>
                <a:ea typeface="微软雅黑" panose="020B0503020204020204" charset="-122"/>
                <a:cs typeface="微软雅黑" panose="020B0503020204020204" charset="-122"/>
              </a:rPr>
              <a:t>平方米。网签套数同比下降了约</a:t>
            </a:r>
            <a:r>
              <a:rPr lang="en-US" altLang="zh-CN" sz="1600">
                <a:latin typeface="微软雅黑" panose="020B0503020204020204" charset="-122"/>
                <a:ea typeface="微软雅黑" panose="020B0503020204020204" charset="-122"/>
                <a:cs typeface="微软雅黑" panose="020B0503020204020204" charset="-122"/>
              </a:rPr>
              <a:t>22.81%</a:t>
            </a:r>
            <a:r>
              <a:rPr lang="zh-CN" altLang="en-US" sz="1600">
                <a:latin typeface="微软雅黑" panose="020B0503020204020204" charset="-122"/>
                <a:ea typeface="微软雅黑" panose="020B0503020204020204" charset="-122"/>
                <a:cs typeface="微软雅黑" panose="020B0503020204020204" charset="-122"/>
              </a:rPr>
              <a:t>，网签面积同比下降了约</a:t>
            </a:r>
            <a:r>
              <a:rPr lang="en-US" altLang="zh-CN" sz="1600">
                <a:latin typeface="微软雅黑" panose="020B0503020204020204" charset="-122"/>
                <a:ea typeface="微软雅黑" panose="020B0503020204020204" charset="-122"/>
                <a:cs typeface="微软雅黑" panose="020B0503020204020204" charset="-122"/>
              </a:rPr>
              <a:t>22.69%</a:t>
            </a:r>
            <a:r>
              <a:rPr lang="zh-CN" altLang="en-US" sz="1600">
                <a:latin typeface="微软雅黑" panose="020B0503020204020204" charset="-122"/>
                <a:ea typeface="微软雅黑" panose="020B0503020204020204" charset="-122"/>
                <a:cs typeface="微软雅黑" panose="020B0503020204020204" charset="-122"/>
              </a:rPr>
              <a:t>。</a:t>
            </a:r>
          </a:p>
        </p:txBody>
      </p:sp>
      <p:pic>
        <p:nvPicPr>
          <p:cNvPr id="29" name="图片 28" descr="微信截图_20250507100246"/>
          <p:cNvPicPr>
            <a:picLocks noChangeAspect="1"/>
          </p:cNvPicPr>
          <p:nvPr/>
        </p:nvPicPr>
        <p:blipFill>
          <a:blip r:embed="rId3"/>
          <a:stretch>
            <a:fillRect/>
          </a:stretch>
        </p:blipFill>
        <p:spPr>
          <a:xfrm>
            <a:off x="551815" y="1313180"/>
            <a:ext cx="8521700" cy="3872865"/>
          </a:xfrm>
          <a:prstGeom prst="rect">
            <a:avLst/>
          </a:prstGeom>
          <a:ln>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custDataLst>
              <p:tags r:id="rId1"/>
            </p:custDataLst>
          </p:nvPr>
        </p:nvSpPr>
        <p:spPr>
          <a:xfrm>
            <a:off x="9237980" y="356235"/>
            <a:ext cx="2954020" cy="64516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张家港</a:t>
            </a:r>
            <a:r>
              <a:rPr lang="en-US" altLang="zh-CN" sz="1800" b="1" dirty="0">
                <a:solidFill>
                  <a:schemeClr val="bg1"/>
                </a:solidFill>
                <a:latin typeface="微软雅黑" panose="020B0503020204020204" charset="-122"/>
                <a:ea typeface="微软雅黑" panose="020B0503020204020204" charset="-122"/>
                <a:sym typeface="微软雅黑" panose="020B0503020204020204" charset="-122"/>
              </a:rPr>
              <a:t>24</a:t>
            </a: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年各月份网签数据统计</a:t>
            </a:r>
          </a:p>
        </p:txBody>
      </p:sp>
      <p:pic>
        <p:nvPicPr>
          <p:cNvPr id="7" name="图片 6" descr="微信截图_20250507100715"/>
          <p:cNvPicPr>
            <a:picLocks noChangeAspect="1"/>
          </p:cNvPicPr>
          <p:nvPr/>
        </p:nvPicPr>
        <p:blipFill>
          <a:blip r:embed="rId3"/>
          <a:stretch>
            <a:fillRect/>
          </a:stretch>
        </p:blipFill>
        <p:spPr>
          <a:xfrm>
            <a:off x="551815" y="1313180"/>
            <a:ext cx="8521065" cy="3872230"/>
          </a:xfrm>
          <a:prstGeom prst="rect">
            <a:avLst/>
          </a:prstGeom>
          <a:ln>
            <a:solidFill>
              <a:schemeClr val="tx1"/>
            </a:solidFill>
          </a:ln>
        </p:spPr>
      </p:pic>
      <p:sp>
        <p:nvSpPr>
          <p:cNvPr id="4" name="文本框 3"/>
          <p:cNvSpPr txBox="1"/>
          <p:nvPr/>
        </p:nvSpPr>
        <p:spPr>
          <a:xfrm>
            <a:off x="9276715" y="1857375"/>
            <a:ext cx="2580005" cy="1938020"/>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除</a:t>
            </a:r>
            <a:r>
              <a:rPr lang="en-US" altLang="zh-CN" sz="16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月受春节假期影响，</a:t>
            </a:r>
            <a:r>
              <a:rPr lang="en-US" altLang="zh-CN" sz="1600">
                <a:latin typeface="微软雅黑" panose="020B0503020204020204" charset="-122"/>
                <a:ea typeface="微软雅黑" panose="020B0503020204020204" charset="-122"/>
                <a:cs typeface="微软雅黑" panose="020B0503020204020204" charset="-122"/>
              </a:rPr>
              <a:t>8</a:t>
            </a:r>
            <a:r>
              <a:rPr lang="zh-CN" altLang="en-US" sz="1600">
                <a:latin typeface="微软雅黑" panose="020B0503020204020204" charset="-122"/>
                <a:ea typeface="微软雅黑" panose="020B0503020204020204" charset="-122"/>
                <a:cs typeface="微软雅黑" panose="020B0503020204020204" charset="-122"/>
              </a:rPr>
              <a:t>月、</a:t>
            </a:r>
            <a:r>
              <a:rPr lang="en-US" altLang="zh-CN" sz="1600">
                <a:latin typeface="微软雅黑" panose="020B0503020204020204" charset="-122"/>
                <a:ea typeface="微软雅黑" panose="020B0503020204020204" charset="-122"/>
                <a:cs typeface="微软雅黑" panose="020B0503020204020204" charset="-122"/>
              </a:rPr>
              <a:t>10</a:t>
            </a:r>
            <a:r>
              <a:rPr lang="zh-CN" altLang="en-US" sz="1600">
                <a:latin typeface="微软雅黑" panose="020B0503020204020204" charset="-122"/>
                <a:ea typeface="微软雅黑" panose="020B0503020204020204" charset="-122"/>
                <a:cs typeface="微软雅黑" panose="020B0503020204020204" charset="-122"/>
              </a:rPr>
              <a:t>月跌破</a:t>
            </a:r>
            <a:r>
              <a:rPr lang="en-US" altLang="zh-CN" sz="1600">
                <a:latin typeface="微软雅黑" panose="020B0503020204020204" charset="-122"/>
                <a:ea typeface="微软雅黑" panose="020B0503020204020204" charset="-122"/>
                <a:cs typeface="微软雅黑" panose="020B0503020204020204" charset="-122"/>
              </a:rPr>
              <a:t>300</a:t>
            </a:r>
            <a:r>
              <a:rPr lang="zh-CN" altLang="en-US" sz="1600">
                <a:latin typeface="微软雅黑" panose="020B0503020204020204" charset="-122"/>
                <a:ea typeface="微软雅黑" panose="020B0503020204020204" charset="-122"/>
                <a:cs typeface="微软雅黑" panose="020B0503020204020204" charset="-122"/>
              </a:rPr>
              <a:t>套；</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月、</a:t>
            </a:r>
            <a:r>
              <a:rPr lang="en-US" altLang="zh-CN" sz="1600">
                <a:latin typeface="微软雅黑" panose="020B0503020204020204" charset="-122"/>
                <a:ea typeface="微软雅黑" panose="020B0503020204020204" charset="-122"/>
                <a:cs typeface="微软雅黑" panose="020B0503020204020204" charset="-122"/>
              </a:rPr>
              <a:t>3</a:t>
            </a:r>
            <a:r>
              <a:rPr lang="zh-CN" altLang="en-US" sz="1600">
                <a:latin typeface="微软雅黑" panose="020B0503020204020204" charset="-122"/>
                <a:ea typeface="微软雅黑" panose="020B0503020204020204" charset="-122"/>
                <a:cs typeface="微软雅黑" panose="020B0503020204020204" charset="-122"/>
              </a:rPr>
              <a:t>月成交相对火热，尤其是</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月，是全年的成交高峰达</a:t>
            </a:r>
            <a:r>
              <a:rPr lang="en-US" altLang="zh-CN" sz="1600">
                <a:latin typeface="微软雅黑" panose="020B0503020204020204" charset="-122"/>
                <a:ea typeface="微软雅黑" panose="020B0503020204020204" charset="-122"/>
                <a:cs typeface="微软雅黑" panose="020B0503020204020204" charset="-122"/>
              </a:rPr>
              <a:t>755</a:t>
            </a:r>
            <a:r>
              <a:rPr lang="zh-CN" altLang="en-US" sz="1600">
                <a:latin typeface="微软雅黑" panose="020B0503020204020204" charset="-122"/>
                <a:ea typeface="微软雅黑" panose="020B0503020204020204" charset="-122"/>
                <a:cs typeface="微软雅黑" panose="020B0503020204020204" charset="-122"/>
              </a:rPr>
              <a:t>套。</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custDataLst>
              <p:tags r:id="rId1"/>
            </p:custDataLst>
          </p:nvPr>
        </p:nvSpPr>
        <p:spPr>
          <a:xfrm>
            <a:off x="9237980" y="356235"/>
            <a:ext cx="2954020"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张家港各区域网签套数</a:t>
            </a:r>
          </a:p>
        </p:txBody>
      </p:sp>
      <p:pic>
        <p:nvPicPr>
          <p:cNvPr id="5" name="图片 4" descr="微信截图_20250507101050"/>
          <p:cNvPicPr>
            <a:picLocks noChangeAspect="1"/>
          </p:cNvPicPr>
          <p:nvPr/>
        </p:nvPicPr>
        <p:blipFill>
          <a:blip r:embed="rId3"/>
          <a:stretch>
            <a:fillRect/>
          </a:stretch>
        </p:blipFill>
        <p:spPr>
          <a:xfrm>
            <a:off x="551815" y="1313180"/>
            <a:ext cx="8521065" cy="3872865"/>
          </a:xfrm>
          <a:prstGeom prst="rect">
            <a:avLst/>
          </a:prstGeom>
          <a:ln>
            <a:solidFill>
              <a:schemeClr val="tx1"/>
            </a:solidFill>
          </a:ln>
        </p:spPr>
      </p:pic>
      <p:sp>
        <p:nvSpPr>
          <p:cNvPr id="4" name="文本框 3"/>
          <p:cNvSpPr txBox="1"/>
          <p:nvPr/>
        </p:nvSpPr>
        <p:spPr>
          <a:xfrm>
            <a:off x="9171305" y="1875790"/>
            <a:ext cx="2901315" cy="2676525"/>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从各区域网签情况来看，市区依然是多数购房者的首选，其中市区占总网签量的</a:t>
            </a:r>
            <a:r>
              <a:rPr lang="en-US" altLang="zh-CN" sz="1600">
                <a:latin typeface="微软雅黑" panose="020B0503020204020204" charset="-122"/>
                <a:ea typeface="微软雅黑" panose="020B0503020204020204" charset="-122"/>
                <a:cs typeface="微软雅黑" panose="020B0503020204020204" charset="-122"/>
              </a:rPr>
              <a:t>44.16%</a:t>
            </a:r>
            <a:r>
              <a:rPr lang="zh-CN" altLang="en-US" sz="1600">
                <a:latin typeface="微软雅黑" panose="020B0503020204020204" charset="-122"/>
                <a:ea typeface="微软雅黑" panose="020B0503020204020204" charset="-122"/>
                <a:cs typeface="微软雅黑" panose="020B0503020204020204" charset="-122"/>
              </a:rPr>
              <a:t>，共网签</a:t>
            </a:r>
            <a:r>
              <a:rPr lang="en-US" altLang="zh-CN" sz="1600">
                <a:latin typeface="微软雅黑" panose="020B0503020204020204" charset="-122"/>
                <a:ea typeface="微软雅黑" panose="020B0503020204020204" charset="-122"/>
                <a:cs typeface="微软雅黑" panose="020B0503020204020204" charset="-122"/>
              </a:rPr>
              <a:t>2038</a:t>
            </a:r>
            <a:r>
              <a:rPr lang="zh-CN" altLang="en-US" sz="1600">
                <a:latin typeface="微软雅黑" panose="020B0503020204020204" charset="-122"/>
                <a:ea typeface="微软雅黑" panose="020B0503020204020204" charset="-122"/>
                <a:cs typeface="微软雅黑" panose="020B0503020204020204" charset="-122"/>
              </a:rPr>
              <a:t>套；保税区网签</a:t>
            </a:r>
            <a:r>
              <a:rPr lang="en-US" altLang="zh-CN" sz="1600">
                <a:latin typeface="微软雅黑" panose="020B0503020204020204" charset="-122"/>
                <a:ea typeface="微软雅黑" panose="020B0503020204020204" charset="-122"/>
                <a:cs typeface="微软雅黑" panose="020B0503020204020204" charset="-122"/>
              </a:rPr>
              <a:t>816</a:t>
            </a:r>
            <a:r>
              <a:rPr lang="zh-CN" altLang="en-US" sz="1600">
                <a:latin typeface="微软雅黑" panose="020B0503020204020204" charset="-122"/>
                <a:ea typeface="微软雅黑" panose="020B0503020204020204" charset="-122"/>
                <a:cs typeface="微软雅黑" panose="020B0503020204020204" charset="-122"/>
              </a:rPr>
              <a:t>套排名第二，占比总网签量的</a:t>
            </a:r>
            <a:r>
              <a:rPr lang="en-US" altLang="zh-CN" sz="1600">
                <a:latin typeface="微软雅黑" panose="020B0503020204020204" charset="-122"/>
                <a:ea typeface="微软雅黑" panose="020B0503020204020204" charset="-122"/>
                <a:cs typeface="微软雅黑" panose="020B0503020204020204" charset="-122"/>
              </a:rPr>
              <a:t>17.68%</a:t>
            </a:r>
            <a:r>
              <a:rPr lang="zh-CN" altLang="en-US" sz="1600">
                <a:latin typeface="微软雅黑" panose="020B0503020204020204" charset="-122"/>
                <a:ea typeface="微软雅黑" panose="020B0503020204020204" charset="-122"/>
                <a:cs typeface="微软雅黑" panose="020B0503020204020204" charset="-122"/>
              </a:rPr>
              <a:t>；高新区网签</a:t>
            </a:r>
            <a:r>
              <a:rPr lang="en-US" altLang="zh-CN" sz="1600">
                <a:latin typeface="微软雅黑" panose="020B0503020204020204" charset="-122"/>
                <a:ea typeface="微软雅黑" panose="020B0503020204020204" charset="-122"/>
                <a:cs typeface="微软雅黑" panose="020B0503020204020204" charset="-122"/>
              </a:rPr>
              <a:t>494</a:t>
            </a:r>
            <a:r>
              <a:rPr lang="zh-CN" altLang="en-US" sz="1600">
                <a:latin typeface="微软雅黑" panose="020B0503020204020204" charset="-122"/>
                <a:ea typeface="微软雅黑" panose="020B0503020204020204" charset="-122"/>
                <a:cs typeface="微软雅黑" panose="020B0503020204020204" charset="-122"/>
              </a:rPr>
              <a:t>套排名第三，占比</a:t>
            </a:r>
            <a:r>
              <a:rPr lang="en-US" altLang="zh-CN" sz="1600">
                <a:latin typeface="微软雅黑" panose="020B0503020204020204" charset="-122"/>
                <a:ea typeface="微软雅黑" panose="020B0503020204020204" charset="-122"/>
                <a:cs typeface="微软雅黑" panose="020B0503020204020204" charset="-122"/>
              </a:rPr>
              <a:t>10.7%</a:t>
            </a:r>
            <a:r>
              <a:rPr lang="zh-CN" altLang="en-US" sz="1600">
                <a:latin typeface="微软雅黑" panose="020B0503020204020204" charset="-122"/>
                <a:ea typeface="微软雅黑" panose="020B0503020204020204" charset="-122"/>
                <a:cs typeface="微软雅黑" panose="020B0503020204020204" charset="-122"/>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custDataLst>
              <p:tags r:id="rId1"/>
            </p:custDataLst>
          </p:nvPr>
        </p:nvSpPr>
        <p:spPr>
          <a:xfrm>
            <a:off x="9237980" y="356235"/>
            <a:ext cx="2954020"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张家港各区域网签面积</a:t>
            </a:r>
          </a:p>
        </p:txBody>
      </p:sp>
      <p:pic>
        <p:nvPicPr>
          <p:cNvPr id="7" name="图片 6" descr="微信截图_20250507101310"/>
          <p:cNvPicPr>
            <a:picLocks noChangeAspect="1"/>
          </p:cNvPicPr>
          <p:nvPr/>
        </p:nvPicPr>
        <p:blipFill>
          <a:blip r:embed="rId3"/>
          <a:stretch>
            <a:fillRect/>
          </a:stretch>
        </p:blipFill>
        <p:spPr>
          <a:xfrm>
            <a:off x="551815" y="1313180"/>
            <a:ext cx="8520430" cy="3872865"/>
          </a:xfrm>
          <a:prstGeom prst="rect">
            <a:avLst/>
          </a:prstGeom>
          <a:ln>
            <a:solidFill>
              <a:schemeClr val="tx1"/>
            </a:solidFill>
          </a:ln>
        </p:spPr>
      </p:pic>
      <p:sp>
        <p:nvSpPr>
          <p:cNvPr id="4" name="文本框 3"/>
          <p:cNvSpPr txBox="1"/>
          <p:nvPr/>
        </p:nvSpPr>
        <p:spPr>
          <a:xfrm>
            <a:off x="9176385" y="2168525"/>
            <a:ext cx="2680335" cy="1568450"/>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网签面积方面，占比前三的分别是市区（</a:t>
            </a:r>
            <a:r>
              <a:rPr lang="en-US" altLang="zh-CN" sz="1600">
                <a:latin typeface="微软雅黑" panose="020B0503020204020204" charset="-122"/>
                <a:ea typeface="微软雅黑" panose="020B0503020204020204" charset="-122"/>
                <a:cs typeface="微软雅黑" panose="020B0503020204020204" charset="-122"/>
              </a:rPr>
              <a:t>47.30%</a:t>
            </a:r>
            <a:r>
              <a:rPr lang="zh-CN" altLang="en-US" sz="1600">
                <a:latin typeface="微软雅黑" panose="020B0503020204020204" charset="-122"/>
                <a:ea typeface="微软雅黑" panose="020B0503020204020204" charset="-122"/>
                <a:cs typeface="微软雅黑" panose="020B0503020204020204" charset="-122"/>
              </a:rPr>
              <a:t>）、保税区（</a:t>
            </a:r>
            <a:r>
              <a:rPr lang="en-US" altLang="zh-CN" sz="1600">
                <a:latin typeface="微软雅黑" panose="020B0503020204020204" charset="-122"/>
                <a:ea typeface="微软雅黑" panose="020B0503020204020204" charset="-122"/>
                <a:cs typeface="微软雅黑" panose="020B0503020204020204" charset="-122"/>
              </a:rPr>
              <a:t>16.74%</a:t>
            </a:r>
            <a:r>
              <a:rPr lang="zh-CN" altLang="en-US" sz="1600">
                <a:latin typeface="微软雅黑" panose="020B0503020204020204" charset="-122"/>
                <a:ea typeface="微软雅黑" panose="020B0503020204020204" charset="-122"/>
                <a:cs typeface="微软雅黑" panose="020B0503020204020204" charset="-122"/>
              </a:rPr>
              <a:t>）、高新区（</a:t>
            </a:r>
            <a:r>
              <a:rPr lang="en-US" altLang="zh-CN" sz="1600">
                <a:latin typeface="微软雅黑" panose="020B0503020204020204" charset="-122"/>
                <a:ea typeface="微软雅黑" panose="020B0503020204020204" charset="-122"/>
                <a:cs typeface="微软雅黑" panose="020B0503020204020204" charset="-122"/>
              </a:rPr>
              <a:t>9.23%</a:t>
            </a:r>
            <a:r>
              <a:rPr lang="zh-CN" altLang="en-US" sz="1600">
                <a:latin typeface="微软雅黑" panose="020B0503020204020204" charset="-122"/>
                <a:ea typeface="微软雅黑" panose="020B0503020204020204" charset="-122"/>
                <a:cs typeface="微软雅黑" panose="020B0503020204020204" charset="-122"/>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custDataLst>
              <p:tags r:id="rId1"/>
            </p:custDataLst>
          </p:nvPr>
        </p:nvSpPr>
        <p:spPr>
          <a:xfrm>
            <a:off x="9237980" y="356235"/>
            <a:ext cx="2954020" cy="64516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张家港</a:t>
            </a:r>
            <a:r>
              <a:rPr lang="en-US" altLang="zh-CN" sz="1800" b="1" dirty="0">
                <a:solidFill>
                  <a:schemeClr val="bg1"/>
                </a:solidFill>
                <a:latin typeface="微软雅黑" panose="020B0503020204020204" charset="-122"/>
                <a:ea typeface="微软雅黑" panose="020B0503020204020204" charset="-122"/>
                <a:sym typeface="微软雅黑" panose="020B0503020204020204" charset="-122"/>
              </a:rPr>
              <a:t>24</a:t>
            </a: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年网签套数</a:t>
            </a:r>
          </a:p>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排行榜</a:t>
            </a:r>
          </a:p>
        </p:txBody>
      </p:sp>
      <p:pic>
        <p:nvPicPr>
          <p:cNvPr id="4" name="图片 3" descr="微信截图_20250507101605"/>
          <p:cNvPicPr>
            <a:picLocks noChangeAspect="1"/>
          </p:cNvPicPr>
          <p:nvPr/>
        </p:nvPicPr>
        <p:blipFill>
          <a:blip r:embed="rId3"/>
          <a:stretch>
            <a:fillRect/>
          </a:stretch>
        </p:blipFill>
        <p:spPr>
          <a:xfrm>
            <a:off x="407670" y="925195"/>
            <a:ext cx="4194175" cy="5138420"/>
          </a:xfrm>
          <a:prstGeom prst="rect">
            <a:avLst/>
          </a:prstGeom>
        </p:spPr>
      </p:pic>
      <p:sp>
        <p:nvSpPr>
          <p:cNvPr id="5" name="文本框 4"/>
          <p:cNvSpPr txBox="1"/>
          <p:nvPr/>
        </p:nvSpPr>
        <p:spPr>
          <a:xfrm>
            <a:off x="4728210" y="2277110"/>
            <a:ext cx="6621780" cy="1291590"/>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从网签套数排行榜来看，张家港</a:t>
            </a:r>
            <a:r>
              <a:rPr lang="en-US" altLang="zh-CN" sz="1600">
                <a:latin typeface="微软雅黑" panose="020B0503020204020204" charset="-122"/>
                <a:ea typeface="微软雅黑" panose="020B0503020204020204" charset="-122"/>
                <a:cs typeface="微软雅黑" panose="020B0503020204020204" charset="-122"/>
              </a:rPr>
              <a:t>2024</a:t>
            </a:r>
            <a:r>
              <a:rPr lang="zh-CN" altLang="en-US" sz="1600">
                <a:latin typeface="微软雅黑" panose="020B0503020204020204" charset="-122"/>
                <a:ea typeface="微软雅黑" panose="020B0503020204020204" charset="-122"/>
                <a:cs typeface="微软雅黑" panose="020B0503020204020204" charset="-122"/>
              </a:rPr>
              <a:t>年排行前三的分别是经开区的建发云湖上</a:t>
            </a:r>
            <a:r>
              <a:rPr lang="en-US" altLang="zh-CN" sz="1600">
                <a:latin typeface="微软雅黑" panose="020B0503020204020204" charset="-122"/>
                <a:ea typeface="微软雅黑" panose="020B0503020204020204" charset="-122"/>
                <a:cs typeface="微软雅黑" panose="020B0503020204020204" charset="-122"/>
              </a:rPr>
              <a:t>358</a:t>
            </a:r>
            <a:r>
              <a:rPr lang="zh-CN" altLang="en-US" sz="1600">
                <a:latin typeface="微软雅黑" panose="020B0503020204020204" charset="-122"/>
                <a:ea typeface="微软雅黑" panose="020B0503020204020204" charset="-122"/>
                <a:cs typeface="微软雅黑" panose="020B0503020204020204" charset="-122"/>
              </a:rPr>
              <a:t>套，保税区的中骏智慧城</a:t>
            </a:r>
            <a:r>
              <a:rPr lang="en-US" altLang="zh-CN" sz="1600">
                <a:latin typeface="微软雅黑" panose="020B0503020204020204" charset="-122"/>
                <a:ea typeface="微软雅黑" panose="020B0503020204020204" charset="-122"/>
                <a:cs typeface="微软雅黑" panose="020B0503020204020204" charset="-122"/>
              </a:rPr>
              <a:t>262</a:t>
            </a:r>
            <a:r>
              <a:rPr lang="zh-CN" altLang="en-US" sz="1600">
                <a:latin typeface="微软雅黑" panose="020B0503020204020204" charset="-122"/>
                <a:ea typeface="微软雅黑" panose="020B0503020204020204" charset="-122"/>
                <a:cs typeface="微软雅黑" panose="020B0503020204020204" charset="-122"/>
              </a:rPr>
              <a:t>套，大新镇的文璟苑</a:t>
            </a:r>
            <a:r>
              <a:rPr lang="en-US" altLang="zh-CN" sz="1600">
                <a:latin typeface="微软雅黑" panose="020B0503020204020204" charset="-122"/>
                <a:ea typeface="微软雅黑" panose="020B0503020204020204" charset="-122"/>
                <a:cs typeface="微软雅黑" panose="020B0503020204020204" charset="-122"/>
              </a:rPr>
              <a:t>219</a:t>
            </a:r>
            <a:r>
              <a:rPr lang="zh-CN" altLang="en-US" sz="1600">
                <a:latin typeface="微软雅黑" panose="020B0503020204020204" charset="-122"/>
                <a:ea typeface="微软雅黑" panose="020B0503020204020204" charset="-122"/>
                <a:cs typeface="微软雅黑" panose="020B0503020204020204" charset="-122"/>
              </a:rPr>
              <a:t>套。</a:t>
            </a:r>
            <a:r>
              <a:rPr lang="zh-CN" altLang="en-US" b="1">
                <a:solidFill>
                  <a:srgbClr val="FF0000"/>
                </a:solidFill>
                <a:latin typeface="微软雅黑" panose="020B0503020204020204" charset="-122"/>
                <a:ea typeface="微软雅黑" panose="020B0503020204020204" charset="-122"/>
                <a:cs typeface="微软雅黑" panose="020B0503020204020204" charset="-122"/>
              </a:rPr>
              <a:t>凤凰镇的翡翠天辰</a:t>
            </a:r>
            <a:r>
              <a:rPr lang="en-US" altLang="zh-CN" b="1">
                <a:solidFill>
                  <a:srgbClr val="FF0000"/>
                </a:solidFill>
                <a:latin typeface="微软雅黑" panose="020B0503020204020204" charset="-122"/>
                <a:ea typeface="微软雅黑" panose="020B0503020204020204" charset="-122"/>
                <a:cs typeface="微软雅黑" panose="020B0503020204020204" charset="-122"/>
              </a:rPr>
              <a:t>99</a:t>
            </a:r>
            <a:r>
              <a:rPr lang="zh-CN" altLang="en-US" b="1">
                <a:solidFill>
                  <a:srgbClr val="FF0000"/>
                </a:solidFill>
                <a:latin typeface="微软雅黑" panose="020B0503020204020204" charset="-122"/>
                <a:ea typeface="微软雅黑" panose="020B0503020204020204" charset="-122"/>
                <a:cs typeface="微软雅黑" panose="020B0503020204020204" charset="-122"/>
              </a:rPr>
              <a:t>套；</a:t>
            </a:r>
          </a:p>
        </p:txBody>
      </p:sp>
      <p:sp>
        <p:nvSpPr>
          <p:cNvPr id="7" name="矩形 6"/>
          <p:cNvSpPr/>
          <p:nvPr/>
        </p:nvSpPr>
        <p:spPr>
          <a:xfrm>
            <a:off x="407670" y="4509135"/>
            <a:ext cx="4176395" cy="2159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custDataLst>
              <p:tags r:id="rId1"/>
            </p:custDataLst>
          </p:nvPr>
        </p:nvSpPr>
        <p:spPr>
          <a:xfrm>
            <a:off x="9237980" y="356235"/>
            <a:ext cx="2954020"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张家港</a:t>
            </a:r>
            <a:r>
              <a:rPr lang="en-US" altLang="zh-CN" sz="1800" b="1" dirty="0">
                <a:solidFill>
                  <a:schemeClr val="bg1"/>
                </a:solidFill>
                <a:latin typeface="微软雅黑" panose="020B0503020204020204" charset="-122"/>
                <a:ea typeface="微软雅黑" panose="020B0503020204020204" charset="-122"/>
                <a:sym typeface="微软雅黑" panose="020B0503020204020204" charset="-122"/>
              </a:rPr>
              <a:t>24</a:t>
            </a: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年新增预售房源</a:t>
            </a:r>
          </a:p>
        </p:txBody>
      </p:sp>
      <p:pic>
        <p:nvPicPr>
          <p:cNvPr id="4" name="图片 3" descr="微信截图_20250507101945"/>
          <p:cNvPicPr>
            <a:picLocks noChangeAspect="1"/>
          </p:cNvPicPr>
          <p:nvPr/>
        </p:nvPicPr>
        <p:blipFill>
          <a:blip r:embed="rId3"/>
          <a:stretch>
            <a:fillRect/>
          </a:stretch>
        </p:blipFill>
        <p:spPr>
          <a:xfrm>
            <a:off x="335280" y="989330"/>
            <a:ext cx="4248785" cy="5080635"/>
          </a:xfrm>
          <a:prstGeom prst="rect">
            <a:avLst/>
          </a:prstGeom>
        </p:spPr>
      </p:pic>
      <p:sp>
        <p:nvSpPr>
          <p:cNvPr id="5" name="文本框 4"/>
          <p:cNvSpPr txBox="1"/>
          <p:nvPr/>
        </p:nvSpPr>
        <p:spPr>
          <a:xfrm>
            <a:off x="4728210" y="2348865"/>
            <a:ext cx="6880225" cy="1568450"/>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en-US" altLang="zh-CN" sz="1600">
                <a:latin typeface="微软雅黑" panose="020B0503020204020204" charset="-122"/>
                <a:ea typeface="微软雅黑" panose="020B0503020204020204" charset="-122"/>
                <a:cs typeface="微软雅黑" panose="020B0503020204020204" charset="-122"/>
              </a:rPr>
              <a:t>2024</a:t>
            </a:r>
            <a:r>
              <a:rPr lang="zh-CN" altLang="en-US" sz="1600">
                <a:latin typeface="微软雅黑" panose="020B0503020204020204" charset="-122"/>
                <a:ea typeface="微软雅黑" panose="020B0503020204020204" charset="-122"/>
                <a:cs typeface="微软雅黑" panose="020B0503020204020204" charset="-122"/>
              </a:rPr>
              <a:t>年</a:t>
            </a:r>
            <a:r>
              <a:rPr lang="en-US" altLang="zh-CN" sz="1600">
                <a:latin typeface="微软雅黑" panose="020B0503020204020204" charset="-122"/>
                <a:ea typeface="微软雅黑" panose="020B0503020204020204" charset="-122"/>
                <a:cs typeface="微软雅黑" panose="020B0503020204020204" charset="-122"/>
              </a:rPr>
              <a:t>1-12</a:t>
            </a:r>
            <a:r>
              <a:rPr lang="zh-CN" altLang="en-US" sz="1600">
                <a:latin typeface="微软雅黑" panose="020B0503020204020204" charset="-122"/>
                <a:ea typeface="微软雅黑" panose="020B0503020204020204" charset="-122"/>
                <a:cs typeface="微软雅黑" panose="020B0503020204020204" charset="-122"/>
              </a:rPr>
              <a:t>月张家港共有</a:t>
            </a:r>
            <a:r>
              <a:rPr lang="en-US" altLang="zh-CN" sz="1600">
                <a:latin typeface="微软雅黑" panose="020B0503020204020204" charset="-122"/>
                <a:ea typeface="微软雅黑" panose="020B0503020204020204" charset="-122"/>
                <a:cs typeface="微软雅黑" panose="020B0503020204020204" charset="-122"/>
              </a:rPr>
              <a:t>15</a:t>
            </a:r>
            <a:r>
              <a:rPr lang="zh-CN" altLang="en-US" sz="1600">
                <a:latin typeface="微软雅黑" panose="020B0503020204020204" charset="-122"/>
                <a:ea typeface="微软雅黑" panose="020B0503020204020204" charset="-122"/>
                <a:cs typeface="微软雅黑" panose="020B0503020204020204" charset="-122"/>
              </a:rPr>
              <a:t>个项目拿到预售房源（住宅项目</a:t>
            </a:r>
            <a:r>
              <a:rPr lang="en-US" altLang="zh-CN" sz="1600">
                <a:latin typeface="微软雅黑" panose="020B0503020204020204" charset="-122"/>
                <a:ea typeface="微软雅黑" panose="020B0503020204020204" charset="-122"/>
                <a:cs typeface="微软雅黑" panose="020B0503020204020204" charset="-122"/>
              </a:rPr>
              <a:t>11</a:t>
            </a:r>
            <a:r>
              <a:rPr lang="zh-CN" altLang="en-US" sz="1600">
                <a:latin typeface="微软雅黑" panose="020B0503020204020204" charset="-122"/>
                <a:ea typeface="微软雅黑" panose="020B0503020204020204" charset="-122"/>
                <a:cs typeface="微软雅黑" panose="020B0503020204020204" charset="-122"/>
              </a:rPr>
              <a:t>个额，商业项目</a:t>
            </a:r>
            <a:r>
              <a:rPr lang="en-US" altLang="zh-CN" sz="1600">
                <a:latin typeface="微软雅黑" panose="020B0503020204020204" charset="-122"/>
                <a:ea typeface="微软雅黑" panose="020B0503020204020204" charset="-122"/>
                <a:cs typeface="微软雅黑" panose="020B0503020204020204" charset="-122"/>
              </a:rPr>
              <a:t>4</a:t>
            </a:r>
            <a:r>
              <a:rPr lang="zh-CN" altLang="en-US" sz="1600">
                <a:latin typeface="微软雅黑" panose="020B0503020204020204" charset="-122"/>
                <a:ea typeface="微软雅黑" panose="020B0503020204020204" charset="-122"/>
                <a:cs typeface="微软雅黑" panose="020B0503020204020204" charset="-122"/>
              </a:rPr>
              <a:t>个），其中市区</a:t>
            </a:r>
            <a:r>
              <a:rPr lang="en-US" altLang="zh-CN" sz="1600">
                <a:latin typeface="微软雅黑" panose="020B0503020204020204" charset="-122"/>
                <a:ea typeface="微软雅黑" panose="020B0503020204020204" charset="-122"/>
                <a:cs typeface="微软雅黑" panose="020B0503020204020204" charset="-122"/>
              </a:rPr>
              <a:t>8</a:t>
            </a:r>
            <a:r>
              <a:rPr lang="zh-CN" altLang="en-US" sz="1600">
                <a:latin typeface="微软雅黑" panose="020B0503020204020204" charset="-122"/>
                <a:ea typeface="微软雅黑" panose="020B0503020204020204" charset="-122"/>
                <a:cs typeface="微软雅黑" panose="020B0503020204020204" charset="-122"/>
              </a:rPr>
              <a:t>家，乐余镇</a:t>
            </a:r>
            <a:r>
              <a:rPr lang="en-US" altLang="zh-CN" sz="1600">
                <a:latin typeface="微软雅黑" panose="020B0503020204020204" charset="-122"/>
                <a:ea typeface="微软雅黑" panose="020B0503020204020204" charset="-122"/>
                <a:cs typeface="微软雅黑" panose="020B0503020204020204" charset="-122"/>
              </a:rPr>
              <a:t>4</a:t>
            </a:r>
            <a:r>
              <a:rPr lang="zh-CN" altLang="en-US" sz="1600">
                <a:latin typeface="微软雅黑" panose="020B0503020204020204" charset="-122"/>
                <a:ea typeface="微软雅黑" panose="020B0503020204020204" charset="-122"/>
                <a:cs typeface="微软雅黑" panose="020B0503020204020204" charset="-122"/>
              </a:rPr>
              <a:t>家，大新镇</a:t>
            </a:r>
            <a:r>
              <a:rPr lang="en-US" altLang="zh-CN" sz="16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家，凤凰镇</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家。共计新增预售商品房</a:t>
            </a:r>
            <a:r>
              <a:rPr lang="en-US" altLang="zh-CN" sz="1600">
                <a:latin typeface="微软雅黑" panose="020B0503020204020204" charset="-122"/>
                <a:ea typeface="微软雅黑" panose="020B0503020204020204" charset="-122"/>
                <a:cs typeface="微软雅黑" panose="020B0503020204020204" charset="-122"/>
              </a:rPr>
              <a:t>2317</a:t>
            </a:r>
            <a:r>
              <a:rPr lang="zh-CN" altLang="en-US" sz="1600">
                <a:latin typeface="微软雅黑" panose="020B0503020204020204" charset="-122"/>
                <a:ea typeface="微软雅黑" panose="020B0503020204020204" charset="-122"/>
                <a:cs typeface="微软雅黑" panose="020B0503020204020204" charset="-122"/>
              </a:rPr>
              <a:t>套，总面积</a:t>
            </a:r>
            <a:r>
              <a:rPr lang="en-US" altLang="zh-CN" sz="1600">
                <a:latin typeface="微软雅黑" panose="020B0503020204020204" charset="-122"/>
                <a:ea typeface="微软雅黑" panose="020B0503020204020204" charset="-122"/>
                <a:cs typeface="微软雅黑" panose="020B0503020204020204" charset="-122"/>
              </a:rPr>
              <a:t>375902.37</a:t>
            </a:r>
            <a:r>
              <a:rPr lang="zh-CN" altLang="en-US" sz="1600">
                <a:latin typeface="微软雅黑" panose="020B0503020204020204" charset="-122"/>
                <a:ea typeface="微软雅黑" panose="020B0503020204020204" charset="-122"/>
                <a:cs typeface="微软雅黑" panose="020B0503020204020204" charset="-122"/>
              </a:rPr>
              <a:t>平米。</a:t>
            </a:r>
            <a:r>
              <a:rPr lang="en-US" altLang="zh-CN" sz="1600">
                <a:latin typeface="微软雅黑" panose="020B0503020204020204" charset="-122"/>
                <a:ea typeface="微软雅黑" panose="020B0503020204020204" charset="-122"/>
                <a:cs typeface="微软雅黑" panose="020B0503020204020204" charset="-122"/>
              </a:rPr>
              <a:t>2024</a:t>
            </a:r>
            <a:r>
              <a:rPr lang="zh-CN" altLang="en-US" sz="1600">
                <a:latin typeface="微软雅黑" panose="020B0503020204020204" charset="-122"/>
                <a:ea typeface="微软雅黑" panose="020B0503020204020204" charset="-122"/>
                <a:cs typeface="微软雅黑" panose="020B0503020204020204" charset="-122"/>
              </a:rPr>
              <a:t>年张家港新房市场房源储备较去年减少</a:t>
            </a:r>
            <a:r>
              <a:rPr lang="en-US" altLang="zh-CN" sz="1600">
                <a:latin typeface="微软雅黑" panose="020B0503020204020204" charset="-122"/>
                <a:ea typeface="微软雅黑" panose="020B0503020204020204" charset="-122"/>
                <a:cs typeface="微软雅黑" panose="020B0503020204020204" charset="-122"/>
              </a:rPr>
              <a:t>33.57%</a:t>
            </a:r>
            <a:r>
              <a:rPr lang="zh-CN" altLang="en-US" sz="1600">
                <a:latin typeface="微软雅黑" panose="020B0503020204020204" charset="-122"/>
                <a:ea typeface="微软雅黑" panose="020B0503020204020204" charset="-122"/>
                <a:cs typeface="微软雅黑" panose="020B0503020204020204" charset="-122"/>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p:nvPr>
            <p:custDataLst>
              <p:tags r:id="rId1"/>
            </p:custDataLst>
          </p:nvPr>
        </p:nvSpPr>
        <p:spPr>
          <a:xfrm>
            <a:off x="9285555" y="304917"/>
            <a:ext cx="2906445" cy="64516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en-US" altLang="zh-CN" sz="1800" b="1" dirty="0">
                <a:solidFill>
                  <a:schemeClr val="bg1"/>
                </a:solidFill>
                <a:latin typeface="微软雅黑" panose="020B0503020204020204" charset="-122"/>
                <a:ea typeface="微软雅黑" panose="020B0503020204020204" charset="-122"/>
                <a:sym typeface="微软雅黑" panose="020B0503020204020204" charset="-122"/>
              </a:rPr>
              <a:t>24</a:t>
            </a: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年张家港地方性</a:t>
            </a:r>
          </a:p>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房地产新政</a:t>
            </a:r>
          </a:p>
        </p:txBody>
      </p:sp>
      <p:sp>
        <p:nvSpPr>
          <p:cNvPr id="4" name="文本框 3"/>
          <p:cNvSpPr txBox="1"/>
          <p:nvPr/>
        </p:nvSpPr>
        <p:spPr>
          <a:xfrm>
            <a:off x="8616315" y="2204720"/>
            <a:ext cx="3074035" cy="2306955"/>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进入</a:t>
            </a:r>
            <a:r>
              <a:rPr lang="en-US" altLang="zh-CN" sz="1600">
                <a:latin typeface="微软雅黑" panose="020B0503020204020204" charset="-122"/>
                <a:ea typeface="微软雅黑" panose="020B0503020204020204" charset="-122"/>
                <a:cs typeface="微软雅黑" panose="020B0503020204020204" charset="-122"/>
              </a:rPr>
              <a:t>2025</a:t>
            </a:r>
            <a:r>
              <a:rPr lang="zh-CN" altLang="en-US" sz="1600">
                <a:latin typeface="微软雅黑" panose="020B0503020204020204" charset="-122"/>
                <a:ea typeface="微软雅黑" panose="020B0503020204020204" charset="-122"/>
                <a:cs typeface="微软雅黑" panose="020B0503020204020204" charset="-122"/>
              </a:rPr>
              <a:t>年，房企需采取积极对策修复购房者信预期：一方面，增强品牌信心、修复和改善购房者预期；另一方面，修炼内功，提高产品力、积极把握市场窗口机会、做好营销推广以促进销售。</a:t>
            </a:r>
          </a:p>
        </p:txBody>
      </p:sp>
      <p:grpSp>
        <p:nvGrpSpPr>
          <p:cNvPr id="9" name="组合 8"/>
          <p:cNvGrpSpPr/>
          <p:nvPr/>
        </p:nvGrpSpPr>
        <p:grpSpPr>
          <a:xfrm>
            <a:off x="40005" y="44450"/>
            <a:ext cx="8321040" cy="6747510"/>
            <a:chOff x="63" y="70"/>
            <a:chExt cx="13104" cy="10626"/>
          </a:xfrm>
        </p:grpSpPr>
        <p:pic>
          <p:nvPicPr>
            <p:cNvPr id="7" name="图片 6" descr="微信截图_20250507111125"/>
            <p:cNvPicPr>
              <a:picLocks noChangeAspect="1"/>
            </p:cNvPicPr>
            <p:nvPr/>
          </p:nvPicPr>
          <p:blipFill>
            <a:blip r:embed="rId3"/>
            <a:stretch>
              <a:fillRect/>
            </a:stretch>
          </p:blipFill>
          <p:spPr>
            <a:xfrm>
              <a:off x="63" y="5236"/>
              <a:ext cx="13104" cy="5460"/>
            </a:xfrm>
            <a:prstGeom prst="rect">
              <a:avLst/>
            </a:prstGeom>
          </p:spPr>
        </p:pic>
        <p:pic>
          <p:nvPicPr>
            <p:cNvPr id="8" name="图片 7" descr="微信截图_20250507111056"/>
            <p:cNvPicPr>
              <a:picLocks noChangeAspect="1"/>
            </p:cNvPicPr>
            <p:nvPr/>
          </p:nvPicPr>
          <p:blipFill>
            <a:blip r:embed="rId4"/>
            <a:stretch>
              <a:fillRect/>
            </a:stretch>
          </p:blipFill>
          <p:spPr>
            <a:xfrm>
              <a:off x="75" y="70"/>
              <a:ext cx="13092" cy="5208"/>
            </a:xfrm>
            <a:prstGeom prst="rect">
              <a:avLst/>
            </a:prstGeom>
          </p:spPr>
        </p:pic>
      </p:grpSp>
      <p:graphicFrame>
        <p:nvGraphicFramePr>
          <p:cNvPr id="10" name="对象 9">
            <a:hlinkClick r:id="" action="ppaction://ole?verb=0"/>
          </p:cNvPr>
          <p:cNvGraphicFramePr>
            <a:graphicFrameLocks noChangeAspect="1"/>
          </p:cNvGraphicFramePr>
          <p:nvPr/>
        </p:nvGraphicFramePr>
        <p:xfrm>
          <a:off x="9552305" y="5013325"/>
          <a:ext cx="971550" cy="800100"/>
        </p:xfrm>
        <a:graphic>
          <a:graphicData uri="http://schemas.openxmlformats.org/presentationml/2006/ole">
            <mc:AlternateContent xmlns:mc="http://schemas.openxmlformats.org/markup-compatibility/2006">
              <mc:Choice xmlns:v="urn:schemas-microsoft-com:vml" Requires="v">
                <p:oleObj showAsIcon="1" r:id="rId5" imgW="971550" imgH="800100" progId="Excel.Sheet.8">
                  <p:embed/>
                </p:oleObj>
              </mc:Choice>
              <mc:Fallback>
                <p:oleObj showAsIcon="1" r:id="rId5" imgW="971550" imgH="800100" progId="Excel.Sheet.8">
                  <p:embed/>
                  <p:pic>
                    <p:nvPicPr>
                      <p:cNvPr id="10" name="对象 9">
                        <a:hlinkClick r:id="" action="ppaction://ole?verb=0"/>
                      </p:cNvPr>
                      <p:cNvPicPr/>
                      <p:nvPr/>
                    </p:nvPicPr>
                    <p:blipFill>
                      <a:blip r:embed="rId6"/>
                      <a:stretch>
                        <a:fillRect/>
                      </a:stretch>
                    </p:blipFill>
                    <p:spPr>
                      <a:xfrm>
                        <a:off x="9552305" y="5013325"/>
                        <a:ext cx="971550" cy="800100"/>
                      </a:xfrm>
                      <a:prstGeom prst="rect">
                        <a:avLst/>
                      </a:prstGeom>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623570" y="1196975"/>
          <a:ext cx="11084560" cy="4556760"/>
        </p:xfrm>
        <a:graphic>
          <a:graphicData uri="http://schemas.openxmlformats.org/drawingml/2006/table">
            <a:tbl>
              <a:tblPr firstRow="1" bandRow="1">
                <a:tableStyleId>{5C22544A-7EE6-4342-B048-85BDC9FD1C3A}</a:tableStyleId>
              </a:tblPr>
              <a:tblGrid>
                <a:gridCol w="1248410">
                  <a:extLst>
                    <a:ext uri="{9D8B030D-6E8A-4147-A177-3AD203B41FA5}">
                      <a16:colId xmlns:a16="http://schemas.microsoft.com/office/drawing/2014/main" val="20000"/>
                    </a:ext>
                  </a:extLst>
                </a:gridCol>
                <a:gridCol w="4293870">
                  <a:extLst>
                    <a:ext uri="{9D8B030D-6E8A-4147-A177-3AD203B41FA5}">
                      <a16:colId xmlns:a16="http://schemas.microsoft.com/office/drawing/2014/main" val="20001"/>
                    </a:ext>
                  </a:extLst>
                </a:gridCol>
                <a:gridCol w="2771140">
                  <a:extLst>
                    <a:ext uri="{9D8B030D-6E8A-4147-A177-3AD203B41FA5}">
                      <a16:colId xmlns:a16="http://schemas.microsoft.com/office/drawing/2014/main" val="20002"/>
                    </a:ext>
                  </a:extLst>
                </a:gridCol>
                <a:gridCol w="2771140">
                  <a:extLst>
                    <a:ext uri="{9D8B030D-6E8A-4147-A177-3AD203B41FA5}">
                      <a16:colId xmlns:a16="http://schemas.microsoft.com/office/drawing/2014/main" val="20003"/>
                    </a:ext>
                  </a:extLst>
                </a:gridCol>
              </a:tblGrid>
              <a:tr h="379730">
                <a:tc gridSpan="4">
                  <a:txBody>
                    <a:bodyPr/>
                    <a:lstStyle/>
                    <a:p>
                      <a:pPr algn="ctr">
                        <a:buNone/>
                      </a:pPr>
                      <a:r>
                        <a:rPr lang="zh-CN" altLang="en-US" sz="1600">
                          <a:latin typeface="微软雅黑" panose="020B0503020204020204" charset="-122"/>
                          <a:ea typeface="微软雅黑" panose="020B0503020204020204" charset="-122"/>
                        </a:rPr>
                        <a:t>人才房票补贴可用项目（与商品房去化量有关）</a:t>
                      </a:r>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379730">
                <a:tc>
                  <a:txBody>
                    <a:bodyPr/>
                    <a:lstStyle/>
                    <a:p>
                      <a:pPr algn="ctr">
                        <a:buNone/>
                      </a:pPr>
                      <a:r>
                        <a:rPr lang="zh-CN" altLang="en-US" sz="1600">
                          <a:latin typeface="微软雅黑" panose="020B0503020204020204" charset="-122"/>
                          <a:ea typeface="微软雅黑" panose="020B0503020204020204" charset="-122"/>
                        </a:rPr>
                        <a:t>序号</a:t>
                      </a:r>
                    </a:p>
                  </a:txBody>
                  <a:tcPr/>
                </a:tc>
                <a:tc>
                  <a:txBody>
                    <a:bodyPr/>
                    <a:lstStyle/>
                    <a:p>
                      <a:pPr algn="ctr">
                        <a:buNone/>
                      </a:pPr>
                      <a:r>
                        <a:rPr lang="zh-CN" altLang="en-US" sz="1600">
                          <a:latin typeface="微软雅黑" panose="020B0503020204020204" charset="-122"/>
                          <a:ea typeface="微软雅黑" panose="020B0503020204020204" charset="-122"/>
                        </a:rPr>
                        <a:t>所属区镇</a:t>
                      </a:r>
                    </a:p>
                  </a:txBody>
                  <a:tcPr/>
                </a:tc>
                <a:tc>
                  <a:txBody>
                    <a:bodyPr/>
                    <a:lstStyle/>
                    <a:p>
                      <a:pPr algn="ctr">
                        <a:buNone/>
                      </a:pPr>
                      <a:r>
                        <a:rPr lang="zh-CN" altLang="en-US" sz="1600">
                          <a:latin typeface="微软雅黑" panose="020B0503020204020204" charset="-122"/>
                          <a:ea typeface="微软雅黑" panose="020B0503020204020204" charset="-122"/>
                        </a:rPr>
                        <a:t>所属项目</a:t>
                      </a:r>
                    </a:p>
                  </a:txBody>
                  <a:tcPr/>
                </a:tc>
                <a:tc>
                  <a:txBody>
                    <a:bodyPr/>
                    <a:lstStyle/>
                    <a:p>
                      <a:pPr algn="ctr">
                        <a:buNone/>
                      </a:pPr>
                      <a:r>
                        <a:rPr lang="zh-CN" altLang="en-US" sz="1600">
                          <a:latin typeface="微软雅黑" panose="020B0503020204020204" charset="-122"/>
                          <a:ea typeface="微软雅黑" panose="020B0503020204020204" charset="-122"/>
                        </a:rPr>
                        <a:t>房地产公司</a:t>
                      </a:r>
                    </a:p>
                  </a:txBody>
                  <a:tcPr/>
                </a:tc>
                <a:extLst>
                  <a:ext uri="{0D108BD9-81ED-4DB2-BD59-A6C34878D82A}">
                    <a16:rowId xmlns:a16="http://schemas.microsoft.com/office/drawing/2014/main" val="10001"/>
                  </a:ext>
                </a:extLst>
              </a:tr>
              <a:tr h="379730">
                <a:tc>
                  <a:txBody>
                    <a:bodyPr/>
                    <a:lstStyle/>
                    <a:p>
                      <a:pPr algn="ctr">
                        <a:buNone/>
                      </a:pPr>
                      <a:r>
                        <a:rPr lang="en-US" altLang="zh-CN" sz="1600">
                          <a:latin typeface="微软雅黑" panose="020B0503020204020204" charset="-122"/>
                          <a:ea typeface="微软雅黑" panose="020B0503020204020204" charset="-122"/>
                        </a:rPr>
                        <a:t>1</a:t>
                      </a:r>
                    </a:p>
                  </a:txBody>
                  <a:tcPr/>
                </a:tc>
                <a:tc>
                  <a:txBody>
                    <a:bodyPr/>
                    <a:lstStyle/>
                    <a:p>
                      <a:pPr algn="ctr">
                        <a:buNone/>
                      </a:pPr>
                      <a:r>
                        <a:rPr lang="zh-CN" altLang="en-US" sz="1600">
                          <a:latin typeface="微软雅黑" panose="020B0503020204020204" charset="-122"/>
                          <a:ea typeface="微软雅黑" panose="020B0503020204020204" charset="-122"/>
                        </a:rPr>
                        <a:t>保税区</a:t>
                      </a:r>
                    </a:p>
                  </a:txBody>
                  <a:tcPr/>
                </a:tc>
                <a:tc>
                  <a:txBody>
                    <a:bodyPr/>
                    <a:lstStyle/>
                    <a:p>
                      <a:pPr algn="ctr">
                        <a:buNone/>
                      </a:pPr>
                      <a:r>
                        <a:rPr lang="zh-CN" altLang="en-US" sz="1600">
                          <a:latin typeface="微软雅黑" panose="020B0503020204020204" charset="-122"/>
                          <a:ea typeface="微软雅黑" panose="020B0503020204020204" charset="-122"/>
                        </a:rPr>
                        <a:t>映悦华庭</a:t>
                      </a:r>
                    </a:p>
                  </a:txBody>
                  <a:tcPr/>
                </a:tc>
                <a:tc>
                  <a:txBody>
                    <a:bodyPr/>
                    <a:lstStyle/>
                    <a:p>
                      <a:pPr algn="ctr">
                        <a:buNone/>
                      </a:pPr>
                      <a:r>
                        <a:rPr lang="zh-CN" altLang="en-US" sz="1600">
                          <a:latin typeface="微软雅黑" panose="020B0503020204020204" charset="-122"/>
                          <a:ea typeface="微软雅黑" panose="020B0503020204020204" charset="-122"/>
                        </a:rPr>
                        <a:t>张家港弘港房地产</a:t>
                      </a:r>
                    </a:p>
                  </a:txBody>
                  <a:tcPr/>
                </a:tc>
                <a:extLst>
                  <a:ext uri="{0D108BD9-81ED-4DB2-BD59-A6C34878D82A}">
                    <a16:rowId xmlns:a16="http://schemas.microsoft.com/office/drawing/2014/main" val="10002"/>
                  </a:ext>
                </a:extLst>
              </a:tr>
              <a:tr h="379730">
                <a:tc>
                  <a:txBody>
                    <a:bodyPr/>
                    <a:lstStyle/>
                    <a:p>
                      <a:pPr algn="ctr">
                        <a:buNone/>
                      </a:pPr>
                      <a:r>
                        <a:rPr lang="en-US" altLang="zh-CN" sz="1600">
                          <a:latin typeface="微软雅黑" panose="020B0503020204020204" charset="-122"/>
                          <a:ea typeface="微软雅黑" panose="020B0503020204020204" charset="-122"/>
                        </a:rPr>
                        <a:t>2</a:t>
                      </a:r>
                    </a:p>
                  </a:txBody>
                  <a:tcPr/>
                </a:tc>
                <a:tc rowSpan="5">
                  <a:txBody>
                    <a:bodyPr/>
                    <a:lstStyle/>
                    <a:p>
                      <a:pPr algn="ctr">
                        <a:buNone/>
                      </a:pPr>
                      <a:r>
                        <a:rPr lang="zh-CN" altLang="en-US" sz="1600">
                          <a:latin typeface="微软雅黑" panose="020B0503020204020204" charset="-122"/>
                          <a:ea typeface="微软雅黑" panose="020B0503020204020204" charset="-122"/>
                        </a:rPr>
                        <a:t>经开区（杨舍镇）</a:t>
                      </a:r>
                    </a:p>
                  </a:txBody>
                  <a:tcPr anchor="ctr"/>
                </a:tc>
                <a:tc>
                  <a:txBody>
                    <a:bodyPr/>
                    <a:lstStyle/>
                    <a:p>
                      <a:pPr algn="ctr">
                        <a:buNone/>
                      </a:pPr>
                      <a:r>
                        <a:rPr lang="zh-CN" altLang="en-US" sz="1600">
                          <a:latin typeface="微软雅黑" panose="020B0503020204020204" charset="-122"/>
                          <a:ea typeface="微软雅黑" panose="020B0503020204020204" charset="-122"/>
                        </a:rPr>
                        <a:t>阳光经典</a:t>
                      </a:r>
                    </a:p>
                  </a:txBody>
                  <a:tcPr/>
                </a:tc>
                <a:tc>
                  <a:txBody>
                    <a:bodyPr/>
                    <a:lstStyle/>
                    <a:p>
                      <a:pPr algn="ctr">
                        <a:buNone/>
                      </a:pPr>
                      <a:r>
                        <a:rPr lang="zh-CN" altLang="en-US" sz="1600">
                          <a:latin typeface="微软雅黑" panose="020B0503020204020204" charset="-122"/>
                          <a:ea typeface="微软雅黑" panose="020B0503020204020204" charset="-122"/>
                          <a:sym typeface="+mn-ea"/>
                        </a:rPr>
                        <a:t>张家港</a:t>
                      </a:r>
                      <a:r>
                        <a:rPr lang="zh-CN" altLang="en-US" sz="1600">
                          <a:latin typeface="微软雅黑" panose="020B0503020204020204" charset="-122"/>
                          <a:ea typeface="微软雅黑" panose="020B0503020204020204" charset="-122"/>
                        </a:rPr>
                        <a:t>金厦房地产</a:t>
                      </a:r>
                    </a:p>
                  </a:txBody>
                  <a:tcPr/>
                </a:tc>
                <a:extLst>
                  <a:ext uri="{0D108BD9-81ED-4DB2-BD59-A6C34878D82A}">
                    <a16:rowId xmlns:a16="http://schemas.microsoft.com/office/drawing/2014/main" val="10003"/>
                  </a:ext>
                </a:extLst>
              </a:tr>
              <a:tr h="379730">
                <a:tc>
                  <a:txBody>
                    <a:bodyPr/>
                    <a:lstStyle/>
                    <a:p>
                      <a:pPr algn="ctr">
                        <a:buNone/>
                      </a:pPr>
                      <a:r>
                        <a:rPr lang="en-US" altLang="zh-CN" sz="1600">
                          <a:latin typeface="微软雅黑" panose="020B0503020204020204" charset="-122"/>
                          <a:ea typeface="微软雅黑" panose="020B0503020204020204" charset="-122"/>
                        </a:rPr>
                        <a:t>3</a:t>
                      </a:r>
                    </a:p>
                  </a:txBody>
                  <a:tcPr/>
                </a:tc>
                <a:tc vMerge="1">
                  <a:txBody>
                    <a:bodyPr/>
                    <a:lstStyle/>
                    <a:p>
                      <a:endParaRPr lang="zh-CN"/>
                    </a:p>
                  </a:txBody>
                  <a:tcPr/>
                </a:tc>
                <a:tc>
                  <a:txBody>
                    <a:bodyPr/>
                    <a:lstStyle/>
                    <a:p>
                      <a:pPr algn="ctr">
                        <a:buNone/>
                      </a:pPr>
                      <a:r>
                        <a:rPr lang="zh-CN" altLang="en-US" sz="1600">
                          <a:latin typeface="微软雅黑" panose="020B0503020204020204" charset="-122"/>
                          <a:ea typeface="微软雅黑" panose="020B0503020204020204" charset="-122"/>
                        </a:rPr>
                        <a:t>阳光诚域</a:t>
                      </a:r>
                    </a:p>
                  </a:txBody>
                  <a:tcPr/>
                </a:tc>
                <a:tc>
                  <a:txBody>
                    <a:bodyPr/>
                    <a:lstStyle/>
                    <a:p>
                      <a:pPr algn="ctr">
                        <a:buNone/>
                      </a:pPr>
                      <a:r>
                        <a:rPr lang="zh-CN" altLang="en-US" sz="1600">
                          <a:latin typeface="微软雅黑" panose="020B0503020204020204" charset="-122"/>
                          <a:ea typeface="微软雅黑" panose="020B0503020204020204" charset="-122"/>
                          <a:sym typeface="+mn-ea"/>
                        </a:rPr>
                        <a:t>张家港金厦房地产</a:t>
                      </a:r>
                    </a:p>
                  </a:txBody>
                  <a:tcPr/>
                </a:tc>
                <a:extLst>
                  <a:ext uri="{0D108BD9-81ED-4DB2-BD59-A6C34878D82A}">
                    <a16:rowId xmlns:a16="http://schemas.microsoft.com/office/drawing/2014/main" val="10004"/>
                  </a:ext>
                </a:extLst>
              </a:tr>
              <a:tr h="379730">
                <a:tc>
                  <a:txBody>
                    <a:bodyPr/>
                    <a:lstStyle/>
                    <a:p>
                      <a:pPr algn="ctr">
                        <a:buNone/>
                      </a:pPr>
                      <a:r>
                        <a:rPr lang="en-US" altLang="zh-CN" sz="1600">
                          <a:latin typeface="微软雅黑" panose="020B0503020204020204" charset="-122"/>
                          <a:ea typeface="微软雅黑" panose="020B0503020204020204" charset="-122"/>
                        </a:rPr>
                        <a:t>4</a:t>
                      </a:r>
                    </a:p>
                  </a:txBody>
                  <a:tcPr/>
                </a:tc>
                <a:tc vMerge="1">
                  <a:txBody>
                    <a:bodyPr/>
                    <a:lstStyle/>
                    <a:p>
                      <a:endParaRPr lang="zh-CN"/>
                    </a:p>
                  </a:txBody>
                  <a:tcPr/>
                </a:tc>
                <a:tc>
                  <a:txBody>
                    <a:bodyPr/>
                    <a:lstStyle/>
                    <a:p>
                      <a:pPr algn="ctr">
                        <a:buNone/>
                      </a:pPr>
                      <a:r>
                        <a:rPr lang="zh-CN" altLang="en-US" sz="1600">
                          <a:latin typeface="微软雅黑" panose="020B0503020204020204" charset="-122"/>
                          <a:ea typeface="微软雅黑" panose="020B0503020204020204" charset="-122"/>
                        </a:rPr>
                        <a:t>阳光春晓</a:t>
                      </a:r>
                    </a:p>
                  </a:txBody>
                  <a:tcPr/>
                </a:tc>
                <a:tc>
                  <a:txBody>
                    <a:bodyPr/>
                    <a:lstStyle/>
                    <a:p>
                      <a:pPr algn="ctr">
                        <a:buNone/>
                      </a:pPr>
                      <a:r>
                        <a:rPr lang="zh-CN" altLang="en-US" sz="1600">
                          <a:latin typeface="微软雅黑" panose="020B0503020204020204" charset="-122"/>
                          <a:ea typeface="微软雅黑" panose="020B0503020204020204" charset="-122"/>
                          <a:sym typeface="+mn-ea"/>
                        </a:rPr>
                        <a:t>张家港金厦房地产</a:t>
                      </a:r>
                    </a:p>
                  </a:txBody>
                  <a:tcPr/>
                </a:tc>
                <a:extLst>
                  <a:ext uri="{0D108BD9-81ED-4DB2-BD59-A6C34878D82A}">
                    <a16:rowId xmlns:a16="http://schemas.microsoft.com/office/drawing/2014/main" val="10005"/>
                  </a:ext>
                </a:extLst>
              </a:tr>
              <a:tr h="379730">
                <a:tc>
                  <a:txBody>
                    <a:bodyPr/>
                    <a:lstStyle/>
                    <a:p>
                      <a:pPr algn="ctr">
                        <a:buNone/>
                      </a:pPr>
                      <a:r>
                        <a:rPr lang="en-US" altLang="zh-CN" sz="1600">
                          <a:latin typeface="微软雅黑" panose="020B0503020204020204" charset="-122"/>
                          <a:ea typeface="微软雅黑" panose="020B0503020204020204" charset="-122"/>
                        </a:rPr>
                        <a:t>5</a:t>
                      </a:r>
                    </a:p>
                  </a:txBody>
                  <a:tcPr/>
                </a:tc>
                <a:tc vMerge="1">
                  <a:txBody>
                    <a:bodyPr/>
                    <a:lstStyle/>
                    <a:p>
                      <a:endParaRPr lang="zh-CN"/>
                    </a:p>
                  </a:txBody>
                  <a:tcPr/>
                </a:tc>
                <a:tc>
                  <a:txBody>
                    <a:bodyPr/>
                    <a:lstStyle/>
                    <a:p>
                      <a:pPr algn="ctr">
                        <a:buNone/>
                      </a:pPr>
                      <a:r>
                        <a:rPr lang="zh-CN" altLang="en-US" sz="1600">
                          <a:latin typeface="微软雅黑" panose="020B0503020204020204" charset="-122"/>
                          <a:ea typeface="微软雅黑" panose="020B0503020204020204" charset="-122"/>
                        </a:rPr>
                        <a:t>海和源筑</a:t>
                      </a:r>
                    </a:p>
                  </a:txBody>
                  <a:tcPr/>
                </a:tc>
                <a:tc>
                  <a:txBody>
                    <a:bodyPr/>
                    <a:lstStyle/>
                    <a:p>
                      <a:pPr algn="ctr">
                        <a:buNone/>
                      </a:pPr>
                      <a:r>
                        <a:rPr lang="zh-CN" altLang="en-US" sz="1600">
                          <a:latin typeface="微软雅黑" panose="020B0503020204020204" charset="-122"/>
                          <a:ea typeface="微软雅黑" panose="020B0503020204020204" charset="-122"/>
                          <a:sym typeface="+mn-ea"/>
                        </a:rPr>
                        <a:t>张家港</a:t>
                      </a:r>
                      <a:r>
                        <a:rPr lang="zh-CN" altLang="en-US" sz="1600">
                          <a:latin typeface="微软雅黑" panose="020B0503020204020204" charset="-122"/>
                          <a:ea typeface="微软雅黑" panose="020B0503020204020204" charset="-122"/>
                        </a:rPr>
                        <a:t>金恒置业</a:t>
                      </a:r>
                    </a:p>
                  </a:txBody>
                  <a:tcPr/>
                </a:tc>
                <a:extLst>
                  <a:ext uri="{0D108BD9-81ED-4DB2-BD59-A6C34878D82A}">
                    <a16:rowId xmlns:a16="http://schemas.microsoft.com/office/drawing/2014/main" val="10006"/>
                  </a:ext>
                </a:extLst>
              </a:tr>
              <a:tr h="379730">
                <a:tc>
                  <a:txBody>
                    <a:bodyPr/>
                    <a:lstStyle/>
                    <a:p>
                      <a:pPr algn="ctr">
                        <a:buNone/>
                      </a:pPr>
                      <a:r>
                        <a:rPr lang="en-US" altLang="zh-CN" sz="1600">
                          <a:latin typeface="微软雅黑" panose="020B0503020204020204" charset="-122"/>
                          <a:ea typeface="微软雅黑" panose="020B0503020204020204" charset="-122"/>
                        </a:rPr>
                        <a:t>6</a:t>
                      </a:r>
                    </a:p>
                  </a:txBody>
                  <a:tcPr/>
                </a:tc>
                <a:tc vMerge="1">
                  <a:txBody>
                    <a:bodyPr/>
                    <a:lstStyle/>
                    <a:p>
                      <a:endParaRPr lang="zh-CN"/>
                    </a:p>
                  </a:txBody>
                  <a:tcPr/>
                </a:tc>
                <a:tc>
                  <a:txBody>
                    <a:bodyPr/>
                    <a:lstStyle/>
                    <a:p>
                      <a:pPr algn="ctr">
                        <a:buNone/>
                      </a:pPr>
                      <a:r>
                        <a:rPr lang="zh-CN" altLang="en-US" sz="1600">
                          <a:latin typeface="微软雅黑" panose="020B0503020204020204" charset="-122"/>
                          <a:ea typeface="微软雅黑" panose="020B0503020204020204" charset="-122"/>
                        </a:rPr>
                        <a:t>湖翠雅苑</a:t>
                      </a:r>
                    </a:p>
                  </a:txBody>
                  <a:tcPr/>
                </a:tc>
                <a:tc>
                  <a:txBody>
                    <a:bodyPr/>
                    <a:lstStyle/>
                    <a:p>
                      <a:pPr algn="ctr">
                        <a:buNone/>
                      </a:pPr>
                      <a:r>
                        <a:rPr lang="zh-CN" altLang="en-US" sz="1600">
                          <a:latin typeface="微软雅黑" panose="020B0503020204020204" charset="-122"/>
                          <a:ea typeface="微软雅黑" panose="020B0503020204020204" charset="-122"/>
                          <a:sym typeface="+mn-ea"/>
                        </a:rPr>
                        <a:t>张家港</a:t>
                      </a:r>
                      <a:r>
                        <a:rPr lang="zh-CN" altLang="en-US" sz="1600">
                          <a:latin typeface="微软雅黑" panose="020B0503020204020204" charset="-122"/>
                          <a:ea typeface="微软雅黑" panose="020B0503020204020204" charset="-122"/>
                        </a:rPr>
                        <a:t>爱之城置业</a:t>
                      </a:r>
                    </a:p>
                  </a:txBody>
                  <a:tcPr/>
                </a:tc>
                <a:extLst>
                  <a:ext uri="{0D108BD9-81ED-4DB2-BD59-A6C34878D82A}">
                    <a16:rowId xmlns:a16="http://schemas.microsoft.com/office/drawing/2014/main" val="10007"/>
                  </a:ext>
                </a:extLst>
              </a:tr>
              <a:tr h="379730">
                <a:tc>
                  <a:txBody>
                    <a:bodyPr/>
                    <a:lstStyle/>
                    <a:p>
                      <a:pPr algn="ctr">
                        <a:buNone/>
                      </a:pPr>
                      <a:r>
                        <a:rPr lang="en-US" altLang="zh-CN" sz="1600">
                          <a:latin typeface="微软雅黑" panose="020B0503020204020204" charset="-122"/>
                          <a:ea typeface="微软雅黑" panose="020B0503020204020204" charset="-122"/>
                        </a:rPr>
                        <a:t>7</a:t>
                      </a:r>
                    </a:p>
                  </a:txBody>
                  <a:tcPr/>
                </a:tc>
                <a:tc rowSpan="2">
                  <a:txBody>
                    <a:bodyPr/>
                    <a:lstStyle/>
                    <a:p>
                      <a:pPr algn="ctr">
                        <a:buNone/>
                      </a:pPr>
                      <a:r>
                        <a:rPr lang="zh-CN" altLang="en-US" sz="1600">
                          <a:latin typeface="微软雅黑" panose="020B0503020204020204" charset="-122"/>
                          <a:ea typeface="微软雅黑" panose="020B0503020204020204" charset="-122"/>
                        </a:rPr>
                        <a:t>高新区（塘桥镇）</a:t>
                      </a:r>
                    </a:p>
                  </a:txBody>
                  <a:tcPr anchor="ctr"/>
                </a:tc>
                <a:tc>
                  <a:txBody>
                    <a:bodyPr/>
                    <a:lstStyle/>
                    <a:p>
                      <a:pPr algn="ctr">
                        <a:buNone/>
                      </a:pPr>
                      <a:r>
                        <a:rPr lang="zh-CN" altLang="en-US" sz="1600">
                          <a:latin typeface="微软雅黑" panose="020B0503020204020204" charset="-122"/>
                          <a:ea typeface="微软雅黑" panose="020B0503020204020204" charset="-122"/>
                        </a:rPr>
                        <a:t>阳光锦上</a:t>
                      </a:r>
                    </a:p>
                  </a:txBody>
                  <a:tcPr/>
                </a:tc>
                <a:tc>
                  <a:txBody>
                    <a:bodyPr/>
                    <a:lstStyle/>
                    <a:p>
                      <a:pPr algn="ctr">
                        <a:buNone/>
                      </a:pPr>
                      <a:r>
                        <a:rPr lang="zh-CN" altLang="en-US" sz="1600">
                          <a:latin typeface="微软雅黑" panose="020B0503020204020204" charset="-122"/>
                          <a:ea typeface="微软雅黑" panose="020B0503020204020204" charset="-122"/>
                          <a:sym typeface="+mn-ea"/>
                        </a:rPr>
                        <a:t>张家港金厦房地产</a:t>
                      </a:r>
                    </a:p>
                  </a:txBody>
                  <a:tcPr/>
                </a:tc>
                <a:extLst>
                  <a:ext uri="{0D108BD9-81ED-4DB2-BD59-A6C34878D82A}">
                    <a16:rowId xmlns:a16="http://schemas.microsoft.com/office/drawing/2014/main" val="10008"/>
                  </a:ext>
                </a:extLst>
              </a:tr>
              <a:tr h="379730">
                <a:tc>
                  <a:txBody>
                    <a:bodyPr/>
                    <a:lstStyle/>
                    <a:p>
                      <a:pPr algn="ctr">
                        <a:buNone/>
                      </a:pPr>
                      <a:r>
                        <a:rPr lang="en-US" altLang="zh-CN" sz="1600">
                          <a:latin typeface="微软雅黑" panose="020B0503020204020204" charset="-122"/>
                          <a:ea typeface="微软雅黑" panose="020B0503020204020204" charset="-122"/>
                        </a:rPr>
                        <a:t>8</a:t>
                      </a:r>
                    </a:p>
                  </a:txBody>
                  <a:tcPr/>
                </a:tc>
                <a:tc vMerge="1">
                  <a:txBody>
                    <a:bodyPr/>
                    <a:lstStyle/>
                    <a:p>
                      <a:endParaRPr lang="zh-CN"/>
                    </a:p>
                  </a:txBody>
                  <a:tcPr/>
                </a:tc>
                <a:tc>
                  <a:txBody>
                    <a:bodyPr/>
                    <a:lstStyle/>
                    <a:p>
                      <a:pPr algn="ctr">
                        <a:buNone/>
                      </a:pPr>
                      <a:r>
                        <a:rPr lang="zh-CN" altLang="en-US" sz="1600">
                          <a:latin typeface="微软雅黑" panose="020B0503020204020204" charset="-122"/>
                          <a:ea typeface="微软雅黑" panose="020B0503020204020204" charset="-122"/>
                        </a:rPr>
                        <a:t>文化雅苑</a:t>
                      </a:r>
                    </a:p>
                  </a:txBody>
                  <a:tcPr/>
                </a:tc>
                <a:tc>
                  <a:txBody>
                    <a:bodyPr/>
                    <a:lstStyle/>
                    <a:p>
                      <a:pPr algn="ctr">
                        <a:buNone/>
                      </a:pPr>
                      <a:r>
                        <a:rPr lang="zh-CN" altLang="en-US" sz="1600">
                          <a:latin typeface="微软雅黑" panose="020B0503020204020204" charset="-122"/>
                          <a:ea typeface="微软雅黑" panose="020B0503020204020204" charset="-122"/>
                          <a:sym typeface="+mn-ea"/>
                        </a:rPr>
                        <a:t>张家港</a:t>
                      </a:r>
                      <a:r>
                        <a:rPr lang="zh-CN" altLang="en-US" sz="1600">
                          <a:latin typeface="微软雅黑" panose="020B0503020204020204" charset="-122"/>
                          <a:ea typeface="微软雅黑" panose="020B0503020204020204" charset="-122"/>
                        </a:rPr>
                        <a:t>弘甲房地产</a:t>
                      </a:r>
                    </a:p>
                  </a:txBody>
                  <a:tcPr/>
                </a:tc>
                <a:extLst>
                  <a:ext uri="{0D108BD9-81ED-4DB2-BD59-A6C34878D82A}">
                    <a16:rowId xmlns:a16="http://schemas.microsoft.com/office/drawing/2014/main" val="10009"/>
                  </a:ext>
                </a:extLst>
              </a:tr>
              <a:tr h="379730">
                <a:tc>
                  <a:txBody>
                    <a:bodyPr/>
                    <a:lstStyle/>
                    <a:p>
                      <a:pPr algn="ctr">
                        <a:buNone/>
                      </a:pPr>
                      <a:r>
                        <a:rPr lang="en-US" altLang="zh-CN" sz="1600">
                          <a:latin typeface="微软雅黑" panose="020B0503020204020204" charset="-122"/>
                          <a:ea typeface="微软雅黑" panose="020B0503020204020204" charset="-122"/>
                        </a:rPr>
                        <a:t>9</a:t>
                      </a:r>
                    </a:p>
                  </a:txBody>
                  <a:tcPr/>
                </a:tc>
                <a:tc>
                  <a:txBody>
                    <a:bodyPr/>
                    <a:lstStyle/>
                    <a:p>
                      <a:pPr algn="ctr">
                        <a:buNone/>
                      </a:pPr>
                      <a:r>
                        <a:rPr lang="zh-CN" altLang="en-US" sz="1600">
                          <a:latin typeface="微软雅黑" panose="020B0503020204020204" charset="-122"/>
                          <a:ea typeface="微软雅黑" panose="020B0503020204020204" charset="-122"/>
                        </a:rPr>
                        <a:t>凤凰镇</a:t>
                      </a:r>
                    </a:p>
                  </a:txBody>
                  <a:tcPr/>
                </a:tc>
                <a:tc>
                  <a:txBody>
                    <a:bodyPr/>
                    <a:lstStyle/>
                    <a:p>
                      <a:pPr algn="ctr">
                        <a:buNone/>
                      </a:pPr>
                      <a:r>
                        <a:rPr lang="zh-CN" altLang="en-US" sz="1600">
                          <a:latin typeface="微软雅黑" panose="020B0503020204020204" charset="-122"/>
                          <a:ea typeface="微软雅黑" panose="020B0503020204020204" charset="-122"/>
                        </a:rPr>
                        <a:t>凤凰印象</a:t>
                      </a:r>
                    </a:p>
                  </a:txBody>
                  <a:tcPr/>
                </a:tc>
                <a:tc>
                  <a:txBody>
                    <a:bodyPr/>
                    <a:lstStyle/>
                    <a:p>
                      <a:pPr algn="ctr">
                        <a:buNone/>
                      </a:pPr>
                      <a:r>
                        <a:rPr lang="zh-CN" altLang="en-US" sz="1600">
                          <a:latin typeface="微软雅黑" panose="020B0503020204020204" charset="-122"/>
                          <a:ea typeface="微软雅黑" panose="020B0503020204020204" charset="-122"/>
                          <a:sym typeface="+mn-ea"/>
                        </a:rPr>
                        <a:t>张家港金厦房地产</a:t>
                      </a:r>
                    </a:p>
                  </a:txBody>
                  <a:tcPr/>
                </a:tc>
                <a:extLst>
                  <a:ext uri="{0D108BD9-81ED-4DB2-BD59-A6C34878D82A}">
                    <a16:rowId xmlns:a16="http://schemas.microsoft.com/office/drawing/2014/main" val="10010"/>
                  </a:ext>
                </a:extLst>
              </a:tr>
              <a:tr h="379730">
                <a:tc>
                  <a:txBody>
                    <a:bodyPr/>
                    <a:lstStyle/>
                    <a:p>
                      <a:pPr algn="ctr">
                        <a:buNone/>
                      </a:pPr>
                      <a:r>
                        <a:rPr lang="en-US" altLang="zh-CN" sz="1600">
                          <a:latin typeface="微软雅黑" panose="020B0503020204020204" charset="-122"/>
                          <a:ea typeface="微软雅黑" panose="020B0503020204020204" charset="-122"/>
                        </a:rPr>
                        <a:t>10</a:t>
                      </a:r>
                    </a:p>
                  </a:txBody>
                  <a:tcPr/>
                </a:tc>
                <a:tc>
                  <a:txBody>
                    <a:bodyPr/>
                    <a:lstStyle/>
                    <a:p>
                      <a:pPr algn="ctr">
                        <a:buNone/>
                      </a:pPr>
                      <a:r>
                        <a:rPr lang="zh-CN" altLang="en-US" sz="1600">
                          <a:latin typeface="微软雅黑" panose="020B0503020204020204" charset="-122"/>
                          <a:ea typeface="微软雅黑" panose="020B0503020204020204" charset="-122"/>
                        </a:rPr>
                        <a:t>大新镇</a:t>
                      </a:r>
                    </a:p>
                  </a:txBody>
                  <a:tcPr/>
                </a:tc>
                <a:tc>
                  <a:txBody>
                    <a:bodyPr/>
                    <a:lstStyle/>
                    <a:p>
                      <a:pPr algn="ctr">
                        <a:buNone/>
                      </a:pPr>
                      <a:r>
                        <a:rPr lang="zh-CN" altLang="en-US" sz="1600">
                          <a:latin typeface="微软雅黑" panose="020B0503020204020204" charset="-122"/>
                          <a:ea typeface="微软雅黑" panose="020B0503020204020204" charset="-122"/>
                        </a:rPr>
                        <a:t>星翠沄庭</a:t>
                      </a:r>
                    </a:p>
                  </a:txBody>
                  <a:tcPr/>
                </a:tc>
                <a:tc>
                  <a:txBody>
                    <a:bodyPr/>
                    <a:lstStyle/>
                    <a:p>
                      <a:pPr algn="ctr">
                        <a:buNone/>
                      </a:pPr>
                      <a:r>
                        <a:rPr lang="zh-CN" altLang="en-US" sz="1600">
                          <a:latin typeface="微软雅黑" panose="020B0503020204020204" charset="-122"/>
                          <a:ea typeface="微软雅黑" panose="020B0503020204020204" charset="-122"/>
                        </a:rPr>
                        <a:t>星合置业（苏州）有限公司</a:t>
                      </a:r>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58"/>
          <p:cNvGrpSpPr/>
          <p:nvPr/>
        </p:nvGrpSpPr>
        <p:grpSpPr>
          <a:xfrm>
            <a:off x="4020238" y="2651445"/>
            <a:ext cx="4151524" cy="777555"/>
            <a:chOff x="1881153" y="2242336"/>
            <a:chExt cx="4037016" cy="495817"/>
          </a:xfrm>
        </p:grpSpPr>
        <p:grpSp>
          <p:nvGrpSpPr>
            <p:cNvPr id="5" name="组合 1"/>
            <p:cNvGrpSpPr/>
            <p:nvPr/>
          </p:nvGrpSpPr>
          <p:grpSpPr>
            <a:xfrm>
              <a:off x="1881153" y="2242336"/>
              <a:ext cx="4037016" cy="495817"/>
              <a:chOff x="0" y="0"/>
              <a:chExt cx="6086475" cy="606425"/>
            </a:xfrm>
          </p:grpSpPr>
          <p:sp>
            <p:nvSpPr>
              <p:cNvPr id="6" name="Rectangle 31"/>
              <p:cNvSpPr/>
              <p:nvPr/>
            </p:nvSpPr>
            <p:spPr>
              <a:xfrm>
                <a:off x="0" y="420415"/>
                <a:ext cx="6086475" cy="186010"/>
              </a:xfrm>
              <a:prstGeom prst="rect">
                <a:avLst/>
              </a:prstGeom>
              <a:gradFill rotWithShape="1">
                <a:gsLst>
                  <a:gs pos="0">
                    <a:srgbClr val="000000">
                      <a:alpha val="70000"/>
                    </a:srgbClr>
                  </a:gs>
                  <a:gs pos="100000">
                    <a:srgbClr val="000000">
                      <a:alpha val="0"/>
                    </a:srgbClr>
                  </a:gs>
                </a:gsLst>
                <a:path path="shape">
                  <a:fillToRect l="50000" t="50000" r="50000" b="50000"/>
                </a:path>
                <a:tileRect/>
              </a:gradFill>
              <a:ln w="9525">
                <a:noFill/>
              </a:ln>
            </p:spPr>
            <p:txBody>
              <a:bodyPr wrap="none" anchor="ctr"/>
              <a:lstStyle/>
              <a:p>
                <a:endParaRPr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7" name="AutoShape 6"/>
              <p:cNvSpPr/>
              <p:nvPr/>
            </p:nvSpPr>
            <p:spPr>
              <a:xfrm>
                <a:off x="37283" y="0"/>
                <a:ext cx="6049192" cy="533835"/>
              </a:xfrm>
              <a:prstGeom prst="roundRect">
                <a:avLst>
                  <a:gd name="adj" fmla="val 16667"/>
                </a:avLst>
              </a:prstGeom>
              <a:gradFill rotWithShape="1">
                <a:gsLst>
                  <a:gs pos="0">
                    <a:srgbClr val="CE0000">
                      <a:alpha val="100000"/>
                    </a:srgbClr>
                  </a:gs>
                  <a:gs pos="50000">
                    <a:srgbClr val="AD0000">
                      <a:alpha val="100000"/>
                    </a:srgbClr>
                  </a:gs>
                  <a:gs pos="100000">
                    <a:srgbClr val="770000">
                      <a:alpha val="100000"/>
                    </a:srgbClr>
                  </a:gs>
                </a:gsLst>
                <a:lin ang="5400000" scaled="1"/>
                <a:tileRect/>
              </a:gradFill>
              <a:ln w="9525" cap="flat" cmpd="sng">
                <a:solidFill>
                  <a:srgbClr val="808080"/>
                </a:solidFill>
                <a:prstDash val="solid"/>
                <a:round/>
                <a:headEnd type="none" w="med" len="med"/>
                <a:tailEnd type="none" w="med" len="med"/>
              </a:ln>
            </p:spPr>
            <p:txBody>
              <a:bodyPr wrap="none" anchor="ctr"/>
              <a:lstStyle/>
              <a:p>
                <a:endParaRPr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8" name="AutoShape 25"/>
              <p:cNvSpPr/>
              <p:nvPr/>
            </p:nvSpPr>
            <p:spPr>
              <a:xfrm>
                <a:off x="33555" y="0"/>
                <a:ext cx="6052920" cy="533835"/>
              </a:xfrm>
              <a:prstGeom prst="roundRect">
                <a:avLst>
                  <a:gd name="adj" fmla="val 0"/>
                </a:avLst>
              </a:prstGeom>
              <a:noFill/>
              <a:ln w="9525">
                <a:noFill/>
              </a:ln>
            </p:spPr>
            <p:txBody>
              <a:bodyPr wrap="none" lIns="144000" anchor="ctr"/>
              <a:lstStyle/>
              <a:p>
                <a:pPr marL="0" lvl="1" indent="457200" fontAlgn="base">
                  <a:spcBef>
                    <a:spcPct val="0"/>
                  </a:spcBef>
                  <a:spcAft>
                    <a:spcPct val="0"/>
                  </a:spcAft>
                </a:pPr>
                <a:endParaRPr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grpSp>
        <p:sp>
          <p:nvSpPr>
            <p:cNvPr id="9" name="Rectangle 31"/>
            <p:cNvSpPr/>
            <p:nvPr/>
          </p:nvSpPr>
          <p:spPr>
            <a:xfrm>
              <a:off x="1935556" y="2586070"/>
              <a:ext cx="3924499" cy="152083"/>
            </a:xfrm>
            <a:prstGeom prst="rect">
              <a:avLst/>
            </a:prstGeom>
            <a:gradFill rotWithShape="1">
              <a:gsLst>
                <a:gs pos="0">
                  <a:srgbClr val="000000">
                    <a:alpha val="70000"/>
                  </a:srgbClr>
                </a:gs>
                <a:gs pos="100000">
                  <a:srgbClr val="000000">
                    <a:alpha val="0"/>
                  </a:srgbClr>
                </a:gs>
              </a:gsLst>
              <a:path path="shape">
                <a:fillToRect l="50000" t="50000" r="50000" b="50000"/>
              </a:path>
              <a:tileRect/>
            </a:gradFill>
            <a:ln w="9525">
              <a:noFill/>
            </a:ln>
          </p:spPr>
          <p:txBody>
            <a:bodyPr wrap="none" anchor="ctr"/>
            <a:lstStyle/>
            <a:p>
              <a:endParaRPr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0" name="AutoShape 6"/>
            <p:cNvSpPr/>
            <p:nvPr/>
          </p:nvSpPr>
          <p:spPr>
            <a:xfrm>
              <a:off x="1960286" y="2242336"/>
              <a:ext cx="3899770" cy="436467"/>
            </a:xfrm>
            <a:prstGeom prst="roundRect">
              <a:avLst>
                <a:gd name="adj" fmla="val 16667"/>
              </a:avLst>
            </a:prstGeom>
            <a:gradFill rotWithShape="1">
              <a:gsLst>
                <a:gs pos="0">
                  <a:srgbClr val="FFFFFF"/>
                </a:gs>
                <a:gs pos="100000">
                  <a:srgbClr val="DDDDDD"/>
                </a:gs>
              </a:gsLst>
              <a:lin ang="5400000" scaled="1"/>
              <a:tileRect/>
            </a:gradFill>
            <a:ln w="9525" cap="flat" cmpd="sng">
              <a:solidFill>
                <a:srgbClr val="D9D9D9"/>
              </a:solidFill>
              <a:prstDash val="solid"/>
              <a:round/>
              <a:headEnd type="none" w="med" len="med"/>
              <a:tailEnd type="none" w="med" len="med"/>
            </a:ln>
          </p:spPr>
          <p:txBody>
            <a:bodyPr wrap="none" anchor="ctr"/>
            <a:lstStyle/>
            <a:p>
              <a:pPr algn="ctr"/>
              <a:r>
                <a:rPr lang="zh-CN" altLang="en-US" sz="2400" b="1" dirty="0">
                  <a:solidFill>
                    <a:srgbClr val="C00000"/>
                  </a:solidFill>
                  <a:latin typeface="微软雅黑" panose="020B0503020204020204" charset="-122"/>
                  <a:ea typeface="微软雅黑" panose="020B0503020204020204" charset="-122"/>
                  <a:sym typeface="微软雅黑" panose="020B0503020204020204" charset="-122"/>
                </a:rPr>
                <a:t>一、项目地块分析解读</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250428102226"/>
          <p:cNvPicPr>
            <a:picLocks noChangeAspect="1"/>
          </p:cNvPicPr>
          <p:nvPr/>
        </p:nvPicPr>
        <p:blipFill>
          <a:blip r:embed="rId2"/>
          <a:stretch>
            <a:fillRect/>
          </a:stretch>
        </p:blipFill>
        <p:spPr>
          <a:xfrm>
            <a:off x="1052195" y="1412875"/>
            <a:ext cx="2177415" cy="3000375"/>
          </a:xfrm>
          <a:prstGeom prst="rect">
            <a:avLst/>
          </a:prstGeom>
          <a:ln>
            <a:solidFill>
              <a:schemeClr val="tx1"/>
            </a:solidFill>
          </a:ln>
        </p:spPr>
      </p:pic>
      <p:pic>
        <p:nvPicPr>
          <p:cNvPr id="5" name="图片 4" descr="微信图片_20250428102240"/>
          <p:cNvPicPr>
            <a:picLocks noChangeAspect="1"/>
          </p:cNvPicPr>
          <p:nvPr/>
        </p:nvPicPr>
        <p:blipFill>
          <a:blip r:embed="rId3"/>
          <a:stretch>
            <a:fillRect/>
          </a:stretch>
        </p:blipFill>
        <p:spPr>
          <a:xfrm>
            <a:off x="8007985" y="3860800"/>
            <a:ext cx="3492500" cy="2218055"/>
          </a:xfrm>
          <a:prstGeom prst="rect">
            <a:avLst/>
          </a:prstGeom>
          <a:ln>
            <a:solidFill>
              <a:schemeClr val="tx1"/>
            </a:solidFill>
          </a:ln>
        </p:spPr>
      </p:pic>
      <p:pic>
        <p:nvPicPr>
          <p:cNvPr id="6" name="图片 5" descr="微信图片_20250428102237"/>
          <p:cNvPicPr>
            <a:picLocks noChangeAspect="1"/>
          </p:cNvPicPr>
          <p:nvPr/>
        </p:nvPicPr>
        <p:blipFill>
          <a:blip r:embed="rId4"/>
          <a:stretch>
            <a:fillRect/>
          </a:stretch>
        </p:blipFill>
        <p:spPr>
          <a:xfrm>
            <a:off x="8007985" y="1412875"/>
            <a:ext cx="3495040" cy="2375535"/>
          </a:xfrm>
          <a:prstGeom prst="rect">
            <a:avLst/>
          </a:prstGeom>
          <a:ln>
            <a:solidFill>
              <a:schemeClr val="tx1"/>
            </a:solidFill>
          </a:ln>
        </p:spPr>
      </p:pic>
      <p:pic>
        <p:nvPicPr>
          <p:cNvPr id="7" name="图片 6" descr="微信图片_20250428102234"/>
          <p:cNvPicPr>
            <a:picLocks noChangeAspect="1"/>
          </p:cNvPicPr>
          <p:nvPr/>
        </p:nvPicPr>
        <p:blipFill>
          <a:blip r:embed="rId5"/>
          <a:stretch>
            <a:fillRect/>
          </a:stretch>
        </p:blipFill>
        <p:spPr>
          <a:xfrm>
            <a:off x="5516880" y="1412875"/>
            <a:ext cx="2425700" cy="3007995"/>
          </a:xfrm>
          <a:prstGeom prst="rect">
            <a:avLst/>
          </a:prstGeom>
          <a:ln>
            <a:solidFill>
              <a:schemeClr val="tx1"/>
            </a:solidFill>
          </a:ln>
        </p:spPr>
      </p:pic>
      <p:pic>
        <p:nvPicPr>
          <p:cNvPr id="8" name="图片 7" descr="微信图片_20250428102230"/>
          <p:cNvPicPr>
            <a:picLocks noChangeAspect="1"/>
          </p:cNvPicPr>
          <p:nvPr/>
        </p:nvPicPr>
        <p:blipFill>
          <a:blip r:embed="rId6"/>
          <a:stretch>
            <a:fillRect/>
          </a:stretch>
        </p:blipFill>
        <p:spPr>
          <a:xfrm>
            <a:off x="3284855" y="1412875"/>
            <a:ext cx="2166620" cy="3007360"/>
          </a:xfrm>
          <a:prstGeom prst="rect">
            <a:avLst/>
          </a:prstGeom>
          <a:ln>
            <a:solidFill>
              <a:schemeClr val="tx1"/>
            </a:solidFill>
          </a:ln>
        </p:spPr>
      </p:pic>
      <p:sp>
        <p:nvSpPr>
          <p:cNvPr id="9" name="文本框 8"/>
          <p:cNvSpPr txBox="1"/>
          <p:nvPr/>
        </p:nvSpPr>
        <p:spPr>
          <a:xfrm>
            <a:off x="1045845" y="4437380"/>
            <a:ext cx="6896100" cy="1609725"/>
          </a:xfrm>
          <a:prstGeom prst="rect">
            <a:avLst/>
          </a:prstGeom>
          <a:solidFill>
            <a:srgbClr val="FBE5D6"/>
          </a:solidFill>
        </p:spPr>
        <p:txBody>
          <a:bodyPr wrap="square" rtlCol="0">
            <a:noAutofit/>
          </a:bodyPr>
          <a:lstStyle/>
          <a:p>
            <a:pPr indent="0"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贝壳统计在过去的</a:t>
            </a:r>
            <a:r>
              <a:rPr lang="en-US" altLang="zh-CN" sz="1600">
                <a:latin typeface="微软雅黑" panose="020B0503020204020204" charset="-122"/>
                <a:ea typeface="微软雅黑" panose="020B0503020204020204" charset="-122"/>
                <a:cs typeface="微软雅黑" panose="020B0503020204020204" charset="-122"/>
              </a:rPr>
              <a:t>30</a:t>
            </a:r>
            <a:r>
              <a:rPr lang="zh-CN" altLang="en-US" sz="1600">
                <a:latin typeface="微软雅黑" panose="020B0503020204020204" charset="-122"/>
                <a:ea typeface="微软雅黑" panose="020B0503020204020204" charset="-122"/>
                <a:cs typeface="微软雅黑" panose="020B0503020204020204" charset="-122"/>
              </a:rPr>
              <a:t>天中，张家港前</a:t>
            </a:r>
            <a:r>
              <a:rPr lang="en-US" altLang="zh-CN" sz="1600">
                <a:latin typeface="微软雅黑" panose="020B0503020204020204" charset="-122"/>
                <a:ea typeface="微软雅黑" panose="020B0503020204020204" charset="-122"/>
                <a:cs typeface="微软雅黑" panose="020B0503020204020204" charset="-122"/>
              </a:rPr>
              <a:t>7</a:t>
            </a:r>
            <a:r>
              <a:rPr lang="zh-CN" altLang="en-US" sz="1600">
                <a:latin typeface="微软雅黑" panose="020B0503020204020204" charset="-122"/>
                <a:ea typeface="微软雅黑" panose="020B0503020204020204" charset="-122"/>
                <a:cs typeface="微软雅黑" panose="020B0503020204020204" charset="-122"/>
              </a:rPr>
              <a:t>名项目成交总量为</a:t>
            </a:r>
            <a:r>
              <a:rPr lang="en-US" altLang="zh-CN" sz="1600">
                <a:latin typeface="微软雅黑" panose="020B0503020204020204" charset="-122"/>
                <a:ea typeface="微软雅黑" panose="020B0503020204020204" charset="-122"/>
                <a:cs typeface="微软雅黑" panose="020B0503020204020204" charset="-122"/>
              </a:rPr>
              <a:t>18</a:t>
            </a:r>
            <a:r>
              <a:rPr lang="zh-CN" altLang="en-US" sz="1600">
                <a:latin typeface="微软雅黑" panose="020B0503020204020204" charset="-122"/>
                <a:ea typeface="微软雅黑" panose="020B0503020204020204" charset="-122"/>
                <a:cs typeface="微软雅黑" panose="020B0503020204020204" charset="-122"/>
              </a:rPr>
              <a:t>套，其中销售最高成交</a:t>
            </a:r>
            <a:r>
              <a:rPr lang="en-US" altLang="zh-CN" sz="1600">
                <a:latin typeface="微软雅黑" panose="020B0503020204020204" charset="-122"/>
                <a:ea typeface="微软雅黑" panose="020B0503020204020204" charset="-122"/>
                <a:cs typeface="微软雅黑" panose="020B0503020204020204" charset="-122"/>
              </a:rPr>
              <a:t>5</a:t>
            </a:r>
            <a:r>
              <a:rPr lang="zh-CN" altLang="en-US" sz="1600">
                <a:latin typeface="微软雅黑" panose="020B0503020204020204" charset="-122"/>
                <a:ea typeface="微软雅黑" panose="020B0503020204020204" charset="-122"/>
                <a:cs typeface="微软雅黑" panose="020B0503020204020204" charset="-122"/>
              </a:rPr>
              <a:t>套，最低成交</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套，张家港月平均成交量为</a:t>
            </a:r>
            <a:r>
              <a:rPr lang="en-US" altLang="zh-CN" sz="1600">
                <a:latin typeface="微软雅黑" panose="020B0503020204020204" charset="-122"/>
                <a:ea typeface="微软雅黑" panose="020B0503020204020204" charset="-122"/>
                <a:cs typeface="微软雅黑" panose="020B0503020204020204" charset="-122"/>
              </a:rPr>
              <a:t>2.5</a:t>
            </a:r>
            <a:r>
              <a:rPr lang="zh-CN" altLang="en-US" sz="1600">
                <a:latin typeface="微软雅黑" panose="020B0503020204020204" charset="-122"/>
                <a:ea typeface="微软雅黑" panose="020B0503020204020204" charset="-122"/>
                <a:cs typeface="微软雅黑" panose="020B0503020204020204" charset="-122"/>
              </a:rPr>
              <a:t>套，该区项目最高价为：</a:t>
            </a:r>
            <a:r>
              <a:rPr lang="en-US" altLang="zh-CN" sz="1600">
                <a:latin typeface="微软雅黑" panose="020B0503020204020204" charset="-122"/>
                <a:ea typeface="微软雅黑" panose="020B0503020204020204" charset="-122"/>
                <a:cs typeface="微软雅黑" panose="020B0503020204020204" charset="-122"/>
              </a:rPr>
              <a:t>21500</a:t>
            </a:r>
            <a:r>
              <a:rPr lang="zh-CN" altLang="en-US" sz="1600">
                <a:latin typeface="微软雅黑" panose="020B0503020204020204" charset="-122"/>
                <a:ea typeface="微软雅黑" panose="020B0503020204020204" charset="-122"/>
                <a:cs typeface="微软雅黑" panose="020B0503020204020204" charset="-122"/>
              </a:rPr>
              <a:t>元</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㎡，最低价为</a:t>
            </a:r>
            <a:r>
              <a:rPr lang="en-US" altLang="zh-CN" sz="1600">
                <a:latin typeface="微软雅黑" panose="020B0503020204020204" charset="-122"/>
                <a:ea typeface="微软雅黑" panose="020B0503020204020204" charset="-122"/>
                <a:cs typeface="微软雅黑" panose="020B0503020204020204" charset="-122"/>
              </a:rPr>
              <a:t>13300</a:t>
            </a:r>
            <a:r>
              <a:rPr lang="zh-CN" altLang="en-US" sz="1600">
                <a:latin typeface="微软雅黑" panose="020B0503020204020204" charset="-122"/>
                <a:ea typeface="微软雅黑" panose="020B0503020204020204" charset="-122"/>
                <a:cs typeface="微软雅黑" panose="020B0503020204020204" charset="-122"/>
              </a:rPr>
              <a:t>元</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㎡，销售前</a:t>
            </a:r>
            <a:r>
              <a:rPr lang="en-US" altLang="zh-CN" sz="1600">
                <a:latin typeface="微软雅黑" panose="020B0503020204020204" charset="-122"/>
                <a:ea typeface="微软雅黑" panose="020B0503020204020204" charset="-122"/>
                <a:cs typeface="微软雅黑" panose="020B0503020204020204" charset="-122"/>
              </a:rPr>
              <a:t>7</a:t>
            </a:r>
            <a:r>
              <a:rPr lang="zh-CN" altLang="en-US" sz="1600">
                <a:latin typeface="微软雅黑" panose="020B0503020204020204" charset="-122"/>
                <a:ea typeface="微软雅黑" panose="020B0503020204020204" charset="-122"/>
                <a:cs typeface="微软雅黑" panose="020B0503020204020204" charset="-122"/>
              </a:rPr>
              <a:t>名项目均价为</a:t>
            </a:r>
            <a:r>
              <a:rPr lang="en-US" altLang="zh-CN" sz="1600">
                <a:latin typeface="微软雅黑" panose="020B0503020204020204" charset="-122"/>
                <a:ea typeface="微软雅黑" panose="020B0503020204020204" charset="-122"/>
                <a:cs typeface="微软雅黑" panose="020B0503020204020204" charset="-122"/>
              </a:rPr>
              <a:t>16466</a:t>
            </a:r>
            <a:r>
              <a:rPr lang="zh-CN" altLang="en-US" sz="1600">
                <a:latin typeface="微软雅黑" panose="020B0503020204020204" charset="-122"/>
                <a:ea typeface="微软雅黑" panose="020B0503020204020204" charset="-122"/>
                <a:cs typeface="微软雅黑" panose="020B0503020204020204" charset="-122"/>
              </a:rPr>
              <a:t>元</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㎡，高于本区平均价</a:t>
            </a:r>
            <a:r>
              <a:rPr lang="en-US" altLang="zh-CN" sz="1600">
                <a:latin typeface="微软雅黑" panose="020B0503020204020204" charset="-122"/>
                <a:ea typeface="微软雅黑" panose="020B0503020204020204" charset="-122"/>
                <a:cs typeface="微软雅黑" panose="020B0503020204020204" charset="-122"/>
              </a:rPr>
              <a:t>16146</a:t>
            </a:r>
            <a:r>
              <a:rPr lang="zh-CN" altLang="en-US" sz="1600">
                <a:latin typeface="微软雅黑" panose="020B0503020204020204" charset="-122"/>
                <a:ea typeface="微软雅黑" panose="020B0503020204020204" charset="-122"/>
                <a:cs typeface="微软雅黑" panose="020B0503020204020204" charset="-122"/>
              </a:rPr>
              <a:t>元</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a:t>
            </a:r>
          </a:p>
        </p:txBody>
      </p:sp>
      <p:sp>
        <p:nvSpPr>
          <p:cNvPr id="10" name="矩形 9"/>
          <p:cNvSpPr/>
          <p:nvPr/>
        </p:nvSpPr>
        <p:spPr>
          <a:xfrm>
            <a:off x="8022590" y="4797425"/>
            <a:ext cx="3480435" cy="36004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截图_20250428104042"/>
          <p:cNvPicPr>
            <a:picLocks noChangeAspect="1"/>
          </p:cNvPicPr>
          <p:nvPr/>
        </p:nvPicPr>
        <p:blipFill>
          <a:blip r:embed="rId5"/>
          <a:stretch>
            <a:fillRect/>
          </a:stretch>
        </p:blipFill>
        <p:spPr>
          <a:xfrm>
            <a:off x="191135" y="1196975"/>
            <a:ext cx="6754495" cy="4049395"/>
          </a:xfrm>
          <a:prstGeom prst="rect">
            <a:avLst/>
          </a:prstGeom>
        </p:spPr>
      </p:pic>
      <p:cxnSp>
        <p:nvCxnSpPr>
          <p:cNvPr id="5" name="直接箭头连接符 4"/>
          <p:cNvCxnSpPr/>
          <p:nvPr/>
        </p:nvCxnSpPr>
        <p:spPr>
          <a:xfrm flipV="1">
            <a:off x="970915" y="1844675"/>
            <a:ext cx="4620895" cy="2993390"/>
          </a:xfrm>
          <a:prstGeom prst="straightConnector1">
            <a:avLst/>
          </a:prstGeom>
          <a:ln w="28575">
            <a:solidFill>
              <a:schemeClr val="tx1"/>
            </a:solidFill>
            <a:prstDash val="dash"/>
            <a:tailEnd type="arrow"/>
          </a:ln>
        </p:spPr>
        <p:style>
          <a:lnRef idx="2">
            <a:schemeClr val="accent1"/>
          </a:lnRef>
          <a:fillRef idx="0">
            <a:srgbClr val="FFFFFF"/>
          </a:fillRef>
          <a:effectRef idx="0">
            <a:srgbClr val="FFFFFF"/>
          </a:effectRef>
          <a:fontRef idx="minor">
            <a:schemeClr val="tx1"/>
          </a:fontRef>
        </p:style>
      </p:cxnSp>
      <p:cxnSp>
        <p:nvCxnSpPr>
          <p:cNvPr id="6" name="直接箭头连接符 5"/>
          <p:cNvCxnSpPr/>
          <p:nvPr/>
        </p:nvCxnSpPr>
        <p:spPr>
          <a:xfrm flipV="1">
            <a:off x="970915" y="3213100"/>
            <a:ext cx="4260850" cy="1624965"/>
          </a:xfrm>
          <a:prstGeom prst="straightConnector1">
            <a:avLst/>
          </a:prstGeom>
          <a:ln w="28575">
            <a:solidFill>
              <a:schemeClr val="tx1"/>
            </a:solidFill>
            <a:prstDash val="dash"/>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p:nvPr/>
        </p:nvCxnSpPr>
        <p:spPr>
          <a:xfrm flipV="1">
            <a:off x="970915" y="4364990"/>
            <a:ext cx="1812925" cy="473075"/>
          </a:xfrm>
          <a:prstGeom prst="straightConnector1">
            <a:avLst/>
          </a:prstGeom>
          <a:ln w="28575">
            <a:solidFill>
              <a:schemeClr val="tx1"/>
            </a:solidFill>
            <a:prstDash val="dash"/>
            <a:tailEnd type="arrow"/>
          </a:ln>
        </p:spPr>
        <p:style>
          <a:lnRef idx="2">
            <a:schemeClr val="accent1"/>
          </a:lnRef>
          <a:fillRef idx="0">
            <a:srgbClr val="FFFFFF"/>
          </a:fillRef>
          <a:effectRef idx="0">
            <a:srgbClr val="FFFFFF"/>
          </a:effectRef>
          <a:fontRef idx="minor">
            <a:schemeClr val="tx1"/>
          </a:fontRef>
        </p:style>
      </p:cxnSp>
      <p:pic>
        <p:nvPicPr>
          <p:cNvPr id="45" name="Picture 7" descr="光晕"/>
          <p:cNvPicPr>
            <a:picLocks noChangeArrowheads="1"/>
          </p:cNvPicPr>
          <p:nvPr>
            <p:custDataLst>
              <p:tags r:id="rId1"/>
            </p:custDataLst>
          </p:nvPr>
        </p:nvPicPr>
        <p:blipFill>
          <a:blip r:embed="rId6"/>
          <a:srcRect/>
          <a:stretch>
            <a:fillRect/>
          </a:stretch>
        </p:blipFill>
        <p:spPr bwMode="auto">
          <a:xfrm>
            <a:off x="911111" y="4725141"/>
            <a:ext cx="185393" cy="203824"/>
          </a:xfrm>
          <a:prstGeom prst="rect">
            <a:avLst/>
          </a:prstGeom>
          <a:noFill/>
          <a:ln w="9525">
            <a:noFill/>
            <a:miter lim="800000"/>
            <a:headEnd/>
            <a:tailEnd/>
          </a:ln>
        </p:spPr>
      </p:pic>
      <p:sp>
        <p:nvSpPr>
          <p:cNvPr id="17" name="文本框 16"/>
          <p:cNvSpPr txBox="1"/>
          <p:nvPr/>
        </p:nvSpPr>
        <p:spPr>
          <a:xfrm rot="19740000">
            <a:off x="3575685" y="2853055"/>
            <a:ext cx="608965" cy="213995"/>
          </a:xfrm>
          <a:prstGeom prst="rect">
            <a:avLst/>
          </a:prstGeom>
          <a:solidFill>
            <a:schemeClr val="bg1">
              <a:lumMod val="75000"/>
            </a:schemeClr>
          </a:solidFill>
        </p:spPr>
        <p:txBody>
          <a:bodyPr wrap="square" rtlCol="0">
            <a:spAutoFit/>
          </a:bodyPr>
          <a:lstStyle/>
          <a:p>
            <a:r>
              <a:rPr lang="en-US" altLang="zh-CN" sz="800" b="1">
                <a:latin typeface="微软雅黑" panose="020B0503020204020204" charset="-122"/>
                <a:ea typeface="微软雅黑" panose="020B0503020204020204" charset="-122"/>
                <a:cs typeface="微软雅黑" panose="020B0503020204020204" charset="-122"/>
              </a:rPr>
              <a:t>1.2</a:t>
            </a:r>
            <a:r>
              <a:rPr lang="zh-CN" altLang="en-US" sz="800" b="1">
                <a:latin typeface="微软雅黑" panose="020B0503020204020204" charset="-122"/>
                <a:ea typeface="微软雅黑" panose="020B0503020204020204" charset="-122"/>
                <a:cs typeface="微软雅黑" panose="020B0503020204020204" charset="-122"/>
              </a:rPr>
              <a:t>公里</a:t>
            </a:r>
          </a:p>
        </p:txBody>
      </p:sp>
      <p:sp>
        <p:nvSpPr>
          <p:cNvPr id="8" name="文本框 7"/>
          <p:cNvSpPr txBox="1"/>
          <p:nvPr/>
        </p:nvSpPr>
        <p:spPr>
          <a:xfrm rot="20400000">
            <a:off x="3431540" y="3644900"/>
            <a:ext cx="608965" cy="213995"/>
          </a:xfrm>
          <a:prstGeom prst="rect">
            <a:avLst/>
          </a:prstGeom>
          <a:solidFill>
            <a:schemeClr val="bg1">
              <a:lumMod val="75000"/>
            </a:schemeClr>
          </a:solidFill>
        </p:spPr>
        <p:txBody>
          <a:bodyPr wrap="square" rtlCol="0">
            <a:spAutoFit/>
          </a:bodyPr>
          <a:lstStyle/>
          <a:p>
            <a:r>
              <a:rPr lang="en-US" altLang="zh-CN" sz="800" b="1">
                <a:latin typeface="微软雅黑" panose="020B0503020204020204" charset="-122"/>
                <a:ea typeface="微软雅黑" panose="020B0503020204020204" charset="-122"/>
                <a:cs typeface="微软雅黑" panose="020B0503020204020204" charset="-122"/>
              </a:rPr>
              <a:t>1.0</a:t>
            </a:r>
            <a:r>
              <a:rPr lang="zh-CN" altLang="en-US" sz="800" b="1">
                <a:latin typeface="微软雅黑" panose="020B0503020204020204" charset="-122"/>
                <a:ea typeface="微软雅黑" panose="020B0503020204020204" charset="-122"/>
                <a:cs typeface="微软雅黑" panose="020B0503020204020204" charset="-122"/>
              </a:rPr>
              <a:t>公里</a:t>
            </a:r>
          </a:p>
        </p:txBody>
      </p:sp>
      <p:sp>
        <p:nvSpPr>
          <p:cNvPr id="9" name="文本框 8"/>
          <p:cNvSpPr txBox="1"/>
          <p:nvPr/>
        </p:nvSpPr>
        <p:spPr>
          <a:xfrm rot="20640000">
            <a:off x="1703705" y="4509135"/>
            <a:ext cx="608965" cy="213995"/>
          </a:xfrm>
          <a:prstGeom prst="rect">
            <a:avLst/>
          </a:prstGeom>
          <a:solidFill>
            <a:schemeClr val="bg1">
              <a:lumMod val="75000"/>
            </a:schemeClr>
          </a:solidFill>
        </p:spPr>
        <p:txBody>
          <a:bodyPr wrap="square" rtlCol="0">
            <a:spAutoFit/>
          </a:bodyPr>
          <a:lstStyle/>
          <a:p>
            <a:r>
              <a:rPr lang="en-US" sz="800" b="1">
                <a:latin typeface="微软雅黑" panose="020B0503020204020204" charset="-122"/>
                <a:ea typeface="微软雅黑" panose="020B0503020204020204" charset="-122"/>
                <a:cs typeface="微软雅黑" panose="020B0503020204020204" charset="-122"/>
              </a:rPr>
              <a:t>411</a:t>
            </a:r>
            <a:r>
              <a:rPr lang="zh-CN" altLang="en-US" sz="800" b="1">
                <a:latin typeface="微软雅黑" panose="020B0503020204020204" charset="-122"/>
                <a:ea typeface="微软雅黑" panose="020B0503020204020204" charset="-122"/>
                <a:cs typeface="微软雅黑" panose="020B0503020204020204" charset="-122"/>
              </a:rPr>
              <a:t>米</a:t>
            </a:r>
          </a:p>
        </p:txBody>
      </p:sp>
      <p:sp>
        <p:nvSpPr>
          <p:cNvPr id="10" name="文本框 9"/>
          <p:cNvSpPr txBox="1"/>
          <p:nvPr/>
        </p:nvSpPr>
        <p:spPr>
          <a:xfrm>
            <a:off x="2639695" y="4153535"/>
            <a:ext cx="1173480" cy="275590"/>
          </a:xfrm>
          <a:prstGeom prst="rect">
            <a:avLst/>
          </a:prstGeom>
          <a:solidFill>
            <a:schemeClr val="accent6">
              <a:lumMod val="50000"/>
            </a:schemeClr>
          </a:solidFill>
        </p:spPr>
        <p:txBody>
          <a:bodyPr wrap="square" rtlCol="0">
            <a:spAutoFit/>
          </a:bodyPr>
          <a:lstStyle/>
          <a:p>
            <a:pPr algn="ctr"/>
            <a:r>
              <a:rPr lang="zh-CN" altLang="en-US" sz="1200">
                <a:latin typeface="微软雅黑" panose="020B0503020204020204" charset="-122"/>
                <a:ea typeface="微软雅黑" panose="020B0503020204020204" charset="-122"/>
              </a:rPr>
              <a:t>一方桃源里</a:t>
            </a:r>
          </a:p>
        </p:txBody>
      </p:sp>
      <p:sp>
        <p:nvSpPr>
          <p:cNvPr id="11" name="文本框 10"/>
          <p:cNvSpPr txBox="1"/>
          <p:nvPr/>
        </p:nvSpPr>
        <p:spPr>
          <a:xfrm>
            <a:off x="4916805" y="2950845"/>
            <a:ext cx="1179195" cy="275590"/>
          </a:xfrm>
          <a:prstGeom prst="rect">
            <a:avLst/>
          </a:prstGeom>
          <a:solidFill>
            <a:schemeClr val="accent6">
              <a:lumMod val="50000"/>
            </a:schemeClr>
          </a:solidFill>
        </p:spPr>
        <p:txBody>
          <a:bodyPr wrap="square" rtlCol="0">
            <a:spAutoFit/>
          </a:bodyPr>
          <a:lstStyle/>
          <a:p>
            <a:pPr algn="ctr"/>
            <a:r>
              <a:rPr lang="zh-CN" altLang="en-US" sz="1200">
                <a:latin typeface="微软雅黑" panose="020B0503020204020204" charset="-122"/>
                <a:ea typeface="微软雅黑" panose="020B0503020204020204" charset="-122"/>
              </a:rPr>
              <a:t>凤语江南</a:t>
            </a:r>
          </a:p>
        </p:txBody>
      </p:sp>
      <p:sp>
        <p:nvSpPr>
          <p:cNvPr id="12" name="文本框 11"/>
          <p:cNvSpPr txBox="1"/>
          <p:nvPr/>
        </p:nvSpPr>
        <p:spPr>
          <a:xfrm>
            <a:off x="5376545" y="1511300"/>
            <a:ext cx="1079500" cy="275590"/>
          </a:xfrm>
          <a:prstGeom prst="rect">
            <a:avLst/>
          </a:prstGeom>
          <a:solidFill>
            <a:schemeClr val="accent6">
              <a:lumMod val="50000"/>
            </a:schemeClr>
          </a:solidFill>
        </p:spPr>
        <p:txBody>
          <a:bodyPr wrap="square" rtlCol="0">
            <a:spAutoFit/>
          </a:bodyPr>
          <a:lstStyle/>
          <a:p>
            <a:pPr algn="ctr"/>
            <a:r>
              <a:rPr lang="zh-CN" altLang="en-US" sz="1200">
                <a:latin typeface="微软雅黑" panose="020B0503020204020204" charset="-122"/>
                <a:ea typeface="微软雅黑" panose="020B0503020204020204" charset="-122"/>
              </a:rPr>
              <a:t>凤凰如院</a:t>
            </a:r>
          </a:p>
        </p:txBody>
      </p:sp>
      <p:sp>
        <p:nvSpPr>
          <p:cNvPr id="84" name="圆角矩形标注 22"/>
          <p:cNvSpPr/>
          <p:nvPr>
            <p:custDataLst>
              <p:tags r:id="rId2"/>
            </p:custDataLst>
          </p:nvPr>
        </p:nvSpPr>
        <p:spPr>
          <a:xfrm>
            <a:off x="231775" y="4403725"/>
            <a:ext cx="764540" cy="321310"/>
          </a:xfrm>
          <a:prstGeom prst="wedgeRoundRectCallout">
            <a:avLst>
              <a:gd name="adj1" fmla="val 53288"/>
              <a:gd name="adj2" fmla="val 88948"/>
              <a:gd name="adj3" fmla="val 16667"/>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rPr>
              <a:t>本案</a:t>
            </a:r>
          </a:p>
        </p:txBody>
      </p:sp>
      <p:graphicFrame>
        <p:nvGraphicFramePr>
          <p:cNvPr id="15" name="表格 14"/>
          <p:cNvGraphicFramePr/>
          <p:nvPr>
            <p:custDataLst>
              <p:tags r:id="rId3"/>
            </p:custDataLst>
          </p:nvPr>
        </p:nvGraphicFramePr>
        <p:xfrm>
          <a:off x="40640" y="5300980"/>
          <a:ext cx="12151360" cy="1219200"/>
        </p:xfrm>
        <a:graphic>
          <a:graphicData uri="http://schemas.openxmlformats.org/drawingml/2006/table">
            <a:tbl>
              <a:tblPr firstRow="1" bandRow="1">
                <a:tableStyleId>{5C22544A-7EE6-4342-B048-85BDC9FD1C3A}</a:tableStyleId>
              </a:tblPr>
              <a:tblGrid>
                <a:gridCol w="1215390">
                  <a:extLst>
                    <a:ext uri="{9D8B030D-6E8A-4147-A177-3AD203B41FA5}">
                      <a16:colId xmlns:a16="http://schemas.microsoft.com/office/drawing/2014/main" val="20000"/>
                    </a:ext>
                  </a:extLst>
                </a:gridCol>
                <a:gridCol w="1682750">
                  <a:extLst>
                    <a:ext uri="{9D8B030D-6E8A-4147-A177-3AD203B41FA5}">
                      <a16:colId xmlns:a16="http://schemas.microsoft.com/office/drawing/2014/main" val="20001"/>
                    </a:ext>
                  </a:extLst>
                </a:gridCol>
                <a:gridCol w="1062990">
                  <a:extLst>
                    <a:ext uri="{9D8B030D-6E8A-4147-A177-3AD203B41FA5}">
                      <a16:colId xmlns:a16="http://schemas.microsoft.com/office/drawing/2014/main" val="20002"/>
                    </a:ext>
                  </a:extLst>
                </a:gridCol>
                <a:gridCol w="2908935">
                  <a:extLst>
                    <a:ext uri="{9D8B030D-6E8A-4147-A177-3AD203B41FA5}">
                      <a16:colId xmlns:a16="http://schemas.microsoft.com/office/drawing/2014/main" val="20003"/>
                    </a:ext>
                  </a:extLst>
                </a:gridCol>
                <a:gridCol w="1875155">
                  <a:extLst>
                    <a:ext uri="{9D8B030D-6E8A-4147-A177-3AD203B41FA5}">
                      <a16:colId xmlns:a16="http://schemas.microsoft.com/office/drawing/2014/main" val="20004"/>
                    </a:ext>
                  </a:extLst>
                </a:gridCol>
                <a:gridCol w="975995">
                  <a:extLst>
                    <a:ext uri="{9D8B030D-6E8A-4147-A177-3AD203B41FA5}">
                      <a16:colId xmlns:a16="http://schemas.microsoft.com/office/drawing/2014/main" val="20005"/>
                    </a:ext>
                  </a:extLst>
                </a:gridCol>
                <a:gridCol w="1684020">
                  <a:extLst>
                    <a:ext uri="{9D8B030D-6E8A-4147-A177-3AD203B41FA5}">
                      <a16:colId xmlns:a16="http://schemas.microsoft.com/office/drawing/2014/main" val="20006"/>
                    </a:ext>
                  </a:extLst>
                </a:gridCol>
                <a:gridCol w="746125">
                  <a:extLst>
                    <a:ext uri="{9D8B030D-6E8A-4147-A177-3AD203B41FA5}">
                      <a16:colId xmlns:a16="http://schemas.microsoft.com/office/drawing/2014/main" val="20007"/>
                    </a:ext>
                  </a:extLst>
                </a:gridCol>
              </a:tblGrid>
              <a:tr h="243840">
                <a:tc gridSpan="8">
                  <a:txBody>
                    <a:bodyPr/>
                    <a:lstStyle/>
                    <a:p>
                      <a:pPr algn="ctr">
                        <a:buNone/>
                      </a:pPr>
                      <a:r>
                        <a:rPr lang="zh-CN" altLang="en-US" sz="1000">
                          <a:latin typeface="微软雅黑" panose="020B0503020204020204" charset="-122"/>
                          <a:ea typeface="微软雅黑" panose="020B0503020204020204" charset="-122"/>
                        </a:rPr>
                        <a:t>竞品信息表</a:t>
                      </a:r>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213360">
                <a:tc>
                  <a:txBody>
                    <a:bodyPr/>
                    <a:lstStyle/>
                    <a:p>
                      <a:pPr algn="ctr">
                        <a:buNone/>
                      </a:pPr>
                      <a:r>
                        <a:rPr lang="zh-CN" altLang="en-US" sz="800">
                          <a:latin typeface="微软雅黑" panose="020B0503020204020204" charset="-122"/>
                          <a:ea typeface="微软雅黑" panose="020B0503020204020204" charset="-122"/>
                        </a:rPr>
                        <a:t>名称</a:t>
                      </a:r>
                    </a:p>
                  </a:txBody>
                  <a:tcPr/>
                </a:tc>
                <a:tc>
                  <a:txBody>
                    <a:bodyPr/>
                    <a:lstStyle/>
                    <a:p>
                      <a:pPr algn="ctr">
                        <a:buNone/>
                      </a:pPr>
                      <a:r>
                        <a:rPr lang="zh-CN" altLang="en-US" sz="800">
                          <a:latin typeface="微软雅黑" panose="020B0503020204020204" charset="-122"/>
                          <a:ea typeface="微软雅黑" panose="020B0503020204020204" charset="-122"/>
                        </a:rPr>
                        <a:t>开发商</a:t>
                      </a:r>
                    </a:p>
                  </a:txBody>
                  <a:tcPr/>
                </a:tc>
                <a:tc>
                  <a:txBody>
                    <a:bodyPr/>
                    <a:lstStyle/>
                    <a:p>
                      <a:pPr algn="ctr">
                        <a:buNone/>
                      </a:pPr>
                      <a:r>
                        <a:rPr lang="zh-CN" altLang="en-US" sz="800">
                          <a:latin typeface="微软雅黑" panose="020B0503020204020204" charset="-122"/>
                          <a:ea typeface="微软雅黑" panose="020B0503020204020204" charset="-122"/>
                        </a:rPr>
                        <a:t>户型区间</a:t>
                      </a:r>
                    </a:p>
                  </a:txBody>
                  <a:tcPr/>
                </a:tc>
                <a:tc>
                  <a:txBody>
                    <a:bodyPr/>
                    <a:lstStyle/>
                    <a:p>
                      <a:pPr algn="ctr">
                        <a:buNone/>
                      </a:pPr>
                      <a:r>
                        <a:rPr lang="zh-CN" altLang="en-US" sz="800">
                          <a:latin typeface="微软雅黑" panose="020B0503020204020204" charset="-122"/>
                          <a:ea typeface="微软雅黑" panose="020B0503020204020204" charset="-122"/>
                        </a:rPr>
                        <a:t>栋楼数</a:t>
                      </a:r>
                    </a:p>
                  </a:txBody>
                  <a:tcPr/>
                </a:tc>
                <a:tc>
                  <a:txBody>
                    <a:bodyPr/>
                    <a:lstStyle/>
                    <a:p>
                      <a:pPr algn="ctr">
                        <a:buNone/>
                      </a:pPr>
                      <a:r>
                        <a:rPr lang="zh-CN" altLang="en-US" sz="800">
                          <a:latin typeface="微软雅黑" panose="020B0503020204020204" charset="-122"/>
                          <a:ea typeface="微软雅黑" panose="020B0503020204020204" charset="-122"/>
                        </a:rPr>
                        <a:t>建筑类别</a:t>
                      </a:r>
                    </a:p>
                  </a:txBody>
                  <a:tcPr/>
                </a:tc>
                <a:tc>
                  <a:txBody>
                    <a:bodyPr/>
                    <a:lstStyle/>
                    <a:p>
                      <a:pPr algn="ctr">
                        <a:buNone/>
                      </a:pPr>
                      <a:r>
                        <a:rPr lang="zh-CN" altLang="en-US" sz="800">
                          <a:latin typeface="微软雅黑" panose="020B0503020204020204" charset="-122"/>
                          <a:ea typeface="微软雅黑" panose="020B0503020204020204" charset="-122"/>
                        </a:rPr>
                        <a:t>交付标准</a:t>
                      </a:r>
                    </a:p>
                  </a:txBody>
                  <a:tcPr/>
                </a:tc>
                <a:tc>
                  <a:txBody>
                    <a:bodyPr/>
                    <a:lstStyle/>
                    <a:p>
                      <a:pPr algn="ctr">
                        <a:buNone/>
                      </a:pPr>
                      <a:r>
                        <a:rPr lang="zh-CN" altLang="en-US" sz="800">
                          <a:latin typeface="微软雅黑" panose="020B0503020204020204" charset="-122"/>
                          <a:ea typeface="微软雅黑" panose="020B0503020204020204" charset="-122"/>
                        </a:rPr>
                        <a:t>地址</a:t>
                      </a:r>
                    </a:p>
                  </a:txBody>
                  <a:tcPr/>
                </a:tc>
                <a:tc>
                  <a:txBody>
                    <a:bodyPr/>
                    <a:lstStyle/>
                    <a:p>
                      <a:pPr algn="ctr">
                        <a:buNone/>
                      </a:pPr>
                      <a:r>
                        <a:rPr lang="zh-CN" altLang="en-US" sz="800">
                          <a:latin typeface="微软雅黑" panose="020B0503020204020204" charset="-122"/>
                          <a:ea typeface="微软雅黑" panose="020B0503020204020204" charset="-122"/>
                        </a:rPr>
                        <a:t>本案距离</a:t>
                      </a:r>
                    </a:p>
                  </a:txBody>
                  <a:tcPr/>
                </a:tc>
                <a:extLst>
                  <a:ext uri="{0D108BD9-81ED-4DB2-BD59-A6C34878D82A}">
                    <a16:rowId xmlns:a16="http://schemas.microsoft.com/office/drawing/2014/main" val="10001"/>
                  </a:ext>
                </a:extLst>
              </a:tr>
              <a:tr h="213360">
                <a:tc>
                  <a:txBody>
                    <a:bodyPr/>
                    <a:lstStyle/>
                    <a:p>
                      <a:pPr algn="ctr">
                        <a:buNone/>
                      </a:pPr>
                      <a:r>
                        <a:rPr lang="zh-CN" altLang="en-US" sz="800">
                          <a:latin typeface="微软雅黑" panose="020B0503020204020204" charset="-122"/>
                          <a:ea typeface="微软雅黑" panose="020B0503020204020204" charset="-122"/>
                          <a:sym typeface="+mn-ea"/>
                        </a:rPr>
                        <a:t>一方桃源里</a:t>
                      </a:r>
                      <a:endParaRPr lang="zh-CN" altLang="en-US" sz="800">
                        <a:latin typeface="微软雅黑" panose="020B0503020204020204" charset="-122"/>
                        <a:ea typeface="微软雅黑" panose="020B0503020204020204" charset="-122"/>
                      </a:endParaRPr>
                    </a:p>
                  </a:txBody>
                  <a:tcPr/>
                </a:tc>
                <a:tc>
                  <a:txBody>
                    <a:bodyPr/>
                    <a:lstStyle/>
                    <a:p>
                      <a:pPr algn="ctr">
                        <a:buNone/>
                      </a:pPr>
                      <a:r>
                        <a:rPr lang="zh-CN" altLang="en-US" sz="800">
                          <a:latin typeface="微软雅黑" panose="020B0503020204020204" charset="-122"/>
                          <a:ea typeface="微软雅黑" panose="020B0503020204020204" charset="-122"/>
                          <a:cs typeface="微软雅黑" panose="020B0503020204020204" charset="-122"/>
                        </a:rPr>
                        <a:t>江苏一方置业发展有限公司</a:t>
                      </a:r>
                    </a:p>
                  </a:txBody>
                  <a:tcPr/>
                </a:tc>
                <a:tc>
                  <a:txBody>
                    <a:bodyPr/>
                    <a:lstStyle/>
                    <a:p>
                      <a:pPr algn="ctr">
                        <a:buNone/>
                      </a:pPr>
                      <a:r>
                        <a:rPr lang="zh-CN" altLang="en-US" sz="800">
                          <a:latin typeface="微软雅黑" panose="020B0503020204020204" charset="-122"/>
                          <a:ea typeface="微软雅黑" panose="020B0503020204020204" charset="-122"/>
                          <a:cs typeface="微软雅黑" panose="020B0503020204020204" charset="-122"/>
                        </a:rPr>
                        <a:t>高层：</a:t>
                      </a:r>
                      <a:r>
                        <a:rPr lang="en-US" altLang="zh-CN" sz="800">
                          <a:latin typeface="微软雅黑" panose="020B0503020204020204" charset="-122"/>
                          <a:ea typeface="微软雅黑" panose="020B0503020204020204" charset="-122"/>
                          <a:cs typeface="微软雅黑" panose="020B0503020204020204" charset="-122"/>
                        </a:rPr>
                        <a:t>100-137</a:t>
                      </a:r>
                    </a:p>
                    <a:p>
                      <a:pPr algn="ctr">
                        <a:buNone/>
                      </a:pPr>
                      <a:r>
                        <a:rPr lang="zh-CN" altLang="en-US" sz="800">
                          <a:latin typeface="微软雅黑" panose="020B0503020204020204" charset="-122"/>
                          <a:ea typeface="微软雅黑" panose="020B0503020204020204" charset="-122"/>
                          <a:cs typeface="微软雅黑" panose="020B0503020204020204" charset="-122"/>
                        </a:rPr>
                        <a:t>别墅：</a:t>
                      </a:r>
                      <a:r>
                        <a:rPr lang="en-US" altLang="zh-CN" sz="800">
                          <a:latin typeface="微软雅黑" panose="020B0503020204020204" charset="-122"/>
                          <a:ea typeface="微软雅黑" panose="020B0503020204020204" charset="-122"/>
                          <a:cs typeface="微软雅黑" panose="020B0503020204020204" charset="-122"/>
                        </a:rPr>
                        <a:t>230-300</a:t>
                      </a:r>
                    </a:p>
                  </a:txBody>
                  <a:tcPr/>
                </a:tc>
                <a:tc>
                  <a:txBody>
                    <a:bodyPr/>
                    <a:lstStyle/>
                    <a:p>
                      <a:pPr algn="ctr">
                        <a:buNone/>
                      </a:pPr>
                      <a:r>
                        <a:rPr lang="en-US" altLang="zh-CN" sz="800">
                          <a:latin typeface="微软雅黑" panose="020B0503020204020204" charset="-122"/>
                          <a:ea typeface="微软雅黑" panose="020B0503020204020204" charset="-122"/>
                          <a:cs typeface="微软雅黑" panose="020B0503020204020204" charset="-122"/>
                        </a:rPr>
                        <a:t>12</a:t>
                      </a:r>
                      <a:r>
                        <a:rPr lang="zh-CN" altLang="en-US" sz="800">
                          <a:latin typeface="微软雅黑" panose="020B0503020204020204" charset="-122"/>
                          <a:ea typeface="微软雅黑" panose="020B0503020204020204" charset="-122"/>
                          <a:cs typeface="微软雅黑" panose="020B0503020204020204" charset="-122"/>
                        </a:rPr>
                        <a:t>栋洋房，</a:t>
                      </a:r>
                      <a:r>
                        <a:rPr lang="en-US" altLang="zh-CN" sz="800">
                          <a:latin typeface="微软雅黑" panose="020B0503020204020204" charset="-122"/>
                          <a:ea typeface="微软雅黑" panose="020B0503020204020204" charset="-122"/>
                          <a:cs typeface="微软雅黑" panose="020B0503020204020204" charset="-122"/>
                        </a:rPr>
                        <a:t>20</a:t>
                      </a:r>
                      <a:r>
                        <a:rPr lang="zh-CN" altLang="en-US" sz="800">
                          <a:latin typeface="微软雅黑" panose="020B0503020204020204" charset="-122"/>
                          <a:ea typeface="微软雅黑" panose="020B0503020204020204" charset="-122"/>
                          <a:cs typeface="微软雅黑" panose="020B0503020204020204" charset="-122"/>
                        </a:rPr>
                        <a:t>栋合院</a:t>
                      </a:r>
                    </a:p>
                  </a:txBody>
                  <a:tcPr/>
                </a:tc>
                <a:tc>
                  <a:txBody>
                    <a:bodyPr/>
                    <a:lstStyle/>
                    <a:p>
                      <a:pPr algn="ctr">
                        <a:buNone/>
                      </a:pPr>
                      <a:r>
                        <a:rPr lang="zh-CN" altLang="en-US" sz="800">
                          <a:latin typeface="微软雅黑" panose="020B0503020204020204" charset="-122"/>
                          <a:ea typeface="微软雅黑" panose="020B0503020204020204" charset="-122"/>
                          <a:cs typeface="微软雅黑" panose="020B0503020204020204" charset="-122"/>
                        </a:rPr>
                        <a:t>高层、洋房</a:t>
                      </a:r>
                    </a:p>
                  </a:txBody>
                  <a:tcPr/>
                </a:tc>
                <a:tc>
                  <a:txBody>
                    <a:bodyPr/>
                    <a:lstStyle/>
                    <a:p>
                      <a:pPr algn="ctr">
                        <a:buNone/>
                      </a:pPr>
                      <a:r>
                        <a:rPr lang="zh-CN" altLang="en-US" sz="800">
                          <a:latin typeface="微软雅黑" panose="020B0503020204020204" charset="-122"/>
                          <a:ea typeface="微软雅黑" panose="020B0503020204020204" charset="-122"/>
                        </a:rPr>
                        <a:t>毛坯</a:t>
                      </a:r>
                    </a:p>
                  </a:txBody>
                  <a:tcPr/>
                </a:tc>
                <a:tc>
                  <a:txBody>
                    <a:bodyPr/>
                    <a:lstStyle/>
                    <a:p>
                      <a:pPr algn="ctr">
                        <a:buNone/>
                      </a:pPr>
                      <a:r>
                        <a:rPr lang="zh-CN" altLang="en-US" sz="800">
                          <a:latin typeface="微软雅黑" panose="020B0503020204020204" charset="-122"/>
                          <a:ea typeface="微软雅黑" panose="020B0503020204020204" charset="-122"/>
                          <a:cs typeface="微软雅黑" panose="020B0503020204020204" charset="-122"/>
                        </a:rPr>
                        <a:t>凤凰镇凤恬路</a:t>
                      </a:r>
                      <a:r>
                        <a:rPr lang="en-US" altLang="zh-CN" sz="800">
                          <a:latin typeface="微软雅黑" panose="020B0503020204020204" charset="-122"/>
                          <a:ea typeface="微软雅黑" panose="020B0503020204020204" charset="-122"/>
                          <a:cs typeface="微软雅黑" panose="020B0503020204020204" charset="-122"/>
                        </a:rPr>
                        <a:t>1191</a:t>
                      </a:r>
                      <a:r>
                        <a:rPr lang="zh-CN" altLang="en-US" sz="800">
                          <a:latin typeface="微软雅黑" panose="020B0503020204020204" charset="-122"/>
                          <a:ea typeface="微软雅黑" panose="020B0503020204020204" charset="-122"/>
                          <a:cs typeface="微软雅黑" panose="020B0503020204020204" charset="-122"/>
                        </a:rPr>
                        <a:t>号</a:t>
                      </a:r>
                      <a:r>
                        <a:rPr lang="en-US" altLang="zh-CN" sz="800">
                          <a:latin typeface="微软雅黑" panose="020B0503020204020204" charset="-122"/>
                          <a:ea typeface="微软雅黑" panose="020B0503020204020204" charset="-122"/>
                          <a:cs typeface="微软雅黑" panose="020B0503020204020204" charset="-122"/>
                        </a:rPr>
                        <a:t> </a:t>
                      </a:r>
                    </a:p>
                  </a:txBody>
                  <a:tcPr/>
                </a:tc>
                <a:tc>
                  <a:txBody>
                    <a:bodyPr/>
                    <a:lstStyle/>
                    <a:p>
                      <a:pPr algn="ctr">
                        <a:buNone/>
                      </a:pPr>
                      <a:r>
                        <a:rPr lang="en-US" altLang="zh-CN" sz="800">
                          <a:latin typeface="微软雅黑" panose="020B0503020204020204" charset="-122"/>
                          <a:ea typeface="微软雅黑" panose="020B0503020204020204" charset="-122"/>
                          <a:cs typeface="微软雅黑" panose="020B0503020204020204" charset="-122"/>
                        </a:rPr>
                        <a:t>411</a:t>
                      </a:r>
                      <a:r>
                        <a:rPr lang="zh-CN" altLang="en-US" sz="800">
                          <a:latin typeface="微软雅黑" panose="020B0503020204020204" charset="-122"/>
                          <a:ea typeface="微软雅黑" panose="020B0503020204020204" charset="-122"/>
                          <a:cs typeface="微软雅黑" panose="020B0503020204020204" charset="-122"/>
                        </a:rPr>
                        <a:t>米</a:t>
                      </a:r>
                    </a:p>
                  </a:txBody>
                  <a:tcPr/>
                </a:tc>
                <a:extLst>
                  <a:ext uri="{0D108BD9-81ED-4DB2-BD59-A6C34878D82A}">
                    <a16:rowId xmlns:a16="http://schemas.microsoft.com/office/drawing/2014/main" val="10002"/>
                  </a:ext>
                </a:extLst>
              </a:tr>
              <a:tr h="213360">
                <a:tc>
                  <a:txBody>
                    <a:bodyPr/>
                    <a:lstStyle/>
                    <a:p>
                      <a:pPr algn="ctr">
                        <a:buNone/>
                      </a:pPr>
                      <a:r>
                        <a:rPr lang="zh-CN" altLang="en-US" sz="800">
                          <a:latin typeface="微软雅黑" panose="020B0503020204020204" charset="-122"/>
                          <a:ea typeface="微软雅黑" panose="020B0503020204020204" charset="-122"/>
                          <a:sym typeface="+mn-ea"/>
                        </a:rPr>
                        <a:t>凤语江南</a:t>
                      </a:r>
                    </a:p>
                  </a:txBody>
                  <a:tcPr/>
                </a:tc>
                <a:tc>
                  <a:txBody>
                    <a:bodyPr/>
                    <a:lstStyle/>
                    <a:p>
                      <a:pPr algn="ctr">
                        <a:buNone/>
                      </a:pPr>
                      <a:r>
                        <a:rPr lang="zh-CN" altLang="en-US" sz="800">
                          <a:latin typeface="微软雅黑" panose="020B0503020204020204" charset="-122"/>
                          <a:ea typeface="微软雅黑" panose="020B0503020204020204" charset="-122"/>
                        </a:rPr>
                        <a:t>张家港汇信置业有限公司</a:t>
                      </a:r>
                    </a:p>
                  </a:txBody>
                  <a:tcPr/>
                </a:tc>
                <a:tc>
                  <a:txBody>
                    <a:bodyPr/>
                    <a:lstStyle/>
                    <a:p>
                      <a:pPr algn="ctr">
                        <a:buNone/>
                      </a:pPr>
                      <a:r>
                        <a:rPr lang="en-US" altLang="zh-CN" sz="800">
                          <a:latin typeface="微软雅黑" panose="020B0503020204020204" charset="-122"/>
                          <a:ea typeface="微软雅黑" panose="020B0503020204020204" charset="-122"/>
                        </a:rPr>
                        <a:t>85-126</a:t>
                      </a:r>
                    </a:p>
                  </a:txBody>
                  <a:tcPr/>
                </a:tc>
                <a:tc>
                  <a:txBody>
                    <a:bodyPr/>
                    <a:lstStyle/>
                    <a:p>
                      <a:pPr algn="ctr">
                        <a:buNone/>
                      </a:pPr>
                      <a:r>
                        <a:rPr lang="en-US" altLang="zh-CN" sz="800">
                          <a:latin typeface="微软雅黑" panose="020B0503020204020204" charset="-122"/>
                          <a:ea typeface="微软雅黑" panose="020B0503020204020204" charset="-122"/>
                        </a:rPr>
                        <a:t>18</a:t>
                      </a:r>
                      <a:r>
                        <a:rPr lang="zh-CN" altLang="en-US" sz="800">
                          <a:latin typeface="微软雅黑" panose="020B0503020204020204" charset="-122"/>
                          <a:ea typeface="微软雅黑" panose="020B0503020204020204" charset="-122"/>
                        </a:rPr>
                        <a:t>（洋房）</a:t>
                      </a:r>
                      <a:r>
                        <a:rPr lang="en-US" altLang="zh-CN" sz="800">
                          <a:latin typeface="微软雅黑" panose="020B0503020204020204" charset="-122"/>
                          <a:ea typeface="微软雅黑" panose="020B0503020204020204" charset="-122"/>
                        </a:rPr>
                        <a:t>+10</a:t>
                      </a:r>
                      <a:r>
                        <a:rPr lang="zh-CN" altLang="en-US" sz="800">
                          <a:latin typeface="微软雅黑" panose="020B0503020204020204" charset="-122"/>
                          <a:ea typeface="微软雅黑" panose="020B0503020204020204" charset="-122"/>
                        </a:rPr>
                        <a:t>（别墅）（</a:t>
                      </a:r>
                      <a:r>
                        <a:rPr lang="en-US" altLang="zh-CN" sz="800">
                          <a:latin typeface="微软雅黑" panose="020B0503020204020204" charset="-122"/>
                          <a:ea typeface="微软雅黑" panose="020B0503020204020204" charset="-122"/>
                        </a:rPr>
                        <a:t>85-143</a:t>
                      </a:r>
                      <a:r>
                        <a:rPr lang="zh-CN" altLang="en-US" sz="800">
                          <a:latin typeface="微软雅黑" panose="020B0503020204020204" charset="-122"/>
                          <a:ea typeface="微软雅黑" panose="020B0503020204020204" charset="-122"/>
                        </a:rPr>
                        <a:t>平米雅韵洋房和建面约</a:t>
                      </a:r>
                      <a:r>
                        <a:rPr lang="en-US" altLang="zh-CN" sz="800">
                          <a:latin typeface="微软雅黑" panose="020B0503020204020204" charset="-122"/>
                          <a:ea typeface="微软雅黑" panose="020B0503020204020204" charset="-122"/>
                        </a:rPr>
                        <a:t>170-230</a:t>
                      </a:r>
                      <a:r>
                        <a:rPr lang="zh-CN" altLang="en-US" sz="800">
                          <a:latin typeface="微软雅黑" panose="020B0503020204020204" charset="-122"/>
                          <a:ea typeface="微软雅黑" panose="020B0503020204020204" charset="-122"/>
                        </a:rPr>
                        <a:t>平米联排别墅）整体建筑风格为新亚洲国风墅宅</a:t>
                      </a:r>
                    </a:p>
                  </a:txBody>
                  <a:tcPr/>
                </a:tc>
                <a:tc>
                  <a:txBody>
                    <a:bodyPr/>
                    <a:lstStyle/>
                    <a:p>
                      <a:pPr algn="ctr">
                        <a:buNone/>
                      </a:pPr>
                      <a:r>
                        <a:rPr lang="zh-CN" altLang="en-US" sz="800">
                          <a:latin typeface="微软雅黑" panose="020B0503020204020204" charset="-122"/>
                          <a:ea typeface="微软雅黑" panose="020B0503020204020204" charset="-122"/>
                        </a:rPr>
                        <a:t>花园洋房</a:t>
                      </a:r>
                    </a:p>
                  </a:txBody>
                  <a:tcPr/>
                </a:tc>
                <a:tc>
                  <a:txBody>
                    <a:bodyPr/>
                    <a:lstStyle/>
                    <a:p>
                      <a:pPr algn="ctr">
                        <a:buNone/>
                      </a:pPr>
                      <a:r>
                        <a:rPr lang="zh-CN" altLang="en-US" sz="800">
                          <a:latin typeface="微软雅黑" panose="020B0503020204020204" charset="-122"/>
                          <a:ea typeface="微软雅黑" panose="020B0503020204020204" charset="-122"/>
                        </a:rPr>
                        <a:t>毛坯</a:t>
                      </a:r>
                    </a:p>
                  </a:txBody>
                  <a:tcPr/>
                </a:tc>
                <a:tc>
                  <a:txBody>
                    <a:bodyPr/>
                    <a:lstStyle/>
                    <a:p>
                      <a:pPr algn="ctr">
                        <a:buNone/>
                      </a:pPr>
                      <a:r>
                        <a:rPr lang="zh-CN" altLang="en-US" sz="800">
                          <a:latin typeface="微软雅黑" panose="020B0503020204020204" charset="-122"/>
                          <a:ea typeface="微软雅黑" panose="020B0503020204020204" charset="-122"/>
                        </a:rPr>
                        <a:t>中山路与望湖路交汇处</a:t>
                      </a:r>
                    </a:p>
                  </a:txBody>
                  <a:tcPr/>
                </a:tc>
                <a:tc>
                  <a:txBody>
                    <a:bodyPr/>
                    <a:lstStyle/>
                    <a:p>
                      <a:pPr algn="ctr">
                        <a:buNone/>
                      </a:pPr>
                      <a:r>
                        <a:rPr lang="en-US" altLang="zh-CN" sz="800">
                          <a:latin typeface="微软雅黑" panose="020B0503020204020204" charset="-122"/>
                          <a:ea typeface="微软雅黑" panose="020B0503020204020204" charset="-122"/>
                        </a:rPr>
                        <a:t>1.0</a:t>
                      </a:r>
                      <a:r>
                        <a:rPr lang="zh-CN" altLang="en-US" sz="800">
                          <a:latin typeface="微软雅黑" panose="020B0503020204020204" charset="-122"/>
                          <a:ea typeface="微软雅黑" panose="020B0503020204020204" charset="-122"/>
                        </a:rPr>
                        <a:t>公里</a:t>
                      </a:r>
                    </a:p>
                  </a:txBody>
                  <a:tcPr/>
                </a:tc>
                <a:extLst>
                  <a:ext uri="{0D108BD9-81ED-4DB2-BD59-A6C34878D82A}">
                    <a16:rowId xmlns:a16="http://schemas.microsoft.com/office/drawing/2014/main" val="10003"/>
                  </a:ext>
                </a:extLst>
              </a:tr>
              <a:tr h="213360">
                <a:tc>
                  <a:txBody>
                    <a:bodyPr/>
                    <a:lstStyle/>
                    <a:p>
                      <a:pPr algn="ctr">
                        <a:buNone/>
                      </a:pPr>
                      <a:r>
                        <a:rPr lang="zh-CN" altLang="en-US" sz="800">
                          <a:latin typeface="微软雅黑" panose="020B0503020204020204" charset="-122"/>
                          <a:ea typeface="微软雅黑" panose="020B0503020204020204" charset="-122"/>
                          <a:sym typeface="+mn-ea"/>
                        </a:rPr>
                        <a:t>凤凰如院</a:t>
                      </a:r>
                      <a:endParaRPr lang="zh-CN" altLang="en-US" sz="800">
                        <a:latin typeface="微软雅黑" panose="020B0503020204020204" charset="-122"/>
                        <a:ea typeface="微软雅黑" panose="020B0503020204020204" charset="-122"/>
                        <a:cs typeface="微软雅黑" panose="020B0503020204020204" charset="-122"/>
                        <a:sym typeface="+mn-ea"/>
                      </a:endParaRPr>
                    </a:p>
                  </a:txBody>
                  <a:tcPr/>
                </a:tc>
                <a:tc>
                  <a:txBody>
                    <a:bodyPr/>
                    <a:lstStyle/>
                    <a:p>
                      <a:pPr algn="ctr">
                        <a:buNone/>
                      </a:pPr>
                      <a:r>
                        <a:rPr lang="zh-CN" altLang="en-US" sz="800">
                          <a:latin typeface="微软雅黑" panose="020B0503020204020204" charset="-122"/>
                          <a:ea typeface="微软雅黑" panose="020B0503020204020204" charset="-122"/>
                        </a:rPr>
                        <a:t>张家港市鑫淼地产开发有限公司</a:t>
                      </a:r>
                    </a:p>
                  </a:txBody>
                  <a:tcPr/>
                </a:tc>
                <a:tc>
                  <a:txBody>
                    <a:bodyPr/>
                    <a:lstStyle/>
                    <a:p>
                      <a:pPr algn="ctr">
                        <a:buNone/>
                      </a:pPr>
                      <a:r>
                        <a:rPr lang="en-US" altLang="zh-CN" sz="800">
                          <a:latin typeface="微软雅黑" panose="020B0503020204020204" charset="-122"/>
                          <a:ea typeface="微软雅黑" panose="020B0503020204020204" charset="-122"/>
                          <a:sym typeface="+mn-ea"/>
                        </a:rPr>
                        <a:t>(</a:t>
                      </a:r>
                      <a:r>
                        <a:rPr lang="zh-CN" altLang="en-US" sz="800">
                          <a:latin typeface="微软雅黑" panose="020B0503020204020204" charset="-122"/>
                          <a:ea typeface="微软雅黑" panose="020B0503020204020204" charset="-122"/>
                          <a:sym typeface="+mn-ea"/>
                        </a:rPr>
                        <a:t>合院</a:t>
                      </a:r>
                      <a:r>
                        <a:rPr lang="en-US" altLang="zh-CN" sz="800">
                          <a:latin typeface="微软雅黑" panose="020B0503020204020204" charset="-122"/>
                          <a:ea typeface="微软雅黑" panose="020B0503020204020204" charset="-122"/>
                          <a:sym typeface="+mn-ea"/>
                        </a:rPr>
                        <a:t>)147-152</a:t>
                      </a:r>
                      <a:endParaRPr lang="zh-CN" altLang="en-US" sz="800">
                        <a:latin typeface="微软雅黑" panose="020B0503020204020204" charset="-122"/>
                        <a:ea typeface="微软雅黑" panose="020B0503020204020204" charset="-122"/>
                      </a:endParaRPr>
                    </a:p>
                  </a:txBody>
                  <a:tcPr/>
                </a:tc>
                <a:tc>
                  <a:txBody>
                    <a:bodyPr/>
                    <a:lstStyle/>
                    <a:p>
                      <a:pPr algn="ctr">
                        <a:buNone/>
                      </a:pPr>
                      <a:r>
                        <a:rPr lang="en-US" altLang="zh-CN" sz="800">
                          <a:latin typeface="微软雅黑" panose="020B0503020204020204" charset="-122"/>
                          <a:ea typeface="微软雅黑" panose="020B0503020204020204" charset="-122"/>
                        </a:rPr>
                        <a:t>19(16</a:t>
                      </a:r>
                      <a:r>
                        <a:rPr lang="zh-CN" altLang="en-US" sz="800">
                          <a:latin typeface="微软雅黑" panose="020B0503020204020204" charset="-122"/>
                          <a:ea typeface="微软雅黑" panose="020B0503020204020204" charset="-122"/>
                        </a:rPr>
                        <a:t>幢合院，</a:t>
                      </a:r>
                      <a:r>
                        <a:rPr lang="en-US" altLang="zh-CN" sz="800">
                          <a:latin typeface="微软雅黑" panose="020B0503020204020204" charset="-122"/>
                          <a:ea typeface="微软雅黑" panose="020B0503020204020204" charset="-122"/>
                        </a:rPr>
                        <a:t>3</a:t>
                      </a:r>
                      <a:r>
                        <a:rPr lang="zh-CN" altLang="en-US" sz="800">
                          <a:latin typeface="微软雅黑" panose="020B0503020204020204" charset="-122"/>
                          <a:ea typeface="微软雅黑" panose="020B0503020204020204" charset="-122"/>
                        </a:rPr>
                        <a:t>幢小高层的纯低密墅宅社区</a:t>
                      </a:r>
                      <a:r>
                        <a:rPr lang="en-US" altLang="zh-CN" sz="800">
                          <a:latin typeface="微软雅黑" panose="020B0503020204020204" charset="-122"/>
                          <a:ea typeface="微软雅黑" panose="020B0503020204020204" charset="-122"/>
                        </a:rPr>
                        <a:t>)</a:t>
                      </a:r>
                    </a:p>
                  </a:txBody>
                  <a:tcPr/>
                </a:tc>
                <a:tc>
                  <a:txBody>
                    <a:bodyPr/>
                    <a:lstStyle/>
                    <a:p>
                      <a:pPr algn="ctr">
                        <a:buNone/>
                      </a:pPr>
                      <a:r>
                        <a:rPr lang="zh-CN" altLang="en-US" sz="800">
                          <a:latin typeface="微软雅黑" panose="020B0503020204020204" charset="-122"/>
                          <a:ea typeface="微软雅黑" panose="020B0503020204020204" charset="-122"/>
                        </a:rPr>
                        <a:t>小高层、联排</a:t>
                      </a:r>
                      <a:r>
                        <a:rPr lang="en-US" altLang="zh-CN" sz="800">
                          <a:latin typeface="微软雅黑" panose="020B0503020204020204" charset="-122"/>
                          <a:ea typeface="微软雅黑" panose="020B0503020204020204" charset="-122"/>
                        </a:rPr>
                        <a:t>/</a:t>
                      </a:r>
                      <a:r>
                        <a:rPr lang="zh-CN" altLang="en-US" sz="800">
                          <a:latin typeface="微软雅黑" panose="020B0503020204020204" charset="-122"/>
                          <a:ea typeface="微软雅黑" panose="020B0503020204020204" charset="-122"/>
                        </a:rPr>
                        <a:t>双拼别墅（合院）</a:t>
                      </a:r>
                    </a:p>
                  </a:txBody>
                  <a:tcPr/>
                </a:tc>
                <a:tc>
                  <a:txBody>
                    <a:bodyPr/>
                    <a:lstStyle/>
                    <a:p>
                      <a:pPr algn="ctr">
                        <a:buNone/>
                      </a:pPr>
                      <a:r>
                        <a:rPr lang="zh-CN" altLang="en-US" sz="800">
                          <a:latin typeface="微软雅黑" panose="020B0503020204020204" charset="-122"/>
                          <a:ea typeface="微软雅黑" panose="020B0503020204020204" charset="-122"/>
                        </a:rPr>
                        <a:t>毛坯</a:t>
                      </a:r>
                    </a:p>
                  </a:txBody>
                  <a:tcPr/>
                </a:tc>
                <a:tc>
                  <a:txBody>
                    <a:bodyPr/>
                    <a:lstStyle/>
                    <a:p>
                      <a:pPr algn="ctr">
                        <a:buNone/>
                      </a:pPr>
                      <a:r>
                        <a:rPr lang="zh-CN" altLang="en-US" sz="800">
                          <a:latin typeface="微软雅黑" panose="020B0503020204020204" charset="-122"/>
                          <a:ea typeface="微软雅黑" panose="020B0503020204020204" charset="-122"/>
                        </a:rPr>
                        <a:t>中山路与望湖路交汇处往北</a:t>
                      </a:r>
                      <a:r>
                        <a:rPr lang="en-US" altLang="zh-CN" sz="800">
                          <a:latin typeface="微软雅黑" panose="020B0503020204020204" charset="-122"/>
                          <a:ea typeface="微软雅黑" panose="020B0503020204020204" charset="-122"/>
                        </a:rPr>
                        <a:t>100</a:t>
                      </a:r>
                      <a:r>
                        <a:rPr lang="zh-CN" altLang="en-US" sz="800">
                          <a:latin typeface="微软雅黑" panose="020B0503020204020204" charset="-122"/>
                          <a:ea typeface="微软雅黑" panose="020B0503020204020204" charset="-122"/>
                        </a:rPr>
                        <a:t>米</a:t>
                      </a:r>
                      <a:r>
                        <a:rPr lang="en-US" altLang="zh-CN" sz="800">
                          <a:latin typeface="微软雅黑" panose="020B0503020204020204" charset="-122"/>
                          <a:ea typeface="微软雅黑" panose="020B0503020204020204" charset="-122"/>
                        </a:rPr>
                        <a:t> </a:t>
                      </a:r>
                    </a:p>
                  </a:txBody>
                  <a:tcPr/>
                </a:tc>
                <a:tc>
                  <a:txBody>
                    <a:bodyPr/>
                    <a:lstStyle/>
                    <a:p>
                      <a:pPr algn="ctr">
                        <a:buNone/>
                      </a:pPr>
                      <a:r>
                        <a:rPr lang="en-US" altLang="zh-CN" sz="800">
                          <a:latin typeface="微软雅黑" panose="020B0503020204020204" charset="-122"/>
                          <a:ea typeface="微软雅黑" panose="020B0503020204020204" charset="-122"/>
                        </a:rPr>
                        <a:t>1.2</a:t>
                      </a:r>
                      <a:r>
                        <a:rPr lang="zh-CN" altLang="en-US" sz="800">
                          <a:latin typeface="微软雅黑" panose="020B0503020204020204" charset="-122"/>
                          <a:ea typeface="微软雅黑" panose="020B0503020204020204" charset="-122"/>
                        </a:rPr>
                        <a:t>公里</a:t>
                      </a:r>
                    </a:p>
                  </a:txBody>
                  <a:tcPr/>
                </a:tc>
                <a:extLst>
                  <a:ext uri="{0D108BD9-81ED-4DB2-BD59-A6C34878D82A}">
                    <a16:rowId xmlns:a16="http://schemas.microsoft.com/office/drawing/2014/main" val="10004"/>
                  </a:ext>
                </a:extLst>
              </a:tr>
            </a:tbl>
          </a:graphicData>
        </a:graphic>
      </p:graphicFrame>
      <p:sp>
        <p:nvSpPr>
          <p:cNvPr id="2" name="文本框 1"/>
          <p:cNvSpPr txBox="1"/>
          <p:nvPr/>
        </p:nvSpPr>
        <p:spPr>
          <a:xfrm>
            <a:off x="6934200" y="1163320"/>
            <a:ext cx="5139055" cy="4054475"/>
          </a:xfrm>
          <a:prstGeom prst="rect">
            <a:avLst/>
          </a:prstGeom>
          <a:solidFill>
            <a:schemeClr val="accent5">
              <a:lumMod val="20000"/>
              <a:lumOff val="80000"/>
            </a:schemeClr>
          </a:solidFill>
        </p:spPr>
        <p:txBody>
          <a:bodyPr wrap="square" rtlCol="0">
            <a:noAutofit/>
          </a:bodyPr>
          <a:lstStyle/>
          <a:p>
            <a:pPr marL="285750" indent="-285750" fontAlgn="auto">
              <a:lnSpc>
                <a:spcPct val="150000"/>
              </a:lnSpc>
              <a:buFont typeface="Wingdings" panose="05000000000000000000" charset="0"/>
              <a:buChar char="n"/>
            </a:pPr>
            <a:r>
              <a:rPr lang="zh-CN" altLang="en-US" sz="1600">
                <a:latin typeface="微软雅黑" panose="020B0503020204020204" charset="-122"/>
                <a:ea typeface="微软雅黑" panose="020B0503020204020204" charset="-122"/>
                <a:cs typeface="微软雅黑" panose="020B0503020204020204" charset="-122"/>
              </a:rPr>
              <a:t>区域去化：月均去化</a:t>
            </a:r>
            <a:r>
              <a:rPr lang="en-US" altLang="zh-CN" sz="1600">
                <a:latin typeface="微软雅黑" panose="020B0503020204020204" charset="-122"/>
                <a:ea typeface="微软雅黑" panose="020B0503020204020204" charset="-122"/>
                <a:cs typeface="微软雅黑" panose="020B0503020204020204" charset="-122"/>
              </a:rPr>
              <a:t>10</a:t>
            </a:r>
            <a:r>
              <a:rPr lang="zh-CN" altLang="en-US" sz="1600">
                <a:latin typeface="微软雅黑" panose="020B0503020204020204" charset="-122"/>
                <a:ea typeface="微软雅黑" panose="020B0503020204020204" charset="-122"/>
                <a:cs typeface="微软雅黑" panose="020B0503020204020204" charset="-122"/>
              </a:rPr>
              <a:t>套；</a:t>
            </a:r>
          </a:p>
          <a:p>
            <a:pPr marL="285750" indent="-285750" fontAlgn="auto">
              <a:lnSpc>
                <a:spcPct val="150000"/>
              </a:lnSpc>
              <a:buFont typeface="Wingdings" panose="05000000000000000000" charset="0"/>
              <a:buChar char="n"/>
            </a:pPr>
            <a:r>
              <a:rPr lang="zh-CN" altLang="en-US" sz="1600">
                <a:latin typeface="微软雅黑" panose="020B0503020204020204" charset="-122"/>
                <a:ea typeface="微软雅黑" panose="020B0503020204020204" charset="-122"/>
                <a:cs typeface="微软雅黑" panose="020B0503020204020204" charset="-122"/>
              </a:rPr>
              <a:t>区域均价：</a:t>
            </a:r>
            <a:r>
              <a:rPr lang="en-US" altLang="zh-CN" sz="1600">
                <a:latin typeface="微软雅黑" panose="020B0503020204020204" charset="-122"/>
                <a:ea typeface="微软雅黑" panose="020B0503020204020204" charset="-122"/>
                <a:cs typeface="微软雅黑" panose="020B0503020204020204" charset="-122"/>
              </a:rPr>
              <a:t>11000</a:t>
            </a:r>
            <a:r>
              <a:rPr lang="zh-CN" altLang="en-US" sz="1600">
                <a:latin typeface="微软雅黑" panose="020B0503020204020204" charset="-122"/>
                <a:ea typeface="微软雅黑" panose="020B0503020204020204" charset="-122"/>
                <a:cs typeface="微软雅黑" panose="020B0503020204020204" charset="-122"/>
              </a:rPr>
              <a:t>元</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a:t>
            </a:r>
          </a:p>
          <a:p>
            <a:pPr marL="285750" indent="-285750" fontAlgn="auto">
              <a:lnSpc>
                <a:spcPct val="150000"/>
              </a:lnSpc>
              <a:buFont typeface="Wingdings" panose="05000000000000000000" charset="0"/>
              <a:buChar char="n"/>
            </a:pPr>
            <a:r>
              <a:rPr lang="zh-CN" altLang="en-US" sz="1600">
                <a:latin typeface="微软雅黑" panose="020B0503020204020204" charset="-122"/>
                <a:ea typeface="微软雅黑" panose="020B0503020204020204" charset="-122"/>
                <a:cs typeface="微软雅黑" panose="020B0503020204020204" charset="-122"/>
              </a:rPr>
              <a:t>户型面积：三居：</a:t>
            </a:r>
            <a:r>
              <a:rPr lang="en-US" altLang="zh-CN" sz="1600">
                <a:latin typeface="微软雅黑" panose="020B0503020204020204" charset="-122"/>
                <a:ea typeface="微软雅黑" panose="020B0503020204020204" charset="-122"/>
                <a:cs typeface="微软雅黑" panose="020B0503020204020204" charset="-122"/>
              </a:rPr>
              <a:t>95-125</a:t>
            </a:r>
            <a:r>
              <a:rPr lang="zh-CN" altLang="en-US" sz="1600">
                <a:latin typeface="微软雅黑" panose="020B0503020204020204" charset="-122"/>
                <a:ea typeface="微软雅黑" panose="020B0503020204020204" charset="-122"/>
                <a:cs typeface="微软雅黑" panose="020B0503020204020204" charset="-122"/>
              </a:rPr>
              <a:t>㎡，四居：</a:t>
            </a:r>
            <a:r>
              <a:rPr lang="en-US" altLang="zh-CN" sz="1600">
                <a:latin typeface="微软雅黑" panose="020B0503020204020204" charset="-122"/>
                <a:ea typeface="微软雅黑" panose="020B0503020204020204" charset="-122"/>
                <a:cs typeface="微软雅黑" panose="020B0503020204020204" charset="-122"/>
              </a:rPr>
              <a:t>125</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143</a:t>
            </a:r>
            <a:r>
              <a:rPr lang="zh-CN" altLang="en-US" sz="1600">
                <a:latin typeface="微软雅黑" panose="020B0503020204020204" charset="-122"/>
                <a:ea typeface="微软雅黑" panose="020B0503020204020204" charset="-122"/>
                <a:cs typeface="微软雅黑" panose="020B0503020204020204" charset="-122"/>
              </a:rPr>
              <a:t>㎡</a:t>
            </a:r>
          </a:p>
          <a:p>
            <a:pPr marL="285750" indent="-285750" fontAlgn="auto">
              <a:lnSpc>
                <a:spcPct val="150000"/>
              </a:lnSpc>
              <a:buFont typeface="Wingdings" panose="05000000000000000000" charset="0"/>
              <a:buChar char="n"/>
            </a:pPr>
            <a:r>
              <a:rPr lang="zh-CN" altLang="en-US" sz="1600">
                <a:latin typeface="微软雅黑" panose="020B0503020204020204" charset="-122"/>
                <a:ea typeface="微软雅黑" panose="020B0503020204020204" charset="-122"/>
                <a:cs typeface="微软雅黑" panose="020B0503020204020204" charset="-122"/>
              </a:rPr>
              <a:t>建筑类型：周边建筑群，新房、二手房均以洋房产品为项目核心主力产品；</a:t>
            </a:r>
          </a:p>
          <a:p>
            <a:pPr marL="285750" indent="-285750" fontAlgn="auto">
              <a:lnSpc>
                <a:spcPct val="150000"/>
              </a:lnSpc>
              <a:buFont typeface="Wingdings" panose="05000000000000000000" charset="0"/>
              <a:buChar char="n"/>
            </a:pPr>
            <a:r>
              <a:rPr lang="zh-CN" altLang="en-US" sz="1600">
                <a:latin typeface="微软雅黑" panose="020B0503020204020204" charset="-122"/>
                <a:ea typeface="微软雅黑" panose="020B0503020204020204" charset="-122"/>
                <a:cs typeface="微软雅黑" panose="020B0503020204020204" charset="-122"/>
              </a:rPr>
              <a:t>交付标注：以毛坯为主；</a:t>
            </a:r>
          </a:p>
          <a:p>
            <a:endParaRPr lang="zh-CN" altLang="en-US" sz="16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49530" y="1123950"/>
          <a:ext cx="3269615" cy="3858260"/>
        </p:xfrm>
        <a:graphic>
          <a:graphicData uri="http://schemas.openxmlformats.org/drawingml/2006/table">
            <a:tbl>
              <a:tblPr firstRow="1" bandRow="1">
                <a:tableStyleId>{5C22544A-7EE6-4342-B048-85BDC9FD1C3A}</a:tableStyleId>
              </a:tblPr>
              <a:tblGrid>
                <a:gridCol w="1292225">
                  <a:extLst>
                    <a:ext uri="{9D8B030D-6E8A-4147-A177-3AD203B41FA5}">
                      <a16:colId xmlns:a16="http://schemas.microsoft.com/office/drawing/2014/main" val="20000"/>
                    </a:ext>
                  </a:extLst>
                </a:gridCol>
                <a:gridCol w="1977390">
                  <a:extLst>
                    <a:ext uri="{9D8B030D-6E8A-4147-A177-3AD203B41FA5}">
                      <a16:colId xmlns:a16="http://schemas.microsoft.com/office/drawing/2014/main" val="20001"/>
                    </a:ext>
                  </a:extLst>
                </a:gridCol>
              </a:tblGrid>
              <a:tr h="328930">
                <a:tc gridSpan="2">
                  <a:txBody>
                    <a:bodyPr/>
                    <a:lstStyle/>
                    <a:p>
                      <a:pPr algn="ctr">
                        <a:buNone/>
                      </a:pPr>
                      <a:r>
                        <a:rPr lang="zh-CN" altLang="en-US" sz="1200">
                          <a:latin typeface="微软雅黑" panose="020B0503020204020204" charset="-122"/>
                          <a:ea typeface="微软雅黑" panose="020B0503020204020204" charset="-122"/>
                          <a:cs typeface="微软雅黑" panose="020B0503020204020204" charset="-122"/>
                          <a:sym typeface="+mn-ea"/>
                        </a:rPr>
                        <a:t>凤凰如院</a:t>
                      </a:r>
                      <a:r>
                        <a:rPr lang="en-US" altLang="zh-CN" sz="1200">
                          <a:latin typeface="微软雅黑" panose="020B0503020204020204" charset="-122"/>
                          <a:ea typeface="微软雅黑" panose="020B0503020204020204" charset="-122"/>
                          <a:cs typeface="微软雅黑" panose="020B0503020204020204" charset="-122"/>
                          <a:sym typeface="+mn-ea"/>
                        </a:rPr>
                        <a:t>(2023</a:t>
                      </a:r>
                      <a:r>
                        <a:rPr lang="zh-CN" altLang="en-US" sz="1200">
                          <a:latin typeface="微软雅黑" panose="020B0503020204020204" charset="-122"/>
                          <a:ea typeface="微软雅黑" panose="020B0503020204020204" charset="-122"/>
                          <a:cs typeface="微软雅黑" panose="020B0503020204020204" charset="-122"/>
                          <a:sym typeface="+mn-ea"/>
                        </a:rPr>
                        <a:t>年</a:t>
                      </a:r>
                      <a:r>
                        <a:rPr lang="en-US" altLang="zh-CN" sz="1200">
                          <a:latin typeface="微软雅黑" panose="020B0503020204020204" charset="-122"/>
                          <a:ea typeface="微软雅黑" panose="020B0503020204020204" charset="-122"/>
                          <a:cs typeface="微软雅黑" panose="020B0503020204020204" charset="-122"/>
                          <a:sym typeface="+mn-ea"/>
                        </a:rPr>
                        <a:t>9</a:t>
                      </a:r>
                      <a:r>
                        <a:rPr lang="zh-CN" altLang="en-US" sz="1200">
                          <a:latin typeface="微软雅黑" panose="020B0503020204020204" charset="-122"/>
                          <a:ea typeface="微软雅黑" panose="020B0503020204020204" charset="-122"/>
                          <a:cs typeface="微软雅黑" panose="020B0503020204020204" charset="-122"/>
                          <a:sym typeface="+mn-ea"/>
                        </a:rPr>
                        <a:t>月</a:t>
                      </a:r>
                      <a:r>
                        <a:rPr lang="en-US" altLang="zh-CN" sz="1200">
                          <a:latin typeface="微软雅黑" panose="020B0503020204020204" charset="-122"/>
                          <a:ea typeface="微软雅黑" panose="020B0503020204020204" charset="-122"/>
                          <a:cs typeface="微软雅黑" panose="020B0503020204020204" charset="-122"/>
                          <a:sym typeface="+mn-ea"/>
                        </a:rPr>
                        <a:t>16</a:t>
                      </a:r>
                      <a:r>
                        <a:rPr lang="zh-CN" altLang="en-US" sz="1200">
                          <a:latin typeface="微软雅黑" panose="020B0503020204020204" charset="-122"/>
                          <a:ea typeface="微软雅黑" panose="020B0503020204020204" charset="-122"/>
                          <a:cs typeface="微软雅黑" panose="020B0503020204020204" charset="-122"/>
                          <a:sym typeface="+mn-ea"/>
                        </a:rPr>
                        <a:t>日营销中心正式公开</a:t>
                      </a:r>
                      <a:r>
                        <a:rPr lang="en-US" altLang="zh-CN" sz="1200">
                          <a:latin typeface="微软雅黑" panose="020B0503020204020204" charset="-122"/>
                          <a:ea typeface="微软雅黑" panose="020B0503020204020204" charset="-122"/>
                          <a:cs typeface="微软雅黑" panose="020B0503020204020204" charset="-122"/>
                          <a:sym typeface="+mn-ea"/>
                        </a:rPr>
                        <a:t>)</a:t>
                      </a:r>
                    </a:p>
                  </a:txBody>
                  <a:tcPr/>
                </a:tc>
                <a:tc hMerge="1">
                  <a:txBody>
                    <a:bodyPr/>
                    <a:lstStyle/>
                    <a:p>
                      <a:endParaRPr lang="zh-CN"/>
                    </a:p>
                  </a:txBody>
                  <a:tcPr/>
                </a:tc>
                <a:extLst>
                  <a:ext uri="{0D108BD9-81ED-4DB2-BD59-A6C34878D82A}">
                    <a16:rowId xmlns:a16="http://schemas.microsoft.com/office/drawing/2014/main" val="10000"/>
                  </a:ext>
                </a:extLst>
              </a:tr>
              <a:tr h="329565">
                <a:tc>
                  <a:txBody>
                    <a:bodyPr/>
                    <a:lstStyle/>
                    <a:p>
                      <a:pPr algn="ctr">
                        <a:buNone/>
                      </a:pPr>
                      <a:r>
                        <a:rPr lang="zh-CN" altLang="en-US" sz="1200">
                          <a:latin typeface="微软雅黑" panose="020B0503020204020204" charset="-122"/>
                          <a:ea typeface="微软雅黑" panose="020B0503020204020204" charset="-122"/>
                        </a:rPr>
                        <a:t>开盘时间</a:t>
                      </a:r>
                    </a:p>
                  </a:txBody>
                  <a:tcPr/>
                </a:tc>
                <a:tc>
                  <a:txBody>
                    <a:bodyPr/>
                    <a:lstStyle/>
                    <a:p>
                      <a:pPr algn="ctr">
                        <a:buNone/>
                      </a:pPr>
                      <a:r>
                        <a:rPr lang="en-US" altLang="zh-CN" sz="1200">
                          <a:latin typeface="微软雅黑" panose="020B0503020204020204" charset="-122"/>
                          <a:ea typeface="微软雅黑" panose="020B0503020204020204" charset="-122"/>
                        </a:rPr>
                        <a:t>2024-01-13</a:t>
                      </a:r>
                    </a:p>
                  </a:txBody>
                  <a:tcPr/>
                </a:tc>
                <a:extLst>
                  <a:ext uri="{0D108BD9-81ED-4DB2-BD59-A6C34878D82A}">
                    <a16:rowId xmlns:a16="http://schemas.microsoft.com/office/drawing/2014/main" val="10001"/>
                  </a:ext>
                </a:extLst>
              </a:tr>
              <a:tr h="328930">
                <a:tc>
                  <a:txBody>
                    <a:bodyPr/>
                    <a:lstStyle/>
                    <a:p>
                      <a:pPr algn="ctr">
                        <a:buNone/>
                      </a:pPr>
                      <a:r>
                        <a:rPr lang="zh-CN" altLang="en-US" sz="1200">
                          <a:latin typeface="微软雅黑" panose="020B0503020204020204" charset="-122"/>
                          <a:ea typeface="微软雅黑" panose="020B0503020204020204" charset="-122"/>
                        </a:rPr>
                        <a:t>交房时间</a:t>
                      </a:r>
                    </a:p>
                  </a:txBody>
                  <a:tcPr/>
                </a:tc>
                <a:tc>
                  <a:txBody>
                    <a:bodyPr/>
                    <a:lstStyle/>
                    <a:p>
                      <a:pPr algn="ctr">
                        <a:buNone/>
                      </a:pPr>
                      <a:r>
                        <a:rPr lang="en-US" altLang="zh-CN" sz="1200">
                          <a:latin typeface="微软雅黑" panose="020B0503020204020204" charset="-122"/>
                          <a:ea typeface="微软雅黑" panose="020B0503020204020204" charset="-122"/>
                        </a:rPr>
                        <a:t>2025-12-31</a:t>
                      </a:r>
                    </a:p>
                  </a:txBody>
                  <a:tcPr/>
                </a:tc>
                <a:extLst>
                  <a:ext uri="{0D108BD9-81ED-4DB2-BD59-A6C34878D82A}">
                    <a16:rowId xmlns:a16="http://schemas.microsoft.com/office/drawing/2014/main" val="10002"/>
                  </a:ext>
                </a:extLst>
              </a:tr>
              <a:tr h="328930">
                <a:tc>
                  <a:txBody>
                    <a:bodyPr/>
                    <a:lstStyle/>
                    <a:p>
                      <a:pPr algn="ctr">
                        <a:buNone/>
                      </a:pPr>
                      <a:r>
                        <a:rPr lang="zh-CN" altLang="en-US" sz="1200">
                          <a:latin typeface="微软雅黑" panose="020B0503020204020204" charset="-122"/>
                          <a:ea typeface="微软雅黑" panose="020B0503020204020204" charset="-122"/>
                        </a:rPr>
                        <a:t>均价</a:t>
                      </a:r>
                    </a:p>
                  </a:txBody>
                  <a:tcPr/>
                </a:tc>
                <a:tc>
                  <a:txBody>
                    <a:bodyPr/>
                    <a:lstStyle/>
                    <a:p>
                      <a:pPr algn="ctr">
                        <a:buNone/>
                      </a:pPr>
                      <a:r>
                        <a:rPr lang="zh-CN" altLang="en-US" sz="1200">
                          <a:latin typeface="微软雅黑" panose="020B0503020204020204" charset="-122"/>
                          <a:ea typeface="微软雅黑" panose="020B0503020204020204" charset="-122"/>
                        </a:rPr>
                        <a:t>别墅均价：</a:t>
                      </a:r>
                      <a:r>
                        <a:rPr lang="en-US" altLang="zh-CN" sz="1200">
                          <a:latin typeface="微软雅黑" panose="020B0503020204020204" charset="-122"/>
                          <a:ea typeface="微软雅黑" panose="020B0503020204020204" charset="-122"/>
                        </a:rPr>
                        <a:t>8967-11740</a:t>
                      </a:r>
                    </a:p>
                  </a:txBody>
                  <a:tcPr/>
                </a:tc>
                <a:extLst>
                  <a:ext uri="{0D108BD9-81ED-4DB2-BD59-A6C34878D82A}">
                    <a16:rowId xmlns:a16="http://schemas.microsoft.com/office/drawing/2014/main" val="10003"/>
                  </a:ext>
                </a:extLst>
              </a:tr>
              <a:tr h="640080">
                <a:tc>
                  <a:txBody>
                    <a:bodyPr/>
                    <a:lstStyle/>
                    <a:p>
                      <a:pPr algn="ctr">
                        <a:buNone/>
                      </a:pPr>
                      <a:r>
                        <a:rPr lang="zh-CN" altLang="en-US" sz="1200">
                          <a:latin typeface="微软雅黑" panose="020B0503020204020204" charset="-122"/>
                          <a:ea typeface="微软雅黑" panose="020B0503020204020204" charset="-122"/>
                        </a:rPr>
                        <a:t>总户数</a:t>
                      </a:r>
                    </a:p>
                  </a:txBody>
                  <a:tcP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364</a:t>
                      </a:r>
                      <a:r>
                        <a:rPr lang="zh-CN" altLang="en-US" sz="1200">
                          <a:latin typeface="微软雅黑" panose="020B0503020204020204" charset="-122"/>
                          <a:ea typeface="微软雅黑" panose="020B0503020204020204" charset="-122"/>
                          <a:cs typeface="微软雅黑" panose="020B0503020204020204" charset="-122"/>
                        </a:rPr>
                        <a:t>（别墅共计：</a:t>
                      </a:r>
                      <a:r>
                        <a:rPr lang="en-US" altLang="zh-CN" sz="1200">
                          <a:latin typeface="微软雅黑" panose="020B0503020204020204" charset="-122"/>
                          <a:ea typeface="微软雅黑" panose="020B0503020204020204" charset="-122"/>
                          <a:cs typeface="微软雅黑" panose="020B0503020204020204" charset="-122"/>
                        </a:rPr>
                        <a:t>112</a:t>
                      </a:r>
                      <a:r>
                        <a:rPr lang="zh-CN" altLang="en-US" sz="1200">
                          <a:latin typeface="微软雅黑" panose="020B0503020204020204" charset="-122"/>
                          <a:ea typeface="微软雅黑" panose="020B0503020204020204" charset="-122"/>
                          <a:cs typeface="微软雅黑" panose="020B0503020204020204" charset="-122"/>
                        </a:rPr>
                        <a:t>套，</a:t>
                      </a: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小高层共计：</a:t>
                      </a:r>
                      <a:r>
                        <a:rPr lang="en-US" altLang="zh-CN" sz="1200" b="1">
                          <a:solidFill>
                            <a:srgbClr val="FF0000"/>
                          </a:solidFill>
                          <a:latin typeface="微软雅黑" panose="020B0503020204020204" charset="-122"/>
                          <a:ea typeface="微软雅黑" panose="020B0503020204020204" charset="-122"/>
                          <a:cs typeface="微软雅黑" panose="020B0503020204020204" charset="-122"/>
                        </a:rPr>
                        <a:t>252</a:t>
                      </a: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套</a:t>
                      </a:r>
                      <a:r>
                        <a:rPr lang="en-US" altLang="zh-CN" sz="12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已售罄</a:t>
                      </a:r>
                      <a:r>
                        <a:rPr lang="zh-CN" altLang="en-US" sz="1200">
                          <a:latin typeface="微软雅黑" panose="020B0503020204020204" charset="-122"/>
                          <a:ea typeface="微软雅黑" panose="020B0503020204020204" charset="-122"/>
                          <a:cs typeface="微软雅黑" panose="020B0503020204020204" charset="-122"/>
                        </a:rPr>
                        <a:t>）</a:t>
                      </a:r>
                    </a:p>
                  </a:txBody>
                  <a:tcPr/>
                </a:tc>
                <a:extLst>
                  <a:ext uri="{0D108BD9-81ED-4DB2-BD59-A6C34878D82A}">
                    <a16:rowId xmlns:a16="http://schemas.microsoft.com/office/drawing/2014/main" val="10004"/>
                  </a:ext>
                </a:extLst>
              </a:tr>
              <a:tr h="457200">
                <a:tc>
                  <a:txBody>
                    <a:bodyPr/>
                    <a:lstStyle/>
                    <a:p>
                      <a:pPr algn="ctr">
                        <a:buNone/>
                      </a:pPr>
                      <a:r>
                        <a:rPr lang="zh-CN" altLang="en-US" sz="1200">
                          <a:latin typeface="微软雅黑" panose="020B0503020204020204" charset="-122"/>
                          <a:ea typeface="微软雅黑" panose="020B0503020204020204" charset="-122"/>
                        </a:rPr>
                        <a:t>月均去化量</a:t>
                      </a:r>
                    </a:p>
                  </a:txBody>
                  <a:tcPr/>
                </a:tc>
                <a:tc>
                  <a:txBody>
                    <a:bodyPr/>
                    <a:lstStyle/>
                    <a:p>
                      <a:pPr algn="ctr">
                        <a:buNone/>
                      </a:pPr>
                      <a:r>
                        <a:rPr lang="zh-CN" altLang="en-US" sz="1200">
                          <a:latin typeface="微软雅黑" panose="020B0503020204020204" charset="-122"/>
                          <a:ea typeface="微软雅黑" panose="020B0503020204020204" charset="-122"/>
                        </a:rPr>
                        <a:t>小高层月均去化：</a:t>
                      </a:r>
                      <a:r>
                        <a:rPr lang="en-US" altLang="zh-CN" sz="1200">
                          <a:latin typeface="微软雅黑" panose="020B0503020204020204" charset="-122"/>
                          <a:ea typeface="微软雅黑" panose="020B0503020204020204" charset="-122"/>
                        </a:rPr>
                        <a:t>16</a:t>
                      </a:r>
                    </a:p>
                    <a:p>
                      <a:pPr algn="ctr">
                        <a:buNone/>
                      </a:pPr>
                      <a:r>
                        <a:rPr lang="zh-CN" altLang="en-US" sz="1200">
                          <a:latin typeface="微软雅黑" panose="020B0503020204020204" charset="-122"/>
                          <a:ea typeface="微软雅黑" panose="020B0503020204020204" charset="-122"/>
                        </a:rPr>
                        <a:t>别墅月均去化：</a:t>
                      </a:r>
                      <a:r>
                        <a:rPr lang="en-US" altLang="zh-CN" sz="1200">
                          <a:latin typeface="微软雅黑" panose="020B0503020204020204" charset="-122"/>
                          <a:ea typeface="微软雅黑" panose="020B0503020204020204" charset="-122"/>
                        </a:rPr>
                        <a:t>0.375</a:t>
                      </a:r>
                    </a:p>
                  </a:txBody>
                  <a:tcPr/>
                </a:tc>
                <a:extLst>
                  <a:ext uri="{0D108BD9-81ED-4DB2-BD59-A6C34878D82A}">
                    <a16:rowId xmlns:a16="http://schemas.microsoft.com/office/drawing/2014/main" val="10005"/>
                  </a:ext>
                </a:extLst>
              </a:tr>
              <a:tr h="457200">
                <a:tc>
                  <a:txBody>
                    <a:bodyPr/>
                    <a:lstStyle/>
                    <a:p>
                      <a:pPr algn="ctr">
                        <a:buNone/>
                      </a:pPr>
                      <a:r>
                        <a:rPr lang="zh-CN" altLang="en-US" sz="1200">
                          <a:latin typeface="微软雅黑" panose="020B0503020204020204" charset="-122"/>
                          <a:ea typeface="微软雅黑" panose="020B0503020204020204" charset="-122"/>
                        </a:rPr>
                        <a:t>项目去化周期</a:t>
                      </a:r>
                    </a:p>
                  </a:txBody>
                  <a:tcPr/>
                </a:tc>
                <a:tc>
                  <a:txBody>
                    <a:bodyPr/>
                    <a:lstStyle/>
                    <a:p>
                      <a:pPr algn="ctr">
                        <a:buNone/>
                      </a:pPr>
                      <a:r>
                        <a:rPr lang="zh-CN" altLang="en-US" sz="1200">
                          <a:latin typeface="微软雅黑" panose="020B0503020204020204" charset="-122"/>
                          <a:ea typeface="微软雅黑" panose="020B0503020204020204" charset="-122"/>
                        </a:rPr>
                        <a:t>小高层：</a:t>
                      </a:r>
                      <a:r>
                        <a:rPr lang="en-US" altLang="zh-CN" sz="1200">
                          <a:latin typeface="微软雅黑" panose="020B0503020204020204" charset="-122"/>
                          <a:ea typeface="微软雅黑" panose="020B0503020204020204" charset="-122"/>
                        </a:rPr>
                        <a:t>16</a:t>
                      </a:r>
                      <a:endParaRPr lang="zh-CN" altLang="en-US" sz="1200">
                        <a:latin typeface="微软雅黑" panose="020B0503020204020204" charset="-122"/>
                        <a:ea typeface="微软雅黑" panose="020B0503020204020204" charset="-122"/>
                      </a:endParaRPr>
                    </a:p>
                    <a:p>
                      <a:pPr algn="ctr">
                        <a:buNone/>
                      </a:pPr>
                      <a:r>
                        <a:rPr lang="zh-CN" altLang="en-US" sz="1200">
                          <a:latin typeface="微软雅黑" panose="020B0503020204020204" charset="-122"/>
                          <a:ea typeface="微软雅黑" panose="020B0503020204020204" charset="-122"/>
                        </a:rPr>
                        <a:t>别墅：</a:t>
                      </a:r>
                      <a:r>
                        <a:rPr lang="en-US" altLang="zh-CN" sz="1200">
                          <a:latin typeface="微软雅黑" panose="020B0503020204020204" charset="-122"/>
                          <a:ea typeface="微软雅黑" panose="020B0503020204020204" charset="-122"/>
                        </a:rPr>
                        <a:t>299</a:t>
                      </a:r>
                    </a:p>
                  </a:txBody>
                  <a:tcPr/>
                </a:tc>
                <a:extLst>
                  <a:ext uri="{0D108BD9-81ED-4DB2-BD59-A6C34878D82A}">
                    <a16:rowId xmlns:a16="http://schemas.microsoft.com/office/drawing/2014/main" val="10006"/>
                  </a:ext>
                </a:extLst>
              </a:tr>
              <a:tr h="329565">
                <a:tc>
                  <a:txBody>
                    <a:bodyPr/>
                    <a:lstStyle/>
                    <a:p>
                      <a:pPr algn="ctr">
                        <a:buNone/>
                      </a:pPr>
                      <a:r>
                        <a:rPr lang="zh-CN" altLang="en-US" sz="1200">
                          <a:latin typeface="微软雅黑" panose="020B0503020204020204" charset="-122"/>
                          <a:ea typeface="微软雅黑" panose="020B0503020204020204" charset="-122"/>
                        </a:rPr>
                        <a:t>可售房源</a:t>
                      </a:r>
                    </a:p>
                  </a:txBody>
                  <a:tcPr/>
                </a:tc>
                <a:tc>
                  <a:txBody>
                    <a:bodyPr/>
                    <a:lstStyle/>
                    <a:p>
                      <a:pPr algn="ctr">
                        <a:buNone/>
                      </a:pPr>
                      <a:r>
                        <a:rPr lang="zh-CN" altLang="en-US" sz="1200">
                          <a:latin typeface="微软雅黑" panose="020B0503020204020204" charset="-122"/>
                          <a:ea typeface="微软雅黑" panose="020B0503020204020204" charset="-122"/>
                        </a:rPr>
                        <a:t>别墅：</a:t>
                      </a:r>
                      <a:r>
                        <a:rPr lang="en-US" altLang="zh-CN" sz="1200">
                          <a:latin typeface="微软雅黑" panose="020B0503020204020204" charset="-122"/>
                          <a:ea typeface="微软雅黑" panose="020B0503020204020204" charset="-122"/>
                        </a:rPr>
                        <a:t>62</a:t>
                      </a:r>
                    </a:p>
                  </a:txBody>
                  <a:tcPr/>
                </a:tc>
                <a:extLst>
                  <a:ext uri="{0D108BD9-81ED-4DB2-BD59-A6C34878D82A}">
                    <a16:rowId xmlns:a16="http://schemas.microsoft.com/office/drawing/2014/main" val="10007"/>
                  </a:ext>
                </a:extLst>
              </a:tr>
              <a:tr h="328930">
                <a:tc>
                  <a:txBody>
                    <a:bodyPr/>
                    <a:lstStyle/>
                    <a:p>
                      <a:pPr algn="ctr">
                        <a:buNone/>
                      </a:pPr>
                      <a:r>
                        <a:rPr lang="zh-CN" altLang="en-US" sz="1200">
                          <a:latin typeface="微软雅黑" panose="020B0503020204020204" charset="-122"/>
                          <a:ea typeface="微软雅黑" panose="020B0503020204020204" charset="-122"/>
                        </a:rPr>
                        <a:t>已售房源</a:t>
                      </a:r>
                    </a:p>
                  </a:txBody>
                  <a:tcPr/>
                </a:tc>
                <a:tc>
                  <a:txBody>
                    <a:bodyPr/>
                    <a:lstStyle/>
                    <a:p>
                      <a:pPr algn="ctr">
                        <a:buNone/>
                      </a:pPr>
                      <a:r>
                        <a:rPr lang="zh-CN" altLang="en-US" sz="1200">
                          <a:latin typeface="微软雅黑" panose="020B0503020204020204" charset="-122"/>
                          <a:ea typeface="微软雅黑" panose="020B0503020204020204" charset="-122"/>
                        </a:rPr>
                        <a:t>别墅：</a:t>
                      </a:r>
                      <a:r>
                        <a:rPr lang="en-US" altLang="zh-CN" sz="1200">
                          <a:latin typeface="微软雅黑" panose="020B0503020204020204" charset="-122"/>
                          <a:ea typeface="微软雅黑" panose="020B0503020204020204" charset="-122"/>
                        </a:rPr>
                        <a:t>6</a:t>
                      </a:r>
                    </a:p>
                  </a:txBody>
                  <a:tcPr/>
                </a:tc>
                <a:extLst>
                  <a:ext uri="{0D108BD9-81ED-4DB2-BD59-A6C34878D82A}">
                    <a16:rowId xmlns:a16="http://schemas.microsoft.com/office/drawing/2014/main" val="10008"/>
                  </a:ext>
                </a:extLst>
              </a:tr>
              <a:tr h="328930">
                <a:tc>
                  <a:txBody>
                    <a:bodyPr/>
                    <a:lstStyle/>
                    <a:p>
                      <a:pPr algn="ctr">
                        <a:buNone/>
                      </a:pPr>
                      <a:r>
                        <a:rPr lang="zh-CN" altLang="en-US" sz="1200">
                          <a:latin typeface="微软雅黑" panose="020B0503020204020204" charset="-122"/>
                          <a:ea typeface="微软雅黑" panose="020B0503020204020204" charset="-122"/>
                        </a:rPr>
                        <a:t>待售房源</a:t>
                      </a:r>
                    </a:p>
                  </a:txBody>
                  <a:tcPr/>
                </a:tc>
                <a:tc>
                  <a:txBody>
                    <a:bodyPr/>
                    <a:lstStyle/>
                    <a:p>
                      <a:pPr algn="ctr">
                        <a:buNone/>
                      </a:pPr>
                      <a:r>
                        <a:rPr lang="zh-CN" altLang="en-US" sz="1200">
                          <a:latin typeface="微软雅黑" panose="020B0503020204020204" charset="-122"/>
                          <a:ea typeface="微软雅黑" panose="020B0503020204020204" charset="-122"/>
                        </a:rPr>
                        <a:t>别墅：</a:t>
                      </a:r>
                      <a:r>
                        <a:rPr lang="en-US" altLang="zh-CN" sz="1200">
                          <a:latin typeface="微软雅黑" panose="020B0503020204020204" charset="-122"/>
                          <a:ea typeface="微软雅黑" panose="020B0503020204020204" charset="-122"/>
                        </a:rPr>
                        <a:t>44</a:t>
                      </a:r>
                    </a:p>
                  </a:txBody>
                  <a:tcPr/>
                </a:tc>
                <a:extLst>
                  <a:ext uri="{0D108BD9-81ED-4DB2-BD59-A6C34878D82A}">
                    <a16:rowId xmlns:a16="http://schemas.microsoft.com/office/drawing/2014/main" val="10009"/>
                  </a:ext>
                </a:extLst>
              </a:tr>
            </a:tbl>
          </a:graphicData>
        </a:graphic>
      </p:graphicFrame>
      <p:pic>
        <p:nvPicPr>
          <p:cNvPr id="2" name="图片 1"/>
          <p:cNvPicPr/>
          <p:nvPr/>
        </p:nvPicPr>
        <p:blipFill>
          <a:blip r:embed="rId3"/>
          <a:stretch>
            <a:fillRect/>
          </a:stretch>
        </p:blipFill>
        <p:spPr>
          <a:xfrm>
            <a:off x="3319145" y="1123950"/>
            <a:ext cx="4683760" cy="3765550"/>
          </a:xfrm>
          <a:prstGeom prst="rect">
            <a:avLst/>
          </a:prstGeom>
        </p:spPr>
      </p:pic>
      <p:pic>
        <p:nvPicPr>
          <p:cNvPr id="3" name="图片 2"/>
          <p:cNvPicPr/>
          <p:nvPr/>
        </p:nvPicPr>
        <p:blipFill>
          <a:blip r:embed="rId4"/>
          <a:stretch>
            <a:fillRect/>
          </a:stretch>
        </p:blipFill>
        <p:spPr>
          <a:xfrm>
            <a:off x="7967980" y="1123950"/>
            <a:ext cx="4030345" cy="3765550"/>
          </a:xfrm>
          <a:prstGeom prst="rect">
            <a:avLst/>
          </a:prstGeom>
        </p:spPr>
      </p:pic>
      <p:sp>
        <p:nvSpPr>
          <p:cNvPr id="5" name="文本框 4"/>
          <p:cNvSpPr txBox="1"/>
          <p:nvPr/>
        </p:nvSpPr>
        <p:spPr>
          <a:xfrm>
            <a:off x="3318510" y="133350"/>
            <a:ext cx="8609965" cy="829945"/>
          </a:xfrm>
          <a:prstGeom prst="rect">
            <a:avLst/>
          </a:prstGeom>
          <a:solidFill>
            <a:schemeClr val="accent5">
              <a:lumMod val="20000"/>
              <a:lumOff val="80000"/>
            </a:schemeClr>
          </a:solidFill>
        </p:spPr>
        <p:txBody>
          <a:bodyPr wrap="square" rtlCol="0">
            <a:spAutoFit/>
          </a:bodyPr>
          <a:lstStyle/>
          <a:p>
            <a:r>
              <a:rPr lang="zh-CN" altLang="en-US" sz="1200">
                <a:latin typeface="微软雅黑" panose="020B0503020204020204" charset="-122"/>
                <a:ea typeface="微软雅黑" panose="020B0503020204020204" charset="-122"/>
                <a:cs typeface="微软雅黑" panose="020B0503020204020204" charset="-122"/>
              </a:rPr>
              <a:t>户型：合院约</a:t>
            </a:r>
            <a:r>
              <a:rPr lang="en-US" altLang="zh-CN" sz="1200">
                <a:latin typeface="微软雅黑" panose="020B0503020204020204" charset="-122"/>
                <a:ea typeface="微软雅黑" panose="020B0503020204020204" charset="-122"/>
                <a:cs typeface="微软雅黑" panose="020B0503020204020204" charset="-122"/>
              </a:rPr>
              <a:t>147--1230</a:t>
            </a:r>
            <a:r>
              <a:rPr lang="zh-CN" altLang="en-US" sz="1200">
                <a:latin typeface="微软雅黑" panose="020B0503020204020204" charset="-122"/>
                <a:ea typeface="微软雅黑" panose="020B0503020204020204" charset="-122"/>
                <a:cs typeface="微软雅黑" panose="020B0503020204020204" charset="-122"/>
              </a:rPr>
              <a:t>平方</a:t>
            </a:r>
            <a:r>
              <a:rPr lang="en-US" altLang="zh-CN" sz="1200">
                <a:latin typeface="微软雅黑" panose="020B0503020204020204" charset="-122"/>
                <a:ea typeface="微软雅黑" panose="020B0503020204020204" charset="-122"/>
                <a:cs typeface="微软雅黑" panose="020B0503020204020204" charset="-122"/>
              </a:rPr>
              <a:t> 1-4</a:t>
            </a:r>
            <a:r>
              <a:rPr lang="zh-CN" altLang="en-US" sz="1200">
                <a:latin typeface="微软雅黑" panose="020B0503020204020204" charset="-122"/>
                <a:ea typeface="微软雅黑" panose="020B0503020204020204" charset="-122"/>
                <a:cs typeface="微软雅黑" panose="020B0503020204020204" charset="-122"/>
              </a:rPr>
              <a:t>层，一楼带花园，</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二楼</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三楼</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带露台，庭院挑空设计</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附加值高</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，整体动静分离，一楼主要为生活服务区</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，二楼，三楼，主要为休息区，地下室主要为娱乐区，功能区分明确</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，各区超大空间尺度设计，容纳生活想象</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，小高层约</a:t>
            </a:r>
            <a:r>
              <a:rPr lang="en-US" altLang="zh-CN" sz="1200">
                <a:latin typeface="微软雅黑" panose="020B0503020204020204" charset="-122"/>
                <a:ea typeface="微软雅黑" panose="020B0503020204020204" charset="-122"/>
                <a:cs typeface="微软雅黑" panose="020B0503020204020204" charset="-122"/>
              </a:rPr>
              <a:t>110--122</a:t>
            </a:r>
            <a:r>
              <a:rPr lang="zh-CN" altLang="en-US" sz="1200">
                <a:latin typeface="微软雅黑" panose="020B0503020204020204" charset="-122"/>
                <a:ea typeface="微软雅黑" panose="020B0503020204020204" charset="-122"/>
                <a:cs typeface="微软雅黑" panose="020B0503020204020204" charset="-122"/>
              </a:rPr>
              <a:t>平</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灵动空间布局，户型方正</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南北通透</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，全明设计</a:t>
            </a:r>
            <a:r>
              <a:rPr lang="en-US" altLang="zh-CN" sz="1200">
                <a:latin typeface="微软雅黑" panose="020B0503020204020204" charset="-122"/>
                <a:ea typeface="微软雅黑" panose="020B0503020204020204" charset="-122"/>
                <a:cs typeface="微软雅黑" panose="020B0503020204020204" charset="-122"/>
              </a:rPr>
              <a:t> .</a:t>
            </a:r>
          </a:p>
          <a:p>
            <a:r>
              <a:rPr lang="zh-CN" altLang="en-US" sz="1200">
                <a:latin typeface="微软雅黑" panose="020B0503020204020204" charset="-122"/>
                <a:ea typeface="微软雅黑" panose="020B0503020204020204" charset="-122"/>
                <a:cs typeface="微软雅黑" panose="020B0503020204020204" charset="-122"/>
              </a:rPr>
              <a:t>核心配套：约</a:t>
            </a:r>
            <a:r>
              <a:rPr lang="en-US" altLang="zh-CN" sz="1200">
                <a:latin typeface="微软雅黑" panose="020B0503020204020204" charset="-122"/>
                <a:ea typeface="微软雅黑" panose="020B0503020204020204" charset="-122"/>
                <a:cs typeface="微软雅黑" panose="020B0503020204020204" charset="-122"/>
              </a:rPr>
              <a:t>60</a:t>
            </a:r>
            <a:r>
              <a:rPr lang="zh-CN" altLang="en-US" sz="1200">
                <a:latin typeface="微软雅黑" panose="020B0503020204020204" charset="-122"/>
                <a:ea typeface="微软雅黑" panose="020B0503020204020204" charset="-122"/>
                <a:cs typeface="微软雅黑" panose="020B0503020204020204" charset="-122"/>
              </a:rPr>
              <a:t>万平方米的</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鸷山桃花源</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万亩桃园；国家</a:t>
            </a:r>
            <a:r>
              <a:rPr lang="en-US" altLang="zh-CN" sz="1200">
                <a:latin typeface="微软雅黑" panose="020B0503020204020204" charset="-122"/>
                <a:ea typeface="微软雅黑" panose="020B0503020204020204" charset="-122"/>
                <a:cs typeface="微软雅黑" panose="020B0503020204020204" charset="-122"/>
              </a:rPr>
              <a:t>4A</a:t>
            </a:r>
            <a:r>
              <a:rPr lang="zh-CN" altLang="en-US" sz="1200">
                <a:latin typeface="微软雅黑" panose="020B0503020204020204" charset="-122"/>
                <a:ea typeface="微软雅黑" panose="020B0503020204020204" charset="-122"/>
                <a:cs typeface="微软雅黑" panose="020B0503020204020204" charset="-122"/>
              </a:rPr>
              <a:t>级风景区</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凤凰山；</a:t>
            </a:r>
          </a:p>
        </p:txBody>
      </p:sp>
      <p:pic>
        <p:nvPicPr>
          <p:cNvPr id="6" name="图片 5" descr="微信图片_20250429093525"/>
          <p:cNvPicPr>
            <a:picLocks noChangeAspect="1"/>
          </p:cNvPicPr>
          <p:nvPr/>
        </p:nvPicPr>
        <p:blipFill>
          <a:blip r:embed="rId5"/>
          <a:stretch>
            <a:fillRect/>
          </a:stretch>
        </p:blipFill>
        <p:spPr>
          <a:xfrm>
            <a:off x="226060" y="4922520"/>
            <a:ext cx="4011930" cy="1935480"/>
          </a:xfrm>
          <a:prstGeom prst="rect">
            <a:avLst/>
          </a:prstGeom>
        </p:spPr>
      </p:pic>
      <p:sp>
        <p:nvSpPr>
          <p:cNvPr id="7" name="矩形 6"/>
          <p:cNvSpPr/>
          <p:nvPr/>
        </p:nvSpPr>
        <p:spPr>
          <a:xfrm>
            <a:off x="191135" y="4909185"/>
            <a:ext cx="5112385" cy="1948815"/>
          </a:xfrm>
          <a:prstGeom prst="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854450" y="5115560"/>
            <a:ext cx="801370" cy="275590"/>
          </a:xfrm>
          <a:prstGeom prst="rect">
            <a:avLst/>
          </a:prstGeom>
          <a:noFill/>
        </p:spPr>
        <p:txBody>
          <a:bodyPr wrap="square" rtlCol="0">
            <a:spAutoFit/>
          </a:bodyPr>
          <a:lstStyle/>
          <a:p>
            <a:r>
              <a:rPr lang="en-US" altLang="zh-CN" sz="1200">
                <a:highlight>
                  <a:srgbClr val="FFFF00"/>
                </a:highlight>
                <a:latin typeface="微软雅黑" panose="020B0503020204020204" charset="-122"/>
                <a:ea typeface="微软雅黑" panose="020B0503020204020204" charset="-122"/>
                <a:cs typeface="微软雅黑" panose="020B0503020204020204" charset="-122"/>
              </a:rPr>
              <a:t>147</a:t>
            </a:r>
            <a:r>
              <a:rPr lang="zh-CN" altLang="en-US" sz="1200">
                <a:highlight>
                  <a:srgbClr val="FFFF00"/>
                </a:highlight>
                <a:latin typeface="微软雅黑" panose="020B0503020204020204" charset="-122"/>
                <a:ea typeface="微软雅黑" panose="020B0503020204020204" charset="-122"/>
                <a:cs typeface="微软雅黑" panose="020B0503020204020204" charset="-122"/>
              </a:rPr>
              <a:t>㎡</a:t>
            </a:r>
          </a:p>
        </p:txBody>
      </p:sp>
      <p:sp>
        <p:nvSpPr>
          <p:cNvPr id="9" name="文本框 8"/>
          <p:cNvSpPr txBox="1"/>
          <p:nvPr/>
        </p:nvSpPr>
        <p:spPr>
          <a:xfrm>
            <a:off x="4511675" y="5283835"/>
            <a:ext cx="581660" cy="1198880"/>
          </a:xfrm>
          <a:prstGeom prst="rect">
            <a:avLst/>
          </a:prstGeom>
          <a:noFill/>
        </p:spPr>
        <p:txBody>
          <a:bodyPr wrap="square" rtlCol="0">
            <a:spAutoFit/>
          </a:bodyPr>
          <a:lstStyle/>
          <a:p>
            <a:r>
              <a:rPr lang="zh-CN" altLang="en-US"/>
              <a:t>四居在售</a:t>
            </a:r>
          </a:p>
        </p:txBody>
      </p:sp>
      <p:pic>
        <p:nvPicPr>
          <p:cNvPr id="10" name="图片 9"/>
          <p:cNvPicPr/>
          <p:nvPr/>
        </p:nvPicPr>
        <p:blipFill>
          <a:blip r:embed="rId6"/>
          <a:stretch>
            <a:fillRect/>
          </a:stretch>
        </p:blipFill>
        <p:spPr>
          <a:xfrm>
            <a:off x="5375910" y="4889500"/>
            <a:ext cx="1514475" cy="1998980"/>
          </a:xfrm>
          <a:prstGeom prst="rect">
            <a:avLst/>
          </a:prstGeom>
        </p:spPr>
      </p:pic>
      <p:pic>
        <p:nvPicPr>
          <p:cNvPr id="11" name="图片 10"/>
          <p:cNvPicPr/>
          <p:nvPr/>
        </p:nvPicPr>
        <p:blipFill>
          <a:blip r:embed="rId7"/>
          <a:stretch>
            <a:fillRect/>
          </a:stretch>
        </p:blipFill>
        <p:spPr>
          <a:xfrm>
            <a:off x="6889115" y="4889500"/>
            <a:ext cx="1459230" cy="1998345"/>
          </a:xfrm>
          <a:prstGeom prst="rect">
            <a:avLst/>
          </a:prstGeom>
        </p:spPr>
      </p:pic>
      <p:pic>
        <p:nvPicPr>
          <p:cNvPr id="12" name="图片 11"/>
          <p:cNvPicPr/>
          <p:nvPr/>
        </p:nvPicPr>
        <p:blipFill>
          <a:blip r:embed="rId8"/>
          <a:stretch>
            <a:fillRect/>
          </a:stretch>
        </p:blipFill>
        <p:spPr>
          <a:xfrm>
            <a:off x="8348345" y="4889500"/>
            <a:ext cx="1373505" cy="1993265"/>
          </a:xfrm>
          <a:prstGeom prst="rect">
            <a:avLst/>
          </a:prstGeom>
        </p:spPr>
      </p:pic>
      <p:pic>
        <p:nvPicPr>
          <p:cNvPr id="13" name="图片 12"/>
          <p:cNvPicPr/>
          <p:nvPr/>
        </p:nvPicPr>
        <p:blipFill>
          <a:blip r:embed="rId9"/>
          <a:stretch>
            <a:fillRect/>
          </a:stretch>
        </p:blipFill>
        <p:spPr>
          <a:xfrm>
            <a:off x="9768205" y="4909185"/>
            <a:ext cx="1587500" cy="1948815"/>
          </a:xfrm>
          <a:prstGeom prst="rect">
            <a:avLst/>
          </a:prstGeom>
        </p:spPr>
      </p:pic>
      <p:sp>
        <p:nvSpPr>
          <p:cNvPr id="14" name="矩形 13"/>
          <p:cNvSpPr/>
          <p:nvPr/>
        </p:nvSpPr>
        <p:spPr>
          <a:xfrm>
            <a:off x="5375910" y="4909820"/>
            <a:ext cx="6696710" cy="1947545"/>
          </a:xfrm>
          <a:prstGeom prst="rect">
            <a:avLst/>
          </a:prstGeom>
          <a:no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1400790" y="5190490"/>
            <a:ext cx="455930" cy="1198880"/>
          </a:xfrm>
          <a:prstGeom prst="rect">
            <a:avLst/>
          </a:prstGeom>
          <a:noFill/>
        </p:spPr>
        <p:txBody>
          <a:bodyPr wrap="square" rtlCol="0">
            <a:spAutoFit/>
          </a:bodyPr>
          <a:lstStyle/>
          <a:p>
            <a:r>
              <a:rPr lang="zh-CN" altLang="en-US"/>
              <a:t>三居在售</a:t>
            </a:r>
          </a:p>
        </p:txBody>
      </p:sp>
      <p:sp>
        <p:nvSpPr>
          <p:cNvPr id="16" name="文本框 15"/>
          <p:cNvSpPr txBox="1"/>
          <p:nvPr/>
        </p:nvSpPr>
        <p:spPr>
          <a:xfrm>
            <a:off x="10920730" y="5050155"/>
            <a:ext cx="801370" cy="275590"/>
          </a:xfrm>
          <a:prstGeom prst="rect">
            <a:avLst/>
          </a:prstGeom>
          <a:noFill/>
        </p:spPr>
        <p:txBody>
          <a:bodyPr wrap="square" rtlCol="0">
            <a:spAutoFit/>
          </a:bodyPr>
          <a:lstStyle/>
          <a:p>
            <a:r>
              <a:rPr lang="en-US" altLang="zh-CN" sz="1200">
                <a:highlight>
                  <a:srgbClr val="FFFF00"/>
                </a:highlight>
                <a:latin typeface="微软雅黑" panose="020B0503020204020204" charset="-122"/>
                <a:ea typeface="微软雅黑" panose="020B0503020204020204" charset="-122"/>
                <a:cs typeface="微软雅黑" panose="020B0503020204020204" charset="-122"/>
              </a:rPr>
              <a:t>230</a:t>
            </a:r>
            <a:r>
              <a:rPr lang="zh-CN" altLang="en-US" sz="1200">
                <a:highlight>
                  <a:srgbClr val="FFFF00"/>
                </a:highlight>
                <a:latin typeface="微软雅黑" panose="020B0503020204020204" charset="-122"/>
                <a:ea typeface="微软雅黑" panose="020B0503020204020204" charset="-122"/>
                <a:cs typeface="微软雅黑" panose="020B0503020204020204" charset="-122"/>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51815" y="1123950"/>
          <a:ext cx="4990465" cy="3756660"/>
        </p:xfrm>
        <a:graphic>
          <a:graphicData uri="http://schemas.openxmlformats.org/drawingml/2006/table">
            <a:tbl>
              <a:tblPr firstRow="1" bandRow="1">
                <a:tableStyleId>{5C22544A-7EE6-4342-B048-85BDC9FD1C3A}</a:tableStyleId>
              </a:tblPr>
              <a:tblGrid>
                <a:gridCol w="1412875">
                  <a:extLst>
                    <a:ext uri="{9D8B030D-6E8A-4147-A177-3AD203B41FA5}">
                      <a16:colId xmlns:a16="http://schemas.microsoft.com/office/drawing/2014/main" val="20000"/>
                    </a:ext>
                  </a:extLst>
                </a:gridCol>
                <a:gridCol w="3577590">
                  <a:extLst>
                    <a:ext uri="{9D8B030D-6E8A-4147-A177-3AD203B41FA5}">
                      <a16:colId xmlns:a16="http://schemas.microsoft.com/office/drawing/2014/main" val="20001"/>
                    </a:ext>
                  </a:extLst>
                </a:gridCol>
              </a:tblGrid>
              <a:tr h="366395">
                <a:tc gridSpan="2">
                  <a:txBody>
                    <a:bodyPr/>
                    <a:lstStyle/>
                    <a:p>
                      <a:pPr algn="ctr">
                        <a:buNone/>
                      </a:pPr>
                      <a:r>
                        <a:rPr lang="zh-CN" altLang="en-US" sz="1200">
                          <a:latin typeface="微软雅黑" panose="020B0503020204020204" charset="-122"/>
                          <a:ea typeface="微软雅黑" panose="020B0503020204020204" charset="-122"/>
                          <a:sym typeface="+mn-ea"/>
                        </a:rPr>
                        <a:t>凤语江南（别墅：待售）</a:t>
                      </a:r>
                      <a:endParaRPr lang="zh-CN" altLang="en-US" sz="1200"/>
                    </a:p>
                  </a:txBody>
                  <a:tcPr/>
                </a:tc>
                <a:tc hMerge="1">
                  <a:txBody>
                    <a:bodyPr/>
                    <a:lstStyle/>
                    <a:p>
                      <a:endParaRPr lang="zh-CN"/>
                    </a:p>
                  </a:txBody>
                  <a:tcPr/>
                </a:tc>
                <a:extLst>
                  <a:ext uri="{0D108BD9-81ED-4DB2-BD59-A6C34878D82A}">
                    <a16:rowId xmlns:a16="http://schemas.microsoft.com/office/drawing/2014/main" val="10000"/>
                  </a:ext>
                </a:extLst>
              </a:tr>
              <a:tr h="367030">
                <a:tc>
                  <a:txBody>
                    <a:bodyPr/>
                    <a:lstStyle/>
                    <a:p>
                      <a:pPr algn="ctr">
                        <a:buNone/>
                      </a:pPr>
                      <a:r>
                        <a:rPr lang="zh-CN" altLang="en-US" sz="1200"/>
                        <a:t>开盘时间</a:t>
                      </a:r>
                    </a:p>
                  </a:txBody>
                  <a:tcPr/>
                </a:tc>
                <a:tc>
                  <a:txBody>
                    <a:bodyPr/>
                    <a:lstStyle/>
                    <a:p>
                      <a:pPr algn="ctr">
                        <a:buNone/>
                      </a:pPr>
                      <a:r>
                        <a:rPr lang="en-US" altLang="zh-CN" sz="1200"/>
                        <a:t>2021-08-08</a:t>
                      </a:r>
                    </a:p>
                  </a:txBody>
                  <a:tcPr/>
                </a:tc>
                <a:extLst>
                  <a:ext uri="{0D108BD9-81ED-4DB2-BD59-A6C34878D82A}">
                    <a16:rowId xmlns:a16="http://schemas.microsoft.com/office/drawing/2014/main" val="10001"/>
                  </a:ext>
                </a:extLst>
              </a:tr>
              <a:tr h="366395">
                <a:tc>
                  <a:txBody>
                    <a:bodyPr/>
                    <a:lstStyle/>
                    <a:p>
                      <a:pPr algn="ctr">
                        <a:buNone/>
                      </a:pPr>
                      <a:r>
                        <a:rPr lang="zh-CN" altLang="en-US" sz="1200"/>
                        <a:t>交房时间</a:t>
                      </a:r>
                    </a:p>
                  </a:txBody>
                  <a:tcPr/>
                </a:tc>
                <a:tc>
                  <a:txBody>
                    <a:bodyPr/>
                    <a:lstStyle/>
                    <a:p>
                      <a:pPr algn="ctr">
                        <a:buNone/>
                      </a:pPr>
                      <a:r>
                        <a:rPr lang="en-US" altLang="zh-CN" sz="1200"/>
                        <a:t>2024-12-31</a:t>
                      </a:r>
                    </a:p>
                  </a:txBody>
                  <a:tcPr/>
                </a:tc>
                <a:extLst>
                  <a:ext uri="{0D108BD9-81ED-4DB2-BD59-A6C34878D82A}">
                    <a16:rowId xmlns:a16="http://schemas.microsoft.com/office/drawing/2014/main" val="10002"/>
                  </a:ext>
                </a:extLst>
              </a:tr>
              <a:tr h="457200">
                <a:tc>
                  <a:txBody>
                    <a:bodyPr/>
                    <a:lstStyle/>
                    <a:p>
                      <a:pPr algn="ctr">
                        <a:buNone/>
                      </a:pPr>
                      <a:r>
                        <a:rPr lang="zh-CN" altLang="en-US" sz="1200"/>
                        <a:t>均价</a:t>
                      </a:r>
                    </a:p>
                  </a:txBody>
                  <a:tcPr/>
                </a:tc>
                <a:tc>
                  <a:txBody>
                    <a:bodyPr/>
                    <a:lstStyle/>
                    <a:p>
                      <a:pPr algn="ctr">
                        <a:buNone/>
                      </a:pPr>
                      <a:r>
                        <a:rPr lang="zh-CN" altLang="en-US" sz="1200"/>
                        <a:t>洋房（毛坯）：</a:t>
                      </a:r>
                      <a:r>
                        <a:rPr lang="en-US" altLang="zh-CN" sz="1200"/>
                        <a:t>11000</a:t>
                      </a:r>
                      <a:r>
                        <a:rPr lang="zh-CN" altLang="en-US" sz="1200"/>
                        <a:t>，洋房（精装）</a:t>
                      </a:r>
                      <a:r>
                        <a:rPr lang="en-US" altLang="zh-CN" sz="1200"/>
                        <a:t>13200</a:t>
                      </a:r>
                    </a:p>
                    <a:p>
                      <a:pPr algn="ctr">
                        <a:buNone/>
                      </a:pPr>
                      <a:r>
                        <a:rPr lang="zh-CN" altLang="en-US" sz="1200"/>
                        <a:t>别墅：</a:t>
                      </a:r>
                      <a:r>
                        <a:rPr lang="en-US" altLang="zh-CN" sz="1200"/>
                        <a:t>12700</a:t>
                      </a:r>
                    </a:p>
                  </a:txBody>
                  <a:tcPr/>
                </a:tc>
                <a:extLst>
                  <a:ext uri="{0D108BD9-81ED-4DB2-BD59-A6C34878D82A}">
                    <a16:rowId xmlns:a16="http://schemas.microsoft.com/office/drawing/2014/main" val="10003"/>
                  </a:ext>
                </a:extLst>
              </a:tr>
              <a:tr h="366395">
                <a:tc>
                  <a:txBody>
                    <a:bodyPr/>
                    <a:lstStyle/>
                    <a:p>
                      <a:pPr algn="ctr">
                        <a:buNone/>
                      </a:pPr>
                      <a:r>
                        <a:rPr lang="zh-CN" altLang="en-US" sz="1200"/>
                        <a:t>总户数</a:t>
                      </a:r>
                    </a:p>
                  </a:txBody>
                  <a:tcPr/>
                </a:tc>
                <a:tc>
                  <a:txBody>
                    <a:bodyPr/>
                    <a:lstStyle/>
                    <a:p>
                      <a:pPr algn="ctr">
                        <a:buNone/>
                      </a:pPr>
                      <a:r>
                        <a:rPr lang="en-US" altLang="zh-CN" sz="1200"/>
                        <a:t>815</a:t>
                      </a:r>
                      <a:r>
                        <a:rPr lang="zh-CN" altLang="en-US" sz="1200"/>
                        <a:t>（洋房）</a:t>
                      </a:r>
                    </a:p>
                  </a:txBody>
                  <a:tcPr/>
                </a:tc>
                <a:extLst>
                  <a:ext uri="{0D108BD9-81ED-4DB2-BD59-A6C34878D82A}">
                    <a16:rowId xmlns:a16="http://schemas.microsoft.com/office/drawing/2014/main" val="10004"/>
                  </a:ext>
                </a:extLst>
              </a:tr>
              <a:tr h="367030">
                <a:tc>
                  <a:txBody>
                    <a:bodyPr/>
                    <a:lstStyle/>
                    <a:p>
                      <a:pPr algn="ctr">
                        <a:buNone/>
                      </a:pPr>
                      <a:r>
                        <a:rPr lang="zh-CN" altLang="en-US" sz="1200"/>
                        <a:t>月均去化量</a:t>
                      </a:r>
                    </a:p>
                  </a:txBody>
                  <a:tcPr/>
                </a:tc>
                <a:tc>
                  <a:txBody>
                    <a:bodyPr/>
                    <a:lstStyle/>
                    <a:p>
                      <a:pPr algn="ctr">
                        <a:buNone/>
                      </a:pPr>
                      <a:r>
                        <a:rPr lang="en-US" altLang="zh-CN" sz="1200"/>
                        <a:t>8</a:t>
                      </a:r>
                    </a:p>
                  </a:txBody>
                  <a:tcPr/>
                </a:tc>
                <a:extLst>
                  <a:ext uri="{0D108BD9-81ED-4DB2-BD59-A6C34878D82A}">
                    <a16:rowId xmlns:a16="http://schemas.microsoft.com/office/drawing/2014/main" val="10005"/>
                  </a:ext>
                </a:extLst>
              </a:tr>
              <a:tr h="366395">
                <a:tc>
                  <a:txBody>
                    <a:bodyPr/>
                    <a:lstStyle/>
                    <a:p>
                      <a:pPr algn="ctr">
                        <a:buNone/>
                      </a:pPr>
                      <a:r>
                        <a:rPr lang="zh-CN" altLang="en-US" sz="1200"/>
                        <a:t>项目去化周期</a:t>
                      </a:r>
                    </a:p>
                  </a:txBody>
                  <a:tcPr/>
                </a:tc>
                <a:tc>
                  <a:txBody>
                    <a:bodyPr/>
                    <a:lstStyle/>
                    <a:p>
                      <a:pPr algn="ctr">
                        <a:buNone/>
                      </a:pPr>
                      <a:r>
                        <a:rPr lang="en-US" altLang="zh-CN" sz="1200"/>
                        <a:t>102</a:t>
                      </a:r>
                    </a:p>
                  </a:txBody>
                  <a:tcPr/>
                </a:tc>
                <a:extLst>
                  <a:ext uri="{0D108BD9-81ED-4DB2-BD59-A6C34878D82A}">
                    <a16:rowId xmlns:a16="http://schemas.microsoft.com/office/drawing/2014/main" val="10006"/>
                  </a:ext>
                </a:extLst>
              </a:tr>
              <a:tr h="366395">
                <a:tc>
                  <a:txBody>
                    <a:bodyPr/>
                    <a:lstStyle/>
                    <a:p>
                      <a:pPr algn="ctr">
                        <a:buNone/>
                      </a:pPr>
                      <a:r>
                        <a:rPr lang="zh-CN" altLang="en-US" sz="1200"/>
                        <a:t>可售房源</a:t>
                      </a:r>
                    </a:p>
                  </a:txBody>
                  <a:tcPr/>
                </a:tc>
                <a:tc>
                  <a:txBody>
                    <a:bodyPr/>
                    <a:lstStyle/>
                    <a:p>
                      <a:pPr algn="ctr">
                        <a:buNone/>
                      </a:pPr>
                      <a:r>
                        <a:rPr lang="en-US" altLang="zh-CN" sz="1200"/>
                        <a:t>92</a:t>
                      </a:r>
                    </a:p>
                  </a:txBody>
                  <a:tcPr/>
                </a:tc>
                <a:extLst>
                  <a:ext uri="{0D108BD9-81ED-4DB2-BD59-A6C34878D82A}">
                    <a16:rowId xmlns:a16="http://schemas.microsoft.com/office/drawing/2014/main" val="10007"/>
                  </a:ext>
                </a:extLst>
              </a:tr>
              <a:tr h="367030">
                <a:tc>
                  <a:txBody>
                    <a:bodyPr/>
                    <a:lstStyle/>
                    <a:p>
                      <a:pPr algn="ctr">
                        <a:buNone/>
                      </a:pPr>
                      <a:r>
                        <a:rPr lang="zh-CN" altLang="en-US" sz="1200"/>
                        <a:t>已售房源</a:t>
                      </a:r>
                    </a:p>
                  </a:txBody>
                  <a:tcPr/>
                </a:tc>
                <a:tc>
                  <a:txBody>
                    <a:bodyPr/>
                    <a:lstStyle/>
                    <a:p>
                      <a:pPr algn="ctr">
                        <a:buNone/>
                      </a:pPr>
                      <a:r>
                        <a:rPr lang="en-US" altLang="zh-CN" sz="1200"/>
                        <a:t>367</a:t>
                      </a:r>
                    </a:p>
                  </a:txBody>
                  <a:tcPr/>
                </a:tc>
                <a:extLst>
                  <a:ext uri="{0D108BD9-81ED-4DB2-BD59-A6C34878D82A}">
                    <a16:rowId xmlns:a16="http://schemas.microsoft.com/office/drawing/2014/main" val="10008"/>
                  </a:ext>
                </a:extLst>
              </a:tr>
              <a:tr h="366395">
                <a:tc>
                  <a:txBody>
                    <a:bodyPr/>
                    <a:lstStyle/>
                    <a:p>
                      <a:pPr algn="ctr">
                        <a:buNone/>
                      </a:pPr>
                      <a:r>
                        <a:rPr lang="zh-CN" altLang="en-US" sz="1200"/>
                        <a:t>待售房源</a:t>
                      </a:r>
                    </a:p>
                  </a:txBody>
                  <a:tcPr/>
                </a:tc>
                <a:tc>
                  <a:txBody>
                    <a:bodyPr/>
                    <a:lstStyle/>
                    <a:p>
                      <a:pPr algn="ctr">
                        <a:buNone/>
                      </a:pPr>
                      <a:r>
                        <a:rPr lang="en-US" altLang="zh-CN" sz="1200"/>
                        <a:t>356</a:t>
                      </a:r>
                    </a:p>
                  </a:txBody>
                  <a:tcPr/>
                </a:tc>
                <a:extLst>
                  <a:ext uri="{0D108BD9-81ED-4DB2-BD59-A6C34878D82A}">
                    <a16:rowId xmlns:a16="http://schemas.microsoft.com/office/drawing/2014/main" val="10009"/>
                  </a:ext>
                </a:extLst>
              </a:tr>
            </a:tbl>
          </a:graphicData>
        </a:graphic>
      </p:graphicFrame>
      <p:pic>
        <p:nvPicPr>
          <p:cNvPr id="2" name="图片 1"/>
          <p:cNvPicPr/>
          <p:nvPr/>
        </p:nvPicPr>
        <p:blipFill>
          <a:blip r:embed="rId3"/>
          <a:stretch>
            <a:fillRect/>
          </a:stretch>
        </p:blipFill>
        <p:spPr>
          <a:xfrm>
            <a:off x="5542280" y="1124585"/>
            <a:ext cx="6423660" cy="3759200"/>
          </a:xfrm>
          <a:prstGeom prst="rect">
            <a:avLst/>
          </a:prstGeom>
        </p:spPr>
      </p:pic>
      <p:pic>
        <p:nvPicPr>
          <p:cNvPr id="3" name="图片 2"/>
          <p:cNvPicPr/>
          <p:nvPr/>
        </p:nvPicPr>
        <p:blipFill>
          <a:blip r:embed="rId4"/>
          <a:stretch>
            <a:fillRect/>
          </a:stretch>
        </p:blipFill>
        <p:spPr>
          <a:xfrm>
            <a:off x="2058670" y="4869180"/>
            <a:ext cx="1524000" cy="1978660"/>
          </a:xfrm>
          <a:prstGeom prst="rect">
            <a:avLst/>
          </a:prstGeom>
        </p:spPr>
      </p:pic>
      <p:pic>
        <p:nvPicPr>
          <p:cNvPr id="5" name="图片 4"/>
          <p:cNvPicPr/>
          <p:nvPr/>
        </p:nvPicPr>
        <p:blipFill>
          <a:blip r:embed="rId5"/>
          <a:stretch>
            <a:fillRect/>
          </a:stretch>
        </p:blipFill>
        <p:spPr>
          <a:xfrm>
            <a:off x="3786505" y="4883150"/>
            <a:ext cx="1524000" cy="1964690"/>
          </a:xfrm>
          <a:prstGeom prst="rect">
            <a:avLst/>
          </a:prstGeom>
        </p:spPr>
      </p:pic>
      <p:sp>
        <p:nvSpPr>
          <p:cNvPr id="8" name="文本框 7"/>
          <p:cNvSpPr txBox="1"/>
          <p:nvPr/>
        </p:nvSpPr>
        <p:spPr>
          <a:xfrm>
            <a:off x="4794885" y="4966970"/>
            <a:ext cx="801370" cy="275590"/>
          </a:xfrm>
          <a:prstGeom prst="rect">
            <a:avLst/>
          </a:prstGeom>
          <a:noFill/>
        </p:spPr>
        <p:txBody>
          <a:bodyPr wrap="square" rtlCol="0">
            <a:spAutoFit/>
          </a:bodyPr>
          <a:lstStyle/>
          <a:p>
            <a:r>
              <a:rPr lang="en-US" altLang="zh-CN" sz="1200">
                <a:highlight>
                  <a:srgbClr val="FFFF00"/>
                </a:highlight>
                <a:latin typeface="微软雅黑" panose="020B0503020204020204" charset="-122"/>
                <a:ea typeface="微软雅黑" panose="020B0503020204020204" charset="-122"/>
                <a:cs typeface="微软雅黑" panose="020B0503020204020204" charset="-122"/>
              </a:rPr>
              <a:t>98</a:t>
            </a:r>
            <a:r>
              <a:rPr lang="zh-CN" altLang="en-US" sz="1200">
                <a:highlight>
                  <a:srgbClr val="FFFF00"/>
                </a:highlight>
                <a:latin typeface="微软雅黑" panose="020B0503020204020204" charset="-122"/>
                <a:ea typeface="微软雅黑" panose="020B0503020204020204" charset="-122"/>
                <a:cs typeface="微软雅黑" panose="020B0503020204020204" charset="-122"/>
              </a:rPr>
              <a:t>㎡</a:t>
            </a:r>
          </a:p>
        </p:txBody>
      </p:sp>
      <p:sp>
        <p:nvSpPr>
          <p:cNvPr id="6" name="文本框 5"/>
          <p:cNvSpPr txBox="1"/>
          <p:nvPr/>
        </p:nvSpPr>
        <p:spPr>
          <a:xfrm>
            <a:off x="3282950" y="4966970"/>
            <a:ext cx="801370" cy="275590"/>
          </a:xfrm>
          <a:prstGeom prst="rect">
            <a:avLst/>
          </a:prstGeom>
          <a:noFill/>
        </p:spPr>
        <p:txBody>
          <a:bodyPr wrap="square" rtlCol="0">
            <a:spAutoFit/>
          </a:bodyPr>
          <a:lstStyle/>
          <a:p>
            <a:r>
              <a:rPr lang="en-US" altLang="zh-CN" sz="1200">
                <a:highlight>
                  <a:srgbClr val="FFFF00"/>
                </a:highlight>
                <a:latin typeface="微软雅黑" panose="020B0503020204020204" charset="-122"/>
                <a:ea typeface="微软雅黑" panose="020B0503020204020204" charset="-122"/>
                <a:cs typeface="微软雅黑" panose="020B0503020204020204" charset="-122"/>
              </a:rPr>
              <a:t>85</a:t>
            </a:r>
            <a:r>
              <a:rPr lang="zh-CN" altLang="en-US" sz="1200">
                <a:highlight>
                  <a:srgbClr val="FFFF00"/>
                </a:highlight>
                <a:latin typeface="微软雅黑" panose="020B0503020204020204" charset="-122"/>
                <a:ea typeface="微软雅黑" panose="020B0503020204020204" charset="-122"/>
                <a:cs typeface="微软雅黑" panose="020B0503020204020204" charset="-122"/>
              </a:rPr>
              <a:t>㎡</a:t>
            </a:r>
          </a:p>
        </p:txBody>
      </p:sp>
      <p:pic>
        <p:nvPicPr>
          <p:cNvPr id="7" name="图片 6"/>
          <p:cNvPicPr/>
          <p:nvPr/>
        </p:nvPicPr>
        <p:blipFill>
          <a:blip r:embed="rId6"/>
          <a:stretch>
            <a:fillRect/>
          </a:stretch>
        </p:blipFill>
        <p:spPr>
          <a:xfrm>
            <a:off x="6163310" y="4869180"/>
            <a:ext cx="1524000" cy="1955165"/>
          </a:xfrm>
          <a:prstGeom prst="rect">
            <a:avLst/>
          </a:prstGeom>
        </p:spPr>
      </p:pic>
      <p:pic>
        <p:nvPicPr>
          <p:cNvPr id="9" name="图片 8"/>
          <p:cNvPicPr/>
          <p:nvPr/>
        </p:nvPicPr>
        <p:blipFill>
          <a:blip r:embed="rId7"/>
          <a:stretch>
            <a:fillRect/>
          </a:stretch>
        </p:blipFill>
        <p:spPr>
          <a:xfrm>
            <a:off x="7891145" y="4869180"/>
            <a:ext cx="1577975" cy="1978660"/>
          </a:xfrm>
          <a:prstGeom prst="rect">
            <a:avLst/>
          </a:prstGeom>
        </p:spPr>
      </p:pic>
      <p:sp>
        <p:nvSpPr>
          <p:cNvPr id="10" name="文本框 9"/>
          <p:cNvSpPr txBox="1"/>
          <p:nvPr/>
        </p:nvSpPr>
        <p:spPr>
          <a:xfrm>
            <a:off x="9115425" y="5013325"/>
            <a:ext cx="801370" cy="275590"/>
          </a:xfrm>
          <a:prstGeom prst="rect">
            <a:avLst/>
          </a:prstGeom>
          <a:noFill/>
        </p:spPr>
        <p:txBody>
          <a:bodyPr wrap="square" rtlCol="0">
            <a:spAutoFit/>
          </a:bodyPr>
          <a:lstStyle/>
          <a:p>
            <a:r>
              <a:rPr lang="en-US" altLang="zh-CN" sz="1200">
                <a:highlight>
                  <a:srgbClr val="FFFF00"/>
                </a:highlight>
                <a:latin typeface="微软雅黑" panose="020B0503020204020204" charset="-122"/>
                <a:ea typeface="微软雅黑" panose="020B0503020204020204" charset="-122"/>
                <a:cs typeface="微软雅黑" panose="020B0503020204020204" charset="-122"/>
              </a:rPr>
              <a:t>143</a:t>
            </a:r>
            <a:r>
              <a:rPr lang="zh-CN" altLang="en-US" sz="1200">
                <a:highlight>
                  <a:srgbClr val="FFFF00"/>
                </a:highlight>
                <a:latin typeface="微软雅黑" panose="020B0503020204020204" charset="-122"/>
                <a:ea typeface="微软雅黑" panose="020B0503020204020204" charset="-122"/>
                <a:cs typeface="微软雅黑" panose="020B0503020204020204" charset="-122"/>
              </a:rPr>
              <a:t>㎡</a:t>
            </a:r>
          </a:p>
        </p:txBody>
      </p:sp>
      <p:sp>
        <p:nvSpPr>
          <p:cNvPr id="11" name="文本框 10"/>
          <p:cNvSpPr txBox="1"/>
          <p:nvPr/>
        </p:nvSpPr>
        <p:spPr>
          <a:xfrm>
            <a:off x="7386955" y="5013325"/>
            <a:ext cx="801370" cy="275590"/>
          </a:xfrm>
          <a:prstGeom prst="rect">
            <a:avLst/>
          </a:prstGeom>
          <a:noFill/>
        </p:spPr>
        <p:txBody>
          <a:bodyPr wrap="square" rtlCol="0">
            <a:spAutoFit/>
          </a:bodyPr>
          <a:lstStyle/>
          <a:p>
            <a:r>
              <a:rPr lang="en-US" altLang="zh-CN" sz="1200">
                <a:highlight>
                  <a:srgbClr val="FFFF00"/>
                </a:highlight>
                <a:latin typeface="微软雅黑" panose="020B0503020204020204" charset="-122"/>
                <a:ea typeface="微软雅黑" panose="020B0503020204020204" charset="-122"/>
                <a:cs typeface="微软雅黑" panose="020B0503020204020204" charset="-122"/>
              </a:rPr>
              <a:t>126</a:t>
            </a:r>
            <a:r>
              <a:rPr lang="zh-CN" altLang="en-US" sz="1200">
                <a:highlight>
                  <a:srgbClr val="FFFF00"/>
                </a:highlight>
                <a:latin typeface="微软雅黑" panose="020B0503020204020204" charset="-122"/>
                <a:ea typeface="微软雅黑" panose="020B0503020204020204" charset="-122"/>
                <a:cs typeface="微软雅黑" panose="020B0503020204020204" charset="-122"/>
              </a:rPr>
              <a:t>㎡</a:t>
            </a:r>
          </a:p>
        </p:txBody>
      </p:sp>
      <p:sp>
        <p:nvSpPr>
          <p:cNvPr id="12" name="矩形 11"/>
          <p:cNvSpPr/>
          <p:nvPr/>
        </p:nvSpPr>
        <p:spPr>
          <a:xfrm>
            <a:off x="1986915" y="4869180"/>
            <a:ext cx="4104005" cy="1988820"/>
          </a:xfrm>
          <a:prstGeom prst="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163310" y="4869180"/>
            <a:ext cx="4104005" cy="1988185"/>
          </a:xfrm>
          <a:prstGeom prst="rect">
            <a:avLst/>
          </a:prstGeom>
          <a:no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495290" y="5171440"/>
            <a:ext cx="456565" cy="1198880"/>
          </a:xfrm>
          <a:prstGeom prst="rect">
            <a:avLst/>
          </a:prstGeom>
          <a:noFill/>
        </p:spPr>
        <p:txBody>
          <a:bodyPr wrap="square" rtlCol="0">
            <a:spAutoFit/>
          </a:bodyPr>
          <a:lstStyle/>
          <a:p>
            <a:r>
              <a:rPr lang="zh-CN" altLang="en-US"/>
              <a:t>三居在售</a:t>
            </a:r>
          </a:p>
        </p:txBody>
      </p:sp>
      <p:sp>
        <p:nvSpPr>
          <p:cNvPr id="15" name="文本框 14"/>
          <p:cNvSpPr txBox="1"/>
          <p:nvPr/>
        </p:nvSpPr>
        <p:spPr>
          <a:xfrm>
            <a:off x="9690100" y="5171440"/>
            <a:ext cx="438150" cy="1198880"/>
          </a:xfrm>
          <a:prstGeom prst="rect">
            <a:avLst/>
          </a:prstGeom>
          <a:noFill/>
        </p:spPr>
        <p:txBody>
          <a:bodyPr wrap="square" rtlCol="0">
            <a:spAutoFit/>
          </a:bodyPr>
          <a:lstStyle/>
          <a:p>
            <a:r>
              <a:rPr lang="zh-CN" altLang="en-US"/>
              <a:t>四居在售</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51815" y="1123950"/>
          <a:ext cx="4990465" cy="3721100"/>
        </p:xfrm>
        <a:graphic>
          <a:graphicData uri="http://schemas.openxmlformats.org/drawingml/2006/table">
            <a:tbl>
              <a:tblPr firstRow="1" bandRow="1">
                <a:tableStyleId>{5C22544A-7EE6-4342-B048-85BDC9FD1C3A}</a:tableStyleId>
              </a:tblPr>
              <a:tblGrid>
                <a:gridCol w="1412875">
                  <a:extLst>
                    <a:ext uri="{9D8B030D-6E8A-4147-A177-3AD203B41FA5}">
                      <a16:colId xmlns:a16="http://schemas.microsoft.com/office/drawing/2014/main" val="20000"/>
                    </a:ext>
                  </a:extLst>
                </a:gridCol>
                <a:gridCol w="3577590">
                  <a:extLst>
                    <a:ext uri="{9D8B030D-6E8A-4147-A177-3AD203B41FA5}">
                      <a16:colId xmlns:a16="http://schemas.microsoft.com/office/drawing/2014/main" val="20001"/>
                    </a:ext>
                  </a:extLst>
                </a:gridCol>
              </a:tblGrid>
              <a:tr h="372110">
                <a:tc gridSpan="2">
                  <a:txBody>
                    <a:bodyPr/>
                    <a:lstStyle/>
                    <a:p>
                      <a:pPr algn="ctr">
                        <a:buNone/>
                      </a:pPr>
                      <a:r>
                        <a:rPr lang="zh-CN" altLang="en-US" sz="1200">
                          <a:latin typeface="微软雅黑" panose="020B0503020204020204" charset="-122"/>
                          <a:ea typeface="微软雅黑" panose="020B0503020204020204" charset="-122"/>
                          <a:sym typeface="+mn-ea"/>
                        </a:rPr>
                        <a:t>一方桃源里（合院待售）</a:t>
                      </a:r>
                      <a:endParaRPr lang="zh-CN" altLang="en-US" sz="1200"/>
                    </a:p>
                  </a:txBody>
                  <a:tcPr/>
                </a:tc>
                <a:tc hMerge="1">
                  <a:txBody>
                    <a:bodyPr/>
                    <a:lstStyle/>
                    <a:p>
                      <a:endParaRPr lang="zh-CN"/>
                    </a:p>
                  </a:txBody>
                  <a:tcPr/>
                </a:tc>
                <a:extLst>
                  <a:ext uri="{0D108BD9-81ED-4DB2-BD59-A6C34878D82A}">
                    <a16:rowId xmlns:a16="http://schemas.microsoft.com/office/drawing/2014/main" val="10000"/>
                  </a:ext>
                </a:extLst>
              </a:tr>
              <a:tr h="372110">
                <a:tc>
                  <a:txBody>
                    <a:bodyPr/>
                    <a:lstStyle/>
                    <a:p>
                      <a:pPr algn="ctr">
                        <a:buNone/>
                      </a:pPr>
                      <a:r>
                        <a:rPr lang="zh-CN" altLang="en-US" sz="1200"/>
                        <a:t>开盘时间</a:t>
                      </a:r>
                    </a:p>
                  </a:txBody>
                  <a:tcPr/>
                </a:tc>
                <a:tc>
                  <a:txBody>
                    <a:bodyPr/>
                    <a:lstStyle/>
                    <a:p>
                      <a:pPr algn="ctr">
                        <a:buNone/>
                      </a:pPr>
                      <a:r>
                        <a:rPr lang="en-US" altLang="zh-CN" sz="1200"/>
                        <a:t>2022-01-15</a:t>
                      </a:r>
                    </a:p>
                  </a:txBody>
                  <a:tcPr/>
                </a:tc>
                <a:extLst>
                  <a:ext uri="{0D108BD9-81ED-4DB2-BD59-A6C34878D82A}">
                    <a16:rowId xmlns:a16="http://schemas.microsoft.com/office/drawing/2014/main" val="10001"/>
                  </a:ext>
                </a:extLst>
              </a:tr>
              <a:tr h="372110">
                <a:tc>
                  <a:txBody>
                    <a:bodyPr/>
                    <a:lstStyle/>
                    <a:p>
                      <a:pPr algn="ctr">
                        <a:buNone/>
                      </a:pPr>
                      <a:r>
                        <a:rPr lang="zh-CN" altLang="en-US" sz="1200"/>
                        <a:t>交房时间</a:t>
                      </a:r>
                    </a:p>
                  </a:txBody>
                  <a:tcPr/>
                </a:tc>
                <a:tc>
                  <a:txBody>
                    <a:bodyPr/>
                    <a:lstStyle/>
                    <a:p>
                      <a:pPr algn="ctr">
                        <a:buNone/>
                      </a:pPr>
                      <a:r>
                        <a:rPr lang="en-US" altLang="zh-CN" sz="1200"/>
                        <a:t>2026-12-31</a:t>
                      </a:r>
                    </a:p>
                  </a:txBody>
                  <a:tcPr/>
                </a:tc>
                <a:extLst>
                  <a:ext uri="{0D108BD9-81ED-4DB2-BD59-A6C34878D82A}">
                    <a16:rowId xmlns:a16="http://schemas.microsoft.com/office/drawing/2014/main" val="10002"/>
                  </a:ext>
                </a:extLst>
              </a:tr>
              <a:tr h="372110">
                <a:tc>
                  <a:txBody>
                    <a:bodyPr/>
                    <a:lstStyle/>
                    <a:p>
                      <a:pPr algn="ctr">
                        <a:buNone/>
                      </a:pPr>
                      <a:r>
                        <a:rPr lang="zh-CN" altLang="en-US" sz="1200"/>
                        <a:t>均价</a:t>
                      </a:r>
                    </a:p>
                  </a:txBody>
                  <a:tcPr/>
                </a:tc>
                <a:tc>
                  <a:txBody>
                    <a:bodyPr/>
                    <a:lstStyle/>
                    <a:p>
                      <a:pPr algn="ctr">
                        <a:buNone/>
                      </a:pPr>
                      <a:r>
                        <a:rPr lang="zh-CN" altLang="en-US" sz="1200"/>
                        <a:t>洋房：</a:t>
                      </a:r>
                      <a:r>
                        <a:rPr lang="en-US" sz="1200"/>
                        <a:t>10000</a:t>
                      </a:r>
                    </a:p>
                  </a:txBody>
                  <a:tcPr/>
                </a:tc>
                <a:extLst>
                  <a:ext uri="{0D108BD9-81ED-4DB2-BD59-A6C34878D82A}">
                    <a16:rowId xmlns:a16="http://schemas.microsoft.com/office/drawing/2014/main" val="10003"/>
                  </a:ext>
                </a:extLst>
              </a:tr>
              <a:tr h="372110">
                <a:tc>
                  <a:txBody>
                    <a:bodyPr/>
                    <a:lstStyle/>
                    <a:p>
                      <a:pPr algn="ctr">
                        <a:buNone/>
                      </a:pPr>
                      <a:r>
                        <a:rPr lang="zh-CN" altLang="en-US" sz="1200"/>
                        <a:t>总户数</a:t>
                      </a:r>
                    </a:p>
                  </a:txBody>
                  <a:tcPr/>
                </a:tc>
                <a:tc>
                  <a:txBody>
                    <a:bodyPr/>
                    <a:lstStyle/>
                    <a:p>
                      <a:pPr algn="ctr">
                        <a:buNone/>
                      </a:pPr>
                      <a:r>
                        <a:rPr lang="zh-CN" altLang="en-US" sz="1200"/>
                        <a:t>高层：</a:t>
                      </a:r>
                      <a:r>
                        <a:rPr lang="en-US" altLang="zh-CN" sz="1200"/>
                        <a:t>1070+691</a:t>
                      </a:r>
                      <a:r>
                        <a:rPr lang="zh-CN" altLang="en-US" sz="1200"/>
                        <a:t>（洋房</a:t>
                      </a:r>
                      <a:r>
                        <a:rPr lang="en-US" altLang="zh-CN" sz="1200"/>
                        <a:t>510</a:t>
                      </a:r>
                      <a:r>
                        <a:rPr lang="zh-CN" altLang="en-US" sz="1200"/>
                        <a:t>户、合院</a:t>
                      </a:r>
                      <a:r>
                        <a:rPr lang="en-US" altLang="zh-CN" sz="1200"/>
                        <a:t>181</a:t>
                      </a:r>
                      <a:r>
                        <a:rPr lang="zh-CN" altLang="en-US" sz="1200"/>
                        <a:t>户）</a:t>
                      </a:r>
                    </a:p>
                  </a:txBody>
                  <a:tcPr/>
                </a:tc>
                <a:extLst>
                  <a:ext uri="{0D108BD9-81ED-4DB2-BD59-A6C34878D82A}">
                    <a16:rowId xmlns:a16="http://schemas.microsoft.com/office/drawing/2014/main" val="10004"/>
                  </a:ext>
                </a:extLst>
              </a:tr>
              <a:tr h="372110">
                <a:tc>
                  <a:txBody>
                    <a:bodyPr/>
                    <a:lstStyle/>
                    <a:p>
                      <a:pPr algn="ctr">
                        <a:buNone/>
                      </a:pPr>
                      <a:r>
                        <a:rPr lang="zh-CN" altLang="en-US" sz="1200"/>
                        <a:t>月均去化量</a:t>
                      </a:r>
                    </a:p>
                  </a:txBody>
                  <a:tcPr/>
                </a:tc>
                <a:tc>
                  <a:txBody>
                    <a:bodyPr/>
                    <a:lstStyle/>
                    <a:p>
                      <a:pPr algn="ctr">
                        <a:buNone/>
                      </a:pPr>
                      <a:r>
                        <a:rPr lang="en-US" altLang="zh-CN" sz="1200"/>
                        <a:t>8</a:t>
                      </a:r>
                    </a:p>
                  </a:txBody>
                  <a:tcPr/>
                </a:tc>
                <a:extLst>
                  <a:ext uri="{0D108BD9-81ED-4DB2-BD59-A6C34878D82A}">
                    <a16:rowId xmlns:a16="http://schemas.microsoft.com/office/drawing/2014/main" val="10005"/>
                  </a:ext>
                </a:extLst>
              </a:tr>
              <a:tr h="372110">
                <a:tc>
                  <a:txBody>
                    <a:bodyPr/>
                    <a:lstStyle/>
                    <a:p>
                      <a:pPr algn="ctr">
                        <a:buNone/>
                      </a:pPr>
                      <a:r>
                        <a:rPr lang="zh-CN" altLang="en-US" sz="1200"/>
                        <a:t>项目去化周期</a:t>
                      </a:r>
                    </a:p>
                  </a:txBody>
                  <a:tcPr/>
                </a:tc>
                <a:tc>
                  <a:txBody>
                    <a:bodyPr/>
                    <a:lstStyle/>
                    <a:p>
                      <a:pPr algn="ctr">
                        <a:buNone/>
                      </a:pPr>
                      <a:r>
                        <a:rPr lang="en-US" altLang="zh-CN" sz="1200"/>
                        <a:t>220</a:t>
                      </a:r>
                    </a:p>
                  </a:txBody>
                  <a:tcPr/>
                </a:tc>
                <a:extLst>
                  <a:ext uri="{0D108BD9-81ED-4DB2-BD59-A6C34878D82A}">
                    <a16:rowId xmlns:a16="http://schemas.microsoft.com/office/drawing/2014/main" val="10006"/>
                  </a:ext>
                </a:extLst>
              </a:tr>
              <a:tr h="372110">
                <a:tc>
                  <a:txBody>
                    <a:bodyPr/>
                    <a:lstStyle/>
                    <a:p>
                      <a:pPr algn="ctr">
                        <a:buNone/>
                      </a:pPr>
                      <a:r>
                        <a:rPr lang="zh-CN" altLang="en-US" sz="1200"/>
                        <a:t>可售房源</a:t>
                      </a:r>
                    </a:p>
                  </a:txBody>
                  <a:tcPr/>
                </a:tc>
                <a:tc>
                  <a:txBody>
                    <a:bodyPr/>
                    <a:lstStyle/>
                    <a:p>
                      <a:pPr algn="ctr">
                        <a:buNone/>
                      </a:pPr>
                      <a:r>
                        <a:rPr lang="en-US" altLang="zh-CN" sz="1200"/>
                        <a:t>454</a:t>
                      </a:r>
                    </a:p>
                  </a:txBody>
                  <a:tcPr/>
                </a:tc>
                <a:extLst>
                  <a:ext uri="{0D108BD9-81ED-4DB2-BD59-A6C34878D82A}">
                    <a16:rowId xmlns:a16="http://schemas.microsoft.com/office/drawing/2014/main" val="10007"/>
                  </a:ext>
                </a:extLst>
              </a:tr>
              <a:tr h="372110">
                <a:tc>
                  <a:txBody>
                    <a:bodyPr/>
                    <a:lstStyle/>
                    <a:p>
                      <a:pPr algn="ctr">
                        <a:buNone/>
                      </a:pPr>
                      <a:r>
                        <a:rPr lang="zh-CN" altLang="en-US" sz="1200"/>
                        <a:t>已售房源</a:t>
                      </a:r>
                    </a:p>
                  </a:txBody>
                  <a:tcPr/>
                </a:tc>
                <a:tc>
                  <a:txBody>
                    <a:bodyPr/>
                    <a:lstStyle/>
                    <a:p>
                      <a:pPr algn="ctr">
                        <a:buNone/>
                      </a:pPr>
                      <a:r>
                        <a:rPr lang="en-US" altLang="zh-CN" sz="1200"/>
                        <a:t>320</a:t>
                      </a:r>
                      <a:r>
                        <a:rPr lang="zh-CN" altLang="en-US" sz="1200"/>
                        <a:t>（</a:t>
                      </a:r>
                      <a:r>
                        <a:rPr lang="en-US" altLang="zh-CN" sz="1200"/>
                        <a:t>1</a:t>
                      </a:r>
                      <a:r>
                        <a:rPr lang="zh-CN" altLang="en-US" sz="1200"/>
                        <a:t>、</a:t>
                      </a:r>
                      <a:r>
                        <a:rPr lang="en-US" altLang="zh-CN" sz="1200"/>
                        <a:t>3</a:t>
                      </a:r>
                      <a:r>
                        <a:rPr lang="zh-CN" altLang="en-US" sz="1200"/>
                        <a:t>、</a:t>
                      </a:r>
                      <a:r>
                        <a:rPr lang="en-US" altLang="zh-CN" sz="1200"/>
                        <a:t>5</a:t>
                      </a:r>
                      <a:r>
                        <a:rPr lang="zh-CN" altLang="en-US" sz="1200"/>
                        <a:t>、</a:t>
                      </a:r>
                      <a:r>
                        <a:rPr lang="en-US" altLang="zh-CN" sz="1200"/>
                        <a:t>6#</a:t>
                      </a:r>
                      <a:r>
                        <a:rPr lang="zh-CN" altLang="en-US" sz="1200"/>
                        <a:t>）</a:t>
                      </a:r>
                    </a:p>
                  </a:txBody>
                  <a:tcPr/>
                </a:tc>
                <a:extLst>
                  <a:ext uri="{0D108BD9-81ED-4DB2-BD59-A6C34878D82A}">
                    <a16:rowId xmlns:a16="http://schemas.microsoft.com/office/drawing/2014/main" val="10008"/>
                  </a:ext>
                </a:extLst>
              </a:tr>
              <a:tr h="372110">
                <a:tc>
                  <a:txBody>
                    <a:bodyPr/>
                    <a:lstStyle/>
                    <a:p>
                      <a:pPr algn="ctr">
                        <a:buNone/>
                      </a:pPr>
                      <a:r>
                        <a:rPr lang="zh-CN" altLang="en-US" sz="1200"/>
                        <a:t>待售房源</a:t>
                      </a:r>
                    </a:p>
                  </a:txBody>
                  <a:tcPr/>
                </a:tc>
                <a:tc>
                  <a:txBody>
                    <a:bodyPr/>
                    <a:lstStyle/>
                    <a:p>
                      <a:pPr algn="ctr">
                        <a:buNone/>
                      </a:pPr>
                      <a:r>
                        <a:rPr lang="en-US" altLang="zh-CN" sz="1200"/>
                        <a:t>296</a:t>
                      </a:r>
                      <a:r>
                        <a:rPr lang="zh-CN" altLang="en-US" sz="1200"/>
                        <a:t>（</a:t>
                      </a:r>
                      <a:r>
                        <a:rPr lang="en-US" altLang="zh-CN" sz="1200"/>
                        <a:t>10</a:t>
                      </a:r>
                      <a:r>
                        <a:rPr lang="zh-CN" altLang="en-US" sz="1200"/>
                        <a:t>、</a:t>
                      </a:r>
                      <a:r>
                        <a:rPr lang="en-US" altLang="zh-CN" sz="1200"/>
                        <a:t>11</a:t>
                      </a:r>
                      <a:r>
                        <a:rPr lang="zh-CN" altLang="en-US" sz="1200"/>
                        <a:t>、</a:t>
                      </a:r>
                      <a:r>
                        <a:rPr lang="en-US" altLang="zh-CN" sz="1200"/>
                        <a:t>12</a:t>
                      </a:r>
                      <a:r>
                        <a:rPr lang="zh-CN" altLang="en-US" sz="1200"/>
                        <a:t>、</a:t>
                      </a:r>
                      <a:r>
                        <a:rPr lang="en-US" altLang="zh-CN" sz="1200"/>
                        <a:t>13#</a:t>
                      </a:r>
                      <a:r>
                        <a:rPr lang="zh-CN" altLang="en-US" sz="1200"/>
                        <a:t>）</a:t>
                      </a:r>
                    </a:p>
                  </a:txBody>
                  <a:tcPr/>
                </a:tc>
                <a:extLst>
                  <a:ext uri="{0D108BD9-81ED-4DB2-BD59-A6C34878D82A}">
                    <a16:rowId xmlns:a16="http://schemas.microsoft.com/office/drawing/2014/main" val="10009"/>
                  </a:ext>
                </a:extLst>
              </a:tr>
            </a:tbl>
          </a:graphicData>
        </a:graphic>
      </p:graphicFrame>
      <p:sp>
        <p:nvSpPr>
          <p:cNvPr id="2" name="文本框 1"/>
          <p:cNvSpPr txBox="1"/>
          <p:nvPr/>
        </p:nvSpPr>
        <p:spPr>
          <a:xfrm>
            <a:off x="3394075" y="171450"/>
            <a:ext cx="8246745" cy="922020"/>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zh-CN" altLang="en-US" sz="1200">
                <a:latin typeface="微软雅黑" panose="020B0503020204020204" charset="-122"/>
                <a:ea typeface="微软雅黑" panose="020B0503020204020204" charset="-122"/>
                <a:cs typeface="微软雅黑" panose="020B0503020204020204" charset="-122"/>
              </a:rPr>
              <a:t>户型：洋房户型</a:t>
            </a:r>
            <a:r>
              <a:rPr lang="en-US" altLang="zh-CN" sz="1200">
                <a:latin typeface="微软雅黑" panose="020B0503020204020204" charset="-122"/>
                <a:ea typeface="微软雅黑" panose="020B0503020204020204" charset="-122"/>
                <a:cs typeface="微软雅黑" panose="020B0503020204020204" charset="-122"/>
              </a:rPr>
              <a:t>100-123-137</a:t>
            </a:r>
            <a:r>
              <a:rPr lang="zh-CN" altLang="en-US" sz="1200">
                <a:latin typeface="微软雅黑" panose="020B0503020204020204" charset="-122"/>
                <a:ea typeface="微软雅黑" panose="020B0503020204020204" charset="-122"/>
                <a:cs typeface="微软雅黑" panose="020B0503020204020204" charset="-122"/>
              </a:rPr>
              <a:t>平，得房率：洋房得房率</a:t>
            </a:r>
            <a:r>
              <a:rPr lang="en-US" altLang="zh-CN" sz="1200">
                <a:latin typeface="微软雅黑" panose="020B0503020204020204" charset="-122"/>
                <a:ea typeface="微软雅黑" panose="020B0503020204020204" charset="-122"/>
                <a:cs typeface="微软雅黑" panose="020B0503020204020204" charset="-122"/>
              </a:rPr>
              <a:t>85%</a:t>
            </a:r>
            <a:r>
              <a:rPr lang="zh-CN" altLang="en-US" sz="1200">
                <a:latin typeface="微软雅黑" panose="020B0503020204020204" charset="-122"/>
                <a:ea typeface="微软雅黑" panose="020B0503020204020204" charset="-122"/>
                <a:cs typeface="微软雅黑" panose="020B0503020204020204" charset="-122"/>
              </a:rPr>
              <a:t>（加上赠送面积高达</a:t>
            </a:r>
            <a:r>
              <a:rPr lang="en-US" altLang="zh-CN" sz="1200">
                <a:latin typeface="微软雅黑" panose="020B0503020204020204" charset="-122"/>
                <a:ea typeface="微软雅黑" panose="020B0503020204020204" charset="-122"/>
                <a:cs typeface="微软雅黑" panose="020B0503020204020204" charset="-122"/>
              </a:rPr>
              <a:t>95%</a:t>
            </a:r>
            <a:r>
              <a:rPr lang="zh-CN" altLang="en-US" sz="1200">
                <a:latin typeface="微软雅黑" panose="020B0503020204020204" charset="-122"/>
                <a:ea typeface="微软雅黑" panose="020B0503020204020204" charset="-122"/>
                <a:cs typeface="微软雅黑" panose="020B0503020204020204" charset="-122"/>
              </a:rPr>
              <a:t>），合院</a:t>
            </a:r>
            <a:r>
              <a:rPr lang="en-US" altLang="zh-CN" sz="1200">
                <a:latin typeface="微软雅黑" panose="020B0503020204020204" charset="-122"/>
                <a:ea typeface="微软雅黑" panose="020B0503020204020204" charset="-122"/>
                <a:cs typeface="微软雅黑" panose="020B0503020204020204" charset="-122"/>
              </a:rPr>
              <a:t>100%</a:t>
            </a:r>
            <a:r>
              <a:rPr lang="zh-CN" altLang="en-US" sz="1200">
                <a:latin typeface="微软雅黑" panose="020B0503020204020204" charset="-122"/>
                <a:ea typeface="微软雅黑" panose="020B0503020204020204" charset="-122"/>
                <a:cs typeface="微软雅黑" panose="020B0503020204020204" charset="-122"/>
              </a:rPr>
              <a:t>。合院户型</a:t>
            </a:r>
            <a:r>
              <a:rPr lang="en-US" altLang="zh-CN" sz="1200">
                <a:latin typeface="微软雅黑" panose="020B0503020204020204" charset="-122"/>
                <a:ea typeface="微软雅黑" panose="020B0503020204020204" charset="-122"/>
                <a:cs typeface="微软雅黑" panose="020B0503020204020204" charset="-122"/>
              </a:rPr>
              <a:t>230-300</a:t>
            </a:r>
            <a:r>
              <a:rPr lang="zh-CN" altLang="en-US" sz="1200">
                <a:latin typeface="微软雅黑" panose="020B0503020204020204" charset="-122"/>
                <a:ea typeface="微软雅黑" panose="020B0503020204020204" charset="-122"/>
                <a:cs typeface="微软雅黑" panose="020B0503020204020204" charset="-122"/>
              </a:rPr>
              <a:t>平，超大面积赠送，最大约</a:t>
            </a:r>
            <a:r>
              <a:rPr lang="en-US" altLang="zh-CN" sz="1200">
                <a:latin typeface="微软雅黑" panose="020B0503020204020204" charset="-122"/>
                <a:ea typeface="微软雅黑" panose="020B0503020204020204" charset="-122"/>
                <a:cs typeface="微软雅黑" panose="020B0503020204020204" charset="-122"/>
              </a:rPr>
              <a:t>300</a:t>
            </a:r>
            <a:r>
              <a:rPr lang="zh-CN" altLang="en-US" sz="1200">
                <a:latin typeface="微软雅黑" panose="020B0503020204020204" charset="-122"/>
                <a:ea typeface="微软雅黑" panose="020B0503020204020204" charset="-122"/>
                <a:cs typeface="微软雅黑" panose="020B0503020204020204" charset="-122"/>
              </a:rPr>
              <a:t>㎡庭院，约</a:t>
            </a:r>
            <a:r>
              <a:rPr lang="en-US" altLang="zh-CN" sz="1200">
                <a:latin typeface="微软雅黑" panose="020B0503020204020204" charset="-122"/>
                <a:ea typeface="微软雅黑" panose="020B0503020204020204" charset="-122"/>
                <a:cs typeface="微软雅黑" panose="020B0503020204020204" charset="-122"/>
              </a:rPr>
              <a:t>30</a:t>
            </a:r>
            <a:r>
              <a:rPr lang="zh-CN" altLang="en-US" sz="1200">
                <a:latin typeface="微软雅黑" panose="020B0503020204020204" charset="-122"/>
                <a:ea typeface="微软雅黑" panose="020B0503020204020204" charset="-122"/>
                <a:cs typeface="微软雅黑" panose="020B0503020204020204" charset="-122"/>
              </a:rPr>
              <a:t>㎡露台，有天有地，最高约</a:t>
            </a:r>
            <a:r>
              <a:rPr lang="en-US" altLang="zh-CN" sz="1200">
                <a:latin typeface="微软雅黑" panose="020B0503020204020204" charset="-122"/>
                <a:ea typeface="微软雅黑" panose="020B0503020204020204" charset="-122"/>
                <a:cs typeface="微软雅黑" panose="020B0503020204020204" charset="-122"/>
              </a:rPr>
              <a:t>4.9m</a:t>
            </a:r>
            <a:r>
              <a:rPr lang="zh-CN" altLang="en-US" sz="1200">
                <a:latin typeface="微软雅黑" panose="020B0503020204020204" charset="-122"/>
                <a:ea typeface="微软雅黑" panose="020B0503020204020204" charset="-122"/>
                <a:cs typeface="微软雅黑" panose="020B0503020204020204" charset="-122"/>
              </a:rPr>
              <a:t>挑高地下室，敞阔百变空间，三层格局，主卧套房设计，互不干扰私密尊享。</a:t>
            </a:r>
          </a:p>
        </p:txBody>
      </p:sp>
      <p:pic>
        <p:nvPicPr>
          <p:cNvPr id="3" name="图片 2"/>
          <p:cNvPicPr/>
          <p:nvPr/>
        </p:nvPicPr>
        <p:blipFill>
          <a:blip r:embed="rId3"/>
          <a:stretch>
            <a:fillRect/>
          </a:stretch>
        </p:blipFill>
        <p:spPr>
          <a:xfrm>
            <a:off x="5542280" y="1124585"/>
            <a:ext cx="6098540" cy="3721100"/>
          </a:xfrm>
          <a:prstGeom prst="rect">
            <a:avLst/>
          </a:prstGeom>
        </p:spPr>
      </p:pic>
      <p:pic>
        <p:nvPicPr>
          <p:cNvPr id="5" name="图片 4"/>
          <p:cNvPicPr/>
          <p:nvPr/>
        </p:nvPicPr>
        <p:blipFill>
          <a:blip r:embed="rId4"/>
          <a:stretch>
            <a:fillRect/>
          </a:stretch>
        </p:blipFill>
        <p:spPr>
          <a:xfrm>
            <a:off x="551815" y="4875530"/>
            <a:ext cx="1562100" cy="1981835"/>
          </a:xfrm>
          <a:prstGeom prst="rect">
            <a:avLst/>
          </a:prstGeom>
        </p:spPr>
      </p:pic>
      <p:pic>
        <p:nvPicPr>
          <p:cNvPr id="6" name="图片 5"/>
          <p:cNvPicPr/>
          <p:nvPr/>
        </p:nvPicPr>
        <p:blipFill>
          <a:blip r:embed="rId5"/>
          <a:stretch>
            <a:fillRect/>
          </a:stretch>
        </p:blipFill>
        <p:spPr>
          <a:xfrm>
            <a:off x="2207895" y="4869180"/>
            <a:ext cx="1372235" cy="2016125"/>
          </a:xfrm>
          <a:prstGeom prst="rect">
            <a:avLst/>
          </a:prstGeom>
        </p:spPr>
      </p:pic>
      <p:sp>
        <p:nvSpPr>
          <p:cNvPr id="7" name="文本框 6"/>
          <p:cNvSpPr txBox="1"/>
          <p:nvPr/>
        </p:nvSpPr>
        <p:spPr>
          <a:xfrm>
            <a:off x="3282950" y="4966970"/>
            <a:ext cx="801370" cy="275590"/>
          </a:xfrm>
          <a:prstGeom prst="rect">
            <a:avLst/>
          </a:prstGeom>
          <a:noFill/>
        </p:spPr>
        <p:txBody>
          <a:bodyPr wrap="square" rtlCol="0">
            <a:spAutoFit/>
          </a:bodyPr>
          <a:lstStyle/>
          <a:p>
            <a:r>
              <a:rPr lang="en-US" altLang="zh-CN" sz="1200">
                <a:highlight>
                  <a:srgbClr val="FFFF00"/>
                </a:highlight>
                <a:latin typeface="微软雅黑" panose="020B0503020204020204" charset="-122"/>
                <a:ea typeface="微软雅黑" panose="020B0503020204020204" charset="-122"/>
                <a:cs typeface="微软雅黑" panose="020B0503020204020204" charset="-122"/>
              </a:rPr>
              <a:t>123</a:t>
            </a:r>
            <a:r>
              <a:rPr lang="zh-CN" altLang="en-US" sz="1200">
                <a:highlight>
                  <a:srgbClr val="FFFF00"/>
                </a:highlight>
                <a:latin typeface="微软雅黑" panose="020B0503020204020204" charset="-122"/>
                <a:ea typeface="微软雅黑" panose="020B0503020204020204" charset="-122"/>
                <a:cs typeface="微软雅黑" panose="020B0503020204020204" charset="-122"/>
              </a:rPr>
              <a:t>㎡</a:t>
            </a:r>
          </a:p>
        </p:txBody>
      </p:sp>
      <p:sp>
        <p:nvSpPr>
          <p:cNvPr id="8" name="文本框 7"/>
          <p:cNvSpPr txBox="1"/>
          <p:nvPr/>
        </p:nvSpPr>
        <p:spPr>
          <a:xfrm>
            <a:off x="1559560" y="4966970"/>
            <a:ext cx="801370" cy="275590"/>
          </a:xfrm>
          <a:prstGeom prst="rect">
            <a:avLst/>
          </a:prstGeom>
          <a:noFill/>
        </p:spPr>
        <p:txBody>
          <a:bodyPr wrap="square" rtlCol="0">
            <a:spAutoFit/>
          </a:bodyPr>
          <a:lstStyle/>
          <a:p>
            <a:r>
              <a:rPr lang="en-US" altLang="zh-CN" sz="1200">
                <a:highlight>
                  <a:srgbClr val="FFFF00"/>
                </a:highlight>
                <a:latin typeface="微软雅黑" panose="020B0503020204020204" charset="-122"/>
                <a:ea typeface="微软雅黑" panose="020B0503020204020204" charset="-122"/>
                <a:cs typeface="微软雅黑" panose="020B0503020204020204" charset="-122"/>
              </a:rPr>
              <a:t>100</a:t>
            </a:r>
            <a:r>
              <a:rPr lang="zh-CN" altLang="en-US" sz="1200">
                <a:highlight>
                  <a:srgbClr val="FFFF00"/>
                </a:highlight>
                <a:latin typeface="微软雅黑" panose="020B0503020204020204" charset="-122"/>
                <a:ea typeface="微软雅黑" panose="020B0503020204020204" charset="-122"/>
                <a:cs typeface="微软雅黑" panose="020B0503020204020204" charset="-122"/>
              </a:rPr>
              <a:t>㎡</a:t>
            </a:r>
          </a:p>
        </p:txBody>
      </p:sp>
      <p:pic>
        <p:nvPicPr>
          <p:cNvPr id="9" name="图片 8"/>
          <p:cNvPicPr/>
          <p:nvPr/>
        </p:nvPicPr>
        <p:blipFill>
          <a:blip r:embed="rId6"/>
          <a:stretch>
            <a:fillRect/>
          </a:stretch>
        </p:blipFill>
        <p:spPr>
          <a:xfrm>
            <a:off x="4728210" y="4838700"/>
            <a:ext cx="1922780" cy="2018665"/>
          </a:xfrm>
          <a:prstGeom prst="rect">
            <a:avLst/>
          </a:prstGeom>
        </p:spPr>
      </p:pic>
      <p:sp>
        <p:nvSpPr>
          <p:cNvPr id="10" name="矩形 9"/>
          <p:cNvSpPr/>
          <p:nvPr/>
        </p:nvSpPr>
        <p:spPr>
          <a:xfrm>
            <a:off x="551815" y="4797425"/>
            <a:ext cx="3959860" cy="2060575"/>
          </a:xfrm>
          <a:prstGeom prst="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838575" y="5242560"/>
            <a:ext cx="529590" cy="1198880"/>
          </a:xfrm>
          <a:prstGeom prst="rect">
            <a:avLst/>
          </a:prstGeom>
          <a:noFill/>
        </p:spPr>
        <p:txBody>
          <a:bodyPr wrap="square" rtlCol="0">
            <a:spAutoFit/>
          </a:bodyPr>
          <a:lstStyle/>
          <a:p>
            <a:r>
              <a:rPr lang="zh-CN" altLang="en-US"/>
              <a:t>三居在售</a:t>
            </a:r>
            <a:r>
              <a:rPr lang="en-US" altLang="zh-CN"/>
              <a:t> </a:t>
            </a:r>
          </a:p>
        </p:txBody>
      </p:sp>
      <p:sp>
        <p:nvSpPr>
          <p:cNvPr id="12" name="矩形 11"/>
          <p:cNvSpPr/>
          <p:nvPr/>
        </p:nvSpPr>
        <p:spPr>
          <a:xfrm>
            <a:off x="4655820" y="4797425"/>
            <a:ext cx="2664460" cy="2060575"/>
          </a:xfrm>
          <a:prstGeom prst="rect">
            <a:avLst/>
          </a:prstGeom>
          <a:no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6168390" y="5013325"/>
            <a:ext cx="801370" cy="275590"/>
          </a:xfrm>
          <a:prstGeom prst="rect">
            <a:avLst/>
          </a:prstGeom>
          <a:noFill/>
        </p:spPr>
        <p:txBody>
          <a:bodyPr wrap="square" rtlCol="0">
            <a:spAutoFit/>
          </a:bodyPr>
          <a:lstStyle/>
          <a:p>
            <a:r>
              <a:rPr lang="en-US" altLang="zh-CN" sz="1200">
                <a:highlight>
                  <a:srgbClr val="FFFF00"/>
                </a:highlight>
                <a:latin typeface="微软雅黑" panose="020B0503020204020204" charset="-122"/>
                <a:ea typeface="微软雅黑" panose="020B0503020204020204" charset="-122"/>
                <a:cs typeface="微软雅黑" panose="020B0503020204020204" charset="-122"/>
              </a:rPr>
              <a:t>137</a:t>
            </a:r>
            <a:r>
              <a:rPr lang="zh-CN" altLang="en-US" sz="1200">
                <a:highlight>
                  <a:srgbClr val="FFFF00"/>
                </a:highlight>
                <a:latin typeface="微软雅黑" panose="020B0503020204020204" charset="-122"/>
                <a:ea typeface="微软雅黑" panose="020B0503020204020204" charset="-122"/>
                <a:cs typeface="微软雅黑" panose="020B0503020204020204" charset="-122"/>
              </a:rPr>
              <a:t>㎡</a:t>
            </a:r>
          </a:p>
        </p:txBody>
      </p:sp>
      <p:sp>
        <p:nvSpPr>
          <p:cNvPr id="14" name="文本框 13"/>
          <p:cNvSpPr txBox="1"/>
          <p:nvPr/>
        </p:nvSpPr>
        <p:spPr>
          <a:xfrm>
            <a:off x="6721475" y="5150485"/>
            <a:ext cx="454660" cy="1198880"/>
          </a:xfrm>
          <a:prstGeom prst="rect">
            <a:avLst/>
          </a:prstGeom>
          <a:noFill/>
        </p:spPr>
        <p:txBody>
          <a:bodyPr wrap="square" rtlCol="0">
            <a:spAutoFit/>
          </a:bodyPr>
          <a:lstStyle/>
          <a:p>
            <a:r>
              <a:rPr lang="zh-CN" altLang="en-US"/>
              <a:t>四居在售</a:t>
            </a:r>
          </a:p>
        </p:txBody>
      </p:sp>
      <p:sp>
        <p:nvSpPr>
          <p:cNvPr id="15" name="文本框 14"/>
          <p:cNvSpPr txBox="1"/>
          <p:nvPr/>
        </p:nvSpPr>
        <p:spPr>
          <a:xfrm>
            <a:off x="7536180" y="5589270"/>
            <a:ext cx="3567430" cy="368300"/>
          </a:xfrm>
          <a:prstGeom prst="rect">
            <a:avLst/>
          </a:prstGeom>
          <a:solidFill>
            <a:schemeClr val="accent5">
              <a:lumMod val="20000"/>
              <a:lumOff val="80000"/>
            </a:schemeClr>
          </a:solidFill>
        </p:spPr>
        <p:txBody>
          <a:bodyPr wrap="square" rtlCol="0">
            <a:spAutoFit/>
          </a:bodyPr>
          <a:lstStyle/>
          <a:p>
            <a:r>
              <a:rPr lang="zh-CN" altLang="en-US"/>
              <a:t>独栋别墅：</a:t>
            </a:r>
            <a:r>
              <a:rPr lang="en-US" altLang="zh-CN"/>
              <a:t>230</a:t>
            </a:r>
            <a:r>
              <a:rPr lang="zh-CN" altLang="en-US"/>
              <a:t>、</a:t>
            </a:r>
            <a:r>
              <a:rPr lang="en-US" altLang="zh-CN"/>
              <a:t>290</a:t>
            </a:r>
            <a:r>
              <a:rPr lang="zh-CN" altLang="en-US"/>
              <a:t>、</a:t>
            </a:r>
            <a:r>
              <a:rPr lang="en-US" altLang="zh-CN"/>
              <a:t>300</a:t>
            </a:r>
            <a:r>
              <a:rPr lang="zh-CN" altLang="en-US"/>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p:nvPr>
            <p:custDataLst>
              <p:tags r:id="rId1"/>
            </p:custDataLst>
          </p:nvPr>
        </p:nvGraphicFramePr>
        <p:xfrm>
          <a:off x="5951855" y="2247900"/>
          <a:ext cx="6015355" cy="2121535"/>
        </p:xfrm>
        <a:graphic>
          <a:graphicData uri="http://schemas.openxmlformats.org/drawingml/2006/table">
            <a:tbl>
              <a:tblPr firstRow="1" bandRow="1">
                <a:tableStyleId>{5C22544A-7EE6-4342-B048-85BDC9FD1C3A}</a:tableStyleId>
              </a:tblPr>
              <a:tblGrid>
                <a:gridCol w="653415">
                  <a:extLst>
                    <a:ext uri="{9D8B030D-6E8A-4147-A177-3AD203B41FA5}">
                      <a16:colId xmlns:a16="http://schemas.microsoft.com/office/drawing/2014/main" val="20000"/>
                    </a:ext>
                  </a:extLst>
                </a:gridCol>
                <a:gridCol w="459740">
                  <a:extLst>
                    <a:ext uri="{9D8B030D-6E8A-4147-A177-3AD203B41FA5}">
                      <a16:colId xmlns:a16="http://schemas.microsoft.com/office/drawing/2014/main" val="20001"/>
                    </a:ext>
                  </a:extLst>
                </a:gridCol>
                <a:gridCol w="576580">
                  <a:extLst>
                    <a:ext uri="{9D8B030D-6E8A-4147-A177-3AD203B41FA5}">
                      <a16:colId xmlns:a16="http://schemas.microsoft.com/office/drawing/2014/main" val="20002"/>
                    </a:ext>
                  </a:extLst>
                </a:gridCol>
                <a:gridCol w="841375">
                  <a:extLst>
                    <a:ext uri="{9D8B030D-6E8A-4147-A177-3AD203B41FA5}">
                      <a16:colId xmlns:a16="http://schemas.microsoft.com/office/drawing/2014/main" val="20003"/>
                    </a:ext>
                  </a:extLst>
                </a:gridCol>
                <a:gridCol w="1515110">
                  <a:extLst>
                    <a:ext uri="{9D8B030D-6E8A-4147-A177-3AD203B41FA5}">
                      <a16:colId xmlns:a16="http://schemas.microsoft.com/office/drawing/2014/main" val="20004"/>
                    </a:ext>
                  </a:extLst>
                </a:gridCol>
                <a:gridCol w="1969135">
                  <a:extLst>
                    <a:ext uri="{9D8B030D-6E8A-4147-A177-3AD203B41FA5}">
                      <a16:colId xmlns:a16="http://schemas.microsoft.com/office/drawing/2014/main" val="20005"/>
                    </a:ext>
                  </a:extLst>
                </a:gridCol>
              </a:tblGrid>
              <a:tr h="581025">
                <a:tc>
                  <a:txBody>
                    <a:bodyPr/>
                    <a:lstStyle/>
                    <a:p>
                      <a:pPr algn="ctr">
                        <a:buNone/>
                      </a:pPr>
                      <a:r>
                        <a:rPr lang="zh-CN" altLang="en-US" sz="800">
                          <a:latin typeface="微软雅黑" panose="020B0503020204020204" charset="-122"/>
                          <a:ea typeface="微软雅黑" panose="020B0503020204020204" charset="-122"/>
                        </a:rPr>
                        <a:t>项目名称</a:t>
                      </a:r>
                    </a:p>
                  </a:txBody>
                  <a:tcPr anchor="ctr"/>
                </a:tc>
                <a:tc>
                  <a:txBody>
                    <a:bodyPr/>
                    <a:lstStyle/>
                    <a:p>
                      <a:pPr algn="ctr">
                        <a:buNone/>
                      </a:pPr>
                      <a:r>
                        <a:rPr lang="zh-CN" altLang="en-US" sz="800">
                          <a:latin typeface="微软雅黑" panose="020B0503020204020204" charset="-122"/>
                          <a:ea typeface="微软雅黑" panose="020B0503020204020204" charset="-122"/>
                        </a:rPr>
                        <a:t>均价</a:t>
                      </a:r>
                    </a:p>
                  </a:txBody>
                  <a:tcPr anchor="ctr"/>
                </a:tc>
                <a:tc>
                  <a:txBody>
                    <a:bodyPr/>
                    <a:lstStyle/>
                    <a:p>
                      <a:pPr algn="ctr">
                        <a:buNone/>
                      </a:pPr>
                      <a:r>
                        <a:rPr lang="zh-CN" altLang="en-US" sz="800">
                          <a:latin typeface="微软雅黑" panose="020B0503020204020204" charset="-122"/>
                          <a:ea typeface="微软雅黑" panose="020B0503020204020204" charset="-122"/>
                        </a:rPr>
                        <a:t>建筑类型</a:t>
                      </a:r>
                    </a:p>
                  </a:txBody>
                  <a:tcPr anchor="ctr"/>
                </a:tc>
                <a:tc>
                  <a:txBody>
                    <a:bodyPr/>
                    <a:lstStyle/>
                    <a:p>
                      <a:pPr algn="ctr">
                        <a:buNone/>
                      </a:pPr>
                      <a:r>
                        <a:rPr lang="zh-CN" altLang="en-US" sz="800">
                          <a:latin typeface="微软雅黑" panose="020B0503020204020204" charset="-122"/>
                          <a:ea typeface="微软雅黑" panose="020B0503020204020204" charset="-122"/>
                        </a:rPr>
                        <a:t>月均去化</a:t>
                      </a:r>
                    </a:p>
                  </a:txBody>
                  <a:tcPr anchor="ctr"/>
                </a:tc>
                <a:tc>
                  <a:txBody>
                    <a:bodyPr/>
                    <a:lstStyle/>
                    <a:p>
                      <a:pPr algn="ctr">
                        <a:buNone/>
                      </a:pPr>
                      <a:r>
                        <a:rPr lang="zh-CN" altLang="en-US" sz="800">
                          <a:latin typeface="微软雅黑" panose="020B0503020204020204" charset="-122"/>
                          <a:ea typeface="微软雅黑" panose="020B0503020204020204" charset="-122"/>
                        </a:rPr>
                        <a:t>套数</a:t>
                      </a:r>
                    </a:p>
                  </a:txBody>
                  <a:tcPr anchor="ctr"/>
                </a:tc>
                <a:tc>
                  <a:txBody>
                    <a:bodyPr/>
                    <a:lstStyle/>
                    <a:p>
                      <a:pPr algn="ctr">
                        <a:buNone/>
                      </a:pPr>
                      <a:r>
                        <a:rPr lang="zh-CN" altLang="en-US" sz="800">
                          <a:latin typeface="微软雅黑" panose="020B0503020204020204" charset="-122"/>
                          <a:ea typeface="微软雅黑" panose="020B0503020204020204" charset="-122"/>
                        </a:rPr>
                        <a:t>户型</a:t>
                      </a:r>
                    </a:p>
                  </a:txBody>
                  <a:tcPr anchor="ctr"/>
                </a:tc>
                <a:extLst>
                  <a:ext uri="{0D108BD9-81ED-4DB2-BD59-A6C34878D82A}">
                    <a16:rowId xmlns:a16="http://schemas.microsoft.com/office/drawing/2014/main" val="10000"/>
                  </a:ext>
                </a:extLst>
              </a:tr>
              <a:tr h="513715">
                <a:tc>
                  <a:txBody>
                    <a:bodyPr/>
                    <a:lstStyle/>
                    <a:p>
                      <a:pPr algn="ctr">
                        <a:buNone/>
                      </a:pPr>
                      <a:r>
                        <a:rPr lang="zh-CN" altLang="en-US" sz="800">
                          <a:latin typeface="微软雅黑" panose="020B0503020204020204" charset="-122"/>
                          <a:ea typeface="微软雅黑" panose="020B0503020204020204" charset="-122"/>
                        </a:rPr>
                        <a:t>碧桂园翡翠天辰</a:t>
                      </a:r>
                    </a:p>
                  </a:txBody>
                  <a:tcPr anchor="ctr"/>
                </a:tc>
                <a:tc>
                  <a:txBody>
                    <a:bodyPr/>
                    <a:lstStyle/>
                    <a:p>
                      <a:pPr algn="ctr">
                        <a:buNone/>
                      </a:pPr>
                      <a:r>
                        <a:rPr lang="en-US" altLang="zh-CN" sz="800">
                          <a:latin typeface="微软雅黑" panose="020B0503020204020204" charset="-122"/>
                          <a:ea typeface="微软雅黑" panose="020B0503020204020204" charset="-122"/>
                        </a:rPr>
                        <a:t>11000</a:t>
                      </a:r>
                    </a:p>
                  </a:txBody>
                  <a:tcPr anchor="ctr"/>
                </a:tc>
                <a:tc>
                  <a:txBody>
                    <a:bodyPr/>
                    <a:lstStyle/>
                    <a:p>
                      <a:pPr algn="ctr">
                        <a:buNone/>
                      </a:pPr>
                      <a:r>
                        <a:rPr lang="zh-CN" altLang="en-US" sz="800">
                          <a:latin typeface="微软雅黑" panose="020B0503020204020204" charset="-122"/>
                          <a:ea typeface="微软雅黑" panose="020B0503020204020204" charset="-122"/>
                        </a:rPr>
                        <a:t>洋房</a:t>
                      </a:r>
                    </a:p>
                  </a:txBody>
                  <a:tcPr anchor="ctr"/>
                </a:tc>
                <a:tc>
                  <a:txBody>
                    <a:bodyPr/>
                    <a:lstStyle/>
                    <a:p>
                      <a:pPr algn="ctr">
                        <a:buNone/>
                      </a:pPr>
                      <a:r>
                        <a:rPr lang="en-US" altLang="zh-CN" sz="800">
                          <a:latin typeface="微软雅黑" panose="020B0503020204020204" charset="-122"/>
                          <a:ea typeface="微软雅黑" panose="020B0503020204020204" charset="-122"/>
                        </a:rPr>
                        <a:t>12</a:t>
                      </a:r>
                    </a:p>
                  </a:txBody>
                  <a:tcPr anchor="ctr"/>
                </a:tc>
                <a:tc>
                  <a:txBody>
                    <a:bodyPr/>
                    <a:lstStyle/>
                    <a:p>
                      <a:pPr algn="ctr">
                        <a:buNone/>
                      </a:pPr>
                      <a:r>
                        <a:rPr lang="en-US" altLang="zh-CN" sz="800">
                          <a:latin typeface="微软雅黑" panose="020B0503020204020204" charset="-122"/>
                          <a:ea typeface="微软雅黑" panose="020B0503020204020204" charset="-122"/>
                          <a:cs typeface="微软雅黑" panose="020B0503020204020204" charset="-122"/>
                        </a:rPr>
                        <a:t>648</a:t>
                      </a:r>
                      <a:r>
                        <a:rPr lang="zh-CN" altLang="en-US" sz="800">
                          <a:latin typeface="微软雅黑" panose="020B0503020204020204" charset="-122"/>
                          <a:ea typeface="微软雅黑" panose="020B0503020204020204" charset="-122"/>
                          <a:cs typeface="微软雅黑" panose="020B0503020204020204" charset="-122"/>
                        </a:rPr>
                        <a:t>；</a:t>
                      </a:r>
                      <a:r>
                        <a:rPr lang="en-US" altLang="zh-CN" sz="800">
                          <a:latin typeface="微软雅黑" panose="020B0503020204020204" charset="-122"/>
                          <a:ea typeface="微软雅黑" panose="020B0503020204020204" charset="-122"/>
                          <a:cs typeface="微软雅黑" panose="020B0503020204020204" charset="-122"/>
                        </a:rPr>
                        <a:t>11</a:t>
                      </a:r>
                      <a:r>
                        <a:rPr lang="zh-CN" altLang="en-US" sz="800">
                          <a:latin typeface="微软雅黑" panose="020B0503020204020204" charset="-122"/>
                          <a:ea typeface="微软雅黑" panose="020B0503020204020204" charset="-122"/>
                          <a:cs typeface="微软雅黑" panose="020B0503020204020204" charset="-122"/>
                        </a:rPr>
                        <a:t>栋（</a:t>
                      </a:r>
                      <a:r>
                        <a:rPr lang="en-US" altLang="zh-CN" sz="800">
                          <a:latin typeface="微软雅黑" panose="020B0503020204020204" charset="-122"/>
                          <a:ea typeface="微软雅黑" panose="020B0503020204020204" charset="-122"/>
                          <a:cs typeface="微软雅黑" panose="020B0503020204020204" charset="-122"/>
                        </a:rPr>
                        <a:t>7</a:t>
                      </a:r>
                      <a:r>
                        <a:rPr lang="zh-CN" altLang="en-US" sz="800">
                          <a:latin typeface="微软雅黑" panose="020B0503020204020204" charset="-122"/>
                          <a:ea typeface="微软雅黑" panose="020B0503020204020204" charset="-122"/>
                          <a:cs typeface="微软雅黑" panose="020B0503020204020204" charset="-122"/>
                        </a:rPr>
                        <a:t>栋</a:t>
                      </a:r>
                      <a:r>
                        <a:rPr lang="en-US" altLang="zh-CN" sz="800">
                          <a:latin typeface="微软雅黑" panose="020B0503020204020204" charset="-122"/>
                          <a:ea typeface="微软雅黑" panose="020B0503020204020204" charset="-122"/>
                          <a:cs typeface="微软雅黑" panose="020B0503020204020204" charset="-122"/>
                        </a:rPr>
                        <a:t>9</a:t>
                      </a:r>
                      <a:r>
                        <a:rPr lang="zh-CN" altLang="en-US" sz="800">
                          <a:latin typeface="微软雅黑" panose="020B0503020204020204" charset="-122"/>
                          <a:ea typeface="微软雅黑" panose="020B0503020204020204" charset="-122"/>
                          <a:cs typeface="微软雅黑" panose="020B0503020204020204" charset="-122"/>
                        </a:rPr>
                        <a:t>层，</a:t>
                      </a:r>
                      <a:r>
                        <a:rPr lang="en-US" altLang="zh-CN" sz="800">
                          <a:latin typeface="微软雅黑" panose="020B0503020204020204" charset="-122"/>
                          <a:ea typeface="微软雅黑" panose="020B0503020204020204" charset="-122"/>
                          <a:cs typeface="微软雅黑" panose="020B0503020204020204" charset="-122"/>
                        </a:rPr>
                        <a:t>4</a:t>
                      </a:r>
                      <a:r>
                        <a:rPr lang="zh-CN" altLang="en-US" sz="800">
                          <a:latin typeface="微软雅黑" panose="020B0503020204020204" charset="-122"/>
                          <a:ea typeface="微软雅黑" panose="020B0503020204020204" charset="-122"/>
                          <a:cs typeface="微软雅黑" panose="020B0503020204020204" charset="-122"/>
                        </a:rPr>
                        <a:t>栋</a:t>
                      </a:r>
                      <a:r>
                        <a:rPr lang="en-US" altLang="zh-CN" sz="800">
                          <a:latin typeface="微软雅黑" panose="020B0503020204020204" charset="-122"/>
                          <a:ea typeface="微软雅黑" panose="020B0503020204020204" charset="-122"/>
                          <a:cs typeface="微软雅黑" panose="020B0503020204020204" charset="-122"/>
                        </a:rPr>
                        <a:t>18</a:t>
                      </a:r>
                      <a:r>
                        <a:rPr lang="zh-CN" altLang="en-US" sz="800">
                          <a:latin typeface="微软雅黑" panose="020B0503020204020204" charset="-122"/>
                          <a:ea typeface="微软雅黑" panose="020B0503020204020204" charset="-122"/>
                          <a:cs typeface="微软雅黑" panose="020B0503020204020204" charset="-122"/>
                        </a:rPr>
                        <a:t>层）</a:t>
                      </a:r>
                    </a:p>
                  </a:txBody>
                  <a:tcPr anchor="ctr"/>
                </a:tc>
                <a:tc>
                  <a:txBody>
                    <a:bodyPr/>
                    <a:lstStyle/>
                    <a:p>
                      <a:pPr algn="ctr">
                        <a:buNone/>
                      </a:pPr>
                      <a:r>
                        <a:rPr lang="en-US" altLang="zh-CN" sz="800">
                          <a:latin typeface="微软雅黑" panose="020B0503020204020204" charset="-122"/>
                          <a:ea typeface="微软雅黑" panose="020B0503020204020204" charset="-122"/>
                          <a:cs typeface="微软雅黑" panose="020B0503020204020204" charset="-122"/>
                        </a:rPr>
                        <a:t>130</a:t>
                      </a:r>
                      <a:r>
                        <a:rPr lang="zh-CN" altLang="en-US" sz="800">
                          <a:latin typeface="微软雅黑" panose="020B0503020204020204" charset="-122"/>
                          <a:ea typeface="微软雅黑" panose="020B0503020204020204" charset="-122"/>
                          <a:cs typeface="微软雅黑" panose="020B0503020204020204" charset="-122"/>
                        </a:rPr>
                        <a:t>、</a:t>
                      </a:r>
                      <a:r>
                        <a:rPr lang="en-US" altLang="zh-CN" sz="800">
                          <a:latin typeface="微软雅黑" panose="020B0503020204020204" charset="-122"/>
                          <a:ea typeface="微软雅黑" panose="020B0503020204020204" charset="-122"/>
                          <a:cs typeface="微软雅黑" panose="020B0503020204020204" charset="-122"/>
                        </a:rPr>
                        <a:t>115</a:t>
                      </a:r>
                      <a:r>
                        <a:rPr lang="zh-CN" altLang="en-US" sz="800">
                          <a:latin typeface="微软雅黑" panose="020B0503020204020204" charset="-122"/>
                          <a:ea typeface="微软雅黑" panose="020B0503020204020204" charset="-122"/>
                          <a:cs typeface="微软雅黑" panose="020B0503020204020204" charset="-122"/>
                        </a:rPr>
                        <a:t>、</a:t>
                      </a:r>
                      <a:r>
                        <a:rPr lang="en-US" altLang="zh-CN" sz="800">
                          <a:latin typeface="微软雅黑" panose="020B0503020204020204" charset="-122"/>
                          <a:ea typeface="微软雅黑" panose="020B0503020204020204" charset="-122"/>
                          <a:cs typeface="微软雅黑" panose="020B0503020204020204" charset="-122"/>
                        </a:rPr>
                        <a:t>125</a:t>
                      </a:r>
                      <a:r>
                        <a:rPr lang="zh-CN" altLang="en-US" sz="800">
                          <a:latin typeface="微软雅黑" panose="020B0503020204020204" charset="-122"/>
                          <a:ea typeface="微软雅黑" panose="020B0503020204020204" charset="-122"/>
                          <a:cs typeface="微软雅黑" panose="020B0503020204020204" charset="-122"/>
                        </a:rPr>
                        <a:t>㎡（三居、四居）</a:t>
                      </a:r>
                    </a:p>
                  </a:txBody>
                  <a:tcPr anchor="ctr"/>
                </a:tc>
                <a:extLst>
                  <a:ext uri="{0D108BD9-81ED-4DB2-BD59-A6C34878D82A}">
                    <a16:rowId xmlns:a16="http://schemas.microsoft.com/office/drawing/2014/main" val="10001"/>
                  </a:ext>
                </a:extLst>
              </a:tr>
              <a:tr h="513080">
                <a:tc>
                  <a:txBody>
                    <a:bodyPr/>
                    <a:lstStyle/>
                    <a:p>
                      <a:pPr algn="ctr">
                        <a:buNone/>
                      </a:pPr>
                      <a:r>
                        <a:rPr lang="zh-CN" altLang="en-US" sz="800">
                          <a:latin typeface="微软雅黑" panose="020B0503020204020204" charset="-122"/>
                          <a:ea typeface="微软雅黑" panose="020B0503020204020204" charset="-122"/>
                        </a:rPr>
                        <a:t>凤凰花苑</a:t>
                      </a:r>
                    </a:p>
                  </a:txBody>
                  <a:tcPr anchor="ctr"/>
                </a:tc>
                <a:tc>
                  <a:txBody>
                    <a:bodyPr/>
                    <a:lstStyle/>
                    <a:p>
                      <a:pPr algn="ctr">
                        <a:buNone/>
                      </a:pPr>
                      <a:r>
                        <a:rPr lang="en-US" altLang="zh-CN" sz="800">
                          <a:latin typeface="微软雅黑" panose="020B0503020204020204" charset="-122"/>
                          <a:ea typeface="微软雅黑" panose="020B0503020204020204" charset="-122"/>
                        </a:rPr>
                        <a:t>5525</a:t>
                      </a:r>
                    </a:p>
                  </a:txBody>
                  <a:tcPr anchor="ctr"/>
                </a:tc>
                <a:tc>
                  <a:txBody>
                    <a:bodyPr/>
                    <a:lstStyle/>
                    <a:p>
                      <a:pPr algn="ctr">
                        <a:buNone/>
                      </a:pPr>
                      <a:r>
                        <a:rPr lang="zh-CN" altLang="en-US" sz="800">
                          <a:latin typeface="微软雅黑" panose="020B0503020204020204" charset="-122"/>
                          <a:ea typeface="微软雅黑" panose="020B0503020204020204" charset="-122"/>
                        </a:rPr>
                        <a:t>多层</a:t>
                      </a:r>
                    </a:p>
                  </a:txBody>
                  <a:tcPr anchor="ctr"/>
                </a:tc>
                <a:tc>
                  <a:txBody>
                    <a:bodyPr/>
                    <a:lstStyle/>
                    <a:p>
                      <a:pPr algn="ctr">
                        <a:buNone/>
                      </a:pPr>
                      <a:r>
                        <a:rPr lang="en-US" altLang="zh-CN" sz="800">
                          <a:latin typeface="微软雅黑" panose="020B0503020204020204" charset="-122"/>
                          <a:ea typeface="微软雅黑" panose="020B0503020204020204" charset="-122"/>
                        </a:rPr>
                        <a:t>--</a:t>
                      </a:r>
                    </a:p>
                  </a:txBody>
                  <a:tcPr anchor="ctr"/>
                </a:tc>
                <a:tc>
                  <a:txBody>
                    <a:bodyPr/>
                    <a:lstStyle/>
                    <a:p>
                      <a:pPr algn="ctr">
                        <a:buNone/>
                      </a:pPr>
                      <a:r>
                        <a:rPr lang="en-US" altLang="zh-CN" sz="800">
                          <a:latin typeface="微软雅黑" panose="020B0503020204020204" charset="-122"/>
                          <a:ea typeface="微软雅黑" panose="020B0503020204020204" charset="-122"/>
                        </a:rPr>
                        <a:t>2486</a:t>
                      </a:r>
                    </a:p>
                  </a:txBody>
                  <a:tcPr anchor="ctr"/>
                </a:tc>
                <a:tc>
                  <a:txBody>
                    <a:bodyPr/>
                    <a:lstStyle/>
                    <a:p>
                      <a:pPr algn="ctr">
                        <a:buNone/>
                      </a:pPr>
                      <a:r>
                        <a:rPr lang="en-US" altLang="zh-CN" sz="800">
                          <a:latin typeface="微软雅黑" panose="020B0503020204020204" charset="-122"/>
                          <a:ea typeface="微软雅黑" panose="020B0503020204020204" charset="-122"/>
                        </a:rPr>
                        <a:t>--</a:t>
                      </a:r>
                    </a:p>
                  </a:txBody>
                  <a:tcPr anchor="ctr"/>
                </a:tc>
                <a:extLst>
                  <a:ext uri="{0D108BD9-81ED-4DB2-BD59-A6C34878D82A}">
                    <a16:rowId xmlns:a16="http://schemas.microsoft.com/office/drawing/2014/main" val="10002"/>
                  </a:ext>
                </a:extLst>
              </a:tr>
              <a:tr h="513715">
                <a:tc>
                  <a:txBody>
                    <a:bodyPr/>
                    <a:lstStyle/>
                    <a:p>
                      <a:pPr algn="ctr">
                        <a:buNone/>
                      </a:pPr>
                      <a:r>
                        <a:rPr lang="zh-CN" altLang="en-US" sz="800">
                          <a:latin typeface="微软雅黑" panose="020B0503020204020204" charset="-122"/>
                          <a:ea typeface="微软雅黑" panose="020B0503020204020204" charset="-122"/>
                        </a:rPr>
                        <a:t>飞翔花园</a:t>
                      </a:r>
                    </a:p>
                  </a:txBody>
                  <a:tcPr anchor="ctr"/>
                </a:tc>
                <a:tc>
                  <a:txBody>
                    <a:bodyPr/>
                    <a:lstStyle/>
                    <a:p>
                      <a:pPr algn="ctr">
                        <a:buNone/>
                      </a:pPr>
                      <a:r>
                        <a:rPr lang="en-US" altLang="zh-CN" sz="800">
                          <a:latin typeface="微软雅黑" panose="020B0503020204020204" charset="-122"/>
                          <a:ea typeface="微软雅黑" panose="020B0503020204020204" charset="-122"/>
                        </a:rPr>
                        <a:t>6700</a:t>
                      </a:r>
                    </a:p>
                  </a:txBody>
                  <a:tcPr anchor="ctr"/>
                </a:tc>
                <a:tc>
                  <a:txBody>
                    <a:bodyPr/>
                    <a:lstStyle/>
                    <a:p>
                      <a:pPr algn="ctr">
                        <a:buNone/>
                      </a:pPr>
                      <a:r>
                        <a:rPr lang="zh-CN" altLang="en-US" sz="800">
                          <a:latin typeface="微软雅黑" panose="020B0503020204020204" charset="-122"/>
                          <a:ea typeface="微软雅黑" panose="020B0503020204020204" charset="-122"/>
                        </a:rPr>
                        <a:t>多层</a:t>
                      </a:r>
                    </a:p>
                  </a:txBody>
                  <a:tcPr anchor="ctr"/>
                </a:tc>
                <a:tc>
                  <a:txBody>
                    <a:bodyPr/>
                    <a:lstStyle/>
                    <a:p>
                      <a:pPr algn="ctr">
                        <a:buNone/>
                      </a:pPr>
                      <a:r>
                        <a:rPr lang="en-US" altLang="zh-CN" sz="800">
                          <a:latin typeface="微软雅黑" panose="020B0503020204020204" charset="-122"/>
                          <a:ea typeface="微软雅黑" panose="020B0503020204020204" charset="-122"/>
                        </a:rPr>
                        <a:t>--</a:t>
                      </a:r>
                    </a:p>
                  </a:txBody>
                  <a:tcPr anchor="ctr"/>
                </a:tc>
                <a:tc>
                  <a:txBody>
                    <a:bodyPr/>
                    <a:lstStyle/>
                    <a:p>
                      <a:pPr algn="ctr">
                        <a:buNone/>
                      </a:pPr>
                      <a:r>
                        <a:rPr lang="en-US" altLang="zh-CN" sz="800">
                          <a:latin typeface="微软雅黑" panose="020B0503020204020204" charset="-122"/>
                          <a:ea typeface="微软雅黑" panose="020B0503020204020204" charset="-122"/>
                        </a:rPr>
                        <a:t>54</a:t>
                      </a:r>
                    </a:p>
                  </a:txBody>
                  <a:tcPr anchor="ctr"/>
                </a:tc>
                <a:tc>
                  <a:txBody>
                    <a:bodyPr/>
                    <a:lstStyle/>
                    <a:p>
                      <a:pPr algn="ctr">
                        <a:buNone/>
                      </a:pPr>
                      <a:r>
                        <a:rPr lang="en-US" altLang="zh-CN" sz="800">
                          <a:latin typeface="微软雅黑" panose="020B0503020204020204" charset="-122"/>
                          <a:ea typeface="微软雅黑" panose="020B0503020204020204" charset="-122"/>
                        </a:rPr>
                        <a:t>98-140</a:t>
                      </a:r>
                      <a:endParaRPr lang="zh-CN" altLang="en-US" sz="80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3"/>
                  </a:ext>
                </a:extLst>
              </a:tr>
            </a:tbl>
          </a:graphicData>
        </a:graphic>
      </p:graphicFrame>
      <p:pic>
        <p:nvPicPr>
          <p:cNvPr id="7" name="图片 6" descr="微信截图_20250429105205"/>
          <p:cNvPicPr>
            <a:picLocks noChangeAspect="1"/>
          </p:cNvPicPr>
          <p:nvPr/>
        </p:nvPicPr>
        <p:blipFill>
          <a:blip r:embed="rId5"/>
          <a:stretch>
            <a:fillRect/>
          </a:stretch>
        </p:blipFill>
        <p:spPr>
          <a:xfrm>
            <a:off x="479425" y="1701165"/>
            <a:ext cx="5304790" cy="3763645"/>
          </a:xfrm>
          <a:prstGeom prst="rect">
            <a:avLst/>
          </a:prstGeom>
        </p:spPr>
      </p:pic>
      <p:cxnSp>
        <p:nvCxnSpPr>
          <p:cNvPr id="8" name="直接箭头连接符 7"/>
          <p:cNvCxnSpPr/>
          <p:nvPr/>
        </p:nvCxnSpPr>
        <p:spPr>
          <a:xfrm flipV="1">
            <a:off x="1640205" y="2349500"/>
            <a:ext cx="351790" cy="1374140"/>
          </a:xfrm>
          <a:prstGeom prst="straightConnector1">
            <a:avLst/>
          </a:prstGeom>
          <a:ln w="28575">
            <a:solidFill>
              <a:schemeClr val="tx1"/>
            </a:solidFill>
            <a:prstDash val="dash"/>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a:off x="1579245" y="3713480"/>
            <a:ext cx="2212975" cy="435610"/>
          </a:xfrm>
          <a:prstGeom prst="straightConnector1">
            <a:avLst/>
          </a:prstGeom>
          <a:ln w="28575">
            <a:solidFill>
              <a:schemeClr val="tx1"/>
            </a:solidFill>
            <a:prstDash val="dash"/>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a:off x="1631950" y="3717290"/>
            <a:ext cx="2447925" cy="1296035"/>
          </a:xfrm>
          <a:prstGeom prst="straightConnector1">
            <a:avLst/>
          </a:prstGeom>
          <a:ln w="28575">
            <a:solidFill>
              <a:schemeClr val="tx1"/>
            </a:solidFill>
            <a:prstDash val="dash"/>
            <a:tailEnd type="arrow"/>
          </a:ln>
        </p:spPr>
        <p:style>
          <a:lnRef idx="2">
            <a:schemeClr val="accent1"/>
          </a:lnRef>
          <a:fillRef idx="0">
            <a:srgbClr val="FFFFFF"/>
          </a:fillRef>
          <a:effectRef idx="0">
            <a:srgbClr val="FFFFFF"/>
          </a:effectRef>
          <a:fontRef idx="minor">
            <a:schemeClr val="tx1"/>
          </a:fontRef>
        </p:style>
      </p:cxnSp>
      <p:sp>
        <p:nvSpPr>
          <p:cNvPr id="17" name="文本框 16"/>
          <p:cNvSpPr txBox="1"/>
          <p:nvPr/>
        </p:nvSpPr>
        <p:spPr>
          <a:xfrm rot="2040000">
            <a:off x="2935605" y="4445000"/>
            <a:ext cx="608965" cy="213995"/>
          </a:xfrm>
          <a:prstGeom prst="rect">
            <a:avLst/>
          </a:prstGeom>
          <a:solidFill>
            <a:schemeClr val="bg1">
              <a:lumMod val="75000"/>
            </a:schemeClr>
          </a:solidFill>
        </p:spPr>
        <p:txBody>
          <a:bodyPr wrap="square" rtlCol="0">
            <a:spAutoFit/>
          </a:bodyPr>
          <a:lstStyle/>
          <a:p>
            <a:r>
              <a:rPr lang="en-US" altLang="zh-CN" sz="800" b="1">
                <a:latin typeface="微软雅黑" panose="020B0503020204020204" charset="-122"/>
                <a:ea typeface="微软雅黑" panose="020B0503020204020204" charset="-122"/>
                <a:cs typeface="微软雅黑" panose="020B0503020204020204" charset="-122"/>
              </a:rPr>
              <a:t>1.2</a:t>
            </a:r>
            <a:r>
              <a:rPr lang="zh-CN" altLang="en-US" sz="800" b="1">
                <a:latin typeface="微软雅黑" panose="020B0503020204020204" charset="-122"/>
                <a:ea typeface="微软雅黑" panose="020B0503020204020204" charset="-122"/>
                <a:cs typeface="微软雅黑" panose="020B0503020204020204" charset="-122"/>
              </a:rPr>
              <a:t>公里</a:t>
            </a:r>
          </a:p>
        </p:txBody>
      </p:sp>
      <p:sp>
        <p:nvSpPr>
          <p:cNvPr id="11" name="文本框 10"/>
          <p:cNvSpPr txBox="1"/>
          <p:nvPr/>
        </p:nvSpPr>
        <p:spPr>
          <a:xfrm rot="420000">
            <a:off x="2435225" y="3855085"/>
            <a:ext cx="608965" cy="213995"/>
          </a:xfrm>
          <a:prstGeom prst="rect">
            <a:avLst/>
          </a:prstGeom>
          <a:solidFill>
            <a:schemeClr val="bg1">
              <a:lumMod val="75000"/>
            </a:schemeClr>
          </a:solidFill>
        </p:spPr>
        <p:txBody>
          <a:bodyPr wrap="square" rtlCol="0">
            <a:spAutoFit/>
          </a:bodyPr>
          <a:lstStyle/>
          <a:p>
            <a:r>
              <a:rPr lang="en-US" sz="800" b="1">
                <a:latin typeface="微软雅黑" panose="020B0503020204020204" charset="-122"/>
                <a:ea typeface="微软雅黑" panose="020B0503020204020204" charset="-122"/>
                <a:cs typeface="微软雅黑" panose="020B0503020204020204" charset="-122"/>
              </a:rPr>
              <a:t>950</a:t>
            </a:r>
            <a:r>
              <a:rPr lang="zh-CN" altLang="en-US" sz="800" b="1">
                <a:latin typeface="微软雅黑" panose="020B0503020204020204" charset="-122"/>
                <a:ea typeface="微软雅黑" panose="020B0503020204020204" charset="-122"/>
                <a:cs typeface="微软雅黑" panose="020B0503020204020204" charset="-122"/>
              </a:rPr>
              <a:t>米</a:t>
            </a:r>
          </a:p>
        </p:txBody>
      </p:sp>
      <p:sp>
        <p:nvSpPr>
          <p:cNvPr id="12" name="文本框 11"/>
          <p:cNvSpPr txBox="1"/>
          <p:nvPr/>
        </p:nvSpPr>
        <p:spPr>
          <a:xfrm rot="16980000">
            <a:off x="1499235" y="2853055"/>
            <a:ext cx="608965" cy="213995"/>
          </a:xfrm>
          <a:prstGeom prst="rect">
            <a:avLst/>
          </a:prstGeom>
          <a:solidFill>
            <a:schemeClr val="bg1">
              <a:lumMod val="75000"/>
            </a:schemeClr>
          </a:solidFill>
        </p:spPr>
        <p:txBody>
          <a:bodyPr wrap="square" rtlCol="0">
            <a:spAutoFit/>
          </a:bodyPr>
          <a:lstStyle/>
          <a:p>
            <a:r>
              <a:rPr lang="en-US" sz="800" b="1">
                <a:latin typeface="微软雅黑" panose="020B0503020204020204" charset="-122"/>
                <a:ea typeface="微软雅黑" panose="020B0503020204020204" charset="-122"/>
                <a:cs typeface="微软雅黑" panose="020B0503020204020204" charset="-122"/>
              </a:rPr>
              <a:t>612</a:t>
            </a:r>
            <a:r>
              <a:rPr lang="zh-CN" altLang="en-US" sz="800" b="1">
                <a:latin typeface="微软雅黑" panose="020B0503020204020204" charset="-122"/>
                <a:ea typeface="微软雅黑" panose="020B0503020204020204" charset="-122"/>
                <a:cs typeface="微软雅黑" panose="020B0503020204020204" charset="-122"/>
              </a:rPr>
              <a:t>米</a:t>
            </a:r>
          </a:p>
        </p:txBody>
      </p:sp>
      <p:sp>
        <p:nvSpPr>
          <p:cNvPr id="13" name="文本框 12"/>
          <p:cNvSpPr txBox="1"/>
          <p:nvPr/>
        </p:nvSpPr>
        <p:spPr>
          <a:xfrm>
            <a:off x="1640205" y="2073910"/>
            <a:ext cx="1340485" cy="275590"/>
          </a:xfrm>
          <a:prstGeom prst="rect">
            <a:avLst/>
          </a:prstGeom>
          <a:solidFill>
            <a:schemeClr val="accent6">
              <a:lumMod val="50000"/>
            </a:schemeClr>
          </a:solidFill>
        </p:spPr>
        <p:txBody>
          <a:bodyPr wrap="square" rtlCol="0">
            <a:spAutoFit/>
          </a:bodyPr>
          <a:lstStyle/>
          <a:p>
            <a:r>
              <a:rPr lang="zh-CN" altLang="en-US" sz="1200">
                <a:latin typeface="微软雅黑" panose="020B0503020204020204" charset="-122"/>
                <a:ea typeface="微软雅黑" panose="020B0503020204020204" charset="-122"/>
                <a:sym typeface="+mn-ea"/>
              </a:rPr>
              <a:t>碧桂园翡翠天辰</a:t>
            </a:r>
            <a:endParaRPr lang="zh-CN" altLang="en-US" sz="1200"/>
          </a:p>
        </p:txBody>
      </p:sp>
      <p:sp>
        <p:nvSpPr>
          <p:cNvPr id="15" name="文本框 14"/>
          <p:cNvSpPr txBox="1"/>
          <p:nvPr/>
        </p:nvSpPr>
        <p:spPr>
          <a:xfrm>
            <a:off x="3540125" y="4191000"/>
            <a:ext cx="889635" cy="275590"/>
          </a:xfrm>
          <a:prstGeom prst="rect">
            <a:avLst/>
          </a:prstGeom>
          <a:solidFill>
            <a:schemeClr val="accent6">
              <a:lumMod val="50000"/>
            </a:schemeClr>
          </a:solidFill>
        </p:spPr>
        <p:txBody>
          <a:bodyPr wrap="square" rtlCol="0">
            <a:spAutoFit/>
          </a:bodyPr>
          <a:lstStyle/>
          <a:p>
            <a:r>
              <a:rPr lang="zh-CN" altLang="en-US" sz="1200">
                <a:latin typeface="微软雅黑" panose="020B0503020204020204" charset="-122"/>
                <a:ea typeface="微软雅黑" panose="020B0503020204020204" charset="-122"/>
                <a:sym typeface="+mn-ea"/>
              </a:rPr>
              <a:t>凤凰花苑</a:t>
            </a:r>
            <a:endParaRPr lang="zh-CN" altLang="en-US" sz="1200"/>
          </a:p>
        </p:txBody>
      </p:sp>
      <p:sp>
        <p:nvSpPr>
          <p:cNvPr id="16" name="文本框 15"/>
          <p:cNvSpPr txBox="1"/>
          <p:nvPr/>
        </p:nvSpPr>
        <p:spPr>
          <a:xfrm>
            <a:off x="3875405" y="4993640"/>
            <a:ext cx="996950" cy="275590"/>
          </a:xfrm>
          <a:prstGeom prst="rect">
            <a:avLst/>
          </a:prstGeom>
          <a:solidFill>
            <a:schemeClr val="accent6">
              <a:lumMod val="50000"/>
            </a:schemeClr>
          </a:solidFill>
        </p:spPr>
        <p:txBody>
          <a:bodyPr wrap="square" rtlCol="0">
            <a:spAutoFit/>
          </a:bodyPr>
          <a:lstStyle/>
          <a:p>
            <a:r>
              <a:rPr lang="zh-CN" altLang="en-US" sz="1200">
                <a:latin typeface="微软雅黑" panose="020B0503020204020204" charset="-122"/>
                <a:ea typeface="微软雅黑" panose="020B0503020204020204" charset="-122"/>
                <a:sym typeface="+mn-ea"/>
              </a:rPr>
              <a:t>飞翔花园</a:t>
            </a:r>
            <a:endParaRPr lang="zh-CN" altLang="en-US" sz="1200"/>
          </a:p>
        </p:txBody>
      </p:sp>
      <p:pic>
        <p:nvPicPr>
          <p:cNvPr id="45" name="Picture 7" descr="光晕"/>
          <p:cNvPicPr>
            <a:picLocks noChangeArrowheads="1"/>
          </p:cNvPicPr>
          <p:nvPr>
            <p:custDataLst>
              <p:tags r:id="rId2"/>
            </p:custDataLst>
          </p:nvPr>
        </p:nvPicPr>
        <p:blipFill>
          <a:blip r:embed="rId6"/>
          <a:srcRect/>
          <a:stretch>
            <a:fillRect/>
          </a:stretch>
        </p:blipFill>
        <p:spPr bwMode="auto">
          <a:xfrm>
            <a:off x="1518806" y="3604366"/>
            <a:ext cx="185393" cy="203824"/>
          </a:xfrm>
          <a:prstGeom prst="rect">
            <a:avLst/>
          </a:prstGeom>
          <a:noFill/>
          <a:ln w="9525">
            <a:noFill/>
            <a:miter lim="800000"/>
            <a:headEnd/>
            <a:tailEnd/>
          </a:ln>
        </p:spPr>
      </p:pic>
      <p:sp>
        <p:nvSpPr>
          <p:cNvPr id="84" name="圆角矩形标注 22"/>
          <p:cNvSpPr/>
          <p:nvPr>
            <p:custDataLst>
              <p:tags r:id="rId3"/>
            </p:custDataLst>
          </p:nvPr>
        </p:nvSpPr>
        <p:spPr>
          <a:xfrm>
            <a:off x="839470" y="3282950"/>
            <a:ext cx="764540" cy="321310"/>
          </a:xfrm>
          <a:prstGeom prst="wedgeRoundRectCallout">
            <a:avLst>
              <a:gd name="adj1" fmla="val 53288"/>
              <a:gd name="adj2" fmla="val 88948"/>
              <a:gd name="adj3" fmla="val 16667"/>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rPr>
              <a:t>本案</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p:nvPr>
            <p:custDataLst>
              <p:tags r:id="rId1"/>
            </p:custDataLst>
          </p:nvPr>
        </p:nvGraphicFramePr>
        <p:xfrm>
          <a:off x="1199515" y="1340485"/>
          <a:ext cx="9969500" cy="3530600"/>
        </p:xfrm>
        <a:graphic>
          <a:graphicData uri="http://schemas.openxmlformats.org/drawingml/2006/table">
            <a:tbl>
              <a:tblPr firstRow="1" bandRow="1">
                <a:tableStyleId>{5C22544A-7EE6-4342-B048-85BDC9FD1C3A}</a:tableStyleId>
              </a:tblPr>
              <a:tblGrid>
                <a:gridCol w="2492375">
                  <a:extLst>
                    <a:ext uri="{9D8B030D-6E8A-4147-A177-3AD203B41FA5}">
                      <a16:colId xmlns:a16="http://schemas.microsoft.com/office/drawing/2014/main" val="20000"/>
                    </a:ext>
                  </a:extLst>
                </a:gridCol>
                <a:gridCol w="2492375">
                  <a:extLst>
                    <a:ext uri="{9D8B030D-6E8A-4147-A177-3AD203B41FA5}">
                      <a16:colId xmlns:a16="http://schemas.microsoft.com/office/drawing/2014/main" val="20001"/>
                    </a:ext>
                  </a:extLst>
                </a:gridCol>
                <a:gridCol w="2492375">
                  <a:extLst>
                    <a:ext uri="{9D8B030D-6E8A-4147-A177-3AD203B41FA5}">
                      <a16:colId xmlns:a16="http://schemas.microsoft.com/office/drawing/2014/main" val="20002"/>
                    </a:ext>
                  </a:extLst>
                </a:gridCol>
                <a:gridCol w="2492375">
                  <a:extLst>
                    <a:ext uri="{9D8B030D-6E8A-4147-A177-3AD203B41FA5}">
                      <a16:colId xmlns:a16="http://schemas.microsoft.com/office/drawing/2014/main" val="20003"/>
                    </a:ext>
                  </a:extLst>
                </a:gridCol>
              </a:tblGrid>
              <a:tr h="706120">
                <a:tc gridSpan="4">
                  <a:txBody>
                    <a:bodyPr/>
                    <a:lstStyle/>
                    <a:p>
                      <a:pPr algn="ctr">
                        <a:buNone/>
                      </a:pPr>
                      <a:r>
                        <a:rPr lang="zh-CN" altLang="en-US">
                          <a:latin typeface="微软雅黑" panose="020B0503020204020204" charset="-122"/>
                          <a:ea typeface="微软雅黑" panose="020B0503020204020204" charset="-122"/>
                        </a:rPr>
                        <a:t>项目价格建议</a:t>
                      </a:r>
                    </a:p>
                  </a:txBody>
                  <a:tcPr anchor="ct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706120">
                <a:tc>
                  <a:txBody>
                    <a:bodyPr/>
                    <a:lstStyle/>
                    <a:p>
                      <a:pPr algn="ctr">
                        <a:buNone/>
                      </a:pPr>
                      <a:endParaRPr lang="zh-CN" altLang="en-US">
                        <a:latin typeface="微软雅黑" panose="020B0503020204020204" charset="-122"/>
                        <a:ea typeface="微软雅黑" panose="020B0503020204020204" charset="-122"/>
                      </a:endParaRPr>
                    </a:p>
                  </a:txBody>
                  <a:tcPr anchor="ctr"/>
                </a:tc>
                <a:tc>
                  <a:txBody>
                    <a:bodyPr/>
                    <a:lstStyle/>
                    <a:p>
                      <a:pPr algn="ctr">
                        <a:buNone/>
                      </a:pPr>
                      <a:r>
                        <a:rPr lang="zh-CN" altLang="en-US">
                          <a:latin typeface="微软雅黑" panose="020B0503020204020204" charset="-122"/>
                          <a:ea typeface="微软雅黑" panose="020B0503020204020204" charset="-122"/>
                        </a:rPr>
                        <a:t>高层</a:t>
                      </a:r>
                    </a:p>
                  </a:txBody>
                  <a:tcPr anchor="ctr">
                    <a:solidFill>
                      <a:srgbClr val="00B050"/>
                    </a:solidFill>
                  </a:tcPr>
                </a:tc>
                <a:tc>
                  <a:txBody>
                    <a:bodyPr/>
                    <a:lstStyle/>
                    <a:p>
                      <a:pPr algn="ctr">
                        <a:buNone/>
                      </a:pPr>
                      <a:r>
                        <a:rPr lang="zh-CN" altLang="en-US">
                          <a:latin typeface="微软雅黑" panose="020B0503020204020204" charset="-122"/>
                          <a:ea typeface="微软雅黑" panose="020B0503020204020204" charset="-122"/>
                        </a:rPr>
                        <a:t>洋房</a:t>
                      </a:r>
                    </a:p>
                  </a:txBody>
                  <a:tcPr anchor="ctr">
                    <a:solidFill>
                      <a:schemeClr val="accent4"/>
                    </a:solidFill>
                  </a:tcPr>
                </a:tc>
                <a:tc>
                  <a:txBody>
                    <a:bodyPr/>
                    <a:lstStyle/>
                    <a:p>
                      <a:pPr algn="ctr">
                        <a:buNone/>
                      </a:pPr>
                      <a:r>
                        <a:rPr lang="zh-CN" altLang="en-US">
                          <a:latin typeface="微软雅黑" panose="020B0503020204020204" charset="-122"/>
                          <a:ea typeface="微软雅黑" panose="020B0503020204020204" charset="-122"/>
                        </a:rPr>
                        <a:t>别墅（占比</a:t>
                      </a:r>
                      <a:r>
                        <a:rPr lang="en-US" altLang="zh-CN">
                          <a:latin typeface="微软雅黑" panose="020B0503020204020204" charset="-122"/>
                          <a:ea typeface="微软雅黑" panose="020B0503020204020204" charset="-122"/>
                        </a:rPr>
                        <a:t>100%</a:t>
                      </a:r>
                      <a:r>
                        <a:rPr lang="zh-CN" altLang="en-US">
                          <a:latin typeface="微软雅黑" panose="020B0503020204020204" charset="-122"/>
                          <a:ea typeface="微软雅黑" panose="020B0503020204020204" charset="-122"/>
                        </a:rPr>
                        <a:t>）</a:t>
                      </a:r>
                    </a:p>
                  </a:txBody>
                  <a:tcPr anchor="ctr"/>
                </a:tc>
                <a:extLst>
                  <a:ext uri="{0D108BD9-81ED-4DB2-BD59-A6C34878D82A}">
                    <a16:rowId xmlns:a16="http://schemas.microsoft.com/office/drawing/2014/main" val="10001"/>
                  </a:ext>
                </a:extLst>
              </a:tr>
              <a:tr h="706120">
                <a:tc>
                  <a:txBody>
                    <a:bodyPr/>
                    <a:lstStyle/>
                    <a:p>
                      <a:pPr algn="ctr">
                        <a:buNone/>
                      </a:pPr>
                      <a:r>
                        <a:rPr lang="zh-CN" altLang="en-US">
                          <a:latin typeface="微软雅黑" panose="020B0503020204020204" charset="-122"/>
                          <a:ea typeface="微软雅黑" panose="020B0503020204020204" charset="-122"/>
                        </a:rPr>
                        <a:t>住宅均价</a:t>
                      </a:r>
                    </a:p>
                  </a:txBody>
                  <a:tcPr anchor="ctr"/>
                </a:tc>
                <a:tc>
                  <a:txBody>
                    <a:bodyPr/>
                    <a:lstStyle/>
                    <a:p>
                      <a:pPr algn="ctr">
                        <a:buNone/>
                      </a:pPr>
                      <a:r>
                        <a:rPr lang="en-US" altLang="zh-CN">
                          <a:latin typeface="微软雅黑" panose="020B0503020204020204" charset="-122"/>
                          <a:ea typeface="微软雅黑" panose="020B0503020204020204" charset="-122"/>
                        </a:rPr>
                        <a:t>8000</a:t>
                      </a:r>
                    </a:p>
                  </a:txBody>
                  <a:tcPr anchor="ctr">
                    <a:solidFill>
                      <a:srgbClr val="00B050"/>
                    </a:solidFill>
                  </a:tcPr>
                </a:tc>
                <a:tc>
                  <a:txBody>
                    <a:bodyPr/>
                    <a:lstStyle/>
                    <a:p>
                      <a:pPr algn="ctr">
                        <a:buNone/>
                      </a:pPr>
                      <a:r>
                        <a:rPr lang="en-US" altLang="zh-CN">
                          <a:latin typeface="微软雅黑" panose="020B0503020204020204" charset="-122"/>
                          <a:ea typeface="微软雅黑" panose="020B0503020204020204" charset="-122"/>
                        </a:rPr>
                        <a:t>10000</a:t>
                      </a:r>
                    </a:p>
                  </a:txBody>
                  <a:tcPr anchor="ctr">
                    <a:solidFill>
                      <a:schemeClr val="accent4"/>
                    </a:solidFill>
                  </a:tcPr>
                </a:tc>
                <a:tc>
                  <a:txBody>
                    <a:bodyPr/>
                    <a:lstStyle/>
                    <a:p>
                      <a:pPr algn="ctr">
                        <a:buNone/>
                      </a:pPr>
                      <a:r>
                        <a:rPr lang="en-US" altLang="zh-CN">
                          <a:latin typeface="微软雅黑" panose="020B0503020204020204" charset="-122"/>
                          <a:ea typeface="微软雅黑" panose="020B0503020204020204" charset="-122"/>
                        </a:rPr>
                        <a:t>12000</a:t>
                      </a:r>
                    </a:p>
                  </a:txBody>
                  <a:tcPr anchor="ctr"/>
                </a:tc>
                <a:extLst>
                  <a:ext uri="{0D108BD9-81ED-4DB2-BD59-A6C34878D82A}">
                    <a16:rowId xmlns:a16="http://schemas.microsoft.com/office/drawing/2014/main" val="10002"/>
                  </a:ext>
                </a:extLst>
              </a:tr>
              <a:tr h="706120">
                <a:tc>
                  <a:txBody>
                    <a:bodyPr/>
                    <a:lstStyle/>
                    <a:p>
                      <a:pPr algn="ctr">
                        <a:buNone/>
                      </a:pPr>
                      <a:r>
                        <a:rPr lang="zh-CN" altLang="en-US">
                          <a:latin typeface="微软雅黑" panose="020B0503020204020204" charset="-122"/>
                          <a:ea typeface="微软雅黑" panose="020B0503020204020204" charset="-122"/>
                        </a:rPr>
                        <a:t>月均去化</a:t>
                      </a:r>
                    </a:p>
                  </a:txBody>
                  <a:tcPr anchor="ctr"/>
                </a:tc>
                <a:tc>
                  <a:txBody>
                    <a:bodyPr/>
                    <a:lstStyle/>
                    <a:p>
                      <a:pPr algn="ctr">
                        <a:buNone/>
                      </a:pPr>
                      <a:r>
                        <a:rPr lang="en-US" altLang="zh-CN">
                          <a:latin typeface="微软雅黑" panose="020B0503020204020204" charset="-122"/>
                          <a:ea typeface="微软雅黑" panose="020B0503020204020204" charset="-122"/>
                        </a:rPr>
                        <a:t>15</a:t>
                      </a:r>
                    </a:p>
                  </a:txBody>
                  <a:tcPr anchor="ctr">
                    <a:solidFill>
                      <a:srgbClr val="00B050"/>
                    </a:solidFill>
                  </a:tcPr>
                </a:tc>
                <a:tc>
                  <a:txBody>
                    <a:bodyPr/>
                    <a:lstStyle/>
                    <a:p>
                      <a:pPr algn="ctr">
                        <a:buNone/>
                      </a:pPr>
                      <a:r>
                        <a:rPr lang="en-US" altLang="zh-CN">
                          <a:latin typeface="微软雅黑" panose="020B0503020204020204" charset="-122"/>
                          <a:ea typeface="微软雅黑" panose="020B0503020204020204" charset="-122"/>
                        </a:rPr>
                        <a:t>10</a:t>
                      </a:r>
                    </a:p>
                  </a:txBody>
                  <a:tcPr anchor="ctr">
                    <a:solidFill>
                      <a:schemeClr val="accent4"/>
                    </a:solidFill>
                  </a:tcPr>
                </a:tc>
                <a:tc>
                  <a:txBody>
                    <a:bodyPr/>
                    <a:lstStyle/>
                    <a:p>
                      <a:pPr algn="ctr">
                        <a:buNone/>
                      </a:pPr>
                      <a:r>
                        <a:rPr lang="en-US" altLang="zh-CN">
                          <a:latin typeface="微软雅黑" panose="020B0503020204020204" charset="-122"/>
                          <a:ea typeface="微软雅黑" panose="020B0503020204020204" charset="-122"/>
                        </a:rPr>
                        <a:t>1.5</a:t>
                      </a:r>
                    </a:p>
                  </a:txBody>
                  <a:tcPr anchor="ctr"/>
                </a:tc>
                <a:extLst>
                  <a:ext uri="{0D108BD9-81ED-4DB2-BD59-A6C34878D82A}">
                    <a16:rowId xmlns:a16="http://schemas.microsoft.com/office/drawing/2014/main" val="10003"/>
                  </a:ext>
                </a:extLst>
              </a:tr>
              <a:tr h="706120">
                <a:tc>
                  <a:txBody>
                    <a:bodyPr/>
                    <a:lstStyle/>
                    <a:p>
                      <a:pPr algn="ctr">
                        <a:buNone/>
                      </a:pPr>
                      <a:r>
                        <a:rPr lang="zh-CN" altLang="en-US">
                          <a:latin typeface="微软雅黑" panose="020B0503020204020204" charset="-122"/>
                          <a:ea typeface="微软雅黑" panose="020B0503020204020204" charset="-122"/>
                        </a:rPr>
                        <a:t>车位</a:t>
                      </a:r>
                    </a:p>
                  </a:txBody>
                  <a:tcPr anchor="ctr"/>
                </a:tc>
                <a:tc gridSpan="3">
                  <a:txBody>
                    <a:bodyPr/>
                    <a:lstStyle/>
                    <a:p>
                      <a:pPr algn="ctr">
                        <a:buNone/>
                      </a:pPr>
                      <a:r>
                        <a:rPr lang="en-US" altLang="zh-CN">
                          <a:latin typeface="微软雅黑" panose="020B0503020204020204" charset="-122"/>
                          <a:ea typeface="微软雅黑" panose="020B0503020204020204" charset="-122"/>
                        </a:rPr>
                        <a:t>6.5</a:t>
                      </a:r>
                      <a:r>
                        <a:rPr lang="zh-CN" altLang="en-US">
                          <a:latin typeface="微软雅黑" panose="020B0503020204020204" charset="-122"/>
                          <a:ea typeface="微软雅黑" panose="020B0503020204020204" charset="-122"/>
                        </a:rPr>
                        <a:t>万元</a:t>
                      </a:r>
                      <a:r>
                        <a:rPr lang="en-US" altLang="zh-CN">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个</a:t>
                      </a:r>
                    </a:p>
                  </a:txBody>
                  <a:tcPr anchor="ctr"/>
                </a:tc>
                <a:tc hMerge="1">
                  <a:txBody>
                    <a:bodyPr/>
                    <a:lstStyle/>
                    <a:p>
                      <a:endParaRPr lang="zh-CN"/>
                    </a:p>
                  </a:txBody>
                  <a:tcPr anchor="ctr"/>
                </a:tc>
                <a:tc hMerge="1">
                  <a:txBody>
                    <a:bodyPr/>
                    <a:lstStyle/>
                    <a:p>
                      <a:endParaRPr lang="zh-CN"/>
                    </a:p>
                  </a:txBody>
                  <a:tcPr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custDataLst>
              <p:tags r:id="rId1"/>
            </p:custDataLst>
          </p:nvPr>
        </p:nvSpPr>
        <p:spPr>
          <a:xfrm>
            <a:off x="9032875" y="427990"/>
            <a:ext cx="315912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市场对项目产品的需求方向</a:t>
            </a:r>
            <a:endParaRPr lang="zh-CN" sz="1800" b="1" dirty="0">
              <a:solidFill>
                <a:schemeClr val="bg1"/>
              </a:solidFill>
              <a:latin typeface="微软雅黑" panose="020B0503020204020204" charset="-122"/>
              <a:ea typeface="微软雅黑" panose="020B0503020204020204" charset="-122"/>
              <a:sym typeface="微软雅黑" panose="020B0503020204020204" charset="-122"/>
            </a:endParaRPr>
          </a:p>
        </p:txBody>
      </p:sp>
      <p:graphicFrame>
        <p:nvGraphicFramePr>
          <p:cNvPr id="80" name="table 80"/>
          <p:cNvGraphicFramePr>
            <a:graphicFrameLocks noGrp="1"/>
          </p:cNvGraphicFramePr>
          <p:nvPr>
            <p:custDataLst>
              <p:tags r:id="rId2"/>
            </p:custDataLst>
          </p:nvPr>
        </p:nvGraphicFramePr>
        <p:xfrm>
          <a:off x="191770" y="1585595"/>
          <a:ext cx="11729720" cy="4212590"/>
        </p:xfrm>
        <a:graphic>
          <a:graphicData uri="http://schemas.openxmlformats.org/drawingml/2006/table">
            <a:tbl>
              <a:tblPr/>
              <a:tblGrid>
                <a:gridCol w="1535400">
                  <a:extLst>
                    <a:ext uri="{9D8B030D-6E8A-4147-A177-3AD203B41FA5}">
                      <a16:colId xmlns:a16="http://schemas.microsoft.com/office/drawing/2014/main" val="20000"/>
                    </a:ext>
                  </a:extLst>
                </a:gridCol>
                <a:gridCol w="843275">
                  <a:extLst>
                    <a:ext uri="{9D8B030D-6E8A-4147-A177-3AD203B41FA5}">
                      <a16:colId xmlns:a16="http://schemas.microsoft.com/office/drawing/2014/main" val="20001"/>
                    </a:ext>
                  </a:extLst>
                </a:gridCol>
                <a:gridCol w="843274">
                  <a:extLst>
                    <a:ext uri="{9D8B030D-6E8A-4147-A177-3AD203B41FA5}">
                      <a16:colId xmlns:a16="http://schemas.microsoft.com/office/drawing/2014/main" val="20002"/>
                    </a:ext>
                  </a:extLst>
                </a:gridCol>
                <a:gridCol w="843274">
                  <a:extLst>
                    <a:ext uri="{9D8B030D-6E8A-4147-A177-3AD203B41FA5}">
                      <a16:colId xmlns:a16="http://schemas.microsoft.com/office/drawing/2014/main" val="20003"/>
                    </a:ext>
                  </a:extLst>
                </a:gridCol>
                <a:gridCol w="843274">
                  <a:extLst>
                    <a:ext uri="{9D8B030D-6E8A-4147-A177-3AD203B41FA5}">
                      <a16:colId xmlns:a16="http://schemas.microsoft.com/office/drawing/2014/main" val="20004"/>
                    </a:ext>
                  </a:extLst>
                </a:gridCol>
                <a:gridCol w="843817">
                  <a:extLst>
                    <a:ext uri="{9D8B030D-6E8A-4147-A177-3AD203B41FA5}">
                      <a16:colId xmlns:a16="http://schemas.microsoft.com/office/drawing/2014/main" val="20005"/>
                    </a:ext>
                  </a:extLst>
                </a:gridCol>
                <a:gridCol w="843280">
                  <a:extLst>
                    <a:ext uri="{9D8B030D-6E8A-4147-A177-3AD203B41FA5}">
                      <a16:colId xmlns:a16="http://schemas.microsoft.com/office/drawing/2014/main" val="20006"/>
                    </a:ext>
                  </a:extLst>
                </a:gridCol>
                <a:gridCol w="651887">
                  <a:extLst>
                    <a:ext uri="{9D8B030D-6E8A-4147-A177-3AD203B41FA5}">
                      <a16:colId xmlns:a16="http://schemas.microsoft.com/office/drawing/2014/main" val="20007"/>
                    </a:ext>
                  </a:extLst>
                </a:gridCol>
                <a:gridCol w="1034112">
                  <a:extLst>
                    <a:ext uri="{9D8B030D-6E8A-4147-A177-3AD203B41FA5}">
                      <a16:colId xmlns:a16="http://schemas.microsoft.com/office/drawing/2014/main" val="20008"/>
                    </a:ext>
                  </a:extLst>
                </a:gridCol>
                <a:gridCol w="851430">
                  <a:extLst>
                    <a:ext uri="{9D8B030D-6E8A-4147-A177-3AD203B41FA5}">
                      <a16:colId xmlns:a16="http://schemas.microsoft.com/office/drawing/2014/main" val="20009"/>
                    </a:ext>
                  </a:extLst>
                </a:gridCol>
                <a:gridCol w="843274">
                  <a:extLst>
                    <a:ext uri="{9D8B030D-6E8A-4147-A177-3AD203B41FA5}">
                      <a16:colId xmlns:a16="http://schemas.microsoft.com/office/drawing/2014/main" val="20010"/>
                    </a:ext>
                  </a:extLst>
                </a:gridCol>
                <a:gridCol w="843274">
                  <a:extLst>
                    <a:ext uri="{9D8B030D-6E8A-4147-A177-3AD203B41FA5}">
                      <a16:colId xmlns:a16="http://schemas.microsoft.com/office/drawing/2014/main" val="20011"/>
                    </a:ext>
                  </a:extLst>
                </a:gridCol>
                <a:gridCol w="910149">
                  <a:extLst>
                    <a:ext uri="{9D8B030D-6E8A-4147-A177-3AD203B41FA5}">
                      <a16:colId xmlns:a16="http://schemas.microsoft.com/office/drawing/2014/main" val="20012"/>
                    </a:ext>
                  </a:extLst>
                </a:gridCol>
              </a:tblGrid>
              <a:tr h="184785">
                <a:tc rowSpan="2">
                  <a:txBody>
                    <a:bodyPr/>
                    <a:lstStyle/>
                    <a:p>
                      <a:pPr algn="ctr" rtl="0" eaLnBrk="0">
                        <a:lnSpc>
                          <a:spcPct val="102000"/>
                        </a:lnSpc>
                      </a:pPr>
                      <a:r>
                        <a:rPr sz="800" b="1" kern="0" spc="-10" dirty="0">
                          <a:solidFill>
                            <a:schemeClr val="bg1"/>
                          </a:solidFill>
                          <a:latin typeface="微软雅黑" panose="020B0503020204020204" charset="-122"/>
                          <a:ea typeface="微软雅黑" panose="020B0503020204020204" charset="-122"/>
                          <a:cs typeface="微软雅黑" panose="020B0503020204020204" charset="-122"/>
                        </a:rPr>
                        <a:t>项目名称</a:t>
                      </a:r>
                      <a:endParaRPr lang="en-US" altLang="en-US" sz="800" b="1" kern="0" spc="-1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marL="3274695" algn="l" rtl="0" eaLnBrk="0">
                        <a:lnSpc>
                          <a:spcPts val="1455"/>
                        </a:lnSpc>
                        <a:buNone/>
                      </a:pPr>
                      <a:endParaRPr lang="zh-CN" altLang="zh-CN" sz="800" b="1" kern="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marL="3274695" algn="l" rtl="0" eaLnBrk="0">
                        <a:lnSpc>
                          <a:spcPts val="1455"/>
                        </a:lnSpc>
                        <a:buNone/>
                      </a:pPr>
                      <a:endParaRPr lang="zh-CN" altLang="zh-CN" sz="800" b="1" kern="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gridSpan="10">
                  <a:txBody>
                    <a:bodyPr/>
                    <a:lstStyle/>
                    <a:p>
                      <a:pPr marL="3274695" algn="l" rtl="0" eaLnBrk="0">
                        <a:lnSpc>
                          <a:spcPts val="1455"/>
                        </a:lnSpc>
                        <a:buNone/>
                      </a:pPr>
                      <a:r>
                        <a:rPr lang="zh-CN" altLang="zh-CN" sz="800" b="1" dirty="0">
                          <a:solidFill>
                            <a:schemeClr val="bg1"/>
                          </a:solidFill>
                          <a:latin typeface="微软雅黑" panose="020B0503020204020204" charset="-122"/>
                          <a:ea typeface="微软雅黑" panose="020B0503020204020204" charset="-122"/>
                        </a:rPr>
                        <a:t>户型面积（单位： ㎡）</a:t>
                      </a:r>
                      <a:endParaRPr lang="zh-CN" altLang="zh-CN" sz="800" b="1" kern="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hMerge="1">
                  <a:txBody>
                    <a:bodyPr/>
                    <a:lstStyle/>
                    <a:p>
                      <a:endParaRPr lang="zh-CN"/>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hMerge="1">
                  <a:txBody>
                    <a:bodyPr/>
                    <a:lstStyle/>
                    <a:p>
                      <a:endParaRPr lang="zh-CN"/>
                    </a:p>
                  </a:txBody>
                  <a:tcPr marL="0" marR="0" marT="0" marB="0">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hMerge="1">
                  <a:txBody>
                    <a:bodyPr/>
                    <a:lstStyle/>
                    <a:p>
                      <a:endParaRPr lang="zh-CN"/>
                    </a:p>
                  </a:txBody>
                  <a:tcPr marL="0" marR="0" marT="0" marB="0">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hMerge="1">
                  <a:txBody>
                    <a:bodyPr/>
                    <a:lstStyle/>
                    <a:p>
                      <a:endParaRPr lang="zh-CN"/>
                    </a:p>
                  </a:txBody>
                  <a:tcPr marL="0" marR="0" marT="0" marB="0">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hMerge="1">
                  <a:txBody>
                    <a:bodyPr/>
                    <a:lstStyle/>
                    <a:p>
                      <a:endParaRPr lang="zh-CN"/>
                    </a:p>
                  </a:txBody>
                  <a:tcPr marL="0" marR="0" marT="0" marB="0">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hMerge="1">
                  <a:txBody>
                    <a:bodyPr/>
                    <a:lstStyle/>
                    <a:p>
                      <a:endParaRPr lang="zh-CN"/>
                    </a:p>
                  </a:txBody>
                  <a:tcPr marL="0" marR="0" marT="0" marB="0">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hMerge="1">
                  <a:txBody>
                    <a:bodyPr/>
                    <a:lstStyle/>
                    <a:p>
                      <a:endParaRPr lang="zh-CN"/>
                    </a:p>
                  </a:txBody>
                  <a:tcPr marL="0" marR="0" marT="0" marB="0">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hMerge="1">
                  <a:txBody>
                    <a:bodyPr/>
                    <a:lstStyle/>
                    <a:p>
                      <a:endParaRPr lang="zh-CN"/>
                    </a:p>
                  </a:txBody>
                  <a:tcPr marL="0" marR="0" marT="0" marB="0">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hMerge="1">
                  <a:txBody>
                    <a:bodyPr/>
                    <a:lstStyle/>
                    <a:p>
                      <a:endParaRPr lang="zh-CN"/>
                    </a:p>
                  </a:txBody>
                  <a:tcPr marL="0" marR="0" marT="0" marB="0">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0"/>
                  </a:ext>
                </a:extLst>
              </a:tr>
              <a:tr h="147320">
                <a:tc vMerge="1">
                  <a:txBody>
                    <a:bodyPr/>
                    <a:lstStyle/>
                    <a:p>
                      <a:endParaRPr lang="zh-CN"/>
                    </a:p>
                  </a:txBody>
                  <a:tcPr marL="0" marR="0" marT="0" marB="0">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tcPr>
                </a:tc>
                <a:tc>
                  <a:txBody>
                    <a:bodyPr/>
                    <a:lstStyle/>
                    <a:p>
                      <a:pPr algn="ctr" rtl="0" eaLnBrk="0">
                        <a:lnSpc>
                          <a:spcPct val="121000"/>
                        </a:lnSpc>
                        <a:buNone/>
                      </a:pPr>
                      <a:r>
                        <a:rPr lang="en-US" altLang="en-US" sz="800" b="1" kern="0" spc="-10" dirty="0">
                          <a:solidFill>
                            <a:schemeClr val="bg1"/>
                          </a:solidFill>
                          <a:latin typeface="微软雅黑" panose="020B0503020204020204" charset="-122"/>
                          <a:ea typeface="微软雅黑" panose="020B0503020204020204" charset="-122"/>
                          <a:cs typeface="微软雅黑" panose="020B0503020204020204" charset="-122"/>
                        </a:rPr>
                        <a:t>50-60</a:t>
                      </a: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algn="ctr" rtl="0" eaLnBrk="0">
                        <a:lnSpc>
                          <a:spcPct val="121000"/>
                        </a:lnSpc>
                        <a:buNone/>
                      </a:pPr>
                      <a:r>
                        <a:rPr lang="en-US" altLang="en-US" sz="800" b="1" kern="0" spc="-10" dirty="0">
                          <a:solidFill>
                            <a:schemeClr val="bg1"/>
                          </a:solidFill>
                          <a:latin typeface="微软雅黑" panose="020B0503020204020204" charset="-122"/>
                          <a:ea typeface="微软雅黑" panose="020B0503020204020204" charset="-122"/>
                          <a:cs typeface="微软雅黑" panose="020B0503020204020204" charset="-122"/>
                        </a:rPr>
                        <a:t>60-70</a:t>
                      </a: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algn="ctr" rtl="0" eaLnBrk="0">
                        <a:lnSpc>
                          <a:spcPct val="121000"/>
                        </a:lnSpc>
                        <a:buNone/>
                      </a:pPr>
                      <a:r>
                        <a:rPr lang="en-US" altLang="en-US" sz="800" b="1" kern="0" spc="-10" dirty="0">
                          <a:solidFill>
                            <a:schemeClr val="bg1"/>
                          </a:solidFill>
                          <a:latin typeface="微软雅黑" panose="020B0503020204020204" charset="-122"/>
                          <a:ea typeface="微软雅黑" panose="020B0503020204020204" charset="-122"/>
                          <a:cs typeface="微软雅黑" panose="020B0503020204020204" charset="-122"/>
                        </a:rPr>
                        <a:t>70-80</a:t>
                      </a: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algn="ctr" rtl="0" eaLnBrk="0">
                        <a:lnSpc>
                          <a:spcPct val="121000"/>
                        </a:lnSpc>
                      </a:pPr>
                      <a:r>
                        <a:rPr sz="800" b="1" kern="0" spc="-10" dirty="0">
                          <a:solidFill>
                            <a:schemeClr val="bg1"/>
                          </a:solidFill>
                          <a:latin typeface="微软雅黑" panose="020B0503020204020204" charset="-122"/>
                          <a:ea typeface="微软雅黑" panose="020B0503020204020204" charset="-122"/>
                          <a:cs typeface="微软雅黑" panose="020B0503020204020204" charset="-122"/>
                        </a:rPr>
                        <a:t>80-90</a:t>
                      </a:r>
                      <a:endParaRPr lang="en-US" altLang="en-US" sz="800" b="1" kern="0" spc="-1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algn="ctr" rtl="0" eaLnBrk="0">
                        <a:lnSpc>
                          <a:spcPct val="117000"/>
                        </a:lnSpc>
                      </a:pPr>
                      <a:r>
                        <a:rPr sz="800" b="1" kern="0" spc="-10" dirty="0">
                          <a:solidFill>
                            <a:schemeClr val="bg1"/>
                          </a:solidFill>
                          <a:latin typeface="微软雅黑" panose="020B0503020204020204" charset="-122"/>
                          <a:ea typeface="微软雅黑" panose="020B0503020204020204" charset="-122"/>
                          <a:cs typeface="微软雅黑" panose="020B0503020204020204" charset="-122"/>
                        </a:rPr>
                        <a:t>90-100</a:t>
                      </a:r>
                      <a:endParaRPr lang="en-US" altLang="en-US" sz="800" b="1" kern="0" spc="-1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marL="161925" algn="ctr" rtl="0" eaLnBrk="0">
                        <a:lnSpc>
                          <a:spcPct val="86000"/>
                        </a:lnSpc>
                        <a:spcBef>
                          <a:spcPts val="5"/>
                        </a:spcBef>
                      </a:pPr>
                      <a:r>
                        <a:rPr sz="800" b="1" kern="0" spc="-20" dirty="0">
                          <a:solidFill>
                            <a:schemeClr val="bg1"/>
                          </a:solidFill>
                          <a:latin typeface="微软雅黑" panose="020B0503020204020204" charset="-122"/>
                          <a:ea typeface="微软雅黑" panose="020B0503020204020204" charset="-122"/>
                          <a:cs typeface="微软雅黑" panose="020B0503020204020204" charset="-122"/>
                        </a:rPr>
                        <a:t>100-110</a:t>
                      </a:r>
                      <a:endParaRPr lang="en-US" altLang="en-US" sz="800" b="1" kern="0" spc="-2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algn="ctr" rtl="0" eaLnBrk="0">
                        <a:lnSpc>
                          <a:spcPct val="117000"/>
                        </a:lnSpc>
                      </a:pPr>
                      <a:r>
                        <a:rPr sz="800" b="1" kern="0" spc="-20" dirty="0">
                          <a:solidFill>
                            <a:schemeClr val="bg1"/>
                          </a:solidFill>
                          <a:latin typeface="微软雅黑" panose="020B0503020204020204" charset="-122"/>
                          <a:ea typeface="微软雅黑" panose="020B0503020204020204" charset="-122"/>
                          <a:cs typeface="微软雅黑" panose="020B0503020204020204" charset="-122"/>
                        </a:rPr>
                        <a:t>110-120</a:t>
                      </a:r>
                      <a:endParaRPr lang="en-US" altLang="en-US" sz="800" b="1" kern="0" spc="-2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algn="ctr" rtl="0" eaLnBrk="0">
                        <a:lnSpc>
                          <a:spcPct val="117000"/>
                        </a:lnSpc>
                      </a:pPr>
                      <a:r>
                        <a:rPr sz="800" b="1" kern="0" spc="-20" dirty="0">
                          <a:solidFill>
                            <a:schemeClr val="bg1"/>
                          </a:solidFill>
                          <a:latin typeface="微软雅黑" panose="020B0503020204020204" charset="-122"/>
                          <a:ea typeface="微软雅黑" panose="020B0503020204020204" charset="-122"/>
                          <a:cs typeface="微软雅黑" panose="020B0503020204020204" charset="-122"/>
                        </a:rPr>
                        <a:t>120-130</a:t>
                      </a:r>
                      <a:endParaRPr lang="en-US" altLang="en-US" sz="800" b="1" kern="0" spc="-2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algn="ctr" rtl="0" eaLnBrk="0">
                        <a:lnSpc>
                          <a:spcPct val="117000"/>
                        </a:lnSpc>
                      </a:pPr>
                      <a:r>
                        <a:rPr sz="800" b="1" kern="0" spc="-20" dirty="0">
                          <a:solidFill>
                            <a:schemeClr val="bg1"/>
                          </a:solidFill>
                          <a:latin typeface="微软雅黑" panose="020B0503020204020204" charset="-122"/>
                          <a:ea typeface="微软雅黑" panose="020B0503020204020204" charset="-122"/>
                          <a:cs typeface="微软雅黑" panose="020B0503020204020204" charset="-122"/>
                        </a:rPr>
                        <a:t>130-150</a:t>
                      </a:r>
                      <a:endParaRPr lang="en-US" altLang="en-US" sz="800" b="1" kern="0" spc="-2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algn="ctr" rtl="0" eaLnBrk="0">
                        <a:lnSpc>
                          <a:spcPct val="117000"/>
                        </a:lnSpc>
                      </a:pPr>
                      <a:r>
                        <a:rPr sz="800" b="1" kern="0" spc="-20" dirty="0">
                          <a:solidFill>
                            <a:schemeClr val="bg1"/>
                          </a:solidFill>
                          <a:latin typeface="微软雅黑" panose="020B0503020204020204" charset="-122"/>
                          <a:ea typeface="微软雅黑" panose="020B0503020204020204" charset="-122"/>
                          <a:cs typeface="微软雅黑" panose="020B0503020204020204" charset="-122"/>
                        </a:rPr>
                        <a:t>150-170</a:t>
                      </a:r>
                      <a:endParaRPr lang="en-US" altLang="en-US" sz="800" b="1" kern="0" spc="-2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algn="ctr" rtl="0" eaLnBrk="0">
                        <a:lnSpc>
                          <a:spcPct val="117000"/>
                        </a:lnSpc>
                      </a:pPr>
                      <a:r>
                        <a:rPr sz="800" b="1" kern="0" spc="-20" dirty="0">
                          <a:solidFill>
                            <a:schemeClr val="bg1"/>
                          </a:solidFill>
                          <a:latin typeface="微软雅黑" panose="020B0503020204020204" charset="-122"/>
                          <a:ea typeface="微软雅黑" panose="020B0503020204020204" charset="-122"/>
                          <a:cs typeface="微软雅黑" panose="020B0503020204020204" charset="-122"/>
                        </a:rPr>
                        <a:t>170-200</a:t>
                      </a:r>
                      <a:endParaRPr lang="en-US" altLang="en-US" sz="800" b="1" kern="0" spc="-2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tc>
                  <a:txBody>
                    <a:bodyPr/>
                    <a:lstStyle/>
                    <a:p>
                      <a:pPr algn="ctr" rtl="0" eaLnBrk="0">
                        <a:lnSpc>
                          <a:spcPct val="103000"/>
                        </a:lnSpc>
                      </a:pPr>
                      <a:r>
                        <a:rPr sz="800" b="1" kern="0" spc="-20" dirty="0">
                          <a:solidFill>
                            <a:schemeClr val="bg1"/>
                          </a:solidFill>
                          <a:latin typeface="微软雅黑" panose="020B0503020204020204" charset="-122"/>
                          <a:ea typeface="微软雅黑" panose="020B0503020204020204" charset="-122"/>
                          <a:cs typeface="微软雅黑" panose="020B0503020204020204" charset="-122"/>
                        </a:rPr>
                        <a:t>200 以上</a:t>
                      </a:r>
                      <a:endParaRPr lang="en-US" altLang="en-US" sz="800" b="1" kern="0" spc="-20" dirty="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335280">
                <a:tc>
                  <a:txBody>
                    <a:bodyPr/>
                    <a:lstStyle/>
                    <a:p>
                      <a:pPr algn="ctr">
                        <a:buNone/>
                      </a:pPr>
                      <a:r>
                        <a:rPr lang="zh-CN" altLang="en-US" sz="800">
                          <a:latin typeface="微软雅黑" panose="020B0503020204020204" charset="-122"/>
                          <a:ea typeface="微软雅黑" panose="020B0503020204020204" charset="-122"/>
                          <a:sym typeface="+mn-ea"/>
                        </a:rPr>
                        <a:t>一方桃源里</a:t>
                      </a:r>
                      <a:endParaRPr lang="zh-CN" altLang="en-US" sz="800">
                        <a:latin typeface="微软雅黑" panose="020B0503020204020204" charset="-122"/>
                        <a:ea typeface="微软雅黑" panose="020B0503020204020204" charset="-122"/>
                      </a:endParaRP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buNone/>
                      </a:pPr>
                      <a:endParaRPr lang="en-US"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buNone/>
                      </a:pPr>
                      <a:endParaRPr lang="en-US"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buNone/>
                      </a:pPr>
                      <a:endParaRPr lang="en-US"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pPr>
                      <a:endParaRPr lang="en-US"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pPr>
                      <a:endPar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100000"/>
                        </a:lnSpc>
                      </a:pPr>
                      <a:r>
                        <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三室两卫</a:t>
                      </a:r>
                    </a:p>
                    <a:p>
                      <a:pPr algn="ctr" rtl="0" eaLnBrk="0">
                        <a:lnSpc>
                          <a:spcPct val="100000"/>
                        </a:lnSpc>
                      </a:pPr>
                      <a:endPar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pPr>
                      <a:endParaRPr lang="zh-CN"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100000"/>
                        </a:lnSpc>
                      </a:pPr>
                      <a:r>
                        <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三室两卫</a:t>
                      </a:r>
                    </a:p>
                    <a:p>
                      <a:pPr algn="ctr" rtl="0" eaLnBrk="0">
                        <a:lnSpc>
                          <a:spcPct val="100000"/>
                        </a:lnSpc>
                      </a:pPr>
                      <a:endParaRPr lang="en-US"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pPr>
                      <a:r>
                        <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四室两卫</a:t>
                      </a:r>
                    </a:p>
                    <a:p>
                      <a:pPr algn="ctr" rtl="0" eaLnBrk="0">
                        <a:lnSpc>
                          <a:spcPct val="6000"/>
                        </a:lnSpc>
                      </a:pPr>
                      <a:endParaRPr lang="zh-CN"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pPr>
                      <a:endParaRPr lang="en-US"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100000"/>
                        </a:lnSpc>
                      </a:pPr>
                      <a:endParaRPr lang="en-US"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100000"/>
                        </a:lnSpc>
                      </a:pPr>
                      <a:r>
                        <a:rPr lang="zh-CN" altLang="en-US" sz="8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独栋别墅</a:t>
                      </a: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2"/>
                  </a:ext>
                </a:extLst>
              </a:tr>
              <a:tr h="335280">
                <a:tc>
                  <a:txBody>
                    <a:bodyPr/>
                    <a:lstStyle/>
                    <a:p>
                      <a:pPr algn="ctr">
                        <a:buNone/>
                      </a:pPr>
                      <a:r>
                        <a:rPr lang="zh-CN" altLang="en-US" sz="800">
                          <a:latin typeface="微软雅黑" panose="020B0503020204020204" charset="-122"/>
                          <a:ea typeface="微软雅黑" panose="020B0503020204020204" charset="-122"/>
                          <a:sym typeface="+mn-ea"/>
                        </a:rPr>
                        <a:t>凤语江南</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buNone/>
                      </a:pPr>
                      <a:endParaRPr lang="en-US"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buNone/>
                      </a:pPr>
                      <a:endParaRPr lang="en-US"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buNone/>
                      </a:pPr>
                      <a:endParaRPr lang="en-US"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buNone/>
                      </a:pPr>
                      <a:r>
                        <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三室两卫</a:t>
                      </a:r>
                    </a:p>
                    <a:p>
                      <a:pPr algn="ctr" rtl="0" eaLnBrk="0">
                        <a:lnSpc>
                          <a:spcPct val="6000"/>
                        </a:lnSpc>
                        <a:buNone/>
                      </a:pPr>
                      <a:endParaRPr lang="en-US"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buNone/>
                      </a:pPr>
                      <a:r>
                        <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三室两卫</a:t>
                      </a:r>
                    </a:p>
                    <a:p>
                      <a:pPr algn="ctr" rtl="0" eaLnBrk="0">
                        <a:lnSpc>
                          <a:spcPct val="6000"/>
                        </a:lnSpc>
                        <a:buNone/>
                      </a:pPr>
                      <a:endPar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100000"/>
                        </a:lnSpc>
                        <a:buNone/>
                      </a:pPr>
                      <a:endPar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buNone/>
                      </a:pPr>
                      <a:endParaRPr lang="zh-CN"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100000"/>
                        </a:lnSpc>
                        <a:buNone/>
                      </a:pPr>
                      <a:r>
                        <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四室两卫</a:t>
                      </a:r>
                      <a:endParaRPr lang="en-US"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buNone/>
                      </a:pPr>
                      <a:r>
                        <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四室两卫</a:t>
                      </a:r>
                    </a:p>
                    <a:p>
                      <a:pPr algn="ctr" rtl="0" eaLnBrk="0">
                        <a:lnSpc>
                          <a:spcPct val="6000"/>
                        </a:lnSpc>
                        <a:buNone/>
                      </a:pPr>
                      <a:endParaRPr lang="zh-CN"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6000"/>
                        </a:lnSpc>
                        <a:buNone/>
                      </a:pPr>
                      <a:endParaRPr lang="en-US" altLang="en-US" sz="800" dirty="0">
                        <a:latin typeface="微软雅黑" panose="020B0503020204020204" charset="-122"/>
                        <a:ea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100000"/>
                        </a:lnSpc>
                        <a:buNone/>
                      </a:pPr>
                      <a:endParaRPr lang="en-US"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tc>
                  <a:txBody>
                    <a:bodyPr/>
                    <a:lstStyle/>
                    <a:p>
                      <a:pPr algn="ctr" rtl="0" eaLnBrk="0">
                        <a:lnSpc>
                          <a:spcPct val="100000"/>
                        </a:lnSpc>
                        <a:buNone/>
                      </a:pPr>
                      <a:endParaRPr lang="en-US" altLang="en-US" sz="8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3"/>
                  </a:ext>
                </a:extLst>
              </a:tr>
              <a:tr h="401955">
                <a:tc>
                  <a:txBody>
                    <a:bodyPr/>
                    <a:lstStyle/>
                    <a:p>
                      <a:pPr algn="ctr">
                        <a:buNone/>
                      </a:pPr>
                      <a:r>
                        <a:rPr lang="zh-CN" altLang="en-US" sz="800">
                          <a:latin typeface="微软雅黑" panose="020B0503020204020204" charset="-122"/>
                          <a:ea typeface="微软雅黑" panose="020B0503020204020204" charset="-122"/>
                          <a:sym typeface="+mn-ea"/>
                        </a:rPr>
                        <a:t>凤凰如院</a:t>
                      </a:r>
                      <a:endParaRPr lang="zh-CN" altLang="en-US" sz="800">
                        <a:latin typeface="微软雅黑" panose="020B0503020204020204" charset="-122"/>
                        <a:ea typeface="微软雅黑" panose="020B0503020204020204" charset="-122"/>
                        <a:cs typeface="微软雅黑" panose="020B0503020204020204" charset="-122"/>
                        <a:sym typeface="+mn-ea"/>
                      </a:endParaRP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eaLnBrk="0">
                        <a:lnSpc>
                          <a:spcPct val="110000"/>
                        </a:lnSpc>
                        <a:buNone/>
                      </a:pPr>
                      <a:endParaRPr lang="en-US"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eaLnBrk="0">
                        <a:lnSpc>
                          <a:spcPct val="110000"/>
                        </a:lnSpc>
                        <a:buNone/>
                      </a:pPr>
                      <a:endParaRPr lang="en-US"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eaLnBrk="0">
                        <a:lnSpc>
                          <a:spcPct val="110000"/>
                        </a:lnSpc>
                        <a:buNone/>
                      </a:pPr>
                      <a:endParaRPr lang="en-US"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eaLnBrk="0">
                        <a:lnSpc>
                          <a:spcPct val="110000"/>
                        </a:lnSpc>
                      </a:pPr>
                      <a:endParaRPr lang="en-US"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eaLnBrk="0">
                        <a:lnSpc>
                          <a:spcPct val="110000"/>
                        </a:lnSpc>
                      </a:pPr>
                      <a:endPar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eaLnBrk="0">
                        <a:lnSpc>
                          <a:spcPct val="110000"/>
                        </a:lnSpc>
                      </a:pPr>
                      <a:endParaRPr lang="en-US"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eaLnBrk="0">
                        <a:lnSpc>
                          <a:spcPct val="110000"/>
                        </a:lnSpc>
                      </a:pPr>
                      <a:endPar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eaLnBrk="0">
                        <a:lnSpc>
                          <a:spcPct val="110000"/>
                        </a:lnSpc>
                      </a:pPr>
                      <a:endPar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eaLnBrk="0">
                        <a:lnSpc>
                          <a:spcPct val="101000"/>
                        </a:lnSpc>
                      </a:pPr>
                      <a:endParaRPr lang="zh-CN"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eaLnBrk="0">
                        <a:lnSpc>
                          <a:spcPct val="101000"/>
                        </a:lnSpc>
                      </a:pPr>
                      <a:r>
                        <a:rPr lang="zh-CN" altLang="en-US" sz="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合院别墅</a:t>
                      </a: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eaLnBrk="0">
                        <a:lnSpc>
                          <a:spcPct val="101000"/>
                        </a:lnSpc>
                      </a:pPr>
                      <a:endParaRPr lang="en-US" altLang="en-US" sz="8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eaLnBrk="0">
                        <a:lnSpc>
                          <a:spcPct val="101000"/>
                        </a:lnSpc>
                      </a:pPr>
                      <a:r>
                        <a:rPr lang="zh-CN" altLang="en-US" sz="8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合院别墅</a:t>
                      </a:r>
                    </a:p>
                  </a:txBody>
                  <a:tcPr marL="0" marR="0"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bl>
          </a:graphicData>
        </a:graphic>
      </p:graphicFrame>
      <p:sp>
        <p:nvSpPr>
          <p:cNvPr id="13" name="文本框 12"/>
          <p:cNvSpPr txBox="1"/>
          <p:nvPr>
            <p:custDataLst>
              <p:tags r:id="rId3"/>
            </p:custDataLst>
          </p:nvPr>
        </p:nvSpPr>
        <p:spPr>
          <a:xfrm>
            <a:off x="191770" y="3070860"/>
            <a:ext cx="11811000" cy="2074545"/>
          </a:xfrm>
          <a:prstGeom prst="rect">
            <a:avLst/>
          </a:prstGeom>
          <a:solidFill>
            <a:srgbClr val="FBE5D6"/>
          </a:solidFill>
        </p:spPr>
        <p:txBody>
          <a:bodyPr wrap="square" rtlCol="0">
            <a:noAutofit/>
          </a:bodyPr>
          <a:lstStyle/>
          <a:p>
            <a:pPr marL="171450" indent="-171450" fontAlgn="auto">
              <a:lnSpc>
                <a:spcPct val="150000"/>
              </a:lnSpc>
              <a:buFont typeface="Wingdings" panose="05000000000000000000" charset="0"/>
              <a:buChar char="n"/>
            </a:pPr>
            <a:r>
              <a:rPr lang="en-US" altLang="zh-CN" sz="1200" b="1">
                <a:latin typeface="微软雅黑" panose="020B0503020204020204" charset="-122"/>
                <a:ea typeface="微软雅黑" panose="020B0503020204020204" charset="-122"/>
                <a:cs typeface="微软雅黑" panose="020B0503020204020204" charset="-122"/>
              </a:rPr>
              <a:t>90-120</a:t>
            </a:r>
            <a:r>
              <a:rPr lang="zh-CN" altLang="en-US" sz="1200" b="1">
                <a:latin typeface="微软雅黑" panose="020B0503020204020204" charset="-122"/>
                <a:ea typeface="微软雅黑" panose="020B0503020204020204" charset="-122"/>
                <a:cs typeface="微软雅黑" panose="020B0503020204020204" charset="-122"/>
              </a:rPr>
              <a:t>㎡三室两卫，在这个面积段，根据张家港目前刚需市场销售户型产品的配比，可知为张家港项目销售的主力户型之一，低首付、低总价、低贷款产品，可作为</a:t>
            </a:r>
            <a:r>
              <a:rPr 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项目</a:t>
            </a:r>
            <a:r>
              <a:rPr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现金流产品 </a:t>
            </a:r>
            <a:r>
              <a:rPr 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，建议产品一定比例</a:t>
            </a:r>
            <a:r>
              <a:rPr lang="en-US" alt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20%</a:t>
            </a:r>
            <a:r>
              <a:rPr 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配置（在实际产品规划设计方案中，建议做可变户型产品）；</a:t>
            </a:r>
          </a:p>
          <a:p>
            <a:pPr marL="171450" indent="-171450" fontAlgn="auto">
              <a:lnSpc>
                <a:spcPct val="150000"/>
              </a:lnSpc>
              <a:buFont typeface="Wingdings" panose="05000000000000000000" charset="0"/>
              <a:buChar char="n"/>
            </a:pPr>
            <a:r>
              <a:rPr lang="en-US" altLang="zh-CN" sz="1200" b="1">
                <a:latin typeface="微软雅黑" panose="020B0503020204020204" charset="-122"/>
                <a:ea typeface="微软雅黑" panose="020B0503020204020204" charset="-122"/>
                <a:cs typeface="微软雅黑" panose="020B0503020204020204" charset="-122"/>
              </a:rPr>
              <a:t>120-150</a:t>
            </a:r>
            <a:r>
              <a:rPr lang="zh-CN" altLang="en-US" sz="1200" b="1">
                <a:latin typeface="微软雅黑" panose="020B0503020204020204" charset="-122"/>
                <a:ea typeface="微软雅黑" panose="020B0503020204020204" charset="-122"/>
                <a:cs typeface="微软雅黑" panose="020B0503020204020204" charset="-122"/>
              </a:rPr>
              <a:t>㎡三室两卫、四室两卫，经典三居、四居户型产品，</a:t>
            </a:r>
            <a:r>
              <a:rPr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有</a:t>
            </a:r>
            <a:r>
              <a:rPr 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属于自己产品</a:t>
            </a:r>
            <a:r>
              <a:rPr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的市场</a:t>
            </a:r>
            <a:r>
              <a:rPr 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核心</a:t>
            </a:r>
            <a:r>
              <a:rPr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竞争力 ，可作为</a:t>
            </a:r>
            <a:r>
              <a:rPr 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项目重点</a:t>
            </a:r>
            <a:r>
              <a:rPr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产品</a:t>
            </a:r>
            <a:r>
              <a:rPr 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配置</a:t>
            </a:r>
            <a:r>
              <a:rPr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建议产品配比</a:t>
            </a:r>
            <a:r>
              <a:rPr lang="en-US" alt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60%</a:t>
            </a:r>
            <a:r>
              <a:rPr lang="zh-CN" sz="1200" b="1" kern="0" dirty="0" err="1">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altLang="en-US"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Wingdings" panose="05000000000000000000" charset="0"/>
              <a:buChar char="n"/>
            </a:pPr>
            <a:r>
              <a:rPr lang="en-US" alt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150-170</a:t>
            </a:r>
            <a:r>
              <a:rPr lang="zh-CN" altLang="en-US"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㎡四室两卫，鉴于总价过高，市场认可度一般，可以作为项目的补充户型，建议配</a:t>
            </a:r>
            <a:r>
              <a:rPr lang="en-US" alt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10%</a:t>
            </a:r>
            <a:endParaRPr lang="zh-CN" altLang="en-US"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Wingdings" panose="05000000000000000000" charset="0"/>
              <a:buChar char="n"/>
            </a:pPr>
            <a:r>
              <a:rPr lang="en-US" alt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200</a:t>
            </a:r>
            <a:r>
              <a:rPr lang="zh-CN" altLang="en-US"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㎡及以上面积段，作为利润型户型，建议配比</a:t>
            </a:r>
            <a:r>
              <a:rPr lang="en-US" altLang="zh-CN"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10%</a:t>
            </a:r>
            <a:r>
              <a:rPr lang="zh-CN" altLang="en-US" sz="12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p>
          <a:p>
            <a:pPr indent="0" algn="ctr" fontAlgn="auto">
              <a:lnSpc>
                <a:spcPct val="150000"/>
              </a:lnSpc>
              <a:buFont typeface="Wingdings" panose="05000000000000000000" charset="0"/>
              <a:buNone/>
            </a:pPr>
            <a:r>
              <a:rPr lang="zh-CN" altLang="en-US" sz="20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重功能，降总价，控面积为项目户型设计产品的重点</a:t>
            </a:r>
          </a:p>
        </p:txBody>
      </p:sp>
      <p:sp>
        <p:nvSpPr>
          <p:cNvPr id="4" name="矩形 3"/>
          <p:cNvSpPr/>
          <p:nvPr>
            <p:custDataLst>
              <p:tags r:id="rId4"/>
            </p:custDataLst>
          </p:nvPr>
        </p:nvSpPr>
        <p:spPr>
          <a:xfrm>
            <a:off x="4224020" y="1771015"/>
            <a:ext cx="2557780" cy="1219200"/>
          </a:xfrm>
          <a:prstGeom prst="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7464425" y="1771015"/>
            <a:ext cx="1824990" cy="1219835"/>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6"/>
            </p:custDataLst>
          </p:nvPr>
        </p:nvSpPr>
        <p:spPr>
          <a:xfrm>
            <a:off x="9336405" y="1771015"/>
            <a:ext cx="824865" cy="1219200"/>
          </a:xfrm>
          <a:prstGeom prst="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7"/>
            </p:custDataLst>
          </p:nvPr>
        </p:nvSpPr>
        <p:spPr>
          <a:xfrm>
            <a:off x="11064875" y="1771650"/>
            <a:ext cx="824865" cy="1219200"/>
          </a:xfrm>
          <a:prstGeom prst="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0488488" y="475154"/>
            <a:ext cx="1703513" cy="369332"/>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目标客户分析</a:t>
            </a:r>
          </a:p>
        </p:txBody>
      </p:sp>
      <p:graphicFrame>
        <p:nvGraphicFramePr>
          <p:cNvPr id="8" name="表格 5"/>
          <p:cNvGraphicFramePr>
            <a:graphicFrameLocks noGrp="1"/>
          </p:cNvGraphicFramePr>
          <p:nvPr>
            <p:custDataLst>
              <p:tags r:id="rId1"/>
            </p:custDataLst>
          </p:nvPr>
        </p:nvGraphicFramePr>
        <p:xfrm>
          <a:off x="551815" y="3169285"/>
          <a:ext cx="6450965" cy="2319020"/>
        </p:xfrm>
        <a:graphic>
          <a:graphicData uri="http://schemas.openxmlformats.org/drawingml/2006/table">
            <a:tbl>
              <a:tblPr firstRow="1" bandRow="1">
                <a:tableStyleId>{5C22544A-7EE6-4342-B048-85BDC9FD1C3A}</a:tableStyleId>
              </a:tblPr>
              <a:tblGrid>
                <a:gridCol w="2211070">
                  <a:extLst>
                    <a:ext uri="{9D8B030D-6E8A-4147-A177-3AD203B41FA5}">
                      <a16:colId xmlns:a16="http://schemas.microsoft.com/office/drawing/2014/main" val="20000"/>
                    </a:ext>
                  </a:extLst>
                </a:gridCol>
                <a:gridCol w="4239895">
                  <a:extLst>
                    <a:ext uri="{9D8B030D-6E8A-4147-A177-3AD203B41FA5}">
                      <a16:colId xmlns:a16="http://schemas.microsoft.com/office/drawing/2014/main" val="20001"/>
                    </a:ext>
                  </a:extLst>
                </a:gridCol>
              </a:tblGrid>
              <a:tr h="370840">
                <a:tc gridSpan="2">
                  <a:txBody>
                    <a:bodyPr/>
                    <a:lstStyle/>
                    <a:p>
                      <a:pPr algn="ctr"/>
                      <a:r>
                        <a:rPr lang="zh-CN" altLang="en-US" sz="1800" dirty="0">
                          <a:latin typeface="微软雅黑" panose="020B0503020204020204" charset="-122"/>
                          <a:ea typeface="微软雅黑" panose="020B0503020204020204" charset="-122"/>
                        </a:rPr>
                        <a:t>初级改善客群、品质改善客群</a:t>
                      </a:r>
                    </a:p>
                  </a:txBody>
                  <a:tcPr/>
                </a:tc>
                <a:tc hMerge="1">
                  <a:txBody>
                    <a:bodyPr/>
                    <a:lstStyle/>
                    <a:p>
                      <a:endParaRPr lang="zh-CN"/>
                    </a:p>
                  </a:txBody>
                  <a:tcPr/>
                </a:tc>
                <a:extLst>
                  <a:ext uri="{0D108BD9-81ED-4DB2-BD59-A6C34878D82A}">
                    <a16:rowId xmlns:a16="http://schemas.microsoft.com/office/drawing/2014/main" val="10000"/>
                  </a:ext>
                </a:extLst>
              </a:tr>
              <a:tr h="279400">
                <a:tc>
                  <a:txBody>
                    <a:bodyPr/>
                    <a:lstStyle/>
                    <a:p>
                      <a:pPr algn="ctr">
                        <a:buNone/>
                      </a:pPr>
                      <a:r>
                        <a:rPr lang="zh-CN" altLang="en-US" sz="1200" b="1" dirty="0">
                          <a:latin typeface="微软雅黑" panose="020B0503020204020204" charset="-122"/>
                          <a:ea typeface="微软雅黑" panose="020B0503020204020204" charset="-122"/>
                        </a:rPr>
                        <a:t>客群占比</a:t>
                      </a:r>
                    </a:p>
                  </a:txBody>
                  <a:tcPr/>
                </a:tc>
                <a:tc>
                  <a:txBody>
                    <a:bodyPr/>
                    <a:lstStyle/>
                    <a:p>
                      <a:pPr algn="ctr">
                        <a:buNone/>
                      </a:pPr>
                      <a:r>
                        <a:rPr lang="en-US" altLang="zh-CN" sz="1200" b="0" dirty="0">
                          <a:latin typeface="微软雅黑" panose="020B0503020204020204" charset="-122"/>
                          <a:ea typeface="微软雅黑" panose="020B0503020204020204" charset="-122"/>
                        </a:rPr>
                        <a:t>20%+30%</a:t>
                      </a:r>
                    </a:p>
                  </a:txBody>
                  <a:tcPr/>
                </a:tc>
                <a:extLst>
                  <a:ext uri="{0D108BD9-81ED-4DB2-BD59-A6C34878D82A}">
                    <a16:rowId xmlns:a16="http://schemas.microsoft.com/office/drawing/2014/main" val="10001"/>
                  </a:ext>
                </a:extLst>
              </a:tr>
              <a:tr h="278130">
                <a:tc>
                  <a:txBody>
                    <a:bodyPr/>
                    <a:lstStyle/>
                    <a:p>
                      <a:pPr algn="ctr"/>
                      <a:r>
                        <a:rPr lang="zh-CN" altLang="en-US" sz="1200" b="1" dirty="0">
                          <a:latin typeface="微软雅黑" panose="020B0503020204020204" charset="-122"/>
                          <a:ea typeface="微软雅黑" panose="020B0503020204020204" charset="-122"/>
                        </a:rPr>
                        <a:t>置业性质</a:t>
                      </a:r>
                    </a:p>
                  </a:txBody>
                  <a:tcPr/>
                </a:tc>
                <a:tc>
                  <a:txBody>
                    <a:bodyPr/>
                    <a:lstStyle/>
                    <a:p>
                      <a:pPr algn="ctr"/>
                      <a:r>
                        <a:rPr lang="zh-CN" altLang="en-US" sz="1200" b="0" dirty="0">
                          <a:latin typeface="微软雅黑" panose="020B0503020204020204" charset="-122"/>
                          <a:ea typeface="微软雅黑" panose="020B0503020204020204" charset="-122"/>
                        </a:rPr>
                        <a:t>首次置业、二次置换</a:t>
                      </a:r>
                    </a:p>
                  </a:txBody>
                  <a:tcPr/>
                </a:tc>
                <a:extLst>
                  <a:ext uri="{0D108BD9-81ED-4DB2-BD59-A6C34878D82A}">
                    <a16:rowId xmlns:a16="http://schemas.microsoft.com/office/drawing/2014/main" val="10002"/>
                  </a:ext>
                </a:extLst>
              </a:tr>
              <a:tr h="280035">
                <a:tc>
                  <a:txBody>
                    <a:bodyPr/>
                    <a:lstStyle/>
                    <a:p>
                      <a:pPr algn="ctr"/>
                      <a:r>
                        <a:rPr lang="zh-CN" altLang="en-US" sz="1200" b="1" dirty="0">
                          <a:latin typeface="微软雅黑" panose="020B0503020204020204" charset="-122"/>
                          <a:ea typeface="微软雅黑" panose="020B0503020204020204" charset="-122"/>
                        </a:rPr>
                        <a:t>客户分类</a:t>
                      </a:r>
                    </a:p>
                  </a:txBody>
                  <a:tcPr/>
                </a:tc>
                <a:tc>
                  <a:txBody>
                    <a:bodyPr/>
                    <a:lstStyle/>
                    <a:p>
                      <a:pPr algn="ctr"/>
                      <a:r>
                        <a:rPr lang="zh-CN" altLang="en-US" sz="1200" b="0" dirty="0">
                          <a:latin typeface="微软雅黑" panose="020B0503020204020204" charset="-122"/>
                          <a:ea typeface="微软雅黑" panose="020B0503020204020204" charset="-122"/>
                        </a:rPr>
                        <a:t>居住型客群</a:t>
                      </a:r>
                    </a:p>
                  </a:txBody>
                  <a:tcPr/>
                </a:tc>
                <a:extLst>
                  <a:ext uri="{0D108BD9-81ED-4DB2-BD59-A6C34878D82A}">
                    <a16:rowId xmlns:a16="http://schemas.microsoft.com/office/drawing/2014/main" val="10003"/>
                  </a:ext>
                </a:extLst>
              </a:tr>
              <a:tr h="460375">
                <a:tc>
                  <a:txBody>
                    <a:bodyPr/>
                    <a:lstStyle/>
                    <a:p>
                      <a:pPr algn="ctr"/>
                      <a:r>
                        <a:rPr lang="zh-CN" altLang="en-US" sz="1200" b="1" dirty="0">
                          <a:latin typeface="微软雅黑" panose="020B0503020204020204" charset="-122"/>
                          <a:ea typeface="微软雅黑" panose="020B0503020204020204" charset="-122"/>
                        </a:rPr>
                        <a:t>置业划分</a:t>
                      </a:r>
                    </a:p>
                  </a:txBody>
                  <a:tcPr/>
                </a:tc>
                <a:tc>
                  <a:txBody>
                    <a:bodyPr/>
                    <a:lstStyle/>
                    <a:p>
                      <a:pPr algn="ctr"/>
                      <a:r>
                        <a:rPr lang="zh-CN" altLang="en-US" sz="1200" noProof="0" dirty="0">
                          <a:ln>
                            <a:noFill/>
                          </a:ln>
                          <a:solidFill>
                            <a:srgbClr val="000000"/>
                          </a:solidFill>
                          <a:effectLst/>
                          <a:uLnTx/>
                          <a:uFillTx/>
                          <a:latin typeface="微软雅黑" panose="020B0503020204020204" charset="-122"/>
                          <a:ea typeface="微软雅黑" panose="020B0503020204020204" charset="-122"/>
                          <a:cs typeface="+mn-ea"/>
                          <a:sym typeface="+mn-lt"/>
                        </a:rPr>
                        <a:t>凤凰镇地缘性改善客户、周边工厂、企业管理层部门领导、精英技术群体，个体老板、事业单位、公务员等</a:t>
                      </a:r>
                    </a:p>
                  </a:txBody>
                  <a:tcPr/>
                </a:tc>
                <a:extLst>
                  <a:ext uri="{0D108BD9-81ED-4DB2-BD59-A6C34878D82A}">
                    <a16:rowId xmlns:a16="http://schemas.microsoft.com/office/drawing/2014/main" val="10004"/>
                  </a:ext>
                </a:extLst>
              </a:tr>
              <a:tr h="650240">
                <a:tc>
                  <a:txBody>
                    <a:bodyPr/>
                    <a:lstStyle/>
                    <a:p>
                      <a:pPr algn="ctr">
                        <a:buNone/>
                      </a:pPr>
                      <a:r>
                        <a:rPr lang="zh-CN" altLang="en-US" sz="1200" b="1" dirty="0">
                          <a:latin typeface="微软雅黑" panose="020B0503020204020204" charset="-122"/>
                          <a:ea typeface="微软雅黑" panose="020B0503020204020204" charset="-122"/>
                        </a:rPr>
                        <a:t>特征描述</a:t>
                      </a:r>
                    </a:p>
                  </a:txBody>
                  <a:tcPr anchor="ctr"/>
                </a:tc>
                <a:tc>
                  <a:txBody>
                    <a:bodyPr/>
                    <a:lstStyle/>
                    <a:p>
                      <a:pPr algn="ctr" rtl="0">
                        <a:lnSpc>
                          <a:spcPct val="100000"/>
                        </a:lnSpc>
                        <a:spcBef>
                          <a:spcPts val="5"/>
                        </a:spcBef>
                        <a:buClrTx/>
                        <a:buSzTx/>
                        <a:buFontTx/>
                      </a:pPr>
                      <a:r>
                        <a:rPr lang="zh-CN" altLang="en-US" sz="1200" dirty="0">
                          <a:latin typeface="微软雅黑" panose="020B0503020204020204" charset="-122"/>
                          <a:ea typeface="微软雅黑" panose="020B0503020204020204" charset="-122"/>
                          <a:sym typeface="+mn-lt"/>
                        </a:rPr>
                        <a:t>大部分具备一定置业经验，对区域熟悉度较高，对生活配套配套要求高，需求产品功能，社区品质，生活配套全维改善升级</a:t>
                      </a:r>
                    </a:p>
                  </a:txBody>
                  <a:tcPr/>
                </a:tc>
                <a:extLst>
                  <a:ext uri="{0D108BD9-81ED-4DB2-BD59-A6C34878D82A}">
                    <a16:rowId xmlns:a16="http://schemas.microsoft.com/office/drawing/2014/main" val="10005"/>
                  </a:ext>
                </a:extLst>
              </a:tr>
            </a:tbl>
          </a:graphicData>
        </a:graphic>
      </p:graphicFrame>
      <p:graphicFrame>
        <p:nvGraphicFramePr>
          <p:cNvPr id="6" name="表格 5"/>
          <p:cNvGraphicFramePr>
            <a:graphicFrameLocks noGrp="1"/>
          </p:cNvGraphicFramePr>
          <p:nvPr>
            <p:custDataLst>
              <p:tags r:id="rId2"/>
            </p:custDataLst>
          </p:nvPr>
        </p:nvGraphicFramePr>
        <p:xfrm>
          <a:off x="551815" y="908685"/>
          <a:ext cx="6451600" cy="2190750"/>
        </p:xfrm>
        <a:graphic>
          <a:graphicData uri="http://schemas.openxmlformats.org/drawingml/2006/table">
            <a:tbl>
              <a:tblPr firstRow="1" bandRow="1">
                <a:tableStyleId>{5C22544A-7EE6-4342-B048-85BDC9FD1C3A}</a:tableStyleId>
              </a:tblPr>
              <a:tblGrid>
                <a:gridCol w="2211705">
                  <a:extLst>
                    <a:ext uri="{9D8B030D-6E8A-4147-A177-3AD203B41FA5}">
                      <a16:colId xmlns:a16="http://schemas.microsoft.com/office/drawing/2014/main" val="20000"/>
                    </a:ext>
                  </a:extLst>
                </a:gridCol>
                <a:gridCol w="4239895">
                  <a:extLst>
                    <a:ext uri="{9D8B030D-6E8A-4147-A177-3AD203B41FA5}">
                      <a16:colId xmlns:a16="http://schemas.microsoft.com/office/drawing/2014/main" val="20001"/>
                    </a:ext>
                  </a:extLst>
                </a:gridCol>
              </a:tblGrid>
              <a:tr h="365760">
                <a:tc gridSpan="2">
                  <a:txBody>
                    <a:bodyPr/>
                    <a:lstStyle/>
                    <a:p>
                      <a:pPr algn="ctr"/>
                      <a:r>
                        <a:rPr lang="zh-CN" altLang="en-US" sz="1800" dirty="0">
                          <a:latin typeface="微软雅黑" panose="020B0503020204020204" charset="-122"/>
                          <a:ea typeface="微软雅黑" panose="020B0503020204020204" charset="-122"/>
                        </a:rPr>
                        <a:t>高端改善客群</a:t>
                      </a:r>
                    </a:p>
                  </a:txBody>
                  <a:tcPr/>
                </a:tc>
                <a:tc hMerge="1">
                  <a:txBody>
                    <a:bodyPr/>
                    <a:lstStyle/>
                    <a:p>
                      <a:endParaRPr lang="zh-CN"/>
                    </a:p>
                  </a:txBody>
                  <a:tcPr/>
                </a:tc>
                <a:extLst>
                  <a:ext uri="{0D108BD9-81ED-4DB2-BD59-A6C34878D82A}">
                    <a16:rowId xmlns:a16="http://schemas.microsoft.com/office/drawing/2014/main" val="10000"/>
                  </a:ext>
                </a:extLst>
              </a:tr>
              <a:tr h="274320">
                <a:tc>
                  <a:txBody>
                    <a:bodyPr/>
                    <a:lstStyle/>
                    <a:p>
                      <a:pPr algn="ctr">
                        <a:buNone/>
                      </a:pPr>
                      <a:r>
                        <a:rPr lang="zh-CN" altLang="en-US" sz="1200" b="1" dirty="0">
                          <a:latin typeface="微软雅黑" panose="020B0503020204020204" charset="-122"/>
                          <a:ea typeface="微软雅黑" panose="020B0503020204020204" charset="-122"/>
                        </a:rPr>
                        <a:t>客群占比</a:t>
                      </a:r>
                    </a:p>
                  </a:txBody>
                  <a:tcPr/>
                </a:tc>
                <a:tc>
                  <a:txBody>
                    <a:bodyPr/>
                    <a:lstStyle/>
                    <a:p>
                      <a:pPr algn="ctr">
                        <a:buNone/>
                      </a:pPr>
                      <a:r>
                        <a:rPr lang="en-US" altLang="zh-CN" sz="1200" b="0" dirty="0">
                          <a:latin typeface="微软雅黑" panose="020B0503020204020204" charset="-122"/>
                          <a:ea typeface="微软雅黑" panose="020B0503020204020204" charset="-122"/>
                        </a:rPr>
                        <a:t>50%</a:t>
                      </a:r>
                    </a:p>
                  </a:txBody>
                  <a:tcPr/>
                </a:tc>
                <a:extLst>
                  <a:ext uri="{0D108BD9-81ED-4DB2-BD59-A6C34878D82A}">
                    <a16:rowId xmlns:a16="http://schemas.microsoft.com/office/drawing/2014/main" val="10001"/>
                  </a:ext>
                </a:extLst>
              </a:tr>
              <a:tr h="274320">
                <a:tc>
                  <a:txBody>
                    <a:bodyPr/>
                    <a:lstStyle/>
                    <a:p>
                      <a:pPr algn="ctr"/>
                      <a:r>
                        <a:rPr lang="zh-CN" altLang="en-US" sz="1200" b="1" dirty="0">
                          <a:latin typeface="微软雅黑" panose="020B0503020204020204" charset="-122"/>
                          <a:ea typeface="微软雅黑" panose="020B0503020204020204" charset="-122"/>
                        </a:rPr>
                        <a:t>置业性质</a:t>
                      </a:r>
                    </a:p>
                  </a:txBody>
                  <a:tcPr/>
                </a:tc>
                <a:tc>
                  <a:txBody>
                    <a:bodyPr/>
                    <a:lstStyle/>
                    <a:p>
                      <a:pPr algn="ctr"/>
                      <a:r>
                        <a:rPr lang="zh-CN" altLang="en-US" sz="1200" b="0" dirty="0">
                          <a:latin typeface="微软雅黑" panose="020B0503020204020204" charset="-122"/>
                          <a:ea typeface="微软雅黑" panose="020B0503020204020204" charset="-122"/>
                        </a:rPr>
                        <a:t>多次置业</a:t>
                      </a:r>
                    </a:p>
                  </a:txBody>
                  <a:tcPr/>
                </a:tc>
                <a:extLst>
                  <a:ext uri="{0D108BD9-81ED-4DB2-BD59-A6C34878D82A}">
                    <a16:rowId xmlns:a16="http://schemas.microsoft.com/office/drawing/2014/main" val="10002"/>
                  </a:ext>
                </a:extLst>
              </a:tr>
              <a:tr h="274320">
                <a:tc>
                  <a:txBody>
                    <a:bodyPr/>
                    <a:lstStyle/>
                    <a:p>
                      <a:pPr algn="ctr"/>
                      <a:r>
                        <a:rPr lang="zh-CN" altLang="en-US" sz="1200" b="1" dirty="0">
                          <a:latin typeface="微软雅黑" panose="020B0503020204020204" charset="-122"/>
                          <a:ea typeface="微软雅黑" panose="020B0503020204020204" charset="-122"/>
                        </a:rPr>
                        <a:t>客户分类</a:t>
                      </a:r>
                    </a:p>
                  </a:txBody>
                  <a:tcPr/>
                </a:tc>
                <a:tc>
                  <a:txBody>
                    <a:bodyPr/>
                    <a:lstStyle/>
                    <a:p>
                      <a:pPr algn="ctr"/>
                      <a:r>
                        <a:rPr lang="zh-CN" altLang="en-US" sz="1200" b="0" dirty="0">
                          <a:latin typeface="微软雅黑" panose="020B0503020204020204" charset="-122"/>
                          <a:ea typeface="微软雅黑" panose="020B0503020204020204" charset="-122"/>
                        </a:rPr>
                        <a:t>居住型客群</a:t>
                      </a:r>
                    </a:p>
                  </a:txBody>
                  <a:tcPr/>
                </a:tc>
                <a:extLst>
                  <a:ext uri="{0D108BD9-81ED-4DB2-BD59-A6C34878D82A}">
                    <a16:rowId xmlns:a16="http://schemas.microsoft.com/office/drawing/2014/main" val="10003"/>
                  </a:ext>
                </a:extLst>
              </a:tr>
              <a:tr h="457200">
                <a:tc>
                  <a:txBody>
                    <a:bodyPr/>
                    <a:lstStyle/>
                    <a:p>
                      <a:pPr algn="ctr"/>
                      <a:r>
                        <a:rPr lang="zh-CN" altLang="en-US" sz="1200" b="1" dirty="0">
                          <a:latin typeface="微软雅黑" panose="020B0503020204020204" charset="-122"/>
                          <a:ea typeface="微软雅黑" panose="020B0503020204020204" charset="-122"/>
                        </a:rPr>
                        <a:t>置业划分</a:t>
                      </a:r>
                    </a:p>
                  </a:txBody>
                  <a:tcPr/>
                </a:tc>
                <a:tc>
                  <a:txBody>
                    <a:bodyPr/>
                    <a:lstStyle/>
                    <a:p>
                      <a:pPr algn="ctr"/>
                      <a:r>
                        <a:rPr lang="zh-CN" altLang="en-US" sz="1200" noProof="0" dirty="0">
                          <a:ln>
                            <a:noFill/>
                          </a:ln>
                          <a:solidFill>
                            <a:srgbClr val="000000"/>
                          </a:solidFill>
                          <a:effectLst/>
                          <a:uLnTx/>
                          <a:uFillTx/>
                          <a:latin typeface="微软雅黑" panose="020B0503020204020204" charset="-122"/>
                          <a:ea typeface="微软雅黑" panose="020B0503020204020204" charset="-122"/>
                          <a:cs typeface="+mn-ea"/>
                          <a:sym typeface="+mn-lt"/>
                        </a:rPr>
                        <a:t>张家港地缘性享受型客户、合作方客户资源、周边工厂、企业高管、私企老板、私营业主、张家港区域内的政府领导</a:t>
                      </a:r>
                    </a:p>
                  </a:txBody>
                  <a:tcPr/>
                </a:tc>
                <a:extLst>
                  <a:ext uri="{0D108BD9-81ED-4DB2-BD59-A6C34878D82A}">
                    <a16:rowId xmlns:a16="http://schemas.microsoft.com/office/drawing/2014/main" val="10004"/>
                  </a:ext>
                </a:extLst>
              </a:tr>
              <a:tr h="544830">
                <a:tc>
                  <a:txBody>
                    <a:bodyPr/>
                    <a:lstStyle/>
                    <a:p>
                      <a:pPr algn="ctr">
                        <a:buNone/>
                      </a:pPr>
                      <a:r>
                        <a:rPr lang="zh-CN" altLang="en-US" sz="1200" b="1" dirty="0">
                          <a:latin typeface="微软雅黑" panose="020B0503020204020204" charset="-122"/>
                          <a:ea typeface="微软雅黑" panose="020B0503020204020204" charset="-122"/>
                        </a:rPr>
                        <a:t>特征描述</a:t>
                      </a:r>
                    </a:p>
                  </a:txBody>
                  <a:tcPr anchor="ctr"/>
                </a:tc>
                <a:tc>
                  <a:txBody>
                    <a:bodyPr/>
                    <a:lstStyle/>
                    <a:p>
                      <a:pPr algn="ctr" rtl="0">
                        <a:lnSpc>
                          <a:spcPct val="100000"/>
                        </a:lnSpc>
                        <a:spcBef>
                          <a:spcPts val="5"/>
                        </a:spcBef>
                        <a:buClrTx/>
                        <a:buSzTx/>
                        <a:buFontTx/>
                      </a:pPr>
                      <a:r>
                        <a:rPr lang="zh-CN" altLang="en-US" sz="1200" dirty="0">
                          <a:latin typeface="微软雅黑" panose="020B0503020204020204" charset="-122"/>
                          <a:ea typeface="微软雅黑" panose="020B0503020204020204" charset="-122"/>
                          <a:sym typeface="+mn-lt"/>
                        </a:rPr>
                        <a:t>有多次置业经验，认可区域的规划发展，重视健康养老、生态环境，对生活配套、社区品质有高要求；重视产品尺度及打造品质。</a:t>
                      </a:r>
                    </a:p>
                  </a:txBody>
                  <a:tcPr/>
                </a:tc>
                <a:extLst>
                  <a:ext uri="{0D108BD9-81ED-4DB2-BD59-A6C34878D82A}">
                    <a16:rowId xmlns:a16="http://schemas.microsoft.com/office/drawing/2014/main" val="10005"/>
                  </a:ext>
                </a:extLst>
              </a:tr>
            </a:tbl>
          </a:graphicData>
        </a:graphic>
      </p:graphicFrame>
      <p:graphicFrame>
        <p:nvGraphicFramePr>
          <p:cNvPr id="9" name="图表 8" descr="7b0a202020202263686172745265734964223a20223230343732313936220a7d0a"/>
          <p:cNvGraphicFramePr/>
          <p:nvPr/>
        </p:nvGraphicFramePr>
        <p:xfrm>
          <a:off x="7176135" y="1340485"/>
          <a:ext cx="4810760" cy="3745230"/>
        </p:xfrm>
        <a:graphic>
          <a:graphicData uri="http://schemas.openxmlformats.org/drawingml/2006/chart">
            <c:chart xmlns:c="http://schemas.openxmlformats.org/drawingml/2006/chart" xmlns:r="http://schemas.openxmlformats.org/officeDocument/2006/relationships" r:id="rId4"/>
          </a:graphicData>
        </a:graphic>
      </p:graphicFrame>
      <p:sp>
        <p:nvSpPr>
          <p:cNvPr id="11" name="文本框 10"/>
          <p:cNvSpPr txBox="1"/>
          <p:nvPr/>
        </p:nvSpPr>
        <p:spPr>
          <a:xfrm>
            <a:off x="8653780" y="3789045"/>
            <a:ext cx="803910" cy="460375"/>
          </a:xfrm>
          <a:prstGeom prst="rect">
            <a:avLst/>
          </a:prstGeom>
          <a:noFill/>
        </p:spPr>
        <p:txBody>
          <a:bodyPr wrap="square" rtlCol="0">
            <a:spAutoFit/>
          </a:bodyPr>
          <a:lstStyle/>
          <a:p>
            <a:pPr algn="ctr"/>
            <a:r>
              <a:rPr lang="en-US" altLang="zh-CN" sz="1200">
                <a:latin typeface="微软雅黑" panose="020B0503020204020204" charset="-122"/>
                <a:ea typeface="微软雅黑" panose="020B0503020204020204" charset="-122"/>
                <a:cs typeface="微软雅黑" panose="020B0503020204020204" charset="-122"/>
              </a:rPr>
              <a:t>188</a:t>
            </a:r>
            <a:r>
              <a:rPr lang="zh-CN" altLang="en-US" sz="1200">
                <a:latin typeface="微软雅黑" panose="020B0503020204020204" charset="-122"/>
                <a:ea typeface="微软雅黑" panose="020B0503020204020204" charset="-122"/>
                <a:cs typeface="微软雅黑" panose="020B0503020204020204" charset="-122"/>
              </a:rPr>
              <a:t>㎡</a:t>
            </a:r>
          </a:p>
          <a:p>
            <a:pPr algn="ctr"/>
            <a:r>
              <a:rPr lang="zh-CN" altLang="en-US" sz="1200">
                <a:latin typeface="微软雅黑" panose="020B0503020204020204" charset="-122"/>
                <a:ea typeface="微软雅黑" panose="020B0503020204020204" charset="-122"/>
                <a:cs typeface="微软雅黑" panose="020B0503020204020204" charset="-122"/>
              </a:rPr>
              <a:t>双拼合院</a:t>
            </a:r>
          </a:p>
        </p:txBody>
      </p:sp>
      <p:sp>
        <p:nvSpPr>
          <p:cNvPr id="12" name="文本框 11"/>
          <p:cNvSpPr txBox="1"/>
          <p:nvPr/>
        </p:nvSpPr>
        <p:spPr>
          <a:xfrm>
            <a:off x="9645015" y="2708910"/>
            <a:ext cx="843280" cy="460375"/>
          </a:xfrm>
          <a:prstGeom prst="rect">
            <a:avLst/>
          </a:prstGeom>
          <a:noFill/>
        </p:spPr>
        <p:txBody>
          <a:bodyPr wrap="square" rtlCol="0">
            <a:spAutoFit/>
          </a:bodyPr>
          <a:lstStyle/>
          <a:p>
            <a:pPr algn="ctr"/>
            <a:r>
              <a:rPr lang="en-US" altLang="zh-CN" sz="1200">
                <a:latin typeface="微软雅黑" panose="020B0503020204020204" charset="-122"/>
                <a:ea typeface="微软雅黑" panose="020B0503020204020204" charset="-122"/>
                <a:cs typeface="微软雅黑" panose="020B0503020204020204" charset="-122"/>
              </a:rPr>
              <a:t>138</a:t>
            </a:r>
            <a:r>
              <a:rPr lang="zh-CN" altLang="en-US" sz="1200">
                <a:latin typeface="微软雅黑" panose="020B0503020204020204" charset="-122"/>
                <a:ea typeface="微软雅黑" panose="020B0503020204020204" charset="-122"/>
                <a:cs typeface="微软雅黑" panose="020B0503020204020204" charset="-122"/>
              </a:rPr>
              <a:t>㎡</a:t>
            </a:r>
          </a:p>
          <a:p>
            <a:pPr algn="ctr"/>
            <a:r>
              <a:rPr lang="zh-CN" altLang="en-US" sz="1200">
                <a:latin typeface="微软雅黑" panose="020B0503020204020204" charset="-122"/>
                <a:ea typeface="微软雅黑" panose="020B0503020204020204" charset="-122"/>
                <a:cs typeface="微软雅黑" panose="020B0503020204020204" charset="-122"/>
              </a:rPr>
              <a:t>叠加别墅</a:t>
            </a:r>
          </a:p>
        </p:txBody>
      </p:sp>
      <p:sp>
        <p:nvSpPr>
          <p:cNvPr id="13" name="文本框 12"/>
          <p:cNvSpPr txBox="1"/>
          <p:nvPr/>
        </p:nvSpPr>
        <p:spPr>
          <a:xfrm>
            <a:off x="9696450" y="3573145"/>
            <a:ext cx="1083310" cy="460375"/>
          </a:xfrm>
          <a:prstGeom prst="rect">
            <a:avLst/>
          </a:prstGeom>
          <a:noFill/>
        </p:spPr>
        <p:txBody>
          <a:bodyPr wrap="square" rtlCol="0">
            <a:spAutoFit/>
          </a:bodyPr>
          <a:lstStyle/>
          <a:p>
            <a:pPr algn="ctr"/>
            <a:r>
              <a:rPr lang="en-US" altLang="zh-CN" sz="1200">
                <a:latin typeface="微软雅黑" panose="020B0503020204020204" charset="-122"/>
                <a:ea typeface="微软雅黑" panose="020B0503020204020204" charset="-122"/>
                <a:cs typeface="微软雅黑" panose="020B0503020204020204" charset="-122"/>
              </a:rPr>
              <a:t>148</a:t>
            </a:r>
            <a:r>
              <a:rPr lang="zh-CN" altLang="en-US" sz="1200">
                <a:latin typeface="微软雅黑" panose="020B0503020204020204" charset="-122"/>
                <a:ea typeface="微软雅黑" panose="020B0503020204020204" charset="-122"/>
                <a:cs typeface="微软雅黑" panose="020B0503020204020204" charset="-122"/>
              </a:rPr>
              <a:t>㎡</a:t>
            </a:r>
          </a:p>
          <a:p>
            <a:pPr algn="ctr"/>
            <a:r>
              <a:rPr lang="zh-CN" altLang="en-US" sz="1200">
                <a:latin typeface="微软雅黑" panose="020B0503020204020204" charset="-122"/>
                <a:ea typeface="微软雅黑" panose="020B0503020204020204" charset="-122"/>
                <a:cs typeface="微软雅黑" panose="020B0503020204020204" charset="-122"/>
              </a:rPr>
              <a:t>联排别墅</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58"/>
          <p:cNvGrpSpPr/>
          <p:nvPr/>
        </p:nvGrpSpPr>
        <p:grpSpPr>
          <a:xfrm>
            <a:off x="3804214" y="2651445"/>
            <a:ext cx="4583572" cy="836712"/>
            <a:chOff x="1881153" y="2242336"/>
            <a:chExt cx="4037016" cy="495817"/>
          </a:xfrm>
        </p:grpSpPr>
        <p:grpSp>
          <p:nvGrpSpPr>
            <p:cNvPr id="5" name="组合 1"/>
            <p:cNvGrpSpPr/>
            <p:nvPr/>
          </p:nvGrpSpPr>
          <p:grpSpPr>
            <a:xfrm>
              <a:off x="1881153" y="2242336"/>
              <a:ext cx="4037016" cy="495817"/>
              <a:chOff x="0" y="0"/>
              <a:chExt cx="6086475" cy="606425"/>
            </a:xfrm>
          </p:grpSpPr>
          <p:sp>
            <p:nvSpPr>
              <p:cNvPr id="8" name="Rectangle 31"/>
              <p:cNvSpPr/>
              <p:nvPr/>
            </p:nvSpPr>
            <p:spPr>
              <a:xfrm>
                <a:off x="0" y="420415"/>
                <a:ext cx="6086475" cy="186010"/>
              </a:xfrm>
              <a:prstGeom prst="rect">
                <a:avLst/>
              </a:prstGeom>
              <a:gradFill rotWithShape="1">
                <a:gsLst>
                  <a:gs pos="0">
                    <a:srgbClr val="000000">
                      <a:alpha val="70000"/>
                    </a:srgbClr>
                  </a:gs>
                  <a:gs pos="100000">
                    <a:srgbClr val="000000">
                      <a:alpha val="0"/>
                    </a:srgbClr>
                  </a:gs>
                </a:gsLst>
                <a:path path="shape">
                  <a:fillToRect l="50000" t="50000" r="50000" b="50000"/>
                </a:path>
                <a:tileRect/>
              </a:gradFill>
              <a:ln w="9525">
                <a:noFill/>
              </a:ln>
            </p:spPr>
            <p:txBody>
              <a:bodyPr wrap="none" anchor="ctr"/>
              <a:lstStyle/>
              <a:p>
                <a:endParaRPr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9" name="AutoShape 6"/>
              <p:cNvSpPr/>
              <p:nvPr/>
            </p:nvSpPr>
            <p:spPr>
              <a:xfrm>
                <a:off x="37283" y="0"/>
                <a:ext cx="6049192" cy="533835"/>
              </a:xfrm>
              <a:prstGeom prst="roundRect">
                <a:avLst>
                  <a:gd name="adj" fmla="val 16667"/>
                </a:avLst>
              </a:prstGeom>
              <a:gradFill rotWithShape="1">
                <a:gsLst>
                  <a:gs pos="0">
                    <a:srgbClr val="CE0000">
                      <a:alpha val="100000"/>
                    </a:srgbClr>
                  </a:gs>
                  <a:gs pos="50000">
                    <a:srgbClr val="AD0000">
                      <a:alpha val="100000"/>
                    </a:srgbClr>
                  </a:gs>
                  <a:gs pos="100000">
                    <a:srgbClr val="770000">
                      <a:alpha val="100000"/>
                    </a:srgbClr>
                  </a:gs>
                </a:gsLst>
                <a:lin ang="5400000" scaled="1"/>
                <a:tileRect/>
              </a:gradFill>
              <a:ln w="9525" cap="flat" cmpd="sng">
                <a:solidFill>
                  <a:srgbClr val="808080"/>
                </a:solidFill>
                <a:prstDash val="solid"/>
                <a:round/>
                <a:headEnd type="none" w="med" len="med"/>
                <a:tailEnd type="none" w="med" len="med"/>
              </a:ln>
            </p:spPr>
            <p:txBody>
              <a:bodyPr wrap="none" anchor="ctr"/>
              <a:lstStyle/>
              <a:p>
                <a:endParaRPr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0" name="AutoShape 25"/>
              <p:cNvSpPr/>
              <p:nvPr/>
            </p:nvSpPr>
            <p:spPr>
              <a:xfrm>
                <a:off x="33555" y="0"/>
                <a:ext cx="6052920" cy="533835"/>
              </a:xfrm>
              <a:prstGeom prst="roundRect">
                <a:avLst>
                  <a:gd name="adj" fmla="val 0"/>
                </a:avLst>
              </a:prstGeom>
              <a:noFill/>
              <a:ln w="9525">
                <a:noFill/>
              </a:ln>
            </p:spPr>
            <p:txBody>
              <a:bodyPr wrap="none" lIns="144000" anchor="ctr"/>
              <a:lstStyle/>
              <a:p>
                <a:pPr marL="0" lvl="1" indent="457200" fontAlgn="base">
                  <a:spcBef>
                    <a:spcPct val="0"/>
                  </a:spcBef>
                  <a:spcAft>
                    <a:spcPct val="0"/>
                  </a:spcAft>
                </a:pPr>
                <a:endParaRPr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grpSp>
        <p:sp>
          <p:nvSpPr>
            <p:cNvPr id="6" name="Rectangle 31"/>
            <p:cNvSpPr/>
            <p:nvPr/>
          </p:nvSpPr>
          <p:spPr>
            <a:xfrm>
              <a:off x="1935556" y="2586070"/>
              <a:ext cx="3924499" cy="152083"/>
            </a:xfrm>
            <a:prstGeom prst="rect">
              <a:avLst/>
            </a:prstGeom>
            <a:gradFill rotWithShape="1">
              <a:gsLst>
                <a:gs pos="0">
                  <a:srgbClr val="000000">
                    <a:alpha val="70000"/>
                  </a:srgbClr>
                </a:gs>
                <a:gs pos="100000">
                  <a:srgbClr val="000000">
                    <a:alpha val="0"/>
                  </a:srgbClr>
                </a:gs>
              </a:gsLst>
              <a:path path="shape">
                <a:fillToRect l="50000" t="50000" r="50000" b="50000"/>
              </a:path>
              <a:tileRect/>
            </a:gradFill>
            <a:ln w="9525">
              <a:noFill/>
            </a:ln>
          </p:spPr>
          <p:txBody>
            <a:bodyPr wrap="none" anchor="ctr"/>
            <a:lstStyle/>
            <a:p>
              <a:endParaRPr lang="zh-CN" altLang="en-US">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7" name="AutoShape 6"/>
            <p:cNvSpPr/>
            <p:nvPr/>
          </p:nvSpPr>
          <p:spPr>
            <a:xfrm>
              <a:off x="1960286" y="2242336"/>
              <a:ext cx="3899770" cy="436467"/>
            </a:xfrm>
            <a:prstGeom prst="roundRect">
              <a:avLst>
                <a:gd name="adj" fmla="val 16667"/>
              </a:avLst>
            </a:prstGeom>
            <a:gradFill rotWithShape="1">
              <a:gsLst>
                <a:gs pos="0">
                  <a:srgbClr val="FFFFFF"/>
                </a:gs>
                <a:gs pos="100000">
                  <a:srgbClr val="DDDDDD"/>
                </a:gs>
              </a:gsLst>
              <a:lin ang="5400000" scaled="1"/>
              <a:tileRect/>
            </a:gradFill>
            <a:ln w="9525" cap="flat" cmpd="sng">
              <a:solidFill>
                <a:srgbClr val="D9D9D9"/>
              </a:solidFill>
              <a:prstDash val="solid"/>
              <a:round/>
              <a:headEnd type="none" w="med" len="med"/>
              <a:tailEnd type="none" w="med" len="med"/>
            </a:ln>
          </p:spPr>
          <p:txBody>
            <a:bodyPr wrap="none" anchor="ctr"/>
            <a:lstStyle/>
            <a:p>
              <a:r>
                <a:rPr lang="zh-CN" altLang="en-US" sz="2400" b="1" dirty="0">
                  <a:solidFill>
                    <a:srgbClr val="C00000"/>
                  </a:solidFill>
                  <a:latin typeface="微软雅黑" panose="020B0503020204020204" charset="-122"/>
                  <a:ea typeface="微软雅黑" panose="020B0503020204020204" charset="-122"/>
                  <a:sym typeface="微软雅黑" panose="020B0503020204020204" charset="-122"/>
                </a:rPr>
                <a:t>三、物业发展建议及营销方案</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custDataLst>
              <p:tags r:id="rId1"/>
            </p:custDataLst>
          </p:nvPr>
        </p:nvSpPr>
        <p:spPr>
          <a:xfrm>
            <a:off x="9893935" y="356235"/>
            <a:ext cx="229806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sz="1800" b="1" dirty="0">
                <a:solidFill>
                  <a:schemeClr val="bg1"/>
                </a:solidFill>
                <a:latin typeface="微软雅黑" panose="020B0503020204020204" charset="-122"/>
                <a:ea typeface="微软雅黑" panose="020B0503020204020204" charset="-122"/>
                <a:sym typeface="微软雅黑" panose="020B0503020204020204" charset="-122"/>
              </a:rPr>
              <a:t>城市区位</a:t>
            </a:r>
          </a:p>
        </p:txBody>
      </p:sp>
      <p:pic>
        <p:nvPicPr>
          <p:cNvPr id="6" name="图片 5" descr="微信截图_20250428082927"/>
          <p:cNvPicPr>
            <a:picLocks noChangeAspect="1"/>
          </p:cNvPicPr>
          <p:nvPr/>
        </p:nvPicPr>
        <p:blipFill>
          <a:blip r:embed="rId7"/>
          <a:stretch>
            <a:fillRect/>
          </a:stretch>
        </p:blipFill>
        <p:spPr>
          <a:xfrm>
            <a:off x="335280" y="1181100"/>
            <a:ext cx="4902835" cy="3742690"/>
          </a:xfrm>
          <a:prstGeom prst="rect">
            <a:avLst/>
          </a:prstGeom>
        </p:spPr>
      </p:pic>
      <p:cxnSp>
        <p:nvCxnSpPr>
          <p:cNvPr id="7" name="直接箭头连接符 6"/>
          <p:cNvCxnSpPr/>
          <p:nvPr/>
        </p:nvCxnSpPr>
        <p:spPr>
          <a:xfrm flipV="1">
            <a:off x="2983865" y="3284855"/>
            <a:ext cx="1024255" cy="1093470"/>
          </a:xfrm>
          <a:prstGeom prst="straightConnector1">
            <a:avLst/>
          </a:prstGeom>
          <a:ln w="28575">
            <a:solidFill>
              <a:schemeClr val="tx1"/>
            </a:solidFill>
            <a:prstDash val="dash"/>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H="1" flipV="1">
            <a:off x="1847850" y="1988820"/>
            <a:ext cx="1126490" cy="2399030"/>
          </a:xfrm>
          <a:prstGeom prst="straightConnector1">
            <a:avLst/>
          </a:prstGeom>
          <a:ln w="28575">
            <a:solidFill>
              <a:schemeClr val="tx1"/>
            </a:solidFill>
            <a:prstDash val="dash"/>
            <a:tailEnd type="arrow"/>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3807460" y="3008630"/>
            <a:ext cx="992505" cy="275590"/>
          </a:xfrm>
          <a:prstGeom prst="rect">
            <a:avLst/>
          </a:prstGeom>
          <a:solidFill>
            <a:schemeClr val="accent5">
              <a:lumMod val="50000"/>
            </a:schemeClr>
          </a:solidFill>
        </p:spPr>
        <p:txBody>
          <a:bodyPr wrap="square" rtlCol="0">
            <a:spAutoFit/>
          </a:bodyPr>
          <a:lstStyle/>
          <a:p>
            <a:pPr algn="ctr"/>
            <a:r>
              <a:rPr lang="zh-CN" altLang="en-US" sz="1200">
                <a:latin typeface="微软雅黑" panose="020B0503020204020204" charset="-122"/>
                <a:ea typeface="微软雅黑" panose="020B0503020204020204" charset="-122"/>
              </a:rPr>
              <a:t>张家港站</a:t>
            </a:r>
          </a:p>
        </p:txBody>
      </p:sp>
      <p:sp>
        <p:nvSpPr>
          <p:cNvPr id="10" name="文本框 9"/>
          <p:cNvSpPr txBox="1"/>
          <p:nvPr/>
        </p:nvSpPr>
        <p:spPr>
          <a:xfrm>
            <a:off x="1343660" y="1700530"/>
            <a:ext cx="1429385" cy="275590"/>
          </a:xfrm>
          <a:prstGeom prst="rect">
            <a:avLst/>
          </a:prstGeom>
          <a:solidFill>
            <a:srgbClr val="FF0000"/>
          </a:solidFill>
        </p:spPr>
        <p:txBody>
          <a:bodyPr wrap="square" rtlCol="0">
            <a:spAutoFit/>
          </a:bodyPr>
          <a:lstStyle/>
          <a:p>
            <a:r>
              <a:rPr lang="zh-CN" altLang="en-US" sz="1200">
                <a:latin typeface="微软雅黑" panose="020B0503020204020204" charset="-122"/>
                <a:ea typeface="微软雅黑" panose="020B0503020204020204" charset="-122"/>
              </a:rPr>
              <a:t>张家港市人民政府</a:t>
            </a:r>
          </a:p>
        </p:txBody>
      </p:sp>
      <p:sp>
        <p:nvSpPr>
          <p:cNvPr id="17" name="文本框 16"/>
          <p:cNvSpPr txBox="1"/>
          <p:nvPr/>
        </p:nvSpPr>
        <p:spPr>
          <a:xfrm rot="3540000">
            <a:off x="2063750" y="2924810"/>
            <a:ext cx="608965" cy="213995"/>
          </a:xfrm>
          <a:prstGeom prst="rect">
            <a:avLst/>
          </a:prstGeom>
          <a:solidFill>
            <a:schemeClr val="bg1">
              <a:lumMod val="75000"/>
            </a:schemeClr>
          </a:solidFill>
        </p:spPr>
        <p:txBody>
          <a:bodyPr wrap="square" rtlCol="0">
            <a:spAutoFit/>
          </a:bodyPr>
          <a:lstStyle/>
          <a:p>
            <a:r>
              <a:rPr lang="en-US" altLang="zh-CN" sz="800" b="1">
                <a:latin typeface="微软雅黑" panose="020B0503020204020204" charset="-122"/>
                <a:ea typeface="微软雅黑" panose="020B0503020204020204" charset="-122"/>
                <a:cs typeface="微软雅黑" panose="020B0503020204020204" charset="-122"/>
              </a:rPr>
              <a:t>13.8</a:t>
            </a:r>
            <a:r>
              <a:rPr lang="zh-CN" altLang="en-US" sz="800" b="1">
                <a:latin typeface="微软雅黑" panose="020B0503020204020204" charset="-122"/>
                <a:ea typeface="微软雅黑" panose="020B0503020204020204" charset="-122"/>
                <a:cs typeface="微软雅黑" panose="020B0503020204020204" charset="-122"/>
              </a:rPr>
              <a:t>公里</a:t>
            </a:r>
          </a:p>
        </p:txBody>
      </p:sp>
      <p:sp>
        <p:nvSpPr>
          <p:cNvPr id="11" name="文本框 10"/>
          <p:cNvSpPr txBox="1"/>
          <p:nvPr/>
        </p:nvSpPr>
        <p:spPr>
          <a:xfrm rot="18480000">
            <a:off x="3182620" y="3771900"/>
            <a:ext cx="608965" cy="213995"/>
          </a:xfrm>
          <a:prstGeom prst="rect">
            <a:avLst/>
          </a:prstGeom>
          <a:solidFill>
            <a:schemeClr val="bg1">
              <a:lumMod val="75000"/>
            </a:schemeClr>
          </a:solidFill>
        </p:spPr>
        <p:txBody>
          <a:bodyPr wrap="square" rtlCol="0">
            <a:spAutoFit/>
          </a:bodyPr>
          <a:lstStyle/>
          <a:p>
            <a:r>
              <a:rPr lang="en-US" altLang="zh-CN" sz="800" b="1">
                <a:latin typeface="微软雅黑" panose="020B0503020204020204" charset="-122"/>
                <a:ea typeface="微软雅黑" panose="020B0503020204020204" charset="-122"/>
                <a:cs typeface="微软雅黑" panose="020B0503020204020204" charset="-122"/>
              </a:rPr>
              <a:t>7.8</a:t>
            </a:r>
            <a:r>
              <a:rPr lang="zh-CN" altLang="en-US" sz="800" b="1">
                <a:latin typeface="微软雅黑" panose="020B0503020204020204" charset="-122"/>
                <a:ea typeface="微软雅黑" panose="020B0503020204020204" charset="-122"/>
                <a:cs typeface="微软雅黑" panose="020B0503020204020204" charset="-122"/>
              </a:rPr>
              <a:t>公里</a:t>
            </a:r>
          </a:p>
        </p:txBody>
      </p:sp>
      <p:pic>
        <p:nvPicPr>
          <p:cNvPr id="45" name="Picture 7" descr="光晕"/>
          <p:cNvPicPr>
            <a:picLocks noChangeArrowheads="1"/>
          </p:cNvPicPr>
          <p:nvPr>
            <p:custDataLst>
              <p:tags r:id="rId2"/>
            </p:custDataLst>
          </p:nvPr>
        </p:nvPicPr>
        <p:blipFill>
          <a:blip r:embed="rId8"/>
          <a:srcRect/>
          <a:stretch>
            <a:fillRect/>
          </a:stretch>
        </p:blipFill>
        <p:spPr bwMode="auto">
          <a:xfrm>
            <a:off x="2855481" y="4293341"/>
            <a:ext cx="185393" cy="203824"/>
          </a:xfrm>
          <a:prstGeom prst="rect">
            <a:avLst/>
          </a:prstGeom>
          <a:noFill/>
          <a:ln w="9525">
            <a:noFill/>
            <a:miter lim="800000"/>
            <a:headEnd/>
            <a:tailEnd/>
          </a:ln>
        </p:spPr>
      </p:pic>
      <p:sp>
        <p:nvSpPr>
          <p:cNvPr id="84" name="圆角矩形标注 22"/>
          <p:cNvSpPr/>
          <p:nvPr>
            <p:custDataLst>
              <p:tags r:id="rId3"/>
            </p:custDataLst>
          </p:nvPr>
        </p:nvSpPr>
        <p:spPr>
          <a:xfrm>
            <a:off x="2120900" y="3971925"/>
            <a:ext cx="853440" cy="321310"/>
          </a:xfrm>
          <a:prstGeom prst="wedgeRoundRectCallout">
            <a:avLst>
              <a:gd name="adj1" fmla="val 53288"/>
              <a:gd name="adj2" fmla="val 88948"/>
              <a:gd name="adj3" fmla="val 16667"/>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rPr>
              <a:t>本案</a:t>
            </a:r>
          </a:p>
        </p:txBody>
      </p:sp>
      <p:pic>
        <p:nvPicPr>
          <p:cNvPr id="12" name="图片 11"/>
          <p:cNvPicPr/>
          <p:nvPr/>
        </p:nvPicPr>
        <p:blipFill>
          <a:blip r:embed="rId9"/>
          <a:stretch>
            <a:fillRect/>
          </a:stretch>
        </p:blipFill>
        <p:spPr>
          <a:xfrm>
            <a:off x="5015865" y="788035"/>
            <a:ext cx="6977380" cy="4104640"/>
          </a:xfrm>
          <a:prstGeom prst="rect">
            <a:avLst/>
          </a:prstGeom>
        </p:spPr>
      </p:pic>
      <p:pic>
        <p:nvPicPr>
          <p:cNvPr id="13" name="Picture 7" descr="光晕"/>
          <p:cNvPicPr>
            <a:picLocks noChangeArrowheads="1"/>
          </p:cNvPicPr>
          <p:nvPr>
            <p:custDataLst>
              <p:tags r:id="rId4"/>
            </p:custDataLst>
          </p:nvPr>
        </p:nvPicPr>
        <p:blipFill>
          <a:blip r:embed="rId8"/>
          <a:srcRect/>
          <a:stretch>
            <a:fillRect/>
          </a:stretch>
        </p:blipFill>
        <p:spPr bwMode="auto">
          <a:xfrm>
            <a:off x="8400301" y="4077441"/>
            <a:ext cx="185393" cy="203824"/>
          </a:xfrm>
          <a:prstGeom prst="rect">
            <a:avLst/>
          </a:prstGeom>
          <a:noFill/>
          <a:ln w="9525">
            <a:noFill/>
            <a:miter lim="800000"/>
            <a:headEnd/>
            <a:tailEnd/>
          </a:ln>
        </p:spPr>
      </p:pic>
      <p:sp>
        <p:nvSpPr>
          <p:cNvPr id="14" name="圆角矩形标注 22"/>
          <p:cNvSpPr/>
          <p:nvPr>
            <p:custDataLst>
              <p:tags r:id="rId5"/>
            </p:custDataLst>
          </p:nvPr>
        </p:nvSpPr>
        <p:spPr>
          <a:xfrm>
            <a:off x="7608570" y="3717290"/>
            <a:ext cx="853440" cy="321310"/>
          </a:xfrm>
          <a:prstGeom prst="wedgeRoundRectCallout">
            <a:avLst>
              <a:gd name="adj1" fmla="val 53288"/>
              <a:gd name="adj2" fmla="val 88948"/>
              <a:gd name="adj3" fmla="val 16667"/>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rPr>
              <a:t>本案</a:t>
            </a:r>
          </a:p>
        </p:txBody>
      </p:sp>
      <p:sp>
        <p:nvSpPr>
          <p:cNvPr id="15" name="文本框 14"/>
          <p:cNvSpPr txBox="1"/>
          <p:nvPr/>
        </p:nvSpPr>
        <p:spPr>
          <a:xfrm>
            <a:off x="282575" y="4902835"/>
            <a:ext cx="11718290" cy="1198880"/>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zh-CN" altLang="en-US" sz="1200">
                <a:latin typeface="微软雅黑" panose="020B0503020204020204" charset="-122"/>
                <a:ea typeface="微软雅黑" panose="020B0503020204020204" charset="-122"/>
                <a:cs typeface="微软雅黑" panose="020B0503020204020204" charset="-122"/>
              </a:rPr>
              <a:t>张家港市，江苏省辖县级市，由苏州市代管，总面积</a:t>
            </a:r>
            <a:r>
              <a:rPr lang="en-US" altLang="zh-CN" sz="1200">
                <a:latin typeface="微软雅黑" panose="020B0503020204020204" charset="-122"/>
                <a:ea typeface="微软雅黑" panose="020B0503020204020204" charset="-122"/>
                <a:cs typeface="微软雅黑" panose="020B0503020204020204" charset="-122"/>
              </a:rPr>
              <a:t>999</a:t>
            </a:r>
            <a:r>
              <a:rPr lang="zh-CN" altLang="en-US" sz="1200">
                <a:latin typeface="微软雅黑" panose="020B0503020204020204" charset="-122"/>
                <a:ea typeface="微软雅黑" panose="020B0503020204020204" charset="-122"/>
                <a:cs typeface="微软雅黑" panose="020B0503020204020204" charset="-122"/>
              </a:rPr>
              <a:t>平方千米（其中陆域面积</a:t>
            </a:r>
            <a:r>
              <a:rPr lang="en-US" altLang="zh-CN" sz="1200">
                <a:latin typeface="微软雅黑" panose="020B0503020204020204" charset="-122"/>
                <a:ea typeface="微软雅黑" panose="020B0503020204020204" charset="-122"/>
                <a:cs typeface="微软雅黑" panose="020B0503020204020204" charset="-122"/>
              </a:rPr>
              <a:t>777</a:t>
            </a:r>
            <a:r>
              <a:rPr lang="zh-CN" altLang="en-US" sz="1200">
                <a:latin typeface="微软雅黑" panose="020B0503020204020204" charset="-122"/>
                <a:ea typeface="微软雅黑" panose="020B0503020204020204" charset="-122"/>
                <a:cs typeface="微软雅黑" panose="020B0503020204020204" charset="-122"/>
              </a:rPr>
              <a:t>平方千米），张家港是沿海和长江两大经济开发带交汇处的新兴港口工业城市。截至</a:t>
            </a:r>
            <a:r>
              <a:rPr lang="en-US" altLang="zh-CN" sz="1200">
                <a:latin typeface="微软雅黑" panose="020B0503020204020204" charset="-122"/>
                <a:ea typeface="微软雅黑" panose="020B0503020204020204" charset="-122"/>
                <a:cs typeface="微软雅黑" panose="020B0503020204020204" charset="-122"/>
              </a:rPr>
              <a:t>2023</a:t>
            </a:r>
            <a:r>
              <a:rPr lang="zh-CN" altLang="en-US" sz="1200">
                <a:latin typeface="微软雅黑" panose="020B0503020204020204" charset="-122"/>
                <a:ea typeface="微软雅黑" panose="020B0503020204020204" charset="-122"/>
                <a:cs typeface="微软雅黑" panose="020B0503020204020204" charset="-122"/>
              </a:rPr>
              <a:t>年末，张家港市常住人口</a:t>
            </a:r>
            <a:r>
              <a:rPr lang="en-US" altLang="zh-CN" sz="1200">
                <a:latin typeface="微软雅黑" panose="020B0503020204020204" charset="-122"/>
                <a:ea typeface="微软雅黑" panose="020B0503020204020204" charset="-122"/>
                <a:cs typeface="微软雅黑" panose="020B0503020204020204" charset="-122"/>
              </a:rPr>
              <a:t>144.02</a:t>
            </a:r>
            <a:r>
              <a:rPr lang="zh-CN" altLang="en-US" sz="1200">
                <a:latin typeface="微软雅黑" panose="020B0503020204020204" charset="-122"/>
                <a:ea typeface="微软雅黑" panose="020B0503020204020204" charset="-122"/>
                <a:cs typeface="微软雅黑" panose="020B0503020204020204" charset="-122"/>
              </a:rPr>
              <a:t>万人，</a:t>
            </a:r>
            <a:r>
              <a:rPr lang="en-US" altLang="zh-CN" sz="1200">
                <a:latin typeface="微软雅黑" panose="020B0503020204020204" charset="-122"/>
                <a:ea typeface="微软雅黑" panose="020B0503020204020204" charset="-122"/>
                <a:cs typeface="微软雅黑" panose="020B0503020204020204" charset="-122"/>
              </a:rPr>
              <a:t>2023</a:t>
            </a:r>
            <a:r>
              <a:rPr lang="zh-CN" altLang="en-US" sz="1200">
                <a:latin typeface="微软雅黑" panose="020B0503020204020204" charset="-122"/>
                <a:ea typeface="微软雅黑" panose="020B0503020204020204" charset="-122"/>
                <a:cs typeface="微软雅黑" panose="020B0503020204020204" charset="-122"/>
              </a:rPr>
              <a:t>年，张家港市实现地区生产总值</a:t>
            </a:r>
            <a:r>
              <a:rPr lang="en-US" altLang="zh-CN" sz="1200">
                <a:latin typeface="微软雅黑" panose="020B0503020204020204" charset="-122"/>
                <a:ea typeface="微软雅黑" panose="020B0503020204020204" charset="-122"/>
                <a:cs typeface="微软雅黑" panose="020B0503020204020204" charset="-122"/>
              </a:rPr>
              <a:t>3365.80</a:t>
            </a:r>
            <a:r>
              <a:rPr lang="zh-CN" altLang="en-US" sz="1200">
                <a:latin typeface="微软雅黑" panose="020B0503020204020204" charset="-122"/>
                <a:ea typeface="微软雅黑" panose="020B0503020204020204" charset="-122"/>
                <a:cs typeface="微软雅黑" panose="020B0503020204020204" charset="-122"/>
              </a:rPr>
              <a:t>亿元，全体居民人均可支配收入</a:t>
            </a:r>
            <a:r>
              <a:rPr lang="en-US" altLang="zh-CN" sz="1200">
                <a:latin typeface="微软雅黑" panose="020B0503020204020204" charset="-122"/>
                <a:ea typeface="微软雅黑" panose="020B0503020204020204" charset="-122"/>
                <a:cs typeface="微软雅黑" panose="020B0503020204020204" charset="-122"/>
              </a:rPr>
              <a:t>71883</a:t>
            </a:r>
            <a:r>
              <a:rPr lang="zh-CN" altLang="en-US" sz="1200">
                <a:latin typeface="微软雅黑" panose="020B0503020204020204" charset="-122"/>
                <a:ea typeface="微软雅黑" panose="020B0503020204020204" charset="-122"/>
                <a:cs typeface="微软雅黑" panose="020B0503020204020204" charset="-122"/>
              </a:rPr>
              <a:t>元，全年新设市场主体</a:t>
            </a:r>
            <a:r>
              <a:rPr lang="en-US" altLang="zh-CN" sz="1200">
                <a:latin typeface="微软雅黑" panose="020B0503020204020204" charset="-122"/>
                <a:ea typeface="微软雅黑" panose="020B0503020204020204" charset="-122"/>
                <a:cs typeface="微软雅黑" panose="020B0503020204020204" charset="-122"/>
              </a:rPr>
              <a:t>25362</a:t>
            </a:r>
            <a:r>
              <a:rPr lang="zh-CN" altLang="en-US" sz="1200">
                <a:latin typeface="微软雅黑" panose="020B0503020204020204" charset="-122"/>
                <a:ea typeface="微软雅黑" panose="020B0503020204020204" charset="-122"/>
                <a:cs typeface="微软雅黑" panose="020B0503020204020204" charset="-122"/>
              </a:rPr>
              <a:t>户，其中新设企业</a:t>
            </a:r>
            <a:r>
              <a:rPr lang="en-US" altLang="zh-CN" sz="1200">
                <a:latin typeface="微软雅黑" panose="020B0503020204020204" charset="-122"/>
                <a:ea typeface="微软雅黑" panose="020B0503020204020204" charset="-122"/>
                <a:cs typeface="微软雅黑" panose="020B0503020204020204" charset="-122"/>
              </a:rPr>
              <a:t>8382</a:t>
            </a:r>
            <a:r>
              <a:rPr lang="zh-CN" altLang="en-US" sz="1200">
                <a:latin typeface="微软雅黑" panose="020B0503020204020204" charset="-122"/>
                <a:ea typeface="微软雅黑" panose="020B0503020204020204" charset="-122"/>
                <a:cs typeface="微软雅黑" panose="020B0503020204020204" charset="-122"/>
              </a:rPr>
              <a:t>户。年末全市共有市场主体</a:t>
            </a:r>
            <a:r>
              <a:rPr lang="en-US" altLang="zh-CN" sz="1200">
                <a:latin typeface="微软雅黑" panose="020B0503020204020204" charset="-122"/>
                <a:ea typeface="微软雅黑" panose="020B0503020204020204" charset="-122"/>
                <a:cs typeface="微软雅黑" panose="020B0503020204020204" charset="-122"/>
              </a:rPr>
              <a:t>22.37</a:t>
            </a:r>
            <a:r>
              <a:rPr lang="zh-CN" altLang="en-US" sz="1200">
                <a:latin typeface="微软雅黑" panose="020B0503020204020204" charset="-122"/>
                <a:ea typeface="微软雅黑" panose="020B0503020204020204" charset="-122"/>
                <a:cs typeface="微软雅黑" panose="020B0503020204020204" charset="-122"/>
              </a:rPr>
              <a:t>万户，其中企业</a:t>
            </a:r>
            <a:r>
              <a:rPr lang="en-US" altLang="zh-CN" sz="1200">
                <a:latin typeface="微软雅黑" panose="020B0503020204020204" charset="-122"/>
                <a:ea typeface="微软雅黑" panose="020B0503020204020204" charset="-122"/>
                <a:cs typeface="微软雅黑" panose="020B0503020204020204" charset="-122"/>
              </a:rPr>
              <a:t>7.90</a:t>
            </a:r>
            <a:r>
              <a:rPr lang="zh-CN" altLang="en-US" sz="1200">
                <a:latin typeface="微软雅黑" panose="020B0503020204020204" charset="-122"/>
                <a:ea typeface="微软雅黑" panose="020B0503020204020204" charset="-122"/>
                <a:cs typeface="微软雅黑" panose="020B0503020204020204" charset="-122"/>
              </a:rPr>
              <a:t>万户，比上年增长</a:t>
            </a:r>
            <a:r>
              <a:rPr lang="en-US" altLang="zh-CN" sz="1200">
                <a:latin typeface="微软雅黑" panose="020B0503020204020204" charset="-122"/>
                <a:ea typeface="微软雅黑" panose="020B0503020204020204" charset="-122"/>
                <a:cs typeface="微软雅黑" panose="020B0503020204020204" charset="-122"/>
              </a:rPr>
              <a:t>11.7%</a:t>
            </a:r>
            <a:r>
              <a:rPr lang="zh-CN" altLang="en-US" sz="1200">
                <a:latin typeface="微软雅黑" panose="020B0503020204020204" charset="-122"/>
                <a:ea typeface="微软雅黑" panose="020B0503020204020204" charset="-122"/>
                <a:cs typeface="微软雅黑" panose="020B0503020204020204" charset="-122"/>
              </a:rPr>
              <a:t>；截至</a:t>
            </a:r>
            <a:r>
              <a:rPr lang="en-US" altLang="zh-CN" sz="1200">
                <a:latin typeface="微软雅黑" panose="020B0503020204020204" charset="-122"/>
                <a:ea typeface="微软雅黑" panose="020B0503020204020204" charset="-122"/>
                <a:cs typeface="微软雅黑" panose="020B0503020204020204" charset="-122"/>
              </a:rPr>
              <a:t>2023</a:t>
            </a:r>
            <a:r>
              <a:rPr lang="zh-CN" altLang="en-US" sz="1200">
                <a:latin typeface="微软雅黑" panose="020B0503020204020204" charset="-122"/>
                <a:ea typeface="微软雅黑" panose="020B0503020204020204" charset="-122"/>
                <a:cs typeface="微软雅黑" panose="020B0503020204020204" charset="-122"/>
              </a:rPr>
              <a:t>年，张家港市辖</a:t>
            </a:r>
            <a:r>
              <a:rPr lang="en-US" altLang="zh-CN" sz="1200">
                <a:latin typeface="微软雅黑" panose="020B0503020204020204" charset="-122"/>
                <a:ea typeface="微软雅黑" panose="020B0503020204020204" charset="-122"/>
                <a:cs typeface="微软雅黑" panose="020B0503020204020204" charset="-122"/>
              </a:rPr>
              <a:t>3</a:t>
            </a:r>
            <a:r>
              <a:rPr lang="zh-CN" altLang="en-US" sz="1200">
                <a:latin typeface="微软雅黑" panose="020B0503020204020204" charset="-122"/>
                <a:ea typeface="微软雅黑" panose="020B0503020204020204" charset="-122"/>
                <a:cs typeface="微软雅黑" panose="020B0503020204020204" charset="-122"/>
              </a:rPr>
              <a:t>个街道、</a:t>
            </a:r>
            <a:r>
              <a:rPr lang="en-US" altLang="zh-CN" sz="1200">
                <a:latin typeface="微软雅黑" panose="020B0503020204020204" charset="-122"/>
                <a:ea typeface="微软雅黑" panose="020B0503020204020204" charset="-122"/>
                <a:cs typeface="微软雅黑" panose="020B0503020204020204" charset="-122"/>
              </a:rPr>
              <a:t>7</a:t>
            </a:r>
            <a:r>
              <a:rPr lang="zh-CN" altLang="en-US" sz="1200">
                <a:latin typeface="微软雅黑" panose="020B0503020204020204" charset="-122"/>
                <a:ea typeface="微软雅黑" panose="020B0503020204020204" charset="-122"/>
                <a:cs typeface="微软雅黑" panose="020B0503020204020204" charset="-122"/>
              </a:rPr>
              <a:t>个镇</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；金港街道、后塍街道、德积街道、塘桥镇、</a:t>
            </a: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凤凰镇</a:t>
            </a:r>
            <a:r>
              <a:rPr lang="zh-CN" altLang="en-US" sz="1200">
                <a:latin typeface="微软雅黑" panose="020B0503020204020204" charset="-122"/>
                <a:ea typeface="微软雅黑" panose="020B0503020204020204" charset="-122"/>
                <a:cs typeface="微软雅黑" panose="020B0503020204020204" charset="-122"/>
              </a:rPr>
              <a:t>、乐余镇、锦丰镇、南丰镇、杨舍镇、大新镇；</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p:nvPr>
            <p:custDataLst>
              <p:tags r:id="rId1"/>
            </p:custDataLst>
          </p:nvPr>
        </p:nvSpPr>
        <p:spPr>
          <a:xfrm>
            <a:off x="8995410" y="304800"/>
            <a:ext cx="3196590"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项目地块开发计划及推售节奏</a:t>
            </a:r>
          </a:p>
        </p:txBody>
      </p:sp>
      <p:pic>
        <p:nvPicPr>
          <p:cNvPr id="4" name="图片 3" descr="微信截图_20250507153207"/>
          <p:cNvPicPr>
            <a:picLocks noChangeAspect="1"/>
          </p:cNvPicPr>
          <p:nvPr/>
        </p:nvPicPr>
        <p:blipFill>
          <a:blip r:embed="rId6"/>
          <a:stretch>
            <a:fillRect/>
          </a:stretch>
        </p:blipFill>
        <p:spPr>
          <a:xfrm>
            <a:off x="191770" y="1052830"/>
            <a:ext cx="9255760" cy="4911090"/>
          </a:xfrm>
          <a:prstGeom prst="rect">
            <a:avLst/>
          </a:prstGeom>
        </p:spPr>
      </p:pic>
      <p:sp>
        <p:nvSpPr>
          <p:cNvPr id="5" name="文本框 4"/>
          <p:cNvSpPr txBox="1"/>
          <p:nvPr/>
        </p:nvSpPr>
        <p:spPr>
          <a:xfrm>
            <a:off x="9480550" y="1052830"/>
            <a:ext cx="2316480" cy="4910455"/>
          </a:xfrm>
          <a:prstGeom prst="rect">
            <a:avLst/>
          </a:prstGeom>
          <a:solidFill>
            <a:schemeClr val="accent5">
              <a:lumMod val="20000"/>
              <a:lumOff val="80000"/>
            </a:schemeClr>
          </a:solidFill>
        </p:spPr>
        <p:txBody>
          <a:bodyPr wrap="square" rtlCol="0">
            <a:noAutofit/>
          </a:bodyPr>
          <a:lstStyle/>
          <a:p>
            <a:pPr indent="0" fontAlgn="auto">
              <a:lnSpc>
                <a:spcPct val="150000"/>
              </a:lnSpc>
            </a:pPr>
            <a:r>
              <a:rPr lang="zh-CN" altLang="en-US" sz="1000">
                <a:latin typeface="微软雅黑" panose="020B0503020204020204" charset="-122"/>
                <a:ea typeface="微软雅黑" panose="020B0503020204020204" charset="-122"/>
              </a:rPr>
              <a:t>项目体量属于规模不大的低密度高端康养、旅游、度假别墅区，该地块完整，建议一期开发完成；分业态进行逐步开发，南侧地块依托</a:t>
            </a:r>
            <a:r>
              <a:rPr lang="en-US" altLang="zh-CN" sz="1000">
                <a:latin typeface="微软雅黑" panose="020B0503020204020204" charset="-122"/>
                <a:ea typeface="微软雅黑" panose="020B0503020204020204" charset="-122"/>
              </a:rPr>
              <a:t>60</a:t>
            </a:r>
            <a:r>
              <a:rPr lang="zh-CN" altLang="en-US" sz="1000">
                <a:latin typeface="微软雅黑" panose="020B0503020204020204" charset="-122"/>
                <a:ea typeface="微软雅黑" panose="020B0503020204020204" charset="-122"/>
              </a:rPr>
              <a:t>万㎡桃花源，居家用览美景，尽收眼底，地块价值高于北侧，且有合作方客户资源做背书，建议先期开发，向南后背北的好处</a:t>
            </a:r>
            <a:r>
              <a:rPr lang="en-US" altLang="zh-CN" sz="1000">
                <a:latin typeface="微软雅黑" panose="020B0503020204020204" charset="-122"/>
                <a:ea typeface="微软雅黑" panose="020B0503020204020204" charset="-122"/>
              </a:rPr>
              <a:t>1</a:t>
            </a:r>
            <a:r>
              <a:rPr lang="zh-CN" altLang="en-US" sz="1000">
                <a:latin typeface="微软雅黑" panose="020B0503020204020204" charset="-122"/>
                <a:ea typeface="微软雅黑" panose="020B0503020204020204" charset="-122"/>
              </a:rPr>
              <a:t>、相比较</a:t>
            </a:r>
            <a:r>
              <a:rPr lang="en-US" altLang="zh-CN" sz="1000">
                <a:latin typeface="微软雅黑" panose="020B0503020204020204" charset="-122"/>
                <a:ea typeface="微软雅黑" panose="020B0503020204020204" charset="-122"/>
              </a:rPr>
              <a:t>6F</a:t>
            </a:r>
            <a:r>
              <a:rPr lang="zh-CN" altLang="en-US" sz="1000">
                <a:latin typeface="微软雅黑" panose="020B0503020204020204" charset="-122"/>
                <a:ea typeface="微软雅黑" panose="020B0503020204020204" charset="-122"/>
              </a:rPr>
              <a:t>叠加别墅，合院的工程投入量最低，减少前期投入成本；</a:t>
            </a:r>
            <a:r>
              <a:rPr lang="en-US" altLang="zh-CN" sz="1000">
                <a:latin typeface="微软雅黑" panose="020B0503020204020204" charset="-122"/>
                <a:ea typeface="微软雅黑" panose="020B0503020204020204" charset="-122"/>
              </a:rPr>
              <a:t>2</a:t>
            </a:r>
            <a:r>
              <a:rPr lang="zh-CN" altLang="en-US" sz="1000">
                <a:latin typeface="微软雅黑" panose="020B0503020204020204" charset="-122"/>
                <a:ea typeface="微软雅黑" panose="020B0503020204020204" charset="-122"/>
              </a:rPr>
              <a:t>、前期项目高端产品入市，为后期联排别墅、叠加别墅入市打下高端产品形象基础，为提价做准备；</a:t>
            </a:r>
            <a:r>
              <a:rPr lang="en-US" altLang="zh-CN" sz="1000">
                <a:latin typeface="微软雅黑" panose="020B0503020204020204" charset="-122"/>
                <a:ea typeface="微软雅黑" panose="020B0503020204020204" charset="-122"/>
              </a:rPr>
              <a:t>3</a:t>
            </a:r>
            <a:r>
              <a:rPr lang="zh-CN" altLang="en-US" sz="1000">
                <a:latin typeface="微软雅黑" panose="020B0503020204020204" charset="-122"/>
                <a:ea typeface="微软雅黑" panose="020B0503020204020204" charset="-122"/>
              </a:rPr>
              <a:t>、目前市场以洋房</a:t>
            </a:r>
            <a:r>
              <a:rPr lang="en-US" altLang="zh-CN" sz="1000">
                <a:latin typeface="微软雅黑" panose="020B0503020204020204" charset="-122"/>
                <a:ea typeface="微软雅黑" panose="020B0503020204020204" charset="-122"/>
              </a:rPr>
              <a:t>+</a:t>
            </a:r>
            <a:r>
              <a:rPr lang="zh-CN" altLang="en-US" sz="1000">
                <a:latin typeface="微软雅黑" panose="020B0503020204020204" charset="-122"/>
                <a:ea typeface="微软雅黑" panose="020B0503020204020204" charset="-122"/>
              </a:rPr>
              <a:t>叠街别墅为市场主力产品，如果我们推出双拼合院，有利于做产品差异化营销；</a:t>
            </a:r>
            <a:r>
              <a:rPr lang="en-US" altLang="zh-CN" sz="1000">
                <a:latin typeface="微软雅黑" panose="020B0503020204020204" charset="-122"/>
                <a:ea typeface="微软雅黑" panose="020B0503020204020204" charset="-122"/>
              </a:rPr>
              <a:t>4</a:t>
            </a:r>
            <a:r>
              <a:rPr lang="zh-CN" altLang="en-US" sz="1000">
                <a:latin typeface="微软雅黑" panose="020B0503020204020204" charset="-122"/>
                <a:ea typeface="微软雅黑" panose="020B0503020204020204" charset="-122"/>
              </a:rPr>
              <a:t>、市场空白，有机会，双拼相交与洋房更有机会，更能够满足当地高端贵族的需求，受到高端群体的青睐；项目整体应该以高端别墅做定位，科技住宅做辅助的项目产品；</a:t>
            </a:r>
          </a:p>
        </p:txBody>
      </p:sp>
      <p:sp>
        <p:nvSpPr>
          <p:cNvPr id="6" name="任意多边形 5"/>
          <p:cNvSpPr/>
          <p:nvPr/>
        </p:nvSpPr>
        <p:spPr>
          <a:xfrm>
            <a:off x="3935730" y="4030345"/>
            <a:ext cx="1588135" cy="1242060"/>
          </a:xfrm>
          <a:custGeom>
            <a:avLst/>
            <a:gdLst>
              <a:gd name="connisteX0" fmla="*/ 229870 w 1685290"/>
              <a:gd name="connsiteY0" fmla="*/ 0 h 1245235"/>
              <a:gd name="connisteX1" fmla="*/ 727710 w 1685290"/>
              <a:gd name="connsiteY1" fmla="*/ 258445 h 1245235"/>
              <a:gd name="connisteX2" fmla="*/ 795020 w 1685290"/>
              <a:gd name="connsiteY2" fmla="*/ 172085 h 1245235"/>
              <a:gd name="connisteX3" fmla="*/ 1685290 w 1685290"/>
              <a:gd name="connsiteY3" fmla="*/ 746760 h 1245235"/>
              <a:gd name="connisteX4" fmla="*/ 929005 w 1685290"/>
              <a:gd name="connsiteY4" fmla="*/ 1245235 h 1245235"/>
              <a:gd name="connisteX5" fmla="*/ 756285 w 1685290"/>
              <a:gd name="connsiteY5" fmla="*/ 871855 h 1245235"/>
              <a:gd name="connisteX6" fmla="*/ 181610 w 1685290"/>
              <a:gd name="connsiteY6" fmla="*/ 382905 h 1245235"/>
              <a:gd name="connisteX7" fmla="*/ 0 w 1685290"/>
              <a:gd name="connsiteY7" fmla="*/ 306705 h 1245235"/>
              <a:gd name="connisteX8" fmla="*/ 229870 w 1685290"/>
              <a:gd name="connsiteY8" fmla="*/ 0 h 124523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1685290" h="1245235">
                <a:moveTo>
                  <a:pt x="229870" y="0"/>
                </a:moveTo>
                <a:lnTo>
                  <a:pt x="727710" y="258445"/>
                </a:lnTo>
                <a:lnTo>
                  <a:pt x="795020" y="172085"/>
                </a:lnTo>
                <a:lnTo>
                  <a:pt x="1685290" y="746760"/>
                </a:lnTo>
                <a:lnTo>
                  <a:pt x="929005" y="1245235"/>
                </a:lnTo>
                <a:lnTo>
                  <a:pt x="756285" y="871855"/>
                </a:lnTo>
                <a:lnTo>
                  <a:pt x="181610" y="382905"/>
                </a:lnTo>
                <a:lnTo>
                  <a:pt x="0" y="306705"/>
                </a:lnTo>
                <a:lnTo>
                  <a:pt x="229870" y="0"/>
                </a:lnTo>
                <a:close/>
              </a:path>
            </a:pathLst>
          </a:custGeom>
          <a:solidFill>
            <a:srgbClr val="FFFF00">
              <a:alpha val="40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3529965" y="3436620"/>
            <a:ext cx="689610" cy="852170"/>
          </a:xfrm>
          <a:custGeom>
            <a:avLst/>
            <a:gdLst>
              <a:gd name="connisteX0" fmla="*/ 200660 w 689610"/>
              <a:gd name="connsiteY0" fmla="*/ 0 h 852170"/>
              <a:gd name="connisteX1" fmla="*/ 0 w 689610"/>
              <a:gd name="connsiteY1" fmla="*/ 650875 h 852170"/>
              <a:gd name="connisteX2" fmla="*/ 219710 w 689610"/>
              <a:gd name="connsiteY2" fmla="*/ 737235 h 852170"/>
              <a:gd name="connisteX3" fmla="*/ 334645 w 689610"/>
              <a:gd name="connsiteY3" fmla="*/ 852170 h 852170"/>
              <a:gd name="connisteX4" fmla="*/ 564515 w 689610"/>
              <a:gd name="connsiteY4" fmla="*/ 555625 h 852170"/>
              <a:gd name="connisteX5" fmla="*/ 689610 w 689610"/>
              <a:gd name="connsiteY5" fmla="*/ 325755 h 852170"/>
              <a:gd name="connisteX6" fmla="*/ 526415 w 689610"/>
              <a:gd name="connsiteY6" fmla="*/ 277495 h 852170"/>
              <a:gd name="connisteX7" fmla="*/ 526415 w 689610"/>
              <a:gd name="connsiteY7" fmla="*/ 105410 h 852170"/>
              <a:gd name="connisteX8" fmla="*/ 200660 w 689610"/>
              <a:gd name="connsiteY8" fmla="*/ 0 h 8521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689610" h="852170">
                <a:moveTo>
                  <a:pt x="200660" y="0"/>
                </a:moveTo>
                <a:lnTo>
                  <a:pt x="0" y="650875"/>
                </a:lnTo>
                <a:lnTo>
                  <a:pt x="219710" y="737235"/>
                </a:lnTo>
                <a:lnTo>
                  <a:pt x="334645" y="852170"/>
                </a:lnTo>
                <a:lnTo>
                  <a:pt x="564515" y="555625"/>
                </a:lnTo>
                <a:lnTo>
                  <a:pt x="689610" y="325755"/>
                </a:lnTo>
                <a:lnTo>
                  <a:pt x="526415" y="277495"/>
                </a:lnTo>
                <a:lnTo>
                  <a:pt x="526415" y="105410"/>
                </a:lnTo>
                <a:lnTo>
                  <a:pt x="200660" y="0"/>
                </a:lnTo>
                <a:close/>
              </a:path>
            </a:pathLst>
          </a:custGeom>
          <a:solidFill>
            <a:srgbClr val="FFC000">
              <a:alpha val="38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4180840" y="3752215"/>
            <a:ext cx="1695450" cy="967740"/>
          </a:xfrm>
          <a:custGeom>
            <a:avLst/>
            <a:gdLst>
              <a:gd name="connisteX0" fmla="*/ 114935 w 1695450"/>
              <a:gd name="connsiteY0" fmla="*/ 0 h 967740"/>
              <a:gd name="connisteX1" fmla="*/ 0 w 1695450"/>
              <a:gd name="connsiteY1" fmla="*/ 220345 h 967740"/>
              <a:gd name="connisteX2" fmla="*/ 421640 w 1695450"/>
              <a:gd name="connsiteY2" fmla="*/ 459740 h 967740"/>
              <a:gd name="connisteX3" fmla="*/ 478790 w 1695450"/>
              <a:gd name="connsiteY3" fmla="*/ 383540 h 967740"/>
              <a:gd name="connisteX4" fmla="*/ 1388745 w 1695450"/>
              <a:gd name="connsiteY4" fmla="*/ 967740 h 967740"/>
              <a:gd name="connisteX5" fmla="*/ 1695450 w 1695450"/>
              <a:gd name="connsiteY5" fmla="*/ 804545 h 967740"/>
              <a:gd name="connisteX6" fmla="*/ 1523365 w 1695450"/>
              <a:gd name="connsiteY6" fmla="*/ 804545 h 967740"/>
              <a:gd name="connisteX7" fmla="*/ 1226185 w 1695450"/>
              <a:gd name="connsiteY7" fmla="*/ 450215 h 967740"/>
              <a:gd name="connisteX8" fmla="*/ 871855 w 1695450"/>
              <a:gd name="connsiteY8" fmla="*/ 182245 h 967740"/>
              <a:gd name="connisteX9" fmla="*/ 421640 w 1695450"/>
              <a:gd name="connsiteY9" fmla="*/ 95885 h 967740"/>
              <a:gd name="connisteX10" fmla="*/ 114935 w 1695450"/>
              <a:gd name="connsiteY10" fmla="*/ 0 h 9677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695450" h="967740">
                <a:moveTo>
                  <a:pt x="114935" y="0"/>
                </a:moveTo>
                <a:lnTo>
                  <a:pt x="0" y="220345"/>
                </a:lnTo>
                <a:lnTo>
                  <a:pt x="421640" y="459740"/>
                </a:lnTo>
                <a:lnTo>
                  <a:pt x="478790" y="383540"/>
                </a:lnTo>
                <a:lnTo>
                  <a:pt x="1388745" y="967740"/>
                </a:lnTo>
                <a:lnTo>
                  <a:pt x="1695450" y="804545"/>
                </a:lnTo>
                <a:lnTo>
                  <a:pt x="1523365" y="804545"/>
                </a:lnTo>
                <a:lnTo>
                  <a:pt x="1226185" y="450215"/>
                </a:lnTo>
                <a:lnTo>
                  <a:pt x="871855" y="182245"/>
                </a:lnTo>
                <a:lnTo>
                  <a:pt x="421640" y="95885"/>
                </a:lnTo>
                <a:lnTo>
                  <a:pt x="114935" y="0"/>
                </a:lnTo>
                <a:close/>
              </a:path>
            </a:pathLst>
          </a:custGeom>
          <a:solidFill>
            <a:srgbClr val="ED7D31">
              <a:alpha val="40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rot="2100000">
            <a:off x="4217670" y="4460240"/>
            <a:ext cx="983615" cy="460375"/>
          </a:xfrm>
          <a:prstGeom prst="rect">
            <a:avLst/>
          </a:prstGeom>
          <a:noFill/>
        </p:spPr>
        <p:txBody>
          <a:bodyPr wrap="square" rtlCol="0">
            <a:spAutoFit/>
          </a:bodyPr>
          <a:lstStyle/>
          <a:p>
            <a:r>
              <a:rPr lang="zh-CN" altLang="en-US" sz="1200" b="1">
                <a:effectLst>
                  <a:outerShdw blurRad="38100" dist="38100" dir="2700000" algn="tl">
                    <a:srgbClr val="000000">
                      <a:alpha val="43137"/>
                    </a:srgbClr>
                  </a:outerShdw>
                </a:effectLst>
                <a:latin typeface="微软雅黑" panose="020B0503020204020204" charset="-122"/>
                <a:ea typeface="微软雅黑" panose="020B0503020204020204" charset="-122"/>
              </a:rPr>
              <a:t>双拼合院（先期）</a:t>
            </a:r>
          </a:p>
        </p:txBody>
      </p:sp>
      <p:sp>
        <p:nvSpPr>
          <p:cNvPr id="10" name="文本框 9"/>
          <p:cNvSpPr txBox="1"/>
          <p:nvPr/>
        </p:nvSpPr>
        <p:spPr>
          <a:xfrm rot="1560000">
            <a:off x="3465195" y="3560445"/>
            <a:ext cx="713740" cy="645160"/>
          </a:xfrm>
          <a:prstGeom prst="rect">
            <a:avLst/>
          </a:prstGeom>
          <a:noFill/>
        </p:spPr>
        <p:txBody>
          <a:bodyPr wrap="square" rtlCol="0">
            <a:spAutoFit/>
          </a:bodyPr>
          <a:lstStyle/>
          <a:p>
            <a:pPr algn="ctr"/>
            <a:r>
              <a:rPr lang="zh-CN" altLang="en-US" sz="1200" b="1">
                <a:effectLst>
                  <a:outerShdw blurRad="38100" dist="38100" dir="2700000" algn="tl">
                    <a:srgbClr val="000000">
                      <a:alpha val="43137"/>
                    </a:srgbClr>
                  </a:outerShdw>
                </a:effectLst>
                <a:latin typeface="微软雅黑" panose="020B0503020204020204" charset="-122"/>
                <a:ea typeface="微软雅黑" panose="020B0503020204020204" charset="-122"/>
              </a:rPr>
              <a:t>叠加</a:t>
            </a:r>
          </a:p>
          <a:p>
            <a:pPr algn="ctr"/>
            <a:r>
              <a:rPr lang="zh-CN" altLang="en-US" sz="1200" b="1">
                <a:effectLst>
                  <a:outerShdw blurRad="38100" dist="38100" dir="2700000" algn="tl">
                    <a:srgbClr val="000000">
                      <a:alpha val="43137"/>
                    </a:srgbClr>
                  </a:outerShdw>
                </a:effectLst>
                <a:latin typeface="微软雅黑" panose="020B0503020204020204" charset="-122"/>
                <a:ea typeface="微软雅黑" panose="020B0503020204020204" charset="-122"/>
              </a:rPr>
              <a:t>别墅</a:t>
            </a:r>
          </a:p>
          <a:p>
            <a:pPr algn="ctr"/>
            <a:r>
              <a:rPr lang="zh-CN" altLang="en-US" sz="1200" b="1">
                <a:effectLst>
                  <a:outerShdw blurRad="38100" dist="38100" dir="2700000" algn="tl">
                    <a:srgbClr val="000000">
                      <a:alpha val="43137"/>
                    </a:srgbClr>
                  </a:outerShdw>
                </a:effectLst>
                <a:latin typeface="微软雅黑" panose="020B0503020204020204" charset="-122"/>
                <a:ea typeface="微软雅黑" panose="020B0503020204020204" charset="-122"/>
              </a:rPr>
              <a:t>（最后）</a:t>
            </a:r>
          </a:p>
        </p:txBody>
      </p:sp>
      <p:sp>
        <p:nvSpPr>
          <p:cNvPr id="12" name="文本框 11"/>
          <p:cNvSpPr txBox="1"/>
          <p:nvPr/>
        </p:nvSpPr>
        <p:spPr>
          <a:xfrm rot="1920000">
            <a:off x="4484370" y="4131310"/>
            <a:ext cx="1291590" cy="275590"/>
          </a:xfrm>
          <a:prstGeom prst="rect">
            <a:avLst/>
          </a:prstGeom>
          <a:noFill/>
        </p:spPr>
        <p:txBody>
          <a:bodyPr wrap="square" rtlCol="0">
            <a:spAutoFit/>
          </a:bodyPr>
          <a:lstStyle/>
          <a:p>
            <a:r>
              <a:rPr lang="zh-CN" altLang="en-US" sz="1200" b="1">
                <a:effectLst>
                  <a:outerShdw blurRad="38100" dist="38100" dir="2700000" algn="tl">
                    <a:srgbClr val="000000">
                      <a:alpha val="43137"/>
                    </a:srgbClr>
                  </a:outerShdw>
                </a:effectLst>
                <a:latin typeface="微软雅黑" panose="020B0503020204020204" charset="-122"/>
                <a:ea typeface="微软雅黑" panose="020B0503020204020204" charset="-122"/>
              </a:rPr>
              <a:t>联排别墅（其次）</a:t>
            </a:r>
          </a:p>
        </p:txBody>
      </p:sp>
      <p:sp>
        <p:nvSpPr>
          <p:cNvPr id="26" name="圆角矩形标注 12"/>
          <p:cNvSpPr/>
          <p:nvPr>
            <p:custDataLst>
              <p:tags r:id="rId2"/>
            </p:custDataLst>
          </p:nvPr>
        </p:nvSpPr>
        <p:spPr>
          <a:xfrm>
            <a:off x="5448300" y="3942715"/>
            <a:ext cx="1693545" cy="587375"/>
          </a:xfrm>
          <a:prstGeom prst="wedgeRoundRectCallout">
            <a:avLst>
              <a:gd name="adj1" fmla="val -60741"/>
              <a:gd name="adj2" fmla="val 111980"/>
              <a:gd name="adj3" fmla="val 16667"/>
            </a:avLst>
          </a:prstGeom>
          <a:solidFill>
            <a:srgbClr val="4472C4"/>
          </a:solidFill>
          <a:ln w="12700" cap="flat" cmpd="sng" algn="ctr">
            <a:solidFill>
              <a:srgbClr val="FF0000"/>
            </a:solidFill>
            <a:prstDash val="solid"/>
          </a:ln>
          <a:effectLst/>
        </p:spPr>
        <p:txBody>
          <a:bodyPr lIns="33231" rIns="33231" anchor="ctr"/>
          <a:lstStyle/>
          <a:p>
            <a:pPr algn="ctr" defTabSz="914400">
              <a:lnSpc>
                <a:spcPct val="120000"/>
              </a:lnSpc>
            </a:pP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先期入市：</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25</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年</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9</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月</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-35</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年</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12</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月</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双拼合院推货区，共计：</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18046</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双拼合院</a:t>
            </a:r>
          </a:p>
        </p:txBody>
      </p:sp>
      <p:sp>
        <p:nvSpPr>
          <p:cNvPr id="25" name="圆角矩形标注 12"/>
          <p:cNvSpPr/>
          <p:nvPr>
            <p:custDataLst>
              <p:tags r:id="rId3"/>
            </p:custDataLst>
          </p:nvPr>
        </p:nvSpPr>
        <p:spPr>
          <a:xfrm>
            <a:off x="4656073" y="2997513"/>
            <a:ext cx="1774046" cy="587101"/>
          </a:xfrm>
          <a:prstGeom prst="wedgeRoundRectCallout">
            <a:avLst>
              <a:gd name="adj1" fmla="val -60741"/>
              <a:gd name="adj2" fmla="val 111980"/>
              <a:gd name="adj3" fmla="val 16667"/>
            </a:avLst>
          </a:prstGeom>
          <a:solidFill>
            <a:srgbClr val="4472C4"/>
          </a:solidFill>
          <a:ln w="12700" cap="flat" cmpd="sng" algn="ctr">
            <a:solidFill>
              <a:srgbClr val="FF0000"/>
            </a:solidFill>
            <a:prstDash val="solid"/>
          </a:ln>
          <a:effectLst/>
        </p:spPr>
        <p:txBody>
          <a:bodyPr lIns="33231" rIns="33231" anchor="ctr"/>
          <a:lstStyle/>
          <a:p>
            <a:pPr algn="ctr" defTabSz="914400">
              <a:lnSpc>
                <a:spcPct val="120000"/>
              </a:lnSpc>
            </a:pP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其次开盘后，</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25</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年</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12</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月</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-27</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年</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月联排别墅推货区，共计：</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10828</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联排别墅</a:t>
            </a:r>
          </a:p>
        </p:txBody>
      </p:sp>
      <p:sp>
        <p:nvSpPr>
          <p:cNvPr id="27" name="圆角矩形标注 12"/>
          <p:cNvSpPr/>
          <p:nvPr>
            <p:custDataLst>
              <p:tags r:id="rId4"/>
            </p:custDataLst>
          </p:nvPr>
        </p:nvSpPr>
        <p:spPr>
          <a:xfrm flipH="1">
            <a:off x="1760855" y="2493010"/>
            <a:ext cx="1888490" cy="720725"/>
          </a:xfrm>
          <a:prstGeom prst="wedgeRoundRectCallout">
            <a:avLst>
              <a:gd name="adj1" fmla="val -60741"/>
              <a:gd name="adj2" fmla="val 111980"/>
              <a:gd name="adj3" fmla="val 16667"/>
            </a:avLst>
          </a:prstGeom>
          <a:solidFill>
            <a:srgbClr val="4472C4"/>
          </a:solidFill>
          <a:ln w="12700" cap="flat" cmpd="sng" algn="ctr">
            <a:solidFill>
              <a:srgbClr val="FF0000"/>
            </a:solidFill>
            <a:prstDash val="solid"/>
          </a:ln>
          <a:effectLst/>
        </p:spPr>
        <p:txBody>
          <a:bodyPr lIns="33231" rIns="33231" anchor="ctr"/>
          <a:lstStyle/>
          <a:p>
            <a:pPr algn="ctr" defTabSz="914400">
              <a:lnSpc>
                <a:spcPct val="120000"/>
              </a:lnSpc>
            </a:pP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双拼合院、联排别墅分别销售至</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30%</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20%</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叠加别墅入市，</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26</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年</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5</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月</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-27</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年</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5</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月，叠加别墅推货区，共计：</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7218</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altLang="zh-CN"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9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叠加别墅</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p:nvPr>
            <p:custDataLst>
              <p:tags r:id="rId1"/>
            </p:custDataLst>
          </p:nvPr>
        </p:nvSpPr>
        <p:spPr>
          <a:xfrm>
            <a:off x="9285555" y="304917"/>
            <a:ext cx="290644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户型配比建议</a:t>
            </a:r>
          </a:p>
        </p:txBody>
      </p:sp>
      <p:graphicFrame>
        <p:nvGraphicFramePr>
          <p:cNvPr id="4" name="表格 3"/>
          <p:cNvGraphicFramePr/>
          <p:nvPr>
            <p:custDataLst>
              <p:tags r:id="rId2"/>
            </p:custDataLst>
          </p:nvPr>
        </p:nvGraphicFramePr>
        <p:xfrm>
          <a:off x="407670" y="1556385"/>
          <a:ext cx="11356975" cy="2821940"/>
        </p:xfrm>
        <a:graphic>
          <a:graphicData uri="http://schemas.openxmlformats.org/drawingml/2006/table">
            <a:tbl>
              <a:tblPr firstRow="1" bandRow="1">
                <a:tableStyleId>{5C22544A-7EE6-4342-B048-85BDC9FD1C3A}</a:tableStyleId>
              </a:tblPr>
              <a:tblGrid>
                <a:gridCol w="845185">
                  <a:extLst>
                    <a:ext uri="{9D8B030D-6E8A-4147-A177-3AD203B41FA5}">
                      <a16:colId xmlns:a16="http://schemas.microsoft.com/office/drawing/2014/main" val="20000"/>
                    </a:ext>
                  </a:extLst>
                </a:gridCol>
                <a:gridCol w="979170">
                  <a:extLst>
                    <a:ext uri="{9D8B030D-6E8A-4147-A177-3AD203B41FA5}">
                      <a16:colId xmlns:a16="http://schemas.microsoft.com/office/drawing/2014/main" val="20001"/>
                    </a:ext>
                  </a:extLst>
                </a:gridCol>
                <a:gridCol w="855980">
                  <a:extLst>
                    <a:ext uri="{9D8B030D-6E8A-4147-A177-3AD203B41FA5}">
                      <a16:colId xmlns:a16="http://schemas.microsoft.com/office/drawing/2014/main" val="20002"/>
                    </a:ext>
                  </a:extLst>
                </a:gridCol>
                <a:gridCol w="1257300">
                  <a:extLst>
                    <a:ext uri="{9D8B030D-6E8A-4147-A177-3AD203B41FA5}">
                      <a16:colId xmlns:a16="http://schemas.microsoft.com/office/drawing/2014/main" val="20003"/>
                    </a:ext>
                  </a:extLst>
                </a:gridCol>
                <a:gridCol w="1339215">
                  <a:extLst>
                    <a:ext uri="{9D8B030D-6E8A-4147-A177-3AD203B41FA5}">
                      <a16:colId xmlns:a16="http://schemas.microsoft.com/office/drawing/2014/main" val="20004"/>
                    </a:ext>
                  </a:extLst>
                </a:gridCol>
                <a:gridCol w="983615">
                  <a:extLst>
                    <a:ext uri="{9D8B030D-6E8A-4147-A177-3AD203B41FA5}">
                      <a16:colId xmlns:a16="http://schemas.microsoft.com/office/drawing/2014/main" val="20005"/>
                    </a:ext>
                  </a:extLst>
                </a:gridCol>
                <a:gridCol w="1215390">
                  <a:extLst>
                    <a:ext uri="{9D8B030D-6E8A-4147-A177-3AD203B41FA5}">
                      <a16:colId xmlns:a16="http://schemas.microsoft.com/office/drawing/2014/main" val="20006"/>
                    </a:ext>
                  </a:extLst>
                </a:gridCol>
                <a:gridCol w="1452880">
                  <a:extLst>
                    <a:ext uri="{9D8B030D-6E8A-4147-A177-3AD203B41FA5}">
                      <a16:colId xmlns:a16="http://schemas.microsoft.com/office/drawing/2014/main" val="20007"/>
                    </a:ext>
                  </a:extLst>
                </a:gridCol>
                <a:gridCol w="1453515">
                  <a:extLst>
                    <a:ext uri="{9D8B030D-6E8A-4147-A177-3AD203B41FA5}">
                      <a16:colId xmlns:a16="http://schemas.microsoft.com/office/drawing/2014/main" val="20008"/>
                    </a:ext>
                  </a:extLst>
                </a:gridCol>
                <a:gridCol w="974725">
                  <a:extLst>
                    <a:ext uri="{9D8B030D-6E8A-4147-A177-3AD203B41FA5}">
                      <a16:colId xmlns:a16="http://schemas.microsoft.com/office/drawing/2014/main" val="20009"/>
                    </a:ext>
                  </a:extLst>
                </a:gridCol>
              </a:tblGrid>
              <a:tr h="274320">
                <a:tc gridSpan="10">
                  <a:txBody>
                    <a:bodyPr/>
                    <a:lstStyle/>
                    <a:p>
                      <a:pPr algn="ctr">
                        <a:buNone/>
                      </a:pPr>
                      <a:r>
                        <a:rPr lang="zh-CN" altLang="en-US" sz="1200">
                          <a:latin typeface="微软雅黑" panose="020B0503020204020204" charset="-122"/>
                          <a:ea typeface="微软雅黑" panose="020B0503020204020204" charset="-122"/>
                          <a:cs typeface="微软雅黑" panose="020B0503020204020204" charset="-122"/>
                        </a:rPr>
                        <a:t>户型配比表（总建筑面积：</a:t>
                      </a:r>
                      <a:r>
                        <a:rPr lang="en-US" altLang="zh-CN" sz="1200">
                          <a:latin typeface="微软雅黑" panose="020B0503020204020204" charset="-122"/>
                          <a:ea typeface="微软雅黑" panose="020B0503020204020204" charset="-122"/>
                          <a:cs typeface="微软雅黑" panose="020B0503020204020204" charset="-122"/>
                          <a:sym typeface="+mn-ea"/>
                        </a:rPr>
                        <a:t>36092</a:t>
                      </a:r>
                      <a:r>
                        <a:rPr lang="zh-CN" altLang="en-US" sz="1200">
                          <a:latin typeface="微软雅黑" panose="020B0503020204020204" charset="-122"/>
                          <a:ea typeface="微软雅黑" panose="020B0503020204020204" charset="-122"/>
                          <a:cs typeface="微软雅黑" panose="020B0503020204020204" charset="-122"/>
                          <a:sym typeface="+mn-ea"/>
                        </a:rPr>
                        <a:t>㎡，叠拼建筑面积：</a:t>
                      </a:r>
                      <a:r>
                        <a:rPr lang="en-US" altLang="zh-CN" sz="1200">
                          <a:latin typeface="微软雅黑" panose="020B0503020204020204" charset="-122"/>
                          <a:ea typeface="微软雅黑" panose="020B0503020204020204" charset="-122"/>
                          <a:cs typeface="微软雅黑" panose="020B0503020204020204" charset="-122"/>
                          <a:sym typeface="+mn-ea"/>
                        </a:rPr>
                        <a:t>7218</a:t>
                      </a:r>
                      <a:r>
                        <a:rPr lang="zh-CN" altLang="en-US" sz="1200">
                          <a:latin typeface="微软雅黑" panose="020B0503020204020204" charset="-122"/>
                          <a:ea typeface="微软雅黑" panose="020B0503020204020204" charset="-122"/>
                          <a:cs typeface="微软雅黑" panose="020B0503020204020204" charset="-122"/>
                          <a:sym typeface="+mn-ea"/>
                        </a:rPr>
                        <a:t>㎡；联排建筑面积：</a:t>
                      </a:r>
                      <a:r>
                        <a:rPr lang="en-US" altLang="zh-CN" sz="1200">
                          <a:latin typeface="微软雅黑" panose="020B0503020204020204" charset="-122"/>
                          <a:ea typeface="微软雅黑" panose="020B0503020204020204" charset="-122"/>
                          <a:cs typeface="微软雅黑" panose="020B0503020204020204" charset="-122"/>
                          <a:sym typeface="+mn-ea"/>
                        </a:rPr>
                        <a:t>10828</a:t>
                      </a:r>
                      <a:r>
                        <a:rPr lang="zh-CN" altLang="en-US" sz="1200">
                          <a:latin typeface="微软雅黑" panose="020B0503020204020204" charset="-122"/>
                          <a:ea typeface="微软雅黑" panose="020B0503020204020204" charset="-122"/>
                          <a:cs typeface="微软雅黑" panose="020B0503020204020204" charset="-122"/>
                          <a:sym typeface="+mn-ea"/>
                        </a:rPr>
                        <a:t>㎡；双拼建筑面积：</a:t>
                      </a:r>
                      <a:r>
                        <a:rPr lang="en-US" altLang="zh-CN" sz="1200">
                          <a:latin typeface="微软雅黑" panose="020B0503020204020204" charset="-122"/>
                          <a:ea typeface="微软雅黑" panose="020B0503020204020204" charset="-122"/>
                          <a:cs typeface="微软雅黑" panose="020B0503020204020204" charset="-122"/>
                          <a:sym typeface="+mn-ea"/>
                        </a:rPr>
                        <a:t>18046</a:t>
                      </a:r>
                      <a:r>
                        <a:rPr lang="zh-CN" altLang="en-US" sz="1200">
                          <a:latin typeface="微软雅黑" panose="020B0503020204020204" charset="-122"/>
                          <a:ea typeface="微软雅黑" panose="020B0503020204020204" charset="-122"/>
                          <a:cs typeface="微软雅黑" panose="020B0503020204020204" charset="-122"/>
                          <a:sym typeface="+mn-ea"/>
                        </a:rPr>
                        <a:t>㎡）</a:t>
                      </a:r>
                    </a:p>
                  </a:txBody>
                  <a:tcPr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57200">
                <a:tc>
                  <a:txBody>
                    <a:bodyPr/>
                    <a:lstStyle/>
                    <a:p>
                      <a:pPr algn="ctr">
                        <a:buNone/>
                      </a:pPr>
                      <a:r>
                        <a:rPr lang="zh-CN" altLang="en-US" sz="1200">
                          <a:latin typeface="微软雅黑" panose="020B0503020204020204" charset="-122"/>
                          <a:ea typeface="微软雅黑" panose="020B0503020204020204" charset="-122"/>
                        </a:rPr>
                        <a:t>类型</a:t>
                      </a:r>
                    </a:p>
                  </a:txBody>
                  <a:tcPr anchor="ctr"/>
                </a:tc>
                <a:tc>
                  <a:txBody>
                    <a:bodyPr/>
                    <a:lstStyle/>
                    <a:p>
                      <a:pPr algn="ctr">
                        <a:buNone/>
                      </a:pPr>
                      <a:r>
                        <a:rPr lang="zh-CN" altLang="en-US" sz="1200">
                          <a:latin typeface="微软雅黑" panose="020B0503020204020204" charset="-122"/>
                          <a:ea typeface="微软雅黑" panose="020B0503020204020204" charset="-122"/>
                        </a:rPr>
                        <a:t>建筑类型</a:t>
                      </a:r>
                    </a:p>
                  </a:txBody>
                  <a:tcPr anchor="ctr"/>
                </a:tc>
                <a:tc>
                  <a:txBody>
                    <a:bodyPr/>
                    <a:lstStyle/>
                    <a:p>
                      <a:pPr algn="ctr">
                        <a:buNone/>
                      </a:pPr>
                      <a:r>
                        <a:rPr lang="zh-CN" altLang="en-US" sz="1200">
                          <a:latin typeface="微软雅黑" panose="020B0503020204020204" charset="-122"/>
                          <a:ea typeface="微软雅黑" panose="020B0503020204020204" charset="-122"/>
                        </a:rPr>
                        <a:t>占比（</a:t>
                      </a:r>
                      <a:r>
                        <a:rPr lang="en-US" altLang="zh-CN" sz="1200">
                          <a:latin typeface="微软雅黑" panose="020B0503020204020204" charset="-122"/>
                          <a:ea typeface="微软雅黑" panose="020B0503020204020204" charset="-122"/>
                        </a:rPr>
                        <a:t>%</a:t>
                      </a:r>
                      <a:r>
                        <a:rPr lang="zh-CN" altLang="en-US" sz="1200">
                          <a:latin typeface="微软雅黑" panose="020B0503020204020204" charset="-122"/>
                          <a:ea typeface="微软雅黑" panose="020B0503020204020204" charset="-122"/>
                        </a:rPr>
                        <a:t>）</a:t>
                      </a:r>
                    </a:p>
                  </a:txBody>
                  <a:tcPr anchor="ctr"/>
                </a:tc>
                <a:tc>
                  <a:txBody>
                    <a:bodyPr/>
                    <a:lstStyle/>
                    <a:p>
                      <a:pPr algn="ctr">
                        <a:buNone/>
                      </a:pPr>
                      <a:r>
                        <a:rPr lang="zh-CN" altLang="en-US" sz="1200">
                          <a:latin typeface="微软雅黑" panose="020B0503020204020204" charset="-122"/>
                          <a:ea typeface="微软雅黑" panose="020B0503020204020204" charset="-122"/>
                        </a:rPr>
                        <a:t>居室</a:t>
                      </a:r>
                    </a:p>
                  </a:txBody>
                  <a:tcPr anchor="ctr"/>
                </a:tc>
                <a:tc>
                  <a:txBody>
                    <a:bodyPr/>
                    <a:lstStyle/>
                    <a:p>
                      <a:pPr algn="ctr">
                        <a:buNone/>
                      </a:pPr>
                      <a:r>
                        <a:rPr lang="zh-CN" altLang="en-US" sz="1200">
                          <a:latin typeface="微软雅黑" panose="020B0503020204020204" charset="-122"/>
                          <a:ea typeface="微软雅黑" panose="020B0503020204020204" charset="-122"/>
                          <a:sym typeface="+mn-ea"/>
                        </a:rPr>
                        <a:t>套型</a:t>
                      </a:r>
                    </a:p>
                  </a:txBody>
                  <a:tcPr anchor="ctr"/>
                </a:tc>
                <a:tc>
                  <a:txBody>
                    <a:bodyPr/>
                    <a:lstStyle/>
                    <a:p>
                      <a:pPr algn="ctr">
                        <a:buNone/>
                      </a:pPr>
                      <a:r>
                        <a:rPr lang="zh-CN" altLang="en-US" sz="1200">
                          <a:latin typeface="微软雅黑" panose="020B0503020204020204" charset="-122"/>
                          <a:ea typeface="微软雅黑" panose="020B0503020204020204" charset="-122"/>
                        </a:rPr>
                        <a:t>面积（㎡）</a:t>
                      </a:r>
                    </a:p>
                  </a:txBody>
                  <a:tcPr anchor="ctr"/>
                </a:tc>
                <a:tc>
                  <a:txBody>
                    <a:bodyPr/>
                    <a:lstStyle/>
                    <a:p>
                      <a:pPr algn="ctr">
                        <a:buNone/>
                      </a:pPr>
                      <a:r>
                        <a:rPr lang="zh-CN" altLang="en-US" sz="1200">
                          <a:latin typeface="微软雅黑" panose="020B0503020204020204" charset="-122"/>
                          <a:ea typeface="微软雅黑" panose="020B0503020204020204" charset="-122"/>
                        </a:rPr>
                        <a:t>总面积（㎡）</a:t>
                      </a:r>
                    </a:p>
                  </a:txBody>
                  <a:tcPr anchor="ctr"/>
                </a:tc>
                <a:tc>
                  <a:txBody>
                    <a:bodyPr/>
                    <a:lstStyle/>
                    <a:p>
                      <a:pPr algn="ctr">
                        <a:buNone/>
                      </a:pPr>
                      <a:r>
                        <a:rPr lang="zh-CN" altLang="en-US" sz="1200">
                          <a:latin typeface="微软雅黑" panose="020B0503020204020204" charset="-122"/>
                          <a:ea typeface="微软雅黑" panose="020B0503020204020204" charset="-122"/>
                          <a:sym typeface="+mn-ea"/>
                        </a:rPr>
                        <a:t>均价（元）</a:t>
                      </a:r>
                      <a:endParaRPr lang="zh-CN" altLang="en-US" sz="1200">
                        <a:latin typeface="微软雅黑" panose="020B0503020204020204" charset="-122"/>
                        <a:ea typeface="微软雅黑" panose="020B0503020204020204" charset="-122"/>
                      </a:endParaRPr>
                    </a:p>
                  </a:txBody>
                  <a:tcPr anchor="ctr"/>
                </a:tc>
                <a:tc>
                  <a:txBody>
                    <a:bodyPr/>
                    <a:lstStyle/>
                    <a:p>
                      <a:pPr algn="ctr">
                        <a:buNone/>
                      </a:pPr>
                      <a:r>
                        <a:rPr lang="zh-CN" altLang="en-US" sz="1200">
                          <a:latin typeface="微软雅黑" panose="020B0503020204020204" charset="-122"/>
                          <a:ea typeface="微软雅黑" panose="020B0503020204020204" charset="-122"/>
                        </a:rPr>
                        <a:t>单套总价（万元）</a:t>
                      </a:r>
                    </a:p>
                  </a:txBody>
                  <a:tcPr anchor="ctr"/>
                </a:tc>
                <a:tc>
                  <a:txBody>
                    <a:bodyPr/>
                    <a:lstStyle/>
                    <a:p>
                      <a:pPr algn="ctr">
                        <a:buNone/>
                      </a:pPr>
                      <a:r>
                        <a:rPr lang="zh-CN" altLang="en-US" sz="1200">
                          <a:latin typeface="微软雅黑" panose="020B0503020204020204" charset="-122"/>
                          <a:ea typeface="微软雅黑" panose="020B0503020204020204" charset="-122"/>
                        </a:rPr>
                        <a:t>套数</a:t>
                      </a:r>
                    </a:p>
                  </a:txBody>
                  <a:tcPr anchor="ctr"/>
                </a:tc>
                <a:extLst>
                  <a:ext uri="{0D108BD9-81ED-4DB2-BD59-A6C34878D82A}">
                    <a16:rowId xmlns:a16="http://schemas.microsoft.com/office/drawing/2014/main" val="10001"/>
                  </a:ext>
                </a:extLst>
              </a:tr>
              <a:tr h="454025">
                <a:tc rowSpan="3">
                  <a:txBody>
                    <a:bodyPr/>
                    <a:lstStyle/>
                    <a:p>
                      <a:pPr algn="ctr">
                        <a:buNone/>
                      </a:pPr>
                      <a:r>
                        <a:rPr lang="zh-CN" altLang="en-US" sz="1200">
                          <a:latin typeface="微软雅黑" panose="020B0503020204020204" charset="-122"/>
                          <a:ea typeface="微软雅黑" panose="020B0503020204020204" charset="-122"/>
                        </a:rPr>
                        <a:t>别墅</a:t>
                      </a:r>
                    </a:p>
                  </a:txBody>
                  <a:tcPr anchor="ctr"/>
                </a:tc>
                <a:tc>
                  <a:txBody>
                    <a:bodyPr/>
                    <a:lstStyle/>
                    <a:p>
                      <a:pPr algn="ctr">
                        <a:buNone/>
                      </a:pPr>
                      <a:r>
                        <a:rPr lang="zh-CN" altLang="en-US" sz="1200">
                          <a:latin typeface="微软雅黑" panose="020B0503020204020204" charset="-122"/>
                          <a:ea typeface="微软雅黑" panose="020B0503020204020204" charset="-122"/>
                          <a:sym typeface="+mn-ea"/>
                        </a:rPr>
                        <a:t>叠加别墅</a:t>
                      </a:r>
                      <a:endParaRPr lang="zh-CN" altLang="en-US" sz="1200">
                        <a:latin typeface="微软雅黑" panose="020B0503020204020204" charset="-122"/>
                        <a:ea typeface="微软雅黑" panose="020B0503020204020204" charset="-122"/>
                      </a:endParaRPr>
                    </a:p>
                  </a:txBody>
                  <a:tcPr anchor="ctr"/>
                </a:tc>
                <a:tc>
                  <a:txBody>
                    <a:bodyPr/>
                    <a:lstStyle/>
                    <a:p>
                      <a:pPr algn="ctr">
                        <a:buNone/>
                      </a:pPr>
                      <a:r>
                        <a:rPr lang="en-US" altLang="zh-CN" sz="1200">
                          <a:latin typeface="微软雅黑" panose="020B0503020204020204" charset="-122"/>
                          <a:ea typeface="微软雅黑" panose="020B0503020204020204" charset="-122"/>
                        </a:rPr>
                        <a:t>20</a:t>
                      </a:r>
                    </a:p>
                  </a:txBody>
                  <a:tcPr anchor="ctr"/>
                </a:tc>
                <a:tc>
                  <a:txBody>
                    <a:bodyPr/>
                    <a:lstStyle/>
                    <a:p>
                      <a:pPr algn="ctr">
                        <a:buNone/>
                      </a:pPr>
                      <a:r>
                        <a:rPr lang="zh-CN" altLang="en-US" sz="1200">
                          <a:latin typeface="微软雅黑" panose="020B0503020204020204" charset="-122"/>
                          <a:ea typeface="微软雅黑" panose="020B0503020204020204" charset="-122"/>
                        </a:rPr>
                        <a:t>经典型五居</a:t>
                      </a:r>
                    </a:p>
                  </a:txBody>
                  <a:tcPr anchor="ctr"/>
                </a:tc>
                <a:tc>
                  <a:txBody>
                    <a:bodyPr/>
                    <a:lstStyle/>
                    <a:p>
                      <a:pPr algn="ctr">
                        <a:buNone/>
                      </a:pPr>
                      <a:r>
                        <a:rPr lang="zh-CN" altLang="en-US" sz="1200">
                          <a:latin typeface="微软雅黑" panose="020B0503020204020204" charset="-122"/>
                          <a:ea typeface="微软雅黑" panose="020B0503020204020204" charset="-122"/>
                        </a:rPr>
                        <a:t>五室三厅四卫</a:t>
                      </a:r>
                    </a:p>
                  </a:txBody>
                  <a:tcPr anchor="ctr"/>
                </a:tc>
                <a:tc>
                  <a:txBody>
                    <a:bodyPr/>
                    <a:lstStyle/>
                    <a:p>
                      <a:pPr algn="ctr">
                        <a:buNone/>
                      </a:pPr>
                      <a:r>
                        <a:rPr lang="en-US" altLang="zh-CN" sz="1200">
                          <a:latin typeface="微软雅黑" panose="020B0503020204020204" charset="-122"/>
                          <a:ea typeface="微软雅黑" panose="020B0503020204020204" charset="-122"/>
                        </a:rPr>
                        <a:t>138</a:t>
                      </a:r>
                    </a:p>
                  </a:txBody>
                  <a:tcPr anchor="ctr"/>
                </a:tc>
                <a:tc>
                  <a:txBody>
                    <a:bodyPr/>
                    <a:lstStyle/>
                    <a:p>
                      <a:pPr algn="ctr">
                        <a:buNone/>
                      </a:pPr>
                      <a:r>
                        <a:rPr lang="en-US" altLang="zh-CN" sz="1200">
                          <a:latin typeface="微软雅黑" panose="020B0503020204020204" charset="-122"/>
                          <a:ea typeface="微软雅黑" panose="020B0503020204020204" charset="-122"/>
                        </a:rPr>
                        <a:t>7218</a:t>
                      </a:r>
                    </a:p>
                  </a:txBody>
                  <a:tcPr anchor="ctr"/>
                </a:tc>
                <a:tc>
                  <a:txBody>
                    <a:bodyPr/>
                    <a:lstStyle/>
                    <a:p>
                      <a:pPr algn="ctr">
                        <a:buNone/>
                      </a:pPr>
                      <a:r>
                        <a:rPr lang="en-US" altLang="zh-CN" sz="1200">
                          <a:latin typeface="微软雅黑" panose="020B0503020204020204" charset="-122"/>
                          <a:ea typeface="微软雅黑" panose="020B0503020204020204" charset="-122"/>
                        </a:rPr>
                        <a:t>10500</a:t>
                      </a:r>
                    </a:p>
                  </a:txBody>
                  <a:tcPr anchor="ctr"/>
                </a:tc>
                <a:tc>
                  <a:txBody>
                    <a:bodyPr/>
                    <a:lstStyle/>
                    <a:p>
                      <a:pPr algn="ctr">
                        <a:buNone/>
                      </a:pPr>
                      <a:r>
                        <a:rPr lang="en-US" altLang="zh-CN" sz="1200">
                          <a:latin typeface="微软雅黑" panose="020B0503020204020204" charset="-122"/>
                          <a:ea typeface="微软雅黑" panose="020B0503020204020204" charset="-122"/>
                        </a:rPr>
                        <a:t>144.9</a:t>
                      </a:r>
                    </a:p>
                  </a:txBody>
                  <a:tcPr anchor="ctr"/>
                </a:tc>
                <a:tc>
                  <a:txBody>
                    <a:bodyPr/>
                    <a:lstStyle/>
                    <a:p>
                      <a:pPr algn="ctr">
                        <a:buNone/>
                      </a:pPr>
                      <a:r>
                        <a:rPr lang="en-US" altLang="zh-CN" sz="1200">
                          <a:latin typeface="微软雅黑" panose="020B0503020204020204" charset="-122"/>
                          <a:ea typeface="微软雅黑" panose="020B0503020204020204" charset="-122"/>
                        </a:rPr>
                        <a:t>52</a:t>
                      </a:r>
                    </a:p>
                  </a:txBody>
                  <a:tcPr anchor="ctr"/>
                </a:tc>
                <a:extLst>
                  <a:ext uri="{0D108BD9-81ED-4DB2-BD59-A6C34878D82A}">
                    <a16:rowId xmlns:a16="http://schemas.microsoft.com/office/drawing/2014/main" val="10002"/>
                  </a:ext>
                </a:extLst>
              </a:tr>
              <a:tr h="453390">
                <a:tc vMerge="1">
                  <a:txBody>
                    <a:bodyPr/>
                    <a:lstStyle/>
                    <a:p>
                      <a:endParaRPr lang="zh-CN"/>
                    </a:p>
                  </a:txBody>
                  <a:tcPr anchor="ctr"/>
                </a:tc>
                <a:tc>
                  <a:txBody>
                    <a:bodyPr/>
                    <a:lstStyle/>
                    <a:p>
                      <a:pPr algn="ctr">
                        <a:buNone/>
                      </a:pPr>
                      <a:r>
                        <a:rPr lang="zh-CN" altLang="en-US" sz="1200">
                          <a:latin typeface="微软雅黑" panose="020B0503020204020204" charset="-122"/>
                          <a:ea typeface="微软雅黑" panose="020B0503020204020204" charset="-122"/>
                          <a:sym typeface="+mn-ea"/>
                        </a:rPr>
                        <a:t>联排别墅</a:t>
                      </a:r>
                      <a:endParaRPr lang="zh-CN" altLang="en-US" sz="1200">
                        <a:latin typeface="微软雅黑" panose="020B0503020204020204" charset="-122"/>
                        <a:ea typeface="微软雅黑" panose="020B0503020204020204" charset="-122"/>
                      </a:endParaRPr>
                    </a:p>
                  </a:txBody>
                  <a:tcPr anchor="ctr"/>
                </a:tc>
                <a:tc>
                  <a:txBody>
                    <a:bodyPr/>
                    <a:lstStyle/>
                    <a:p>
                      <a:pPr algn="ctr">
                        <a:buNone/>
                      </a:pPr>
                      <a:r>
                        <a:rPr lang="en-US" altLang="zh-CN" sz="1200">
                          <a:latin typeface="微软雅黑" panose="020B0503020204020204" charset="-122"/>
                          <a:ea typeface="微软雅黑" panose="020B0503020204020204" charset="-122"/>
                        </a:rPr>
                        <a:t>30</a:t>
                      </a:r>
                    </a:p>
                  </a:txBody>
                  <a:tcPr anchor="ctr"/>
                </a:tc>
                <a:tc>
                  <a:txBody>
                    <a:bodyPr/>
                    <a:lstStyle/>
                    <a:p>
                      <a:pPr algn="ctr">
                        <a:buNone/>
                      </a:pPr>
                      <a:r>
                        <a:rPr lang="zh-CN" altLang="en-US" sz="1200">
                          <a:latin typeface="微软雅黑" panose="020B0503020204020204" charset="-122"/>
                          <a:ea typeface="微软雅黑" panose="020B0503020204020204" charset="-122"/>
                        </a:rPr>
                        <a:t>经典型五居</a:t>
                      </a:r>
                    </a:p>
                  </a:txBody>
                  <a:tcPr anchor="ctr"/>
                </a:tc>
                <a:tc>
                  <a:txBody>
                    <a:bodyPr/>
                    <a:lstStyle/>
                    <a:p>
                      <a:pPr algn="ctr">
                        <a:buNone/>
                      </a:pPr>
                      <a:r>
                        <a:rPr lang="zh-CN" altLang="en-US" sz="1200">
                          <a:latin typeface="微软雅黑" panose="020B0503020204020204" charset="-122"/>
                          <a:ea typeface="微软雅黑" panose="020B0503020204020204" charset="-122"/>
                        </a:rPr>
                        <a:t>五室三厅四卫</a:t>
                      </a:r>
                    </a:p>
                  </a:txBody>
                  <a:tcPr anchor="ctr"/>
                </a:tc>
                <a:tc>
                  <a:txBody>
                    <a:bodyPr/>
                    <a:lstStyle/>
                    <a:p>
                      <a:pPr algn="ctr">
                        <a:buNone/>
                      </a:pPr>
                      <a:r>
                        <a:rPr lang="en-US" altLang="zh-CN" sz="1200">
                          <a:latin typeface="微软雅黑" panose="020B0503020204020204" charset="-122"/>
                          <a:ea typeface="微软雅黑" panose="020B0503020204020204" charset="-122"/>
                        </a:rPr>
                        <a:t>148</a:t>
                      </a:r>
                    </a:p>
                  </a:txBody>
                  <a:tcPr anchor="ctr"/>
                </a:tc>
                <a:tc>
                  <a:txBody>
                    <a:bodyPr/>
                    <a:lstStyle/>
                    <a:p>
                      <a:pPr algn="ctr">
                        <a:buNone/>
                      </a:pPr>
                      <a:r>
                        <a:rPr lang="en-US" altLang="zh-CN" sz="1200">
                          <a:latin typeface="微软雅黑" panose="020B0503020204020204" charset="-122"/>
                          <a:ea typeface="微软雅黑" panose="020B0503020204020204" charset="-122"/>
                        </a:rPr>
                        <a:t>10828</a:t>
                      </a:r>
                    </a:p>
                  </a:txBody>
                  <a:tcPr anchor="ctr"/>
                </a:tc>
                <a:tc>
                  <a:txBody>
                    <a:bodyPr/>
                    <a:lstStyle/>
                    <a:p>
                      <a:pPr algn="ctr">
                        <a:buNone/>
                      </a:pPr>
                      <a:r>
                        <a:rPr lang="en-US" altLang="zh-CN" sz="1200">
                          <a:latin typeface="微软雅黑" panose="020B0503020204020204" charset="-122"/>
                          <a:ea typeface="微软雅黑" panose="020B0503020204020204" charset="-122"/>
                        </a:rPr>
                        <a:t>11500</a:t>
                      </a:r>
                    </a:p>
                  </a:txBody>
                  <a:tcPr anchor="ctr"/>
                </a:tc>
                <a:tc>
                  <a:txBody>
                    <a:bodyPr/>
                    <a:lstStyle/>
                    <a:p>
                      <a:pPr algn="ctr">
                        <a:buNone/>
                      </a:pPr>
                      <a:r>
                        <a:rPr lang="en-US" altLang="zh-CN" sz="1200">
                          <a:latin typeface="微软雅黑" panose="020B0503020204020204" charset="-122"/>
                          <a:ea typeface="微软雅黑" panose="020B0503020204020204" charset="-122"/>
                        </a:rPr>
                        <a:t>170.2</a:t>
                      </a:r>
                    </a:p>
                  </a:txBody>
                  <a:tcPr anchor="ctr"/>
                </a:tc>
                <a:tc>
                  <a:txBody>
                    <a:bodyPr/>
                    <a:lstStyle/>
                    <a:p>
                      <a:pPr algn="ctr">
                        <a:buNone/>
                      </a:pPr>
                      <a:r>
                        <a:rPr lang="en-US" altLang="zh-CN" sz="1200">
                          <a:latin typeface="微软雅黑" panose="020B0503020204020204" charset="-122"/>
                          <a:ea typeface="微软雅黑" panose="020B0503020204020204" charset="-122"/>
                        </a:rPr>
                        <a:t>73</a:t>
                      </a:r>
                    </a:p>
                  </a:txBody>
                  <a:tcPr anchor="ctr"/>
                </a:tc>
                <a:extLst>
                  <a:ext uri="{0D108BD9-81ED-4DB2-BD59-A6C34878D82A}">
                    <a16:rowId xmlns:a16="http://schemas.microsoft.com/office/drawing/2014/main" val="10003"/>
                  </a:ext>
                </a:extLst>
              </a:tr>
              <a:tr h="454025">
                <a:tc vMerge="1">
                  <a:txBody>
                    <a:bodyPr/>
                    <a:lstStyle/>
                    <a:p>
                      <a:endParaRPr lang="zh-CN"/>
                    </a:p>
                  </a:txBody>
                  <a:tcPr anchor="ctr"/>
                </a:tc>
                <a:tc>
                  <a:txBody>
                    <a:bodyPr/>
                    <a:lstStyle/>
                    <a:p>
                      <a:pPr algn="ctr">
                        <a:buNone/>
                      </a:pPr>
                      <a:r>
                        <a:rPr lang="zh-CN" altLang="en-US" sz="1200">
                          <a:latin typeface="微软雅黑" panose="020B0503020204020204" charset="-122"/>
                          <a:ea typeface="微软雅黑" panose="020B0503020204020204" charset="-122"/>
                        </a:rPr>
                        <a:t>双拼合院</a:t>
                      </a:r>
                    </a:p>
                  </a:txBody>
                  <a:tcPr anchor="ctr"/>
                </a:tc>
                <a:tc>
                  <a:txBody>
                    <a:bodyPr/>
                    <a:lstStyle/>
                    <a:p>
                      <a:pPr algn="ctr">
                        <a:buNone/>
                      </a:pPr>
                      <a:r>
                        <a:rPr lang="en-US" altLang="zh-CN" sz="1200">
                          <a:latin typeface="微软雅黑" panose="020B0503020204020204" charset="-122"/>
                          <a:ea typeface="微软雅黑" panose="020B0503020204020204" charset="-122"/>
                        </a:rPr>
                        <a:t>50</a:t>
                      </a:r>
                    </a:p>
                  </a:txBody>
                  <a:tcPr anchor="ctr"/>
                </a:tc>
                <a:tc>
                  <a:txBody>
                    <a:bodyPr/>
                    <a:lstStyle/>
                    <a:p>
                      <a:pPr algn="ctr">
                        <a:buNone/>
                      </a:pPr>
                      <a:r>
                        <a:rPr lang="zh-CN" altLang="en-US" sz="1200">
                          <a:latin typeface="微软雅黑" panose="020B0503020204020204" charset="-122"/>
                          <a:ea typeface="微软雅黑" panose="020B0503020204020204" charset="-122"/>
                        </a:rPr>
                        <a:t>经典型五居</a:t>
                      </a:r>
                    </a:p>
                  </a:txBody>
                  <a:tcPr anchor="ctr"/>
                </a:tc>
                <a:tc>
                  <a:txBody>
                    <a:bodyPr/>
                    <a:lstStyle/>
                    <a:p>
                      <a:pPr algn="ctr">
                        <a:buNone/>
                      </a:pPr>
                      <a:r>
                        <a:rPr lang="zh-CN" altLang="en-US" sz="1200">
                          <a:latin typeface="微软雅黑" panose="020B0503020204020204" charset="-122"/>
                          <a:ea typeface="微软雅黑" panose="020B0503020204020204" charset="-122"/>
                        </a:rPr>
                        <a:t>五室三厅四卫</a:t>
                      </a:r>
                    </a:p>
                  </a:txBody>
                  <a:tcPr anchor="ctr"/>
                </a:tc>
                <a:tc>
                  <a:txBody>
                    <a:bodyPr/>
                    <a:lstStyle/>
                    <a:p>
                      <a:pPr algn="ctr">
                        <a:buNone/>
                      </a:pPr>
                      <a:r>
                        <a:rPr lang="en-US" altLang="zh-CN" sz="1200">
                          <a:latin typeface="微软雅黑" panose="020B0503020204020204" charset="-122"/>
                          <a:ea typeface="微软雅黑" panose="020B0503020204020204" charset="-122"/>
                        </a:rPr>
                        <a:t>188</a:t>
                      </a:r>
                    </a:p>
                  </a:txBody>
                  <a:tcPr anchor="ctr"/>
                </a:tc>
                <a:tc>
                  <a:txBody>
                    <a:bodyPr/>
                    <a:lstStyle/>
                    <a:p>
                      <a:pPr algn="ctr">
                        <a:buNone/>
                      </a:pPr>
                      <a:r>
                        <a:rPr lang="en-US" altLang="zh-CN" sz="1200">
                          <a:latin typeface="微软雅黑" panose="020B0503020204020204" charset="-122"/>
                          <a:ea typeface="微软雅黑" panose="020B0503020204020204" charset="-122"/>
                        </a:rPr>
                        <a:t>18046</a:t>
                      </a:r>
                    </a:p>
                  </a:txBody>
                  <a:tcPr anchor="ctr"/>
                </a:tc>
                <a:tc>
                  <a:txBody>
                    <a:bodyPr/>
                    <a:lstStyle/>
                    <a:p>
                      <a:pPr algn="ctr">
                        <a:buNone/>
                      </a:pPr>
                      <a:r>
                        <a:rPr lang="en-US" altLang="zh-CN" sz="1200">
                          <a:latin typeface="微软雅黑" panose="020B0503020204020204" charset="-122"/>
                          <a:ea typeface="微软雅黑" panose="020B0503020204020204" charset="-122"/>
                        </a:rPr>
                        <a:t>14000</a:t>
                      </a:r>
                    </a:p>
                  </a:txBody>
                  <a:tcPr anchor="ctr"/>
                </a:tc>
                <a:tc>
                  <a:txBody>
                    <a:bodyPr/>
                    <a:lstStyle/>
                    <a:p>
                      <a:pPr algn="ctr">
                        <a:buNone/>
                      </a:pPr>
                      <a:r>
                        <a:rPr lang="en-US" altLang="zh-CN" sz="1200">
                          <a:latin typeface="微软雅黑" panose="020B0503020204020204" charset="-122"/>
                          <a:ea typeface="微软雅黑" panose="020B0503020204020204" charset="-122"/>
                        </a:rPr>
                        <a:t>339.2</a:t>
                      </a:r>
                    </a:p>
                  </a:txBody>
                  <a:tcPr anchor="ctr"/>
                </a:tc>
                <a:tc>
                  <a:txBody>
                    <a:bodyPr/>
                    <a:lstStyle/>
                    <a:p>
                      <a:pPr algn="ctr">
                        <a:buNone/>
                      </a:pPr>
                      <a:r>
                        <a:rPr lang="en-US" altLang="zh-CN" sz="1200">
                          <a:latin typeface="微软雅黑" panose="020B0503020204020204" charset="-122"/>
                          <a:ea typeface="微软雅黑" panose="020B0503020204020204" charset="-122"/>
                        </a:rPr>
                        <a:t>96</a:t>
                      </a:r>
                    </a:p>
                  </a:txBody>
                  <a:tcPr anchor="ctr"/>
                </a:tc>
                <a:extLst>
                  <a:ext uri="{0D108BD9-81ED-4DB2-BD59-A6C34878D82A}">
                    <a16:rowId xmlns:a16="http://schemas.microsoft.com/office/drawing/2014/main" val="10004"/>
                  </a:ext>
                </a:extLst>
              </a:tr>
              <a:tr h="454660">
                <a:tc>
                  <a:txBody>
                    <a:bodyPr/>
                    <a:lstStyle/>
                    <a:p>
                      <a:pPr algn="ctr">
                        <a:buNone/>
                      </a:pPr>
                      <a:r>
                        <a:rPr lang="zh-CN" altLang="en-US" sz="1200">
                          <a:latin typeface="微软雅黑" panose="020B0503020204020204" charset="-122"/>
                          <a:ea typeface="微软雅黑" panose="020B0503020204020204" charset="-122"/>
                        </a:rPr>
                        <a:t>合计</a:t>
                      </a:r>
                    </a:p>
                  </a:txBody>
                  <a:tcPr anchor="ctr"/>
                </a:tc>
                <a:tc>
                  <a:txBody>
                    <a:bodyPr/>
                    <a:lstStyle/>
                    <a:p>
                      <a:pPr algn="ctr">
                        <a:buNone/>
                      </a:pPr>
                      <a:r>
                        <a:rPr lang="zh-CN" altLang="en-US" sz="1200">
                          <a:latin typeface="微软雅黑" panose="020B0503020204020204" charset="-122"/>
                          <a:ea typeface="微软雅黑" panose="020B0503020204020204" charset="-122"/>
                        </a:rPr>
                        <a:t>别墅</a:t>
                      </a:r>
                    </a:p>
                  </a:txBody>
                  <a:tcPr anchor="ctr"/>
                </a:tc>
                <a:tc>
                  <a:txBody>
                    <a:bodyPr/>
                    <a:lstStyle/>
                    <a:p>
                      <a:pPr algn="ctr">
                        <a:buNone/>
                      </a:pPr>
                      <a:r>
                        <a:rPr lang="en-US" altLang="zh-CN" sz="1200">
                          <a:latin typeface="微软雅黑" panose="020B0503020204020204" charset="-122"/>
                          <a:ea typeface="微软雅黑" panose="020B0503020204020204" charset="-122"/>
                        </a:rPr>
                        <a:t>100%</a:t>
                      </a:r>
                    </a:p>
                  </a:txBody>
                  <a:tcPr anchor="ctr"/>
                </a:tc>
                <a:tc>
                  <a:txBody>
                    <a:bodyPr/>
                    <a:lstStyle/>
                    <a:p>
                      <a:pPr algn="ctr">
                        <a:buNone/>
                      </a:pPr>
                      <a:r>
                        <a:rPr lang="en-US" altLang="zh-CN" sz="1200">
                          <a:latin typeface="微软雅黑" panose="020B0503020204020204" charset="-122"/>
                          <a:ea typeface="微软雅黑" panose="020B0503020204020204" charset="-122"/>
                        </a:rPr>
                        <a:t>5</a:t>
                      </a:r>
                    </a:p>
                  </a:txBody>
                  <a:tcPr anchor="ctr"/>
                </a:tc>
                <a:tc>
                  <a:txBody>
                    <a:bodyPr/>
                    <a:lstStyle/>
                    <a:p>
                      <a:pPr algn="ctr">
                        <a:buNone/>
                      </a:pPr>
                      <a:r>
                        <a:rPr lang="en-US" altLang="zh-CN" sz="1200">
                          <a:latin typeface="微软雅黑" panose="020B0503020204020204" charset="-122"/>
                          <a:ea typeface="微软雅黑" panose="020B0503020204020204" charset="-122"/>
                        </a:rPr>
                        <a:t>5</a:t>
                      </a:r>
                    </a:p>
                  </a:txBody>
                  <a:tcPr anchor="ctr"/>
                </a:tc>
                <a:tc>
                  <a:txBody>
                    <a:bodyPr/>
                    <a:lstStyle/>
                    <a:p>
                      <a:pPr algn="ctr">
                        <a:buNone/>
                      </a:pPr>
                      <a:r>
                        <a:rPr lang="en-US" altLang="zh-CN" sz="1200">
                          <a:latin typeface="微软雅黑" panose="020B0503020204020204" charset="-122"/>
                          <a:ea typeface="微软雅黑" panose="020B0503020204020204" charset="-122"/>
                        </a:rPr>
                        <a:t>138-188</a:t>
                      </a:r>
                    </a:p>
                  </a:txBody>
                  <a:tcPr anchor="ctr"/>
                </a:tc>
                <a:tc>
                  <a:txBody>
                    <a:bodyPr/>
                    <a:lstStyle/>
                    <a:p>
                      <a:pPr algn="ctr">
                        <a:buNone/>
                      </a:pPr>
                      <a:r>
                        <a:rPr lang="en-US" altLang="zh-CN" sz="1200">
                          <a:latin typeface="微软雅黑" panose="020B0503020204020204" charset="-122"/>
                          <a:ea typeface="微软雅黑" panose="020B0503020204020204" charset="-122"/>
                        </a:rPr>
                        <a:t>36092</a:t>
                      </a:r>
                    </a:p>
                  </a:txBody>
                  <a:tcPr anchor="ctr"/>
                </a:tc>
                <a:tc>
                  <a:txBody>
                    <a:bodyPr/>
                    <a:lstStyle/>
                    <a:p>
                      <a:pPr algn="ctr">
                        <a:buNone/>
                      </a:pPr>
                      <a:endParaRPr lang="en-US" altLang="zh-CN" sz="1200">
                        <a:latin typeface="微软雅黑" panose="020B0503020204020204" charset="-122"/>
                        <a:ea typeface="微软雅黑" panose="020B0503020204020204" charset="-122"/>
                      </a:endParaRPr>
                    </a:p>
                  </a:txBody>
                  <a:tcPr anchor="ctr"/>
                </a:tc>
                <a:tc>
                  <a:txBody>
                    <a:bodyPr/>
                    <a:lstStyle/>
                    <a:p>
                      <a:pPr algn="ctr">
                        <a:buNone/>
                      </a:pPr>
                      <a:endParaRPr lang="en-US" altLang="zh-CN" sz="1200">
                        <a:latin typeface="微软雅黑" panose="020B0503020204020204" charset="-122"/>
                        <a:ea typeface="微软雅黑" panose="020B0503020204020204" charset="-122"/>
                      </a:endParaRPr>
                    </a:p>
                  </a:txBody>
                  <a:tcPr anchor="ctr"/>
                </a:tc>
                <a:tc>
                  <a:txBody>
                    <a:bodyPr/>
                    <a:lstStyle/>
                    <a:p>
                      <a:pPr algn="ctr">
                        <a:buNone/>
                      </a:pPr>
                      <a:r>
                        <a:rPr lang="en-US" altLang="zh-CN" sz="1200">
                          <a:latin typeface="微软雅黑" panose="020B0503020204020204" charset="-122"/>
                          <a:ea typeface="微软雅黑" panose="020B0503020204020204" charset="-122"/>
                        </a:rPr>
                        <a:t>221</a:t>
                      </a:r>
                    </a:p>
                  </a:txBody>
                  <a:tcPr anchor="ctr"/>
                </a:tc>
                <a:extLst>
                  <a:ext uri="{0D108BD9-81ED-4DB2-BD59-A6C34878D82A}">
                    <a16:rowId xmlns:a16="http://schemas.microsoft.com/office/drawing/2014/main" val="10005"/>
                  </a:ext>
                </a:extLst>
              </a:tr>
              <a:tr h="274320">
                <a:tc>
                  <a:txBody>
                    <a:bodyPr/>
                    <a:lstStyle/>
                    <a:p>
                      <a:pPr algn="ctr">
                        <a:buNone/>
                      </a:pPr>
                      <a:r>
                        <a:rPr lang="zh-CN" altLang="en-US" sz="1200">
                          <a:latin typeface="微软雅黑" panose="020B0503020204020204" charset="-122"/>
                          <a:ea typeface="微软雅黑" panose="020B0503020204020204" charset="-122"/>
                        </a:rPr>
                        <a:t>备注</a:t>
                      </a:r>
                    </a:p>
                  </a:txBody>
                  <a:tcPr anchor="ctr"/>
                </a:tc>
                <a:tc gridSpan="9">
                  <a:txBody>
                    <a:bodyPr/>
                    <a:lstStyle/>
                    <a:p>
                      <a:pPr algn="l">
                        <a:buNone/>
                      </a:pPr>
                      <a:r>
                        <a:rPr lang="zh-CN" altLang="en-US" sz="1200">
                          <a:latin typeface="微软雅黑" panose="020B0503020204020204" charset="-122"/>
                          <a:ea typeface="微软雅黑" panose="020B0503020204020204" charset="-122"/>
                        </a:rPr>
                        <a:t>别墅车位赠送，不存在销售</a:t>
                      </a:r>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custDataLst>
              <p:tags r:id="rId1"/>
            </p:custDataLst>
          </p:nvPr>
        </p:nvSpPr>
        <p:spPr>
          <a:xfrm>
            <a:off x="9187180" y="427990"/>
            <a:ext cx="3004820"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产品设计建议</a:t>
            </a:r>
            <a:r>
              <a:rPr lang="en-US" altLang="zh-CN" sz="1800" b="1" dirty="0">
                <a:solidFill>
                  <a:schemeClr val="bg1"/>
                </a:solidFill>
                <a:latin typeface="微软雅黑" panose="020B0503020204020204" charset="-122"/>
                <a:ea typeface="微软雅黑" panose="020B0503020204020204" charset="-122"/>
                <a:sym typeface="微软雅黑" panose="020B0503020204020204" charset="-122"/>
              </a:rPr>
              <a:t>--</a:t>
            </a: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叠拼、联排</a:t>
            </a:r>
          </a:p>
        </p:txBody>
      </p:sp>
      <p:pic>
        <p:nvPicPr>
          <p:cNvPr id="3" name="图片 2" descr="微信截图_20231116171604"/>
          <p:cNvPicPr>
            <a:picLocks noChangeAspect="1"/>
          </p:cNvPicPr>
          <p:nvPr/>
        </p:nvPicPr>
        <p:blipFill>
          <a:blip r:embed="rId4"/>
          <a:stretch>
            <a:fillRect/>
          </a:stretch>
        </p:blipFill>
        <p:spPr>
          <a:xfrm>
            <a:off x="-24765" y="1339850"/>
            <a:ext cx="6004560" cy="4848225"/>
          </a:xfrm>
          <a:prstGeom prst="rect">
            <a:avLst/>
          </a:prstGeom>
        </p:spPr>
      </p:pic>
      <p:pic>
        <p:nvPicPr>
          <p:cNvPr id="5" name="图片 4" descr="微信截图_20231116171622"/>
          <p:cNvPicPr>
            <a:picLocks noChangeAspect="1"/>
          </p:cNvPicPr>
          <p:nvPr/>
        </p:nvPicPr>
        <p:blipFill>
          <a:blip r:embed="rId5"/>
          <a:stretch>
            <a:fillRect/>
          </a:stretch>
        </p:blipFill>
        <p:spPr>
          <a:xfrm>
            <a:off x="6005830" y="1340485"/>
            <a:ext cx="6186170" cy="4820285"/>
          </a:xfrm>
          <a:prstGeom prst="rect">
            <a:avLst/>
          </a:prstGeom>
        </p:spPr>
      </p:pic>
      <p:sp>
        <p:nvSpPr>
          <p:cNvPr id="6" name="文本框 5"/>
          <p:cNvSpPr txBox="1"/>
          <p:nvPr>
            <p:custDataLst>
              <p:tags r:id="rId2"/>
            </p:custDataLst>
          </p:nvPr>
        </p:nvSpPr>
        <p:spPr>
          <a:xfrm>
            <a:off x="47625" y="980440"/>
            <a:ext cx="11884660" cy="290195"/>
          </a:xfrm>
          <a:prstGeom prst="rect">
            <a:avLst/>
          </a:prstGeom>
          <a:solidFill>
            <a:schemeClr val="accent2">
              <a:lumMod val="20000"/>
              <a:lumOff val="80000"/>
            </a:schemeClr>
          </a:solidFill>
        </p:spPr>
        <p:txBody>
          <a:bodyPr wrap="square" rtlCol="0">
            <a:noAutofit/>
          </a:bodyPr>
          <a:lstStyle/>
          <a:p>
            <a:r>
              <a:rPr lang="zh-CN" altLang="en-US" sz="1600" b="1" kern="100" dirty="0">
                <a:latin typeface="微软雅黑" panose="020B0503020204020204" charset="-122"/>
                <a:ea typeface="微软雅黑" panose="020B0503020204020204" charset="-122"/>
                <a:cs typeface="仿宋" panose="02010609060101010101" pitchFamily="49" charset="-122"/>
                <a:sym typeface="+mn-ea"/>
              </a:rPr>
              <a:t>叠拼</a:t>
            </a:r>
            <a:r>
              <a:rPr lang="en-US" altLang="zh-CN" sz="1600" b="1" kern="100" dirty="0">
                <a:latin typeface="微软雅黑" panose="020B0503020204020204" charset="-122"/>
                <a:ea typeface="微软雅黑" panose="020B0503020204020204" charset="-122"/>
                <a:cs typeface="仿宋" panose="02010609060101010101" pitchFamily="49" charset="-122"/>
                <a:sym typeface="+mn-ea"/>
              </a:rPr>
              <a:t>138</a:t>
            </a:r>
            <a:r>
              <a:rPr lang="zh-CN" altLang="en-US" sz="1600" b="1" kern="100" dirty="0">
                <a:latin typeface="微软雅黑" panose="020B0503020204020204" charset="-122"/>
                <a:ea typeface="微软雅黑" panose="020B0503020204020204" charset="-122"/>
                <a:cs typeface="仿宋" panose="02010609060101010101" pitchFamily="49" charset="-122"/>
                <a:sym typeface="+mn-ea"/>
              </a:rPr>
              <a:t>㎡，联排</a:t>
            </a:r>
            <a:r>
              <a:rPr lang="en-US" altLang="zh-CN" sz="1600" b="1" kern="100" dirty="0">
                <a:latin typeface="微软雅黑" panose="020B0503020204020204" charset="-122"/>
                <a:ea typeface="微软雅黑" panose="020B0503020204020204" charset="-122"/>
                <a:cs typeface="仿宋" panose="02010609060101010101" pitchFamily="49" charset="-122"/>
                <a:sym typeface="+mn-ea"/>
              </a:rPr>
              <a:t>148</a:t>
            </a:r>
            <a:r>
              <a:rPr lang="zh-CN" altLang="en-US" sz="1600" b="1" kern="100" dirty="0">
                <a:latin typeface="微软雅黑" panose="020B0503020204020204" charset="-122"/>
                <a:ea typeface="微软雅黑" panose="020B0503020204020204" charset="-122"/>
                <a:cs typeface="仿宋" panose="02010609060101010101" pitchFamily="49" charset="-122"/>
                <a:sym typeface="+mn-ea"/>
              </a:rPr>
              <a:t>㎡，每套</a:t>
            </a:r>
            <a:r>
              <a:rPr lang="en-US" altLang="zh-CN" sz="1600" b="1" kern="100" dirty="0">
                <a:latin typeface="微软雅黑" panose="020B0503020204020204" charset="-122"/>
                <a:ea typeface="微软雅黑" panose="020B0503020204020204" charset="-122"/>
                <a:cs typeface="仿宋" panose="02010609060101010101" pitchFamily="49" charset="-122"/>
                <a:sym typeface="+mn-ea"/>
              </a:rPr>
              <a:t>70-80%</a:t>
            </a:r>
            <a:r>
              <a:rPr lang="zh-CN" altLang="en-US" sz="1600" b="1" kern="100" dirty="0">
                <a:latin typeface="微软雅黑" panose="020B0503020204020204" charset="-122"/>
                <a:ea typeface="微软雅黑" panose="020B0503020204020204" charset="-122"/>
                <a:cs typeface="仿宋" panose="02010609060101010101" pitchFamily="49" charset="-122"/>
                <a:sym typeface="+mn-ea"/>
              </a:rPr>
              <a:t>的赠送面积</a:t>
            </a:r>
            <a:r>
              <a:rPr lang="zh-CN" altLang="zh-CN" sz="1600" b="1" kern="100" dirty="0">
                <a:latin typeface="微软雅黑" panose="020B0503020204020204" charset="-122"/>
                <a:ea typeface="微软雅黑" panose="020B0503020204020204" charset="-122"/>
                <a:cs typeface="仿宋" panose="02010609060101010101" pitchFamily="49" charset="-122"/>
                <a:sym typeface="+mn-ea"/>
              </a:rPr>
              <a:t>，送庭院，送露台，高性价比，独立电梯入户，尽显主人翁归家仪式感。</a:t>
            </a:r>
          </a:p>
          <a:p>
            <a:endParaRPr lang="zh-CN" altLang="en-US" sz="16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截图_20231116171802"/>
          <p:cNvPicPr>
            <a:picLocks noChangeAspect="1"/>
          </p:cNvPicPr>
          <p:nvPr/>
        </p:nvPicPr>
        <p:blipFill>
          <a:blip r:embed="rId4"/>
          <a:stretch>
            <a:fillRect/>
          </a:stretch>
        </p:blipFill>
        <p:spPr>
          <a:xfrm>
            <a:off x="335280" y="116840"/>
            <a:ext cx="11289665" cy="5692140"/>
          </a:xfrm>
          <a:prstGeom prst="rect">
            <a:avLst/>
          </a:prstGeom>
        </p:spPr>
      </p:pic>
      <p:sp>
        <p:nvSpPr>
          <p:cNvPr id="4" name="TextBox 1"/>
          <p:cNvSpPr txBox="1"/>
          <p:nvPr>
            <p:custDataLst>
              <p:tags r:id="rId1"/>
            </p:custDataLst>
          </p:nvPr>
        </p:nvSpPr>
        <p:spPr>
          <a:xfrm>
            <a:off x="9660255" y="427990"/>
            <a:ext cx="253174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叠拼户型建议</a:t>
            </a:r>
          </a:p>
        </p:txBody>
      </p:sp>
      <p:sp>
        <p:nvSpPr>
          <p:cNvPr id="3" name="文本框 2"/>
          <p:cNvSpPr txBox="1"/>
          <p:nvPr>
            <p:custDataLst>
              <p:tags r:id="rId2"/>
            </p:custDataLst>
          </p:nvPr>
        </p:nvSpPr>
        <p:spPr>
          <a:xfrm>
            <a:off x="9975850" y="1052830"/>
            <a:ext cx="1616710" cy="368300"/>
          </a:xfrm>
          <a:prstGeom prst="rect">
            <a:avLst/>
          </a:prstGeom>
          <a:noFill/>
        </p:spPr>
        <p:txBody>
          <a:bodyPr wrap="square" rtlCol="0">
            <a:spAutoFit/>
          </a:bodyPr>
          <a:lstStyle/>
          <a:p>
            <a:r>
              <a:rPr lang="en-US" altLang="zh-CN" b="1">
                <a:solidFill>
                  <a:srgbClr val="C00000"/>
                </a:solidFill>
                <a:latin typeface="微软雅黑" panose="020B0503020204020204" charset="-122"/>
                <a:ea typeface="微软雅黑" panose="020B0503020204020204" charset="-122"/>
                <a:cs typeface="微软雅黑" panose="020B0503020204020204" charset="-122"/>
              </a:rPr>
              <a:t>1F</a:t>
            </a:r>
            <a:r>
              <a:rPr lang="zh-CN" altLang="en-US" b="1">
                <a:solidFill>
                  <a:srgbClr val="C00000"/>
                </a:solidFill>
                <a:latin typeface="微软雅黑" panose="020B0503020204020204" charset="-122"/>
                <a:ea typeface="微软雅黑" panose="020B0503020204020204" charset="-122"/>
                <a:cs typeface="微软雅黑" panose="020B0503020204020204" charset="-122"/>
              </a:rPr>
              <a:t>平面设计</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截图_20231116171821"/>
          <p:cNvPicPr>
            <a:picLocks noChangeAspect="1"/>
          </p:cNvPicPr>
          <p:nvPr/>
        </p:nvPicPr>
        <p:blipFill>
          <a:blip r:embed="rId4"/>
          <a:stretch>
            <a:fillRect/>
          </a:stretch>
        </p:blipFill>
        <p:spPr>
          <a:xfrm>
            <a:off x="479425" y="260350"/>
            <a:ext cx="11302365" cy="5768340"/>
          </a:xfrm>
          <a:prstGeom prst="rect">
            <a:avLst/>
          </a:prstGeom>
        </p:spPr>
      </p:pic>
      <p:sp>
        <p:nvSpPr>
          <p:cNvPr id="4" name="TextBox 1"/>
          <p:cNvSpPr txBox="1"/>
          <p:nvPr>
            <p:custDataLst>
              <p:tags r:id="rId1"/>
            </p:custDataLst>
          </p:nvPr>
        </p:nvSpPr>
        <p:spPr>
          <a:xfrm>
            <a:off x="9660255" y="427990"/>
            <a:ext cx="253174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叠拼户型建议</a:t>
            </a:r>
          </a:p>
        </p:txBody>
      </p:sp>
      <p:sp>
        <p:nvSpPr>
          <p:cNvPr id="3" name="文本框 2"/>
          <p:cNvSpPr txBox="1"/>
          <p:nvPr>
            <p:custDataLst>
              <p:tags r:id="rId2"/>
            </p:custDataLst>
          </p:nvPr>
        </p:nvSpPr>
        <p:spPr>
          <a:xfrm>
            <a:off x="9975850" y="1052830"/>
            <a:ext cx="1616710" cy="368300"/>
          </a:xfrm>
          <a:prstGeom prst="rect">
            <a:avLst/>
          </a:prstGeom>
          <a:noFill/>
        </p:spPr>
        <p:txBody>
          <a:bodyPr wrap="square" rtlCol="0">
            <a:spAutoFit/>
          </a:bodyPr>
          <a:lstStyle/>
          <a:p>
            <a:r>
              <a:rPr lang="en-US" altLang="zh-CN" b="1">
                <a:solidFill>
                  <a:srgbClr val="C00000"/>
                </a:solidFill>
                <a:latin typeface="微软雅黑" panose="020B0503020204020204" charset="-122"/>
                <a:ea typeface="微软雅黑" panose="020B0503020204020204" charset="-122"/>
                <a:cs typeface="微软雅黑" panose="020B0503020204020204" charset="-122"/>
              </a:rPr>
              <a:t>2F</a:t>
            </a:r>
            <a:r>
              <a:rPr lang="zh-CN" altLang="en-US" b="1">
                <a:solidFill>
                  <a:srgbClr val="C00000"/>
                </a:solidFill>
                <a:latin typeface="微软雅黑" panose="020B0503020204020204" charset="-122"/>
                <a:ea typeface="微软雅黑" panose="020B0503020204020204" charset="-122"/>
                <a:cs typeface="微软雅黑" panose="020B0503020204020204" charset="-122"/>
              </a:rPr>
              <a:t>平面设计</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截图_20231116171838"/>
          <p:cNvPicPr>
            <a:picLocks noChangeAspect="1"/>
          </p:cNvPicPr>
          <p:nvPr/>
        </p:nvPicPr>
        <p:blipFill>
          <a:blip r:embed="rId4"/>
          <a:stretch>
            <a:fillRect/>
          </a:stretch>
        </p:blipFill>
        <p:spPr>
          <a:xfrm>
            <a:off x="263525" y="188595"/>
            <a:ext cx="11632565" cy="5806440"/>
          </a:xfrm>
          <a:prstGeom prst="rect">
            <a:avLst/>
          </a:prstGeom>
        </p:spPr>
      </p:pic>
      <p:sp>
        <p:nvSpPr>
          <p:cNvPr id="4" name="TextBox 1"/>
          <p:cNvSpPr txBox="1"/>
          <p:nvPr>
            <p:custDataLst>
              <p:tags r:id="rId1"/>
            </p:custDataLst>
          </p:nvPr>
        </p:nvSpPr>
        <p:spPr>
          <a:xfrm>
            <a:off x="9660255" y="427990"/>
            <a:ext cx="253174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叠拼户型建议</a:t>
            </a:r>
          </a:p>
        </p:txBody>
      </p:sp>
      <p:sp>
        <p:nvSpPr>
          <p:cNvPr id="3" name="文本框 2"/>
          <p:cNvSpPr txBox="1"/>
          <p:nvPr>
            <p:custDataLst>
              <p:tags r:id="rId2"/>
            </p:custDataLst>
          </p:nvPr>
        </p:nvSpPr>
        <p:spPr>
          <a:xfrm>
            <a:off x="9975850" y="1052830"/>
            <a:ext cx="1616710" cy="368300"/>
          </a:xfrm>
          <a:prstGeom prst="rect">
            <a:avLst/>
          </a:prstGeom>
          <a:noFill/>
        </p:spPr>
        <p:txBody>
          <a:bodyPr wrap="square" rtlCol="0">
            <a:spAutoFit/>
          </a:bodyPr>
          <a:lstStyle/>
          <a:p>
            <a:r>
              <a:rPr lang="en-US" altLang="zh-CN" b="1">
                <a:solidFill>
                  <a:srgbClr val="C00000"/>
                </a:solidFill>
                <a:latin typeface="微软雅黑" panose="020B0503020204020204" charset="-122"/>
                <a:ea typeface="微软雅黑" panose="020B0503020204020204" charset="-122"/>
                <a:cs typeface="微软雅黑" panose="020B0503020204020204" charset="-122"/>
              </a:rPr>
              <a:t>3F</a:t>
            </a:r>
            <a:r>
              <a:rPr lang="zh-CN" altLang="en-US" b="1">
                <a:solidFill>
                  <a:srgbClr val="C00000"/>
                </a:solidFill>
                <a:latin typeface="微软雅黑" panose="020B0503020204020204" charset="-122"/>
                <a:ea typeface="微软雅黑" panose="020B0503020204020204" charset="-122"/>
                <a:cs typeface="微软雅黑" panose="020B0503020204020204" charset="-122"/>
              </a:rPr>
              <a:t>平面设计</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截图_20231116171852"/>
          <p:cNvPicPr>
            <a:picLocks noChangeAspect="1"/>
          </p:cNvPicPr>
          <p:nvPr/>
        </p:nvPicPr>
        <p:blipFill>
          <a:blip r:embed="rId4"/>
          <a:stretch>
            <a:fillRect/>
          </a:stretch>
        </p:blipFill>
        <p:spPr>
          <a:xfrm>
            <a:off x="479425" y="260350"/>
            <a:ext cx="11127105" cy="5859780"/>
          </a:xfrm>
          <a:prstGeom prst="rect">
            <a:avLst/>
          </a:prstGeom>
        </p:spPr>
      </p:pic>
      <p:sp>
        <p:nvSpPr>
          <p:cNvPr id="4" name="TextBox 1"/>
          <p:cNvSpPr txBox="1"/>
          <p:nvPr>
            <p:custDataLst>
              <p:tags r:id="rId1"/>
            </p:custDataLst>
          </p:nvPr>
        </p:nvSpPr>
        <p:spPr>
          <a:xfrm>
            <a:off x="9660255" y="427990"/>
            <a:ext cx="253174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叠拼户型建议</a:t>
            </a:r>
          </a:p>
        </p:txBody>
      </p:sp>
      <p:sp>
        <p:nvSpPr>
          <p:cNvPr id="3" name="文本框 2"/>
          <p:cNvSpPr txBox="1"/>
          <p:nvPr>
            <p:custDataLst>
              <p:tags r:id="rId2"/>
            </p:custDataLst>
          </p:nvPr>
        </p:nvSpPr>
        <p:spPr>
          <a:xfrm>
            <a:off x="9975850" y="1052830"/>
            <a:ext cx="1616710" cy="368300"/>
          </a:xfrm>
          <a:prstGeom prst="rect">
            <a:avLst/>
          </a:prstGeom>
          <a:noFill/>
        </p:spPr>
        <p:txBody>
          <a:bodyPr wrap="square" rtlCol="0">
            <a:spAutoFit/>
          </a:bodyPr>
          <a:lstStyle/>
          <a:p>
            <a:r>
              <a:rPr lang="en-US" altLang="zh-CN" b="1">
                <a:solidFill>
                  <a:srgbClr val="C00000"/>
                </a:solidFill>
                <a:latin typeface="微软雅黑" panose="020B0503020204020204" charset="-122"/>
                <a:ea typeface="微软雅黑" panose="020B0503020204020204" charset="-122"/>
                <a:cs typeface="微软雅黑" panose="020B0503020204020204" charset="-122"/>
              </a:rPr>
              <a:t>4F</a:t>
            </a:r>
            <a:r>
              <a:rPr lang="zh-CN" altLang="en-US" b="1">
                <a:solidFill>
                  <a:srgbClr val="C00000"/>
                </a:solidFill>
                <a:latin typeface="微软雅黑" panose="020B0503020204020204" charset="-122"/>
                <a:ea typeface="微软雅黑" panose="020B0503020204020204" charset="-122"/>
                <a:cs typeface="微软雅黑" panose="020B0503020204020204" charset="-122"/>
              </a:rPr>
              <a:t>平面设计</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截图_20231116171945"/>
          <p:cNvPicPr>
            <a:picLocks noChangeAspect="1"/>
          </p:cNvPicPr>
          <p:nvPr/>
        </p:nvPicPr>
        <p:blipFill>
          <a:blip r:embed="rId4"/>
          <a:stretch>
            <a:fillRect/>
          </a:stretch>
        </p:blipFill>
        <p:spPr>
          <a:xfrm>
            <a:off x="191135" y="260350"/>
            <a:ext cx="11779250" cy="5760720"/>
          </a:xfrm>
          <a:prstGeom prst="rect">
            <a:avLst/>
          </a:prstGeom>
        </p:spPr>
      </p:pic>
      <p:sp>
        <p:nvSpPr>
          <p:cNvPr id="4" name="TextBox 1"/>
          <p:cNvSpPr txBox="1"/>
          <p:nvPr>
            <p:custDataLst>
              <p:tags r:id="rId1"/>
            </p:custDataLst>
          </p:nvPr>
        </p:nvSpPr>
        <p:spPr>
          <a:xfrm>
            <a:off x="9660255" y="427990"/>
            <a:ext cx="253174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叠拼户型建议</a:t>
            </a:r>
          </a:p>
        </p:txBody>
      </p:sp>
      <p:sp>
        <p:nvSpPr>
          <p:cNvPr id="3" name="文本框 2"/>
          <p:cNvSpPr txBox="1"/>
          <p:nvPr>
            <p:custDataLst>
              <p:tags r:id="rId2"/>
            </p:custDataLst>
          </p:nvPr>
        </p:nvSpPr>
        <p:spPr>
          <a:xfrm>
            <a:off x="9975850" y="1052830"/>
            <a:ext cx="1616710" cy="368300"/>
          </a:xfrm>
          <a:prstGeom prst="rect">
            <a:avLst/>
          </a:prstGeom>
          <a:noFill/>
        </p:spPr>
        <p:txBody>
          <a:bodyPr wrap="square" rtlCol="0">
            <a:spAutoFit/>
          </a:bodyPr>
          <a:lstStyle/>
          <a:p>
            <a:r>
              <a:rPr lang="en-US" altLang="zh-CN" b="1">
                <a:solidFill>
                  <a:srgbClr val="C00000"/>
                </a:solidFill>
                <a:latin typeface="微软雅黑" panose="020B0503020204020204" charset="-122"/>
                <a:ea typeface="微软雅黑" panose="020B0503020204020204" charset="-122"/>
                <a:cs typeface="微软雅黑" panose="020B0503020204020204" charset="-122"/>
              </a:rPr>
              <a:t>-1F</a:t>
            </a:r>
            <a:r>
              <a:rPr lang="zh-CN" altLang="en-US" b="1">
                <a:solidFill>
                  <a:srgbClr val="C00000"/>
                </a:solidFill>
                <a:latin typeface="微软雅黑" panose="020B0503020204020204" charset="-122"/>
                <a:ea typeface="微软雅黑" panose="020B0503020204020204" charset="-122"/>
                <a:cs typeface="微软雅黑" panose="020B0503020204020204" charset="-122"/>
              </a:rPr>
              <a:t>平面设计</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截图_20231116171920"/>
          <p:cNvPicPr>
            <a:picLocks noChangeAspect="1"/>
          </p:cNvPicPr>
          <p:nvPr/>
        </p:nvPicPr>
        <p:blipFill>
          <a:blip r:embed="rId4"/>
          <a:stretch>
            <a:fillRect/>
          </a:stretch>
        </p:blipFill>
        <p:spPr>
          <a:xfrm>
            <a:off x="335280" y="260350"/>
            <a:ext cx="11642090" cy="5631180"/>
          </a:xfrm>
          <a:prstGeom prst="rect">
            <a:avLst/>
          </a:prstGeom>
        </p:spPr>
      </p:pic>
      <p:sp>
        <p:nvSpPr>
          <p:cNvPr id="4" name="TextBox 1"/>
          <p:cNvSpPr txBox="1"/>
          <p:nvPr>
            <p:custDataLst>
              <p:tags r:id="rId1"/>
            </p:custDataLst>
          </p:nvPr>
        </p:nvSpPr>
        <p:spPr>
          <a:xfrm>
            <a:off x="9660255" y="427990"/>
            <a:ext cx="253174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叠拼户型建议</a:t>
            </a:r>
          </a:p>
        </p:txBody>
      </p:sp>
      <p:sp>
        <p:nvSpPr>
          <p:cNvPr id="3" name="文本框 2"/>
          <p:cNvSpPr txBox="1"/>
          <p:nvPr>
            <p:custDataLst>
              <p:tags r:id="rId2"/>
            </p:custDataLst>
          </p:nvPr>
        </p:nvSpPr>
        <p:spPr>
          <a:xfrm>
            <a:off x="9975850" y="1052830"/>
            <a:ext cx="1616710" cy="368300"/>
          </a:xfrm>
          <a:prstGeom prst="rect">
            <a:avLst/>
          </a:prstGeom>
          <a:noFill/>
        </p:spPr>
        <p:txBody>
          <a:bodyPr wrap="square" rtlCol="0">
            <a:spAutoFit/>
          </a:bodyPr>
          <a:lstStyle/>
          <a:p>
            <a:r>
              <a:rPr lang="en-US" altLang="zh-CN" b="1">
                <a:solidFill>
                  <a:srgbClr val="C00000"/>
                </a:solidFill>
                <a:latin typeface="微软雅黑" panose="020B0503020204020204" charset="-122"/>
                <a:ea typeface="微软雅黑" panose="020B0503020204020204" charset="-122"/>
                <a:cs typeface="微软雅黑" panose="020B0503020204020204" charset="-122"/>
              </a:rPr>
              <a:t>-2F</a:t>
            </a:r>
            <a:r>
              <a:rPr lang="zh-CN" altLang="en-US" b="1">
                <a:solidFill>
                  <a:srgbClr val="C00000"/>
                </a:solidFill>
                <a:latin typeface="微软雅黑" panose="020B0503020204020204" charset="-122"/>
                <a:ea typeface="微软雅黑" panose="020B0503020204020204" charset="-122"/>
                <a:cs typeface="微软雅黑" panose="020B0503020204020204" charset="-122"/>
              </a:rPr>
              <a:t>平面设计</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custDataLst>
              <p:tags r:id="rId1"/>
            </p:custDataLst>
          </p:nvPr>
        </p:nvSpPr>
        <p:spPr>
          <a:xfrm>
            <a:off x="8735618" y="427909"/>
            <a:ext cx="3456384"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销售情况</a:t>
            </a:r>
            <a:r>
              <a:rPr lang="en-US" altLang="zh-CN" sz="1800" b="1" dirty="0">
                <a:solidFill>
                  <a:schemeClr val="bg1"/>
                </a:solidFill>
                <a:latin typeface="微软雅黑" panose="020B0503020204020204" charset="-122"/>
                <a:ea typeface="微软雅黑" panose="020B0503020204020204" charset="-122"/>
                <a:sym typeface="微软雅黑" panose="020B0503020204020204" charset="-122"/>
              </a:rPr>
              <a:t>--</a:t>
            </a: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市场判断</a:t>
            </a:r>
          </a:p>
        </p:txBody>
      </p:sp>
      <p:sp>
        <p:nvSpPr>
          <p:cNvPr id="5" name="文本框 4"/>
          <p:cNvSpPr txBox="1"/>
          <p:nvPr>
            <p:custDataLst>
              <p:tags r:id="rId2"/>
            </p:custDataLst>
          </p:nvPr>
        </p:nvSpPr>
        <p:spPr>
          <a:xfrm>
            <a:off x="479425" y="4220845"/>
            <a:ext cx="11347450" cy="1019810"/>
          </a:xfrm>
          <a:prstGeom prst="rect">
            <a:avLst/>
          </a:prstGeom>
          <a:solidFill>
            <a:srgbClr val="F4CCCC"/>
          </a:solidFill>
        </p:spPr>
        <p:txBody>
          <a:bodyPr wrap="square" rtlCol="0">
            <a:noAutofit/>
          </a:bodyPr>
          <a:lstStyle/>
          <a:p>
            <a:pPr indent="0" fontAlgn="auto">
              <a:lnSpc>
                <a:spcPct val="150000"/>
              </a:lnSpc>
            </a:pPr>
            <a:r>
              <a:rPr lang="en-US" altLang="zh-CN" sz="1000" kern="100" dirty="0">
                <a:latin typeface="微软雅黑" panose="020B0503020204020204" charset="-122"/>
                <a:ea typeface="微软雅黑" panose="020B0503020204020204" charset="-122"/>
                <a:cs typeface="微软雅黑" panose="020B0503020204020204" charset="-122"/>
                <a:sym typeface="+mn-ea"/>
              </a:rPr>
              <a:t>1</a:t>
            </a:r>
            <a:r>
              <a:rPr lang="zh-CN" altLang="en-US" sz="1000" kern="100" dirty="0">
                <a:latin typeface="微软雅黑" panose="020B0503020204020204" charset="-122"/>
                <a:ea typeface="微软雅黑" panose="020B0503020204020204" charset="-122"/>
                <a:cs typeface="微软雅黑" panose="020B0503020204020204" charset="-122"/>
                <a:sym typeface="+mn-ea"/>
              </a:rPr>
              <a:t>、结合张家港房地产市场去化情况，</a:t>
            </a:r>
            <a:r>
              <a:rPr lang="zh-CN" altLang="en-US" sz="1000">
                <a:latin typeface="微软雅黑" panose="020B0503020204020204" charset="-122"/>
                <a:ea typeface="微软雅黑" panose="020B0503020204020204" charset="-122"/>
                <a:cs typeface="微软雅黑" panose="020B0503020204020204" charset="-122"/>
                <a:sym typeface="+mn-ea"/>
              </a:rPr>
              <a:t>项目房源总计</a:t>
            </a:r>
            <a:r>
              <a:rPr lang="en-US" altLang="zh-CN" sz="1000">
                <a:latin typeface="微软雅黑" panose="020B0503020204020204" charset="-122"/>
                <a:ea typeface="微软雅黑" panose="020B0503020204020204" charset="-122"/>
                <a:cs typeface="微软雅黑" panose="020B0503020204020204" charset="-122"/>
                <a:sym typeface="+mn-ea"/>
              </a:rPr>
              <a:t>221</a:t>
            </a:r>
            <a:r>
              <a:rPr lang="zh-CN" altLang="en-US" sz="1000">
                <a:latin typeface="微软雅黑" panose="020B0503020204020204" charset="-122"/>
                <a:ea typeface="微软雅黑" panose="020B0503020204020204" charset="-122"/>
                <a:cs typeface="微软雅黑" panose="020B0503020204020204" charset="-122"/>
                <a:sym typeface="+mn-ea"/>
              </a:rPr>
              <a:t>套，月平均去化量为</a:t>
            </a:r>
            <a:r>
              <a:rPr lang="en-US" altLang="zh-CN" sz="1000">
                <a:latin typeface="微软雅黑" panose="020B0503020204020204" charset="-122"/>
                <a:ea typeface="微软雅黑" panose="020B0503020204020204" charset="-122"/>
                <a:cs typeface="微软雅黑" panose="020B0503020204020204" charset="-122"/>
                <a:sym typeface="+mn-ea"/>
              </a:rPr>
              <a:t>7.2</a:t>
            </a:r>
            <a:r>
              <a:rPr lang="zh-CN" altLang="en-US" sz="1000">
                <a:latin typeface="微软雅黑" panose="020B0503020204020204" charset="-122"/>
                <a:ea typeface="微软雅黑" panose="020B0503020204020204" charset="-122"/>
                <a:cs typeface="微软雅黑" panose="020B0503020204020204" charset="-122"/>
                <a:sym typeface="+mn-ea"/>
              </a:rPr>
              <a:t>套，整体去化周期约计为</a:t>
            </a:r>
            <a:r>
              <a:rPr lang="en-US" altLang="zh-CN" sz="1000">
                <a:latin typeface="微软雅黑" panose="020B0503020204020204" charset="-122"/>
                <a:ea typeface="微软雅黑" panose="020B0503020204020204" charset="-122"/>
                <a:cs typeface="微软雅黑" panose="020B0503020204020204" charset="-122"/>
                <a:sym typeface="+mn-ea"/>
              </a:rPr>
              <a:t>30.7</a:t>
            </a:r>
            <a:r>
              <a:rPr lang="zh-CN" altLang="en-US" sz="1000">
                <a:latin typeface="微软雅黑" panose="020B0503020204020204" charset="-122"/>
                <a:ea typeface="微软雅黑" panose="020B0503020204020204" charset="-122"/>
                <a:cs typeface="微软雅黑" panose="020B0503020204020204" charset="-122"/>
                <a:sym typeface="+mn-ea"/>
              </a:rPr>
              <a:t>个月，户型面积产品按照</a:t>
            </a:r>
            <a:r>
              <a:rPr lang="en-US" altLang="zh-CN" sz="1000">
                <a:latin typeface="微软雅黑" panose="020B0503020204020204" charset="-122"/>
                <a:ea typeface="微软雅黑" panose="020B0503020204020204" charset="-122"/>
                <a:cs typeface="微软雅黑" panose="020B0503020204020204" charset="-122"/>
                <a:sym typeface="+mn-ea"/>
              </a:rPr>
              <a:t>128</a:t>
            </a:r>
            <a:r>
              <a:rPr lang="zh-CN" altLang="en-US" sz="1000">
                <a:latin typeface="微软雅黑" panose="020B0503020204020204" charset="-122"/>
                <a:ea typeface="微软雅黑" panose="020B0503020204020204" charset="-122"/>
                <a:cs typeface="微软雅黑" panose="020B0503020204020204" charset="-122"/>
                <a:sym typeface="+mn-ea"/>
              </a:rPr>
              <a:t>㎡进行测算，项目销售均价按照叠加别墅：</a:t>
            </a:r>
            <a:r>
              <a:rPr lang="en-US" altLang="zh-CN" sz="1000">
                <a:latin typeface="微软雅黑" panose="020B0503020204020204" charset="-122"/>
                <a:ea typeface="微软雅黑" panose="020B0503020204020204" charset="-122"/>
                <a:cs typeface="微软雅黑" panose="020B0503020204020204" charset="-122"/>
                <a:sym typeface="+mn-ea"/>
              </a:rPr>
              <a:t>10500</a:t>
            </a:r>
            <a:r>
              <a:rPr lang="zh-CN" altLang="en-US" sz="1000">
                <a:latin typeface="微软雅黑" panose="020B0503020204020204" charset="-122"/>
                <a:ea typeface="微软雅黑" panose="020B0503020204020204" charset="-122"/>
                <a:cs typeface="微软雅黑" panose="020B0503020204020204" charset="-122"/>
                <a:sym typeface="+mn-ea"/>
              </a:rPr>
              <a:t>，联排别墅：</a:t>
            </a:r>
            <a:r>
              <a:rPr lang="en-US" altLang="zh-CN" sz="1000">
                <a:latin typeface="微软雅黑" panose="020B0503020204020204" charset="-122"/>
                <a:ea typeface="微软雅黑" panose="020B0503020204020204" charset="-122"/>
                <a:cs typeface="微软雅黑" panose="020B0503020204020204" charset="-122"/>
                <a:sym typeface="+mn-ea"/>
              </a:rPr>
              <a:t>11500</a:t>
            </a:r>
            <a:r>
              <a:rPr lang="zh-CN" altLang="en-US" sz="1000">
                <a:latin typeface="微软雅黑" panose="020B0503020204020204" charset="-122"/>
                <a:ea typeface="微软雅黑" panose="020B0503020204020204" charset="-122"/>
                <a:cs typeface="微软雅黑" panose="020B0503020204020204" charset="-122"/>
                <a:sym typeface="+mn-ea"/>
              </a:rPr>
              <a:t>，双拼合院：</a:t>
            </a:r>
            <a:r>
              <a:rPr lang="en-US" altLang="zh-CN" sz="1000">
                <a:latin typeface="微软雅黑" panose="020B0503020204020204" charset="-122"/>
                <a:ea typeface="微软雅黑" panose="020B0503020204020204" charset="-122"/>
                <a:cs typeface="微软雅黑" panose="020B0503020204020204" charset="-122"/>
                <a:sym typeface="+mn-ea"/>
              </a:rPr>
              <a:t>14000</a:t>
            </a:r>
            <a:r>
              <a:rPr lang="zh-CN" altLang="en-US" sz="1000">
                <a:latin typeface="微软雅黑" panose="020B0503020204020204" charset="-122"/>
                <a:ea typeface="微软雅黑" panose="020B0503020204020204" charset="-122"/>
                <a:cs typeface="微软雅黑" panose="020B0503020204020204" charset="-122"/>
                <a:sym typeface="+mn-ea"/>
              </a:rPr>
              <a:t>的市场价格进行销售，别墅销售额总计</a:t>
            </a:r>
            <a:r>
              <a:rPr lang="en-US" altLang="zh-CN" sz="1000">
                <a:latin typeface="微软雅黑" panose="020B0503020204020204" charset="-122"/>
                <a:ea typeface="微软雅黑" panose="020B0503020204020204" charset="-122"/>
                <a:cs typeface="微软雅黑" panose="020B0503020204020204" charset="-122"/>
                <a:sym typeface="+mn-ea"/>
              </a:rPr>
              <a:t>36092</a:t>
            </a:r>
            <a:r>
              <a:rPr lang="zh-CN" altLang="en-US" sz="1000">
                <a:latin typeface="微软雅黑" panose="020B0503020204020204" charset="-122"/>
                <a:ea typeface="微软雅黑" panose="020B0503020204020204" charset="-122"/>
                <a:cs typeface="微软雅黑" panose="020B0503020204020204" charset="-122"/>
                <a:sym typeface="+mn-ea"/>
              </a:rPr>
              <a:t>㎡</a:t>
            </a:r>
            <a:r>
              <a:rPr lang="en-US" altLang="zh-CN" sz="1000">
                <a:latin typeface="微软雅黑" panose="020B0503020204020204" charset="-122"/>
                <a:ea typeface="微软雅黑" panose="020B0503020204020204" charset="-122"/>
                <a:cs typeface="微软雅黑" panose="020B0503020204020204" charset="-122"/>
                <a:sym typeface="+mn-ea"/>
              </a:rPr>
              <a:t>=</a:t>
            </a:r>
            <a:r>
              <a:rPr lang="zh-CN" altLang="en-US" sz="1000">
                <a:latin typeface="微软雅黑" panose="020B0503020204020204" charset="-122"/>
                <a:ea typeface="微软雅黑" panose="020B0503020204020204" charset="-122"/>
                <a:cs typeface="微软雅黑" panose="020B0503020204020204" charset="-122"/>
                <a:sym typeface="+mn-ea"/>
              </a:rPr>
              <a:t>【</a:t>
            </a:r>
            <a:r>
              <a:rPr lang="en-US" altLang="zh-CN" sz="1000">
                <a:latin typeface="微软雅黑" panose="020B0503020204020204" charset="-122"/>
                <a:ea typeface="微软雅黑" panose="020B0503020204020204" charset="-122"/>
                <a:cs typeface="微软雅黑" panose="020B0503020204020204" charset="-122"/>
                <a:sym typeface="+mn-ea"/>
              </a:rPr>
              <a:t>7218</a:t>
            </a:r>
            <a:r>
              <a:rPr lang="zh-CN" altLang="en-US" sz="1000">
                <a:latin typeface="微软雅黑" panose="020B0503020204020204" charset="-122"/>
                <a:ea typeface="微软雅黑" panose="020B0503020204020204" charset="-122"/>
                <a:cs typeface="微软雅黑" panose="020B0503020204020204" charset="-122"/>
                <a:sym typeface="+mn-ea"/>
              </a:rPr>
              <a:t>㎡</a:t>
            </a:r>
            <a:r>
              <a:rPr lang="en-US" altLang="zh-CN" sz="1000">
                <a:latin typeface="微软雅黑" panose="020B0503020204020204" charset="-122"/>
                <a:ea typeface="微软雅黑" panose="020B0503020204020204" charset="-122"/>
                <a:cs typeface="微软雅黑" panose="020B0503020204020204" charset="-122"/>
                <a:sym typeface="+mn-ea"/>
              </a:rPr>
              <a:t>*10500=0.75789</a:t>
            </a:r>
            <a:r>
              <a:rPr lang="zh-CN" altLang="en-US" sz="1000">
                <a:latin typeface="微软雅黑" panose="020B0503020204020204" charset="-122"/>
                <a:ea typeface="微软雅黑" panose="020B0503020204020204" charset="-122"/>
                <a:cs typeface="微软雅黑" panose="020B0503020204020204" charset="-122"/>
                <a:sym typeface="+mn-ea"/>
              </a:rPr>
              <a:t>亿元】</a:t>
            </a:r>
            <a:r>
              <a:rPr lang="en-US" altLang="zh-CN" sz="1000">
                <a:latin typeface="微软雅黑" panose="020B0503020204020204" charset="-122"/>
                <a:ea typeface="微软雅黑" panose="020B0503020204020204" charset="-122"/>
                <a:cs typeface="微软雅黑" panose="020B0503020204020204" charset="-122"/>
                <a:sym typeface="+mn-ea"/>
              </a:rPr>
              <a:t>+</a:t>
            </a:r>
            <a:r>
              <a:rPr lang="zh-CN" altLang="en-US" sz="1000">
                <a:latin typeface="微软雅黑" panose="020B0503020204020204" charset="-122"/>
                <a:ea typeface="微软雅黑" panose="020B0503020204020204" charset="-122"/>
                <a:cs typeface="微软雅黑" panose="020B0503020204020204" charset="-122"/>
                <a:sym typeface="+mn-ea"/>
              </a:rPr>
              <a:t>【</a:t>
            </a:r>
            <a:r>
              <a:rPr lang="en-US" altLang="zh-CN" sz="1000">
                <a:latin typeface="微软雅黑" panose="020B0503020204020204" charset="-122"/>
                <a:ea typeface="微软雅黑" panose="020B0503020204020204" charset="-122"/>
                <a:cs typeface="微软雅黑" panose="020B0503020204020204" charset="-122"/>
                <a:sym typeface="+mn-ea"/>
              </a:rPr>
              <a:t>10828</a:t>
            </a:r>
            <a:r>
              <a:rPr lang="zh-CN" altLang="en-US" sz="1000">
                <a:latin typeface="微软雅黑" panose="020B0503020204020204" charset="-122"/>
                <a:ea typeface="微软雅黑" panose="020B0503020204020204" charset="-122"/>
                <a:cs typeface="微软雅黑" panose="020B0503020204020204" charset="-122"/>
                <a:sym typeface="+mn-ea"/>
              </a:rPr>
              <a:t>㎡</a:t>
            </a:r>
            <a:r>
              <a:rPr lang="en-US" altLang="zh-CN" sz="1000">
                <a:latin typeface="微软雅黑" panose="020B0503020204020204" charset="-122"/>
                <a:ea typeface="微软雅黑" panose="020B0503020204020204" charset="-122"/>
                <a:cs typeface="微软雅黑" panose="020B0503020204020204" charset="-122"/>
                <a:sym typeface="+mn-ea"/>
              </a:rPr>
              <a:t>*11500=1.24522</a:t>
            </a:r>
            <a:r>
              <a:rPr lang="zh-CN" altLang="en-US" sz="1000">
                <a:latin typeface="微软雅黑" panose="020B0503020204020204" charset="-122"/>
                <a:ea typeface="微软雅黑" panose="020B0503020204020204" charset="-122"/>
                <a:cs typeface="微软雅黑" panose="020B0503020204020204" charset="-122"/>
                <a:sym typeface="+mn-ea"/>
              </a:rPr>
              <a:t>亿元】</a:t>
            </a:r>
            <a:r>
              <a:rPr lang="en-US" altLang="zh-CN" sz="1000">
                <a:latin typeface="微软雅黑" panose="020B0503020204020204" charset="-122"/>
                <a:ea typeface="微软雅黑" panose="020B0503020204020204" charset="-122"/>
                <a:cs typeface="微软雅黑" panose="020B0503020204020204" charset="-122"/>
                <a:sym typeface="+mn-ea"/>
              </a:rPr>
              <a:t>+</a:t>
            </a:r>
            <a:r>
              <a:rPr lang="zh-CN" altLang="en-US" sz="1000">
                <a:latin typeface="微软雅黑" panose="020B0503020204020204" charset="-122"/>
                <a:ea typeface="微软雅黑" panose="020B0503020204020204" charset="-122"/>
                <a:cs typeface="微软雅黑" panose="020B0503020204020204" charset="-122"/>
                <a:sym typeface="+mn-ea"/>
              </a:rPr>
              <a:t>【</a:t>
            </a:r>
            <a:r>
              <a:rPr lang="en-US" altLang="zh-CN" sz="1000">
                <a:latin typeface="微软雅黑" panose="020B0503020204020204" charset="-122"/>
                <a:ea typeface="微软雅黑" panose="020B0503020204020204" charset="-122"/>
                <a:cs typeface="微软雅黑" panose="020B0503020204020204" charset="-122"/>
                <a:sym typeface="+mn-ea"/>
              </a:rPr>
              <a:t>18046</a:t>
            </a:r>
            <a:r>
              <a:rPr lang="zh-CN" altLang="en-US" sz="1000">
                <a:latin typeface="微软雅黑" panose="020B0503020204020204" charset="-122"/>
                <a:ea typeface="微软雅黑" panose="020B0503020204020204" charset="-122"/>
                <a:cs typeface="微软雅黑" panose="020B0503020204020204" charset="-122"/>
                <a:sym typeface="+mn-ea"/>
              </a:rPr>
              <a:t>㎡</a:t>
            </a:r>
            <a:r>
              <a:rPr lang="en-US" altLang="zh-CN" sz="1000">
                <a:latin typeface="微软雅黑" panose="020B0503020204020204" charset="-122"/>
                <a:ea typeface="微软雅黑" panose="020B0503020204020204" charset="-122"/>
                <a:cs typeface="微软雅黑" panose="020B0503020204020204" charset="-122"/>
                <a:sym typeface="+mn-ea"/>
              </a:rPr>
              <a:t>*14000=2.52644</a:t>
            </a:r>
            <a:r>
              <a:rPr lang="zh-CN" altLang="en-US" sz="1000">
                <a:latin typeface="微软雅黑" panose="020B0503020204020204" charset="-122"/>
                <a:ea typeface="微软雅黑" panose="020B0503020204020204" charset="-122"/>
                <a:cs typeface="微软雅黑" panose="020B0503020204020204" charset="-122"/>
                <a:sym typeface="+mn-ea"/>
              </a:rPr>
              <a:t>】</a:t>
            </a:r>
            <a:r>
              <a:rPr lang="en-US" altLang="zh-CN" sz="1000">
                <a:latin typeface="微软雅黑" panose="020B0503020204020204" charset="-122"/>
                <a:ea typeface="微软雅黑" panose="020B0503020204020204" charset="-122"/>
                <a:cs typeface="微软雅黑" panose="020B0503020204020204" charset="-122"/>
                <a:sym typeface="+mn-ea"/>
              </a:rPr>
              <a:t>=4.52955</a:t>
            </a:r>
            <a:r>
              <a:rPr lang="zh-CN" altLang="en-US" sz="1000">
                <a:latin typeface="微软雅黑" panose="020B0503020204020204" charset="-122"/>
                <a:ea typeface="微软雅黑" panose="020B0503020204020204" charset="-122"/>
                <a:cs typeface="微软雅黑" panose="020B0503020204020204" charset="-122"/>
                <a:sym typeface="+mn-ea"/>
              </a:rPr>
              <a:t>亿元；</a:t>
            </a:r>
          </a:p>
          <a:p>
            <a:pPr indent="0" fontAlgn="auto">
              <a:lnSpc>
                <a:spcPct val="150000"/>
              </a:lnSpc>
            </a:pPr>
            <a:r>
              <a:rPr lang="en-US" altLang="zh-CN" sz="1000" dirty="0">
                <a:solidFill>
                  <a:srgbClr val="000000"/>
                </a:solidFill>
                <a:latin typeface="微软雅黑" panose="020B0503020204020204" charset="-122"/>
                <a:ea typeface="微软雅黑" panose="020B0503020204020204" charset="-122"/>
                <a:cs typeface="微软雅黑" panose="020B0503020204020204" charset="-122"/>
                <a:sym typeface="+mn-ea"/>
              </a:rPr>
              <a:t>2</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mn-ea"/>
              </a:rPr>
              <a:t>、整体销售周期预估</a:t>
            </a:r>
            <a:r>
              <a:rPr lang="en-US" altLang="zh-CN" sz="1000" dirty="0">
                <a:solidFill>
                  <a:srgbClr val="000000"/>
                </a:solidFill>
                <a:latin typeface="微软雅黑" panose="020B0503020204020204" charset="-122"/>
                <a:ea typeface="微软雅黑" panose="020B0503020204020204" charset="-122"/>
                <a:cs typeface="微软雅黑" panose="020B0503020204020204" charset="-122"/>
                <a:sym typeface="+mn-ea"/>
              </a:rPr>
              <a:t>30.7</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mn-ea"/>
              </a:rPr>
              <a:t>个月，</a:t>
            </a:r>
            <a:r>
              <a:rPr lang="zh-CN" sz="1000" dirty="0">
                <a:solidFill>
                  <a:srgbClr val="000000"/>
                </a:solidFill>
                <a:latin typeface="微软雅黑" panose="020B0503020204020204" charset="-122"/>
                <a:ea typeface="微软雅黑" panose="020B0503020204020204" charset="-122"/>
                <a:cs typeface="微软雅黑" panose="020B0503020204020204" charset="-122"/>
                <a:sym typeface="+mn-ea"/>
              </a:rPr>
              <a:t>初步计划住宅于</a:t>
            </a:r>
            <a:r>
              <a:rPr lang="en-US" altLang="zh-CN" sz="1000" dirty="0">
                <a:solidFill>
                  <a:srgbClr val="000000"/>
                </a:solidFill>
                <a:latin typeface="微软雅黑" panose="020B0503020204020204" charset="-122"/>
                <a:ea typeface="微软雅黑" panose="020B0503020204020204" charset="-122"/>
                <a:cs typeface="微软雅黑" panose="020B0503020204020204" charset="-122"/>
                <a:sym typeface="+mn-ea"/>
              </a:rPr>
              <a:t>2025</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mn-ea"/>
              </a:rPr>
              <a:t>年</a:t>
            </a:r>
            <a:r>
              <a:rPr lang="en-US" altLang="zh-CN" sz="1000" dirty="0">
                <a:solidFill>
                  <a:srgbClr val="000000"/>
                </a:solidFill>
                <a:latin typeface="微软雅黑" panose="020B0503020204020204" charset="-122"/>
                <a:ea typeface="微软雅黑" panose="020B0503020204020204" charset="-122"/>
                <a:cs typeface="微软雅黑" panose="020B0503020204020204" charset="-122"/>
                <a:sym typeface="+mn-ea"/>
              </a:rPr>
              <a:t>9</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mn-ea"/>
              </a:rPr>
              <a:t>月开盘，至</a:t>
            </a:r>
            <a:r>
              <a:rPr lang="en-US" altLang="zh-CN" sz="1000" dirty="0">
                <a:solidFill>
                  <a:srgbClr val="000000"/>
                </a:solidFill>
                <a:latin typeface="微软雅黑" panose="020B0503020204020204" charset="-122"/>
                <a:ea typeface="微软雅黑" panose="020B0503020204020204" charset="-122"/>
                <a:cs typeface="微软雅黑" panose="020B0503020204020204" charset="-122"/>
                <a:sym typeface="+mn-ea"/>
              </a:rPr>
              <a:t>28</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mn-ea"/>
              </a:rPr>
              <a:t>年</a:t>
            </a:r>
            <a:r>
              <a:rPr lang="en-US" altLang="zh-CN" sz="1000" dirty="0">
                <a:solidFill>
                  <a:srgbClr val="000000"/>
                </a:solidFill>
                <a:latin typeface="微软雅黑" panose="020B0503020204020204" charset="-122"/>
                <a:ea typeface="微软雅黑" panose="020B0503020204020204" charset="-122"/>
                <a:cs typeface="微软雅黑" panose="020B0503020204020204" charset="-122"/>
                <a:sym typeface="+mn-ea"/>
              </a:rPr>
              <a:t>7</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mn-ea"/>
              </a:rPr>
              <a:t>月销售清盘；</a:t>
            </a:r>
          </a:p>
          <a:p>
            <a:pPr indent="0" fontAlgn="auto">
              <a:lnSpc>
                <a:spcPct val="150000"/>
              </a:lnSpc>
            </a:pPr>
            <a:r>
              <a:rPr lang="en-US" altLang="zh-CN" sz="1000" dirty="0">
                <a:solidFill>
                  <a:srgbClr val="000000"/>
                </a:solidFill>
                <a:latin typeface="微软雅黑" panose="020B0503020204020204" charset="-122"/>
                <a:ea typeface="微软雅黑" panose="020B0503020204020204" charset="-122"/>
                <a:cs typeface="微软雅黑" panose="020B0503020204020204" charset="-122"/>
                <a:sym typeface="+mn-ea"/>
              </a:rPr>
              <a:t>3</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mn-ea"/>
              </a:rPr>
              <a:t>、项目总计：叠拼别墅</a:t>
            </a:r>
            <a:r>
              <a:rPr lang="en-US" altLang="zh-CN" sz="10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mn-ea"/>
              </a:rPr>
              <a:t>联排别墅</a:t>
            </a:r>
            <a:r>
              <a:rPr lang="en-US" altLang="zh-CN" sz="10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mn-ea"/>
              </a:rPr>
              <a:t>双拼别墅</a:t>
            </a:r>
            <a:r>
              <a:rPr lang="en-US" altLang="zh-CN" sz="1000" dirty="0">
                <a:solidFill>
                  <a:srgbClr val="000000"/>
                </a:solidFill>
                <a:latin typeface="微软雅黑" panose="020B0503020204020204" charset="-122"/>
                <a:ea typeface="微软雅黑" panose="020B0503020204020204" charset="-122"/>
                <a:cs typeface="微软雅黑" panose="020B0503020204020204" charset="-122"/>
                <a:sym typeface="+mn-ea"/>
              </a:rPr>
              <a:t>=4.52955</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mn-ea"/>
              </a:rPr>
              <a:t>亿元</a:t>
            </a:r>
          </a:p>
        </p:txBody>
      </p:sp>
      <p:graphicFrame>
        <p:nvGraphicFramePr>
          <p:cNvPr id="3" name="表格 2"/>
          <p:cNvGraphicFramePr/>
          <p:nvPr>
            <p:custDataLst>
              <p:tags r:id="rId3"/>
            </p:custDataLst>
          </p:nvPr>
        </p:nvGraphicFramePr>
        <p:xfrm>
          <a:off x="465455" y="1316990"/>
          <a:ext cx="11356975" cy="2821940"/>
        </p:xfrm>
        <a:graphic>
          <a:graphicData uri="http://schemas.openxmlformats.org/drawingml/2006/table">
            <a:tbl>
              <a:tblPr firstRow="1" bandRow="1">
                <a:tableStyleId>{5C22544A-7EE6-4342-B048-85BDC9FD1C3A}</a:tableStyleId>
              </a:tblPr>
              <a:tblGrid>
                <a:gridCol w="721362">
                  <a:extLst>
                    <a:ext uri="{9D8B030D-6E8A-4147-A177-3AD203B41FA5}">
                      <a16:colId xmlns:a16="http://schemas.microsoft.com/office/drawing/2014/main" val="20000"/>
                    </a:ext>
                  </a:extLst>
                </a:gridCol>
                <a:gridCol w="835717">
                  <a:extLst>
                    <a:ext uri="{9D8B030D-6E8A-4147-A177-3AD203B41FA5}">
                      <a16:colId xmlns:a16="http://schemas.microsoft.com/office/drawing/2014/main" val="20001"/>
                    </a:ext>
                  </a:extLst>
                </a:gridCol>
                <a:gridCol w="730575">
                  <a:extLst>
                    <a:ext uri="{9D8B030D-6E8A-4147-A177-3AD203B41FA5}">
                      <a16:colId xmlns:a16="http://schemas.microsoft.com/office/drawing/2014/main" val="20002"/>
                    </a:ext>
                  </a:extLst>
                </a:gridCol>
                <a:gridCol w="1073100">
                  <a:extLst>
                    <a:ext uri="{9D8B030D-6E8A-4147-A177-3AD203B41FA5}">
                      <a16:colId xmlns:a16="http://schemas.microsoft.com/office/drawing/2014/main" val="20003"/>
                    </a:ext>
                  </a:extLst>
                </a:gridCol>
                <a:gridCol w="1143014">
                  <a:extLst>
                    <a:ext uri="{9D8B030D-6E8A-4147-A177-3AD203B41FA5}">
                      <a16:colId xmlns:a16="http://schemas.microsoft.com/office/drawing/2014/main" val="20004"/>
                    </a:ext>
                  </a:extLst>
                </a:gridCol>
                <a:gridCol w="839511">
                  <a:extLst>
                    <a:ext uri="{9D8B030D-6E8A-4147-A177-3AD203B41FA5}">
                      <a16:colId xmlns:a16="http://schemas.microsoft.com/office/drawing/2014/main" val="20005"/>
                    </a:ext>
                  </a:extLst>
                </a:gridCol>
                <a:gridCol w="1037330">
                  <a:extLst>
                    <a:ext uri="{9D8B030D-6E8A-4147-A177-3AD203B41FA5}">
                      <a16:colId xmlns:a16="http://schemas.microsoft.com/office/drawing/2014/main" val="20006"/>
                    </a:ext>
                  </a:extLst>
                </a:gridCol>
                <a:gridCol w="1240027">
                  <a:extLst>
                    <a:ext uri="{9D8B030D-6E8A-4147-A177-3AD203B41FA5}">
                      <a16:colId xmlns:a16="http://schemas.microsoft.com/office/drawing/2014/main" val="20007"/>
                    </a:ext>
                  </a:extLst>
                </a:gridCol>
                <a:gridCol w="1240568">
                  <a:extLst>
                    <a:ext uri="{9D8B030D-6E8A-4147-A177-3AD203B41FA5}">
                      <a16:colId xmlns:a16="http://schemas.microsoft.com/office/drawing/2014/main" val="20008"/>
                    </a:ext>
                  </a:extLst>
                </a:gridCol>
                <a:gridCol w="831923">
                  <a:extLst>
                    <a:ext uri="{9D8B030D-6E8A-4147-A177-3AD203B41FA5}">
                      <a16:colId xmlns:a16="http://schemas.microsoft.com/office/drawing/2014/main" val="20009"/>
                    </a:ext>
                  </a:extLst>
                </a:gridCol>
                <a:gridCol w="831924">
                  <a:extLst>
                    <a:ext uri="{9D8B030D-6E8A-4147-A177-3AD203B41FA5}">
                      <a16:colId xmlns:a16="http://schemas.microsoft.com/office/drawing/2014/main" val="20010"/>
                    </a:ext>
                  </a:extLst>
                </a:gridCol>
                <a:gridCol w="831924">
                  <a:extLst>
                    <a:ext uri="{9D8B030D-6E8A-4147-A177-3AD203B41FA5}">
                      <a16:colId xmlns:a16="http://schemas.microsoft.com/office/drawing/2014/main" val="20011"/>
                    </a:ext>
                  </a:extLst>
                </a:gridCol>
              </a:tblGrid>
              <a:tr h="274320">
                <a:tc gridSpan="12">
                  <a:txBody>
                    <a:bodyPr/>
                    <a:lstStyle/>
                    <a:p>
                      <a:pPr algn="ctr">
                        <a:buNone/>
                      </a:pPr>
                      <a:r>
                        <a:rPr lang="zh-CN" altLang="en-US" sz="1200">
                          <a:latin typeface="微软雅黑" panose="020B0503020204020204" charset="-122"/>
                          <a:ea typeface="微软雅黑" panose="020B0503020204020204" charset="-122"/>
                          <a:cs typeface="微软雅黑" panose="020B0503020204020204" charset="-122"/>
                        </a:rPr>
                        <a:t>户型配比表（总建筑面积：</a:t>
                      </a:r>
                      <a:r>
                        <a:rPr lang="en-US" altLang="zh-CN" sz="1200">
                          <a:latin typeface="微软雅黑" panose="020B0503020204020204" charset="-122"/>
                          <a:ea typeface="微软雅黑" panose="020B0503020204020204" charset="-122"/>
                          <a:cs typeface="微软雅黑" panose="020B0503020204020204" charset="-122"/>
                          <a:sym typeface="+mn-ea"/>
                        </a:rPr>
                        <a:t>36092</a:t>
                      </a:r>
                      <a:r>
                        <a:rPr lang="zh-CN" altLang="en-US" sz="1200">
                          <a:latin typeface="微软雅黑" panose="020B0503020204020204" charset="-122"/>
                          <a:ea typeface="微软雅黑" panose="020B0503020204020204" charset="-122"/>
                          <a:cs typeface="微软雅黑" panose="020B0503020204020204" charset="-122"/>
                          <a:sym typeface="+mn-ea"/>
                        </a:rPr>
                        <a:t>㎡，叠拼建筑面积：</a:t>
                      </a:r>
                      <a:r>
                        <a:rPr lang="en-US" altLang="zh-CN" sz="1200">
                          <a:latin typeface="微软雅黑" panose="020B0503020204020204" charset="-122"/>
                          <a:ea typeface="微软雅黑" panose="020B0503020204020204" charset="-122"/>
                          <a:cs typeface="微软雅黑" panose="020B0503020204020204" charset="-122"/>
                          <a:sym typeface="+mn-ea"/>
                        </a:rPr>
                        <a:t>7218</a:t>
                      </a:r>
                      <a:r>
                        <a:rPr lang="zh-CN" altLang="en-US" sz="1200">
                          <a:latin typeface="微软雅黑" panose="020B0503020204020204" charset="-122"/>
                          <a:ea typeface="微软雅黑" panose="020B0503020204020204" charset="-122"/>
                          <a:cs typeface="微软雅黑" panose="020B0503020204020204" charset="-122"/>
                          <a:sym typeface="+mn-ea"/>
                        </a:rPr>
                        <a:t>㎡；联排建筑面积：</a:t>
                      </a:r>
                      <a:r>
                        <a:rPr lang="en-US" altLang="zh-CN" sz="1200">
                          <a:latin typeface="微软雅黑" panose="020B0503020204020204" charset="-122"/>
                          <a:ea typeface="微软雅黑" panose="020B0503020204020204" charset="-122"/>
                          <a:cs typeface="微软雅黑" panose="020B0503020204020204" charset="-122"/>
                          <a:sym typeface="+mn-ea"/>
                        </a:rPr>
                        <a:t>10828</a:t>
                      </a:r>
                      <a:r>
                        <a:rPr lang="zh-CN" altLang="en-US" sz="1200">
                          <a:latin typeface="微软雅黑" panose="020B0503020204020204" charset="-122"/>
                          <a:ea typeface="微软雅黑" panose="020B0503020204020204" charset="-122"/>
                          <a:cs typeface="微软雅黑" panose="020B0503020204020204" charset="-122"/>
                          <a:sym typeface="+mn-ea"/>
                        </a:rPr>
                        <a:t>㎡；双拼建筑面积：</a:t>
                      </a:r>
                      <a:r>
                        <a:rPr lang="en-US" altLang="zh-CN" sz="1200">
                          <a:latin typeface="微软雅黑" panose="020B0503020204020204" charset="-122"/>
                          <a:ea typeface="微软雅黑" panose="020B0503020204020204" charset="-122"/>
                          <a:cs typeface="微软雅黑" panose="020B0503020204020204" charset="-122"/>
                          <a:sym typeface="+mn-ea"/>
                        </a:rPr>
                        <a:t>18046</a:t>
                      </a:r>
                      <a:r>
                        <a:rPr lang="zh-CN" altLang="en-US" sz="1200">
                          <a:latin typeface="微软雅黑" panose="020B0503020204020204" charset="-122"/>
                          <a:ea typeface="微软雅黑" panose="020B0503020204020204" charset="-122"/>
                          <a:cs typeface="微软雅黑" panose="020B0503020204020204" charset="-122"/>
                          <a:sym typeface="+mn-ea"/>
                        </a:rPr>
                        <a:t>㎡）</a:t>
                      </a:r>
                    </a:p>
                  </a:txBody>
                  <a:tcPr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57200">
                <a:tc>
                  <a:txBody>
                    <a:bodyPr/>
                    <a:lstStyle/>
                    <a:p>
                      <a:pPr algn="ctr">
                        <a:buNone/>
                      </a:pPr>
                      <a:r>
                        <a:rPr lang="zh-CN" altLang="en-US" sz="1200">
                          <a:latin typeface="微软雅黑" panose="020B0503020204020204" charset="-122"/>
                          <a:ea typeface="微软雅黑" panose="020B0503020204020204" charset="-122"/>
                        </a:rPr>
                        <a:t>类型</a:t>
                      </a:r>
                    </a:p>
                  </a:txBody>
                  <a:tcPr anchor="ctr"/>
                </a:tc>
                <a:tc>
                  <a:txBody>
                    <a:bodyPr/>
                    <a:lstStyle/>
                    <a:p>
                      <a:pPr algn="ctr">
                        <a:buNone/>
                      </a:pPr>
                      <a:r>
                        <a:rPr lang="zh-CN" altLang="en-US" sz="1200">
                          <a:latin typeface="微软雅黑" panose="020B0503020204020204" charset="-122"/>
                          <a:ea typeface="微软雅黑" panose="020B0503020204020204" charset="-122"/>
                        </a:rPr>
                        <a:t>建筑类型</a:t>
                      </a:r>
                    </a:p>
                  </a:txBody>
                  <a:tcPr anchor="ctr"/>
                </a:tc>
                <a:tc>
                  <a:txBody>
                    <a:bodyPr/>
                    <a:lstStyle/>
                    <a:p>
                      <a:pPr algn="ctr">
                        <a:buNone/>
                      </a:pPr>
                      <a:r>
                        <a:rPr lang="zh-CN" altLang="en-US" sz="1200">
                          <a:latin typeface="微软雅黑" panose="020B0503020204020204" charset="-122"/>
                          <a:ea typeface="微软雅黑" panose="020B0503020204020204" charset="-122"/>
                        </a:rPr>
                        <a:t>占比（</a:t>
                      </a:r>
                      <a:r>
                        <a:rPr lang="en-US" altLang="zh-CN" sz="1200">
                          <a:latin typeface="微软雅黑" panose="020B0503020204020204" charset="-122"/>
                          <a:ea typeface="微软雅黑" panose="020B0503020204020204" charset="-122"/>
                        </a:rPr>
                        <a:t>%</a:t>
                      </a:r>
                      <a:r>
                        <a:rPr lang="zh-CN" altLang="en-US" sz="1200">
                          <a:latin typeface="微软雅黑" panose="020B0503020204020204" charset="-122"/>
                          <a:ea typeface="微软雅黑" panose="020B0503020204020204" charset="-122"/>
                        </a:rPr>
                        <a:t>）</a:t>
                      </a:r>
                    </a:p>
                  </a:txBody>
                  <a:tcPr anchor="ctr"/>
                </a:tc>
                <a:tc>
                  <a:txBody>
                    <a:bodyPr/>
                    <a:lstStyle/>
                    <a:p>
                      <a:pPr algn="ctr">
                        <a:buNone/>
                      </a:pPr>
                      <a:r>
                        <a:rPr lang="zh-CN" altLang="en-US" sz="1200">
                          <a:latin typeface="微软雅黑" panose="020B0503020204020204" charset="-122"/>
                          <a:ea typeface="微软雅黑" panose="020B0503020204020204" charset="-122"/>
                        </a:rPr>
                        <a:t>居室</a:t>
                      </a:r>
                    </a:p>
                  </a:txBody>
                  <a:tcPr anchor="ctr"/>
                </a:tc>
                <a:tc>
                  <a:txBody>
                    <a:bodyPr/>
                    <a:lstStyle/>
                    <a:p>
                      <a:pPr algn="ctr">
                        <a:buNone/>
                      </a:pPr>
                      <a:r>
                        <a:rPr lang="zh-CN" altLang="en-US" sz="1200">
                          <a:latin typeface="微软雅黑" panose="020B0503020204020204" charset="-122"/>
                          <a:ea typeface="微软雅黑" panose="020B0503020204020204" charset="-122"/>
                          <a:sym typeface="+mn-ea"/>
                        </a:rPr>
                        <a:t>套型</a:t>
                      </a:r>
                    </a:p>
                  </a:txBody>
                  <a:tcPr anchor="ctr"/>
                </a:tc>
                <a:tc>
                  <a:txBody>
                    <a:bodyPr/>
                    <a:lstStyle/>
                    <a:p>
                      <a:pPr algn="ctr">
                        <a:buNone/>
                      </a:pPr>
                      <a:r>
                        <a:rPr lang="zh-CN" altLang="en-US" sz="1200">
                          <a:latin typeface="微软雅黑" panose="020B0503020204020204" charset="-122"/>
                          <a:ea typeface="微软雅黑" panose="020B0503020204020204" charset="-122"/>
                        </a:rPr>
                        <a:t>面积（㎡）</a:t>
                      </a:r>
                    </a:p>
                  </a:txBody>
                  <a:tcPr anchor="ctr"/>
                </a:tc>
                <a:tc>
                  <a:txBody>
                    <a:bodyPr/>
                    <a:lstStyle/>
                    <a:p>
                      <a:pPr algn="ctr">
                        <a:buNone/>
                      </a:pPr>
                      <a:r>
                        <a:rPr lang="zh-CN" altLang="en-US" sz="1200">
                          <a:latin typeface="微软雅黑" panose="020B0503020204020204" charset="-122"/>
                          <a:ea typeface="微软雅黑" panose="020B0503020204020204" charset="-122"/>
                        </a:rPr>
                        <a:t>总面积（㎡）</a:t>
                      </a:r>
                    </a:p>
                  </a:txBody>
                  <a:tcPr anchor="ctr"/>
                </a:tc>
                <a:tc>
                  <a:txBody>
                    <a:bodyPr/>
                    <a:lstStyle/>
                    <a:p>
                      <a:pPr algn="ctr">
                        <a:buNone/>
                      </a:pPr>
                      <a:r>
                        <a:rPr lang="zh-CN" altLang="en-US" sz="1200">
                          <a:latin typeface="微软雅黑" panose="020B0503020204020204" charset="-122"/>
                          <a:ea typeface="微软雅黑" panose="020B0503020204020204" charset="-122"/>
                          <a:sym typeface="+mn-ea"/>
                        </a:rPr>
                        <a:t>均价（元）</a:t>
                      </a:r>
                      <a:endParaRPr lang="zh-CN" altLang="en-US" sz="1200">
                        <a:latin typeface="微软雅黑" panose="020B0503020204020204" charset="-122"/>
                        <a:ea typeface="微软雅黑" panose="020B0503020204020204" charset="-122"/>
                      </a:endParaRPr>
                    </a:p>
                  </a:txBody>
                  <a:tcPr anchor="ctr"/>
                </a:tc>
                <a:tc>
                  <a:txBody>
                    <a:bodyPr/>
                    <a:lstStyle/>
                    <a:p>
                      <a:pPr algn="ctr">
                        <a:buNone/>
                      </a:pPr>
                      <a:r>
                        <a:rPr lang="zh-CN" altLang="en-US" sz="1200">
                          <a:latin typeface="微软雅黑" panose="020B0503020204020204" charset="-122"/>
                          <a:ea typeface="微软雅黑" panose="020B0503020204020204" charset="-122"/>
                        </a:rPr>
                        <a:t>单套总价（万元）</a:t>
                      </a:r>
                    </a:p>
                  </a:txBody>
                  <a:tcPr anchor="ctr"/>
                </a:tc>
                <a:tc>
                  <a:txBody>
                    <a:bodyPr/>
                    <a:lstStyle/>
                    <a:p>
                      <a:pPr algn="ctr">
                        <a:buNone/>
                      </a:pPr>
                      <a:r>
                        <a:rPr lang="zh-CN" altLang="en-US" sz="1200">
                          <a:latin typeface="微软雅黑" panose="020B0503020204020204" charset="-122"/>
                          <a:ea typeface="微软雅黑" panose="020B0503020204020204" charset="-122"/>
                        </a:rPr>
                        <a:t>套数</a:t>
                      </a:r>
                    </a:p>
                  </a:txBody>
                  <a:tcPr anchor="ctr"/>
                </a:tc>
                <a:tc>
                  <a:txBody>
                    <a:bodyPr/>
                    <a:lstStyle/>
                    <a:p>
                      <a:pPr algn="ctr">
                        <a:buNone/>
                      </a:pPr>
                      <a:r>
                        <a:rPr lang="zh-CN" altLang="en-US" sz="1000">
                          <a:latin typeface="微软雅黑" panose="020B0503020204020204" charset="-122"/>
                          <a:ea typeface="微软雅黑" panose="020B0503020204020204" charset="-122"/>
                        </a:rPr>
                        <a:t>月均去化套数</a:t>
                      </a:r>
                    </a:p>
                  </a:txBody>
                  <a:tcPr anchor="ctr"/>
                </a:tc>
                <a:tc>
                  <a:txBody>
                    <a:bodyPr/>
                    <a:lstStyle/>
                    <a:p>
                      <a:pPr algn="ctr">
                        <a:buNone/>
                      </a:pPr>
                      <a:r>
                        <a:rPr lang="zh-CN" altLang="en-US" sz="1000">
                          <a:latin typeface="微软雅黑" panose="020B0503020204020204" charset="-122"/>
                          <a:ea typeface="微软雅黑" panose="020B0503020204020204" charset="-122"/>
                        </a:rPr>
                        <a:t>去化周期</a:t>
                      </a:r>
                    </a:p>
                  </a:txBody>
                  <a:tcPr anchor="ctr"/>
                </a:tc>
                <a:extLst>
                  <a:ext uri="{0D108BD9-81ED-4DB2-BD59-A6C34878D82A}">
                    <a16:rowId xmlns:a16="http://schemas.microsoft.com/office/drawing/2014/main" val="10001"/>
                  </a:ext>
                </a:extLst>
              </a:tr>
              <a:tr h="454025">
                <a:tc rowSpan="3">
                  <a:txBody>
                    <a:bodyPr/>
                    <a:lstStyle/>
                    <a:p>
                      <a:pPr algn="ctr">
                        <a:buNone/>
                      </a:pPr>
                      <a:r>
                        <a:rPr lang="zh-CN" altLang="en-US" sz="1200">
                          <a:latin typeface="微软雅黑" panose="020B0503020204020204" charset="-122"/>
                          <a:ea typeface="微软雅黑" panose="020B0503020204020204" charset="-122"/>
                        </a:rPr>
                        <a:t>别墅</a:t>
                      </a:r>
                    </a:p>
                  </a:txBody>
                  <a:tcPr anchor="ctr"/>
                </a:tc>
                <a:tc>
                  <a:txBody>
                    <a:bodyPr/>
                    <a:lstStyle/>
                    <a:p>
                      <a:pPr algn="ctr">
                        <a:buNone/>
                      </a:pPr>
                      <a:r>
                        <a:rPr lang="zh-CN" altLang="en-US" sz="1200">
                          <a:latin typeface="微软雅黑" panose="020B0503020204020204" charset="-122"/>
                          <a:ea typeface="微软雅黑" panose="020B0503020204020204" charset="-122"/>
                          <a:sym typeface="+mn-ea"/>
                        </a:rPr>
                        <a:t>叠加别墅</a:t>
                      </a:r>
                      <a:endParaRPr lang="zh-CN" altLang="en-US" sz="1200">
                        <a:latin typeface="微软雅黑" panose="020B0503020204020204" charset="-122"/>
                        <a:ea typeface="微软雅黑" panose="020B0503020204020204" charset="-122"/>
                      </a:endParaRPr>
                    </a:p>
                  </a:txBody>
                  <a:tcPr anchor="ctr"/>
                </a:tc>
                <a:tc>
                  <a:txBody>
                    <a:bodyPr/>
                    <a:lstStyle/>
                    <a:p>
                      <a:pPr algn="ctr">
                        <a:buNone/>
                      </a:pPr>
                      <a:r>
                        <a:rPr lang="en-US" altLang="zh-CN" sz="1200">
                          <a:latin typeface="微软雅黑" panose="020B0503020204020204" charset="-122"/>
                          <a:ea typeface="微软雅黑" panose="020B0503020204020204" charset="-122"/>
                        </a:rPr>
                        <a:t>20</a:t>
                      </a:r>
                    </a:p>
                  </a:txBody>
                  <a:tcPr anchor="ctr"/>
                </a:tc>
                <a:tc>
                  <a:txBody>
                    <a:bodyPr/>
                    <a:lstStyle/>
                    <a:p>
                      <a:pPr algn="ctr">
                        <a:buNone/>
                      </a:pPr>
                      <a:r>
                        <a:rPr lang="zh-CN" altLang="en-US" sz="1200">
                          <a:latin typeface="微软雅黑" panose="020B0503020204020204" charset="-122"/>
                          <a:ea typeface="微软雅黑" panose="020B0503020204020204" charset="-122"/>
                        </a:rPr>
                        <a:t>经典型五居</a:t>
                      </a:r>
                    </a:p>
                  </a:txBody>
                  <a:tcPr anchor="ctr"/>
                </a:tc>
                <a:tc>
                  <a:txBody>
                    <a:bodyPr/>
                    <a:lstStyle/>
                    <a:p>
                      <a:pPr algn="ctr">
                        <a:buNone/>
                      </a:pPr>
                      <a:r>
                        <a:rPr lang="zh-CN" altLang="en-US" sz="1200">
                          <a:latin typeface="微软雅黑" panose="020B0503020204020204" charset="-122"/>
                          <a:ea typeface="微软雅黑" panose="020B0503020204020204" charset="-122"/>
                        </a:rPr>
                        <a:t>五室三厅四卫</a:t>
                      </a:r>
                    </a:p>
                  </a:txBody>
                  <a:tcPr anchor="ctr"/>
                </a:tc>
                <a:tc>
                  <a:txBody>
                    <a:bodyPr/>
                    <a:lstStyle/>
                    <a:p>
                      <a:pPr algn="ctr">
                        <a:buNone/>
                      </a:pPr>
                      <a:r>
                        <a:rPr lang="en-US" altLang="zh-CN" sz="1200">
                          <a:latin typeface="微软雅黑" panose="020B0503020204020204" charset="-122"/>
                          <a:ea typeface="微软雅黑" panose="020B0503020204020204" charset="-122"/>
                        </a:rPr>
                        <a:t>138</a:t>
                      </a:r>
                    </a:p>
                  </a:txBody>
                  <a:tcPr anchor="ctr"/>
                </a:tc>
                <a:tc>
                  <a:txBody>
                    <a:bodyPr/>
                    <a:lstStyle/>
                    <a:p>
                      <a:pPr algn="ctr">
                        <a:buNone/>
                      </a:pPr>
                      <a:r>
                        <a:rPr lang="en-US" altLang="zh-CN" sz="1200">
                          <a:latin typeface="微软雅黑" panose="020B0503020204020204" charset="-122"/>
                          <a:ea typeface="微软雅黑" panose="020B0503020204020204" charset="-122"/>
                        </a:rPr>
                        <a:t>7218</a:t>
                      </a:r>
                    </a:p>
                  </a:txBody>
                  <a:tcPr anchor="ctr"/>
                </a:tc>
                <a:tc>
                  <a:txBody>
                    <a:bodyPr/>
                    <a:lstStyle/>
                    <a:p>
                      <a:pPr algn="ctr">
                        <a:buNone/>
                      </a:pPr>
                      <a:r>
                        <a:rPr lang="en-US" altLang="zh-CN" sz="1200">
                          <a:latin typeface="微软雅黑" panose="020B0503020204020204" charset="-122"/>
                          <a:ea typeface="微软雅黑" panose="020B0503020204020204" charset="-122"/>
                        </a:rPr>
                        <a:t>10500</a:t>
                      </a:r>
                    </a:p>
                  </a:txBody>
                  <a:tcPr anchor="ctr"/>
                </a:tc>
                <a:tc>
                  <a:txBody>
                    <a:bodyPr/>
                    <a:lstStyle/>
                    <a:p>
                      <a:pPr algn="ctr">
                        <a:buNone/>
                      </a:pPr>
                      <a:r>
                        <a:rPr lang="en-US" altLang="zh-CN" sz="1200">
                          <a:latin typeface="微软雅黑" panose="020B0503020204020204" charset="-122"/>
                          <a:ea typeface="微软雅黑" panose="020B0503020204020204" charset="-122"/>
                        </a:rPr>
                        <a:t>144.9</a:t>
                      </a:r>
                    </a:p>
                  </a:txBody>
                  <a:tcPr anchor="ctr"/>
                </a:tc>
                <a:tc>
                  <a:txBody>
                    <a:bodyPr/>
                    <a:lstStyle/>
                    <a:p>
                      <a:pPr algn="ctr">
                        <a:buNone/>
                      </a:pPr>
                      <a:r>
                        <a:rPr lang="en-US" altLang="zh-CN" sz="1200">
                          <a:latin typeface="微软雅黑" panose="020B0503020204020204" charset="-122"/>
                          <a:ea typeface="微软雅黑" panose="020B0503020204020204" charset="-122"/>
                        </a:rPr>
                        <a:t>52</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5</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10.4</a:t>
                      </a:r>
                    </a:p>
                  </a:txBody>
                  <a:tcPr anchor="ctr"/>
                </a:tc>
                <a:extLst>
                  <a:ext uri="{0D108BD9-81ED-4DB2-BD59-A6C34878D82A}">
                    <a16:rowId xmlns:a16="http://schemas.microsoft.com/office/drawing/2014/main" val="10002"/>
                  </a:ext>
                </a:extLst>
              </a:tr>
              <a:tr h="453390">
                <a:tc vMerge="1">
                  <a:txBody>
                    <a:bodyPr/>
                    <a:lstStyle/>
                    <a:p>
                      <a:endParaRPr lang="zh-CN"/>
                    </a:p>
                  </a:txBody>
                  <a:tcPr anchor="ctr"/>
                </a:tc>
                <a:tc>
                  <a:txBody>
                    <a:bodyPr/>
                    <a:lstStyle/>
                    <a:p>
                      <a:pPr algn="ctr">
                        <a:buNone/>
                      </a:pPr>
                      <a:r>
                        <a:rPr lang="zh-CN" altLang="en-US" sz="1200">
                          <a:latin typeface="微软雅黑" panose="020B0503020204020204" charset="-122"/>
                          <a:ea typeface="微软雅黑" panose="020B0503020204020204" charset="-122"/>
                          <a:sym typeface="+mn-ea"/>
                        </a:rPr>
                        <a:t>联排别墅</a:t>
                      </a:r>
                      <a:endParaRPr lang="zh-CN" altLang="en-US" sz="1200">
                        <a:latin typeface="微软雅黑" panose="020B0503020204020204" charset="-122"/>
                        <a:ea typeface="微软雅黑" panose="020B0503020204020204" charset="-122"/>
                      </a:endParaRPr>
                    </a:p>
                  </a:txBody>
                  <a:tcPr anchor="ctr"/>
                </a:tc>
                <a:tc>
                  <a:txBody>
                    <a:bodyPr/>
                    <a:lstStyle/>
                    <a:p>
                      <a:pPr algn="ctr">
                        <a:buNone/>
                      </a:pPr>
                      <a:r>
                        <a:rPr lang="en-US" altLang="zh-CN" sz="1200">
                          <a:latin typeface="微软雅黑" panose="020B0503020204020204" charset="-122"/>
                          <a:ea typeface="微软雅黑" panose="020B0503020204020204" charset="-122"/>
                        </a:rPr>
                        <a:t>30</a:t>
                      </a:r>
                    </a:p>
                  </a:txBody>
                  <a:tcPr anchor="ctr"/>
                </a:tc>
                <a:tc>
                  <a:txBody>
                    <a:bodyPr/>
                    <a:lstStyle/>
                    <a:p>
                      <a:pPr algn="ctr">
                        <a:buNone/>
                      </a:pPr>
                      <a:r>
                        <a:rPr lang="zh-CN" altLang="en-US" sz="1200">
                          <a:latin typeface="微软雅黑" panose="020B0503020204020204" charset="-122"/>
                          <a:ea typeface="微软雅黑" panose="020B0503020204020204" charset="-122"/>
                        </a:rPr>
                        <a:t>经典型五居</a:t>
                      </a:r>
                    </a:p>
                  </a:txBody>
                  <a:tcPr anchor="ctr"/>
                </a:tc>
                <a:tc>
                  <a:txBody>
                    <a:bodyPr/>
                    <a:lstStyle/>
                    <a:p>
                      <a:pPr algn="ctr">
                        <a:buNone/>
                      </a:pPr>
                      <a:r>
                        <a:rPr lang="zh-CN" altLang="en-US" sz="1200">
                          <a:latin typeface="微软雅黑" panose="020B0503020204020204" charset="-122"/>
                          <a:ea typeface="微软雅黑" panose="020B0503020204020204" charset="-122"/>
                        </a:rPr>
                        <a:t>五室三厅四卫</a:t>
                      </a:r>
                    </a:p>
                  </a:txBody>
                  <a:tcPr anchor="ctr"/>
                </a:tc>
                <a:tc>
                  <a:txBody>
                    <a:bodyPr/>
                    <a:lstStyle/>
                    <a:p>
                      <a:pPr algn="ctr">
                        <a:buNone/>
                      </a:pPr>
                      <a:r>
                        <a:rPr lang="en-US" altLang="zh-CN" sz="1200">
                          <a:latin typeface="微软雅黑" panose="020B0503020204020204" charset="-122"/>
                          <a:ea typeface="微软雅黑" panose="020B0503020204020204" charset="-122"/>
                        </a:rPr>
                        <a:t>148</a:t>
                      </a:r>
                    </a:p>
                  </a:txBody>
                  <a:tcPr anchor="ctr"/>
                </a:tc>
                <a:tc>
                  <a:txBody>
                    <a:bodyPr/>
                    <a:lstStyle/>
                    <a:p>
                      <a:pPr algn="ctr">
                        <a:buNone/>
                      </a:pPr>
                      <a:r>
                        <a:rPr lang="en-US" altLang="zh-CN" sz="1200">
                          <a:latin typeface="微软雅黑" panose="020B0503020204020204" charset="-122"/>
                          <a:ea typeface="微软雅黑" panose="020B0503020204020204" charset="-122"/>
                        </a:rPr>
                        <a:t>10828</a:t>
                      </a:r>
                    </a:p>
                  </a:txBody>
                  <a:tcPr anchor="ctr"/>
                </a:tc>
                <a:tc>
                  <a:txBody>
                    <a:bodyPr/>
                    <a:lstStyle/>
                    <a:p>
                      <a:pPr algn="ctr">
                        <a:buNone/>
                      </a:pPr>
                      <a:r>
                        <a:rPr lang="en-US" altLang="zh-CN" sz="1200">
                          <a:latin typeface="微软雅黑" panose="020B0503020204020204" charset="-122"/>
                          <a:ea typeface="微软雅黑" panose="020B0503020204020204" charset="-122"/>
                        </a:rPr>
                        <a:t>11500</a:t>
                      </a:r>
                    </a:p>
                  </a:txBody>
                  <a:tcPr anchor="ctr"/>
                </a:tc>
                <a:tc>
                  <a:txBody>
                    <a:bodyPr/>
                    <a:lstStyle/>
                    <a:p>
                      <a:pPr algn="ctr">
                        <a:buNone/>
                      </a:pPr>
                      <a:r>
                        <a:rPr lang="en-US" altLang="zh-CN" sz="1200">
                          <a:latin typeface="微软雅黑" panose="020B0503020204020204" charset="-122"/>
                          <a:ea typeface="微软雅黑" panose="020B0503020204020204" charset="-122"/>
                        </a:rPr>
                        <a:t>170.2</a:t>
                      </a:r>
                    </a:p>
                  </a:txBody>
                  <a:tcPr anchor="ctr"/>
                </a:tc>
                <a:tc>
                  <a:txBody>
                    <a:bodyPr/>
                    <a:lstStyle/>
                    <a:p>
                      <a:pPr algn="ctr">
                        <a:buNone/>
                      </a:pPr>
                      <a:r>
                        <a:rPr lang="en-US" altLang="zh-CN" sz="1200">
                          <a:latin typeface="微软雅黑" panose="020B0503020204020204" charset="-122"/>
                          <a:ea typeface="微软雅黑" panose="020B0503020204020204" charset="-122"/>
                        </a:rPr>
                        <a:t>73</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2</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36.5</a:t>
                      </a:r>
                    </a:p>
                  </a:txBody>
                  <a:tcPr anchor="ctr"/>
                </a:tc>
                <a:extLst>
                  <a:ext uri="{0D108BD9-81ED-4DB2-BD59-A6C34878D82A}">
                    <a16:rowId xmlns:a16="http://schemas.microsoft.com/office/drawing/2014/main" val="10003"/>
                  </a:ext>
                </a:extLst>
              </a:tr>
              <a:tr h="454025">
                <a:tc vMerge="1">
                  <a:txBody>
                    <a:bodyPr/>
                    <a:lstStyle/>
                    <a:p>
                      <a:endParaRPr lang="zh-CN"/>
                    </a:p>
                  </a:txBody>
                  <a:tcPr anchor="ctr"/>
                </a:tc>
                <a:tc>
                  <a:txBody>
                    <a:bodyPr/>
                    <a:lstStyle/>
                    <a:p>
                      <a:pPr algn="ctr">
                        <a:buNone/>
                      </a:pPr>
                      <a:r>
                        <a:rPr lang="zh-CN" altLang="en-US" sz="1200">
                          <a:latin typeface="微软雅黑" panose="020B0503020204020204" charset="-122"/>
                          <a:ea typeface="微软雅黑" panose="020B0503020204020204" charset="-122"/>
                        </a:rPr>
                        <a:t>双拼合院</a:t>
                      </a:r>
                    </a:p>
                  </a:txBody>
                  <a:tcPr anchor="ctr"/>
                </a:tc>
                <a:tc>
                  <a:txBody>
                    <a:bodyPr/>
                    <a:lstStyle/>
                    <a:p>
                      <a:pPr algn="ctr">
                        <a:buNone/>
                      </a:pPr>
                      <a:r>
                        <a:rPr lang="en-US" altLang="zh-CN" sz="1200">
                          <a:latin typeface="微软雅黑" panose="020B0503020204020204" charset="-122"/>
                          <a:ea typeface="微软雅黑" panose="020B0503020204020204" charset="-122"/>
                        </a:rPr>
                        <a:t>50</a:t>
                      </a:r>
                    </a:p>
                  </a:txBody>
                  <a:tcPr anchor="ctr"/>
                </a:tc>
                <a:tc>
                  <a:txBody>
                    <a:bodyPr/>
                    <a:lstStyle/>
                    <a:p>
                      <a:pPr algn="ctr">
                        <a:buNone/>
                      </a:pPr>
                      <a:r>
                        <a:rPr lang="zh-CN" altLang="en-US" sz="1200">
                          <a:latin typeface="微软雅黑" panose="020B0503020204020204" charset="-122"/>
                          <a:ea typeface="微软雅黑" panose="020B0503020204020204" charset="-122"/>
                        </a:rPr>
                        <a:t>经典型五居</a:t>
                      </a:r>
                    </a:p>
                  </a:txBody>
                  <a:tcPr anchor="ctr"/>
                </a:tc>
                <a:tc>
                  <a:txBody>
                    <a:bodyPr/>
                    <a:lstStyle/>
                    <a:p>
                      <a:pPr algn="ctr">
                        <a:buNone/>
                      </a:pPr>
                      <a:r>
                        <a:rPr lang="zh-CN" altLang="en-US" sz="1200">
                          <a:latin typeface="微软雅黑" panose="020B0503020204020204" charset="-122"/>
                          <a:ea typeface="微软雅黑" panose="020B0503020204020204" charset="-122"/>
                        </a:rPr>
                        <a:t>五室三厅四卫</a:t>
                      </a:r>
                    </a:p>
                  </a:txBody>
                  <a:tcPr anchor="ctr"/>
                </a:tc>
                <a:tc>
                  <a:txBody>
                    <a:bodyPr/>
                    <a:lstStyle/>
                    <a:p>
                      <a:pPr algn="ctr">
                        <a:buNone/>
                      </a:pPr>
                      <a:r>
                        <a:rPr lang="en-US" altLang="zh-CN" sz="1200">
                          <a:latin typeface="微软雅黑" panose="020B0503020204020204" charset="-122"/>
                          <a:ea typeface="微软雅黑" panose="020B0503020204020204" charset="-122"/>
                        </a:rPr>
                        <a:t>188</a:t>
                      </a:r>
                    </a:p>
                  </a:txBody>
                  <a:tcPr anchor="ctr"/>
                </a:tc>
                <a:tc>
                  <a:txBody>
                    <a:bodyPr/>
                    <a:lstStyle/>
                    <a:p>
                      <a:pPr algn="ctr">
                        <a:buNone/>
                      </a:pPr>
                      <a:r>
                        <a:rPr lang="en-US" altLang="zh-CN" sz="1200">
                          <a:latin typeface="微软雅黑" panose="020B0503020204020204" charset="-122"/>
                          <a:ea typeface="微软雅黑" panose="020B0503020204020204" charset="-122"/>
                        </a:rPr>
                        <a:t>18046</a:t>
                      </a:r>
                    </a:p>
                  </a:txBody>
                  <a:tcPr anchor="ctr"/>
                </a:tc>
                <a:tc>
                  <a:txBody>
                    <a:bodyPr/>
                    <a:lstStyle/>
                    <a:p>
                      <a:pPr algn="ctr">
                        <a:buNone/>
                      </a:pPr>
                      <a:r>
                        <a:rPr lang="en-US" altLang="zh-CN" sz="1200">
                          <a:latin typeface="微软雅黑" panose="020B0503020204020204" charset="-122"/>
                          <a:ea typeface="微软雅黑" panose="020B0503020204020204" charset="-122"/>
                        </a:rPr>
                        <a:t>14000</a:t>
                      </a:r>
                    </a:p>
                  </a:txBody>
                  <a:tcPr anchor="ctr"/>
                </a:tc>
                <a:tc>
                  <a:txBody>
                    <a:bodyPr/>
                    <a:lstStyle/>
                    <a:p>
                      <a:pPr algn="ctr">
                        <a:buNone/>
                      </a:pPr>
                      <a:r>
                        <a:rPr lang="en-US" altLang="zh-CN" sz="1200">
                          <a:latin typeface="微软雅黑" panose="020B0503020204020204" charset="-122"/>
                          <a:ea typeface="微软雅黑" panose="020B0503020204020204" charset="-122"/>
                        </a:rPr>
                        <a:t>339.2</a:t>
                      </a:r>
                    </a:p>
                  </a:txBody>
                  <a:tcPr anchor="ctr"/>
                </a:tc>
                <a:tc>
                  <a:txBody>
                    <a:bodyPr/>
                    <a:lstStyle/>
                    <a:p>
                      <a:pPr algn="ctr">
                        <a:buNone/>
                      </a:pPr>
                      <a:r>
                        <a:rPr lang="en-US" altLang="zh-CN" sz="1200">
                          <a:latin typeface="微软雅黑" panose="020B0503020204020204" charset="-122"/>
                          <a:ea typeface="微软雅黑" panose="020B0503020204020204" charset="-122"/>
                        </a:rPr>
                        <a:t>96</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0.2</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480</a:t>
                      </a:r>
                    </a:p>
                  </a:txBody>
                  <a:tcPr anchor="ctr"/>
                </a:tc>
                <a:extLst>
                  <a:ext uri="{0D108BD9-81ED-4DB2-BD59-A6C34878D82A}">
                    <a16:rowId xmlns:a16="http://schemas.microsoft.com/office/drawing/2014/main" val="10004"/>
                  </a:ext>
                </a:extLst>
              </a:tr>
              <a:tr h="454660">
                <a:tc>
                  <a:txBody>
                    <a:bodyPr/>
                    <a:lstStyle/>
                    <a:p>
                      <a:pPr algn="ctr">
                        <a:buNone/>
                      </a:pPr>
                      <a:r>
                        <a:rPr lang="zh-CN" altLang="en-US" sz="1200">
                          <a:latin typeface="微软雅黑" panose="020B0503020204020204" charset="-122"/>
                          <a:ea typeface="微软雅黑" panose="020B0503020204020204" charset="-122"/>
                        </a:rPr>
                        <a:t>合计</a:t>
                      </a:r>
                    </a:p>
                  </a:txBody>
                  <a:tcPr anchor="ctr"/>
                </a:tc>
                <a:tc>
                  <a:txBody>
                    <a:bodyPr/>
                    <a:lstStyle/>
                    <a:p>
                      <a:pPr algn="ctr">
                        <a:buNone/>
                      </a:pPr>
                      <a:r>
                        <a:rPr lang="zh-CN" altLang="en-US" sz="1200">
                          <a:latin typeface="微软雅黑" panose="020B0503020204020204" charset="-122"/>
                          <a:ea typeface="微软雅黑" panose="020B0503020204020204" charset="-122"/>
                        </a:rPr>
                        <a:t>别墅</a:t>
                      </a:r>
                    </a:p>
                  </a:txBody>
                  <a:tcPr anchor="ctr"/>
                </a:tc>
                <a:tc>
                  <a:txBody>
                    <a:bodyPr/>
                    <a:lstStyle/>
                    <a:p>
                      <a:pPr algn="ctr">
                        <a:buNone/>
                      </a:pPr>
                      <a:r>
                        <a:rPr lang="en-US" altLang="zh-CN" sz="1200">
                          <a:latin typeface="微软雅黑" panose="020B0503020204020204" charset="-122"/>
                          <a:ea typeface="微软雅黑" panose="020B0503020204020204" charset="-122"/>
                        </a:rPr>
                        <a:t>100%</a:t>
                      </a:r>
                    </a:p>
                  </a:txBody>
                  <a:tcPr anchor="ctr"/>
                </a:tc>
                <a:tc>
                  <a:txBody>
                    <a:bodyPr/>
                    <a:lstStyle/>
                    <a:p>
                      <a:pPr algn="ctr">
                        <a:buNone/>
                      </a:pPr>
                      <a:r>
                        <a:rPr lang="en-US" altLang="zh-CN" sz="1200">
                          <a:latin typeface="微软雅黑" panose="020B0503020204020204" charset="-122"/>
                          <a:ea typeface="微软雅黑" panose="020B0503020204020204" charset="-122"/>
                        </a:rPr>
                        <a:t>5</a:t>
                      </a:r>
                    </a:p>
                  </a:txBody>
                  <a:tcPr anchor="ctr"/>
                </a:tc>
                <a:tc>
                  <a:txBody>
                    <a:bodyPr/>
                    <a:lstStyle/>
                    <a:p>
                      <a:pPr algn="ctr">
                        <a:buNone/>
                      </a:pPr>
                      <a:r>
                        <a:rPr lang="en-US" altLang="zh-CN" sz="1200">
                          <a:latin typeface="微软雅黑" panose="020B0503020204020204" charset="-122"/>
                          <a:ea typeface="微软雅黑" panose="020B0503020204020204" charset="-122"/>
                        </a:rPr>
                        <a:t>5</a:t>
                      </a:r>
                    </a:p>
                  </a:txBody>
                  <a:tcPr anchor="ctr"/>
                </a:tc>
                <a:tc>
                  <a:txBody>
                    <a:bodyPr/>
                    <a:lstStyle/>
                    <a:p>
                      <a:pPr algn="ctr">
                        <a:buNone/>
                      </a:pPr>
                      <a:r>
                        <a:rPr lang="en-US" altLang="zh-CN" sz="1200">
                          <a:latin typeface="微软雅黑" panose="020B0503020204020204" charset="-122"/>
                          <a:ea typeface="微软雅黑" panose="020B0503020204020204" charset="-122"/>
                        </a:rPr>
                        <a:t>138-188</a:t>
                      </a:r>
                    </a:p>
                  </a:txBody>
                  <a:tcPr anchor="ctr"/>
                </a:tc>
                <a:tc>
                  <a:txBody>
                    <a:bodyPr/>
                    <a:lstStyle/>
                    <a:p>
                      <a:pPr algn="ctr">
                        <a:buNone/>
                      </a:pPr>
                      <a:r>
                        <a:rPr lang="en-US" altLang="zh-CN" sz="1200">
                          <a:latin typeface="微软雅黑" panose="020B0503020204020204" charset="-122"/>
                          <a:ea typeface="微软雅黑" panose="020B0503020204020204" charset="-122"/>
                        </a:rPr>
                        <a:t>36092</a:t>
                      </a:r>
                    </a:p>
                  </a:txBody>
                  <a:tcPr anchor="ctr"/>
                </a:tc>
                <a:tc>
                  <a:txBody>
                    <a:bodyPr/>
                    <a:lstStyle/>
                    <a:p>
                      <a:pPr algn="ctr">
                        <a:buNone/>
                      </a:pPr>
                      <a:endParaRPr lang="en-US" altLang="zh-CN" sz="1200">
                        <a:latin typeface="微软雅黑" panose="020B0503020204020204" charset="-122"/>
                        <a:ea typeface="微软雅黑" panose="020B0503020204020204" charset="-122"/>
                      </a:endParaRPr>
                    </a:p>
                  </a:txBody>
                  <a:tcPr anchor="ctr"/>
                </a:tc>
                <a:tc>
                  <a:txBody>
                    <a:bodyPr/>
                    <a:lstStyle/>
                    <a:p>
                      <a:pPr algn="ctr">
                        <a:buNone/>
                      </a:pPr>
                      <a:endParaRPr lang="en-US" altLang="zh-CN" sz="1200">
                        <a:latin typeface="微软雅黑" panose="020B0503020204020204" charset="-122"/>
                        <a:ea typeface="微软雅黑" panose="020B0503020204020204" charset="-122"/>
                      </a:endParaRPr>
                    </a:p>
                  </a:txBody>
                  <a:tcPr anchor="ctr"/>
                </a:tc>
                <a:tc>
                  <a:txBody>
                    <a:bodyPr/>
                    <a:lstStyle/>
                    <a:p>
                      <a:pPr algn="ctr">
                        <a:buNone/>
                      </a:pPr>
                      <a:r>
                        <a:rPr lang="en-US" altLang="zh-CN" sz="1200">
                          <a:latin typeface="微软雅黑" panose="020B0503020204020204" charset="-122"/>
                          <a:ea typeface="微软雅黑" panose="020B0503020204020204" charset="-122"/>
                        </a:rPr>
                        <a:t>221</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7.2</a:t>
                      </a:r>
                    </a:p>
                  </a:txBody>
                  <a:tcPr anchor="ctr"/>
                </a:tc>
                <a:tc>
                  <a:txBody>
                    <a:bodyPr/>
                    <a:lstStyle/>
                    <a:p>
                      <a:pPr algn="ctr">
                        <a:buNone/>
                      </a:pPr>
                      <a:r>
                        <a:rPr lang="en-US" altLang="zh-CN" sz="1200">
                          <a:latin typeface="微软雅黑" panose="020B0503020204020204" charset="-122"/>
                          <a:ea typeface="微软雅黑" panose="020B0503020204020204" charset="-122"/>
                          <a:cs typeface="微软雅黑" panose="020B0503020204020204" charset="-122"/>
                        </a:rPr>
                        <a:t>30.7</a:t>
                      </a:r>
                    </a:p>
                  </a:txBody>
                  <a:tcPr anchor="ctr"/>
                </a:tc>
                <a:extLst>
                  <a:ext uri="{0D108BD9-81ED-4DB2-BD59-A6C34878D82A}">
                    <a16:rowId xmlns:a16="http://schemas.microsoft.com/office/drawing/2014/main" val="10005"/>
                  </a:ext>
                </a:extLst>
              </a:tr>
              <a:tr h="274320">
                <a:tc>
                  <a:txBody>
                    <a:bodyPr/>
                    <a:lstStyle/>
                    <a:p>
                      <a:pPr algn="ctr">
                        <a:buNone/>
                      </a:pPr>
                      <a:r>
                        <a:rPr lang="zh-CN" altLang="en-US" sz="1200">
                          <a:latin typeface="微软雅黑" panose="020B0503020204020204" charset="-122"/>
                          <a:ea typeface="微软雅黑" panose="020B0503020204020204" charset="-122"/>
                        </a:rPr>
                        <a:t>备注</a:t>
                      </a:r>
                    </a:p>
                  </a:txBody>
                  <a:tcPr anchor="ctr"/>
                </a:tc>
                <a:tc gridSpan="9">
                  <a:txBody>
                    <a:bodyPr/>
                    <a:lstStyle/>
                    <a:p>
                      <a:pPr algn="l">
                        <a:buNone/>
                      </a:pPr>
                      <a:r>
                        <a:rPr lang="zh-CN" altLang="en-US" sz="1200">
                          <a:latin typeface="微软雅黑" panose="020B0503020204020204" charset="-122"/>
                          <a:ea typeface="微软雅黑" panose="020B0503020204020204" charset="-122"/>
                        </a:rPr>
                        <a:t>别墅车位赠送，不存在销售</a:t>
                      </a:r>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tc>
                  <a:txBody>
                    <a:bodyPr/>
                    <a:lstStyle/>
                    <a:p>
                      <a:pPr algn="l">
                        <a:buNone/>
                      </a:pPr>
                      <a:endParaRPr lang="zh-CN" altLang="en-US" sz="1200">
                        <a:latin typeface="微软雅黑" panose="020B0503020204020204" charset="-122"/>
                        <a:ea typeface="微软雅黑" panose="020B0503020204020204" charset="-122"/>
                      </a:endParaRPr>
                    </a:p>
                  </a:txBody>
                  <a:tcPr anchor="ctr"/>
                </a:tc>
                <a:tc>
                  <a:txBody>
                    <a:bodyPr/>
                    <a:lstStyle/>
                    <a:p>
                      <a:pPr algn="l">
                        <a:buNone/>
                      </a:pPr>
                      <a:endParaRPr lang="zh-CN" altLang="en-US" sz="120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custDataLst>
              <p:tags r:id="rId1"/>
            </p:custDataLst>
          </p:nvPr>
        </p:nvSpPr>
        <p:spPr>
          <a:xfrm>
            <a:off x="9893935" y="356235"/>
            <a:ext cx="229806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sz="1800" b="1" dirty="0">
                <a:solidFill>
                  <a:schemeClr val="bg1"/>
                </a:solidFill>
                <a:latin typeface="微软雅黑" panose="020B0503020204020204" charset="-122"/>
                <a:ea typeface="微软雅黑" panose="020B0503020204020204" charset="-122"/>
                <a:sym typeface="微软雅黑" panose="020B0503020204020204" charset="-122"/>
              </a:rPr>
              <a:t>配套资源</a:t>
            </a:r>
          </a:p>
        </p:txBody>
      </p:sp>
      <p:pic>
        <p:nvPicPr>
          <p:cNvPr id="5" name="图片 4" descr="微信截图_20250428085324"/>
          <p:cNvPicPr>
            <a:picLocks noChangeAspect="1"/>
          </p:cNvPicPr>
          <p:nvPr/>
        </p:nvPicPr>
        <p:blipFill>
          <a:blip r:embed="rId4"/>
          <a:stretch>
            <a:fillRect/>
          </a:stretch>
        </p:blipFill>
        <p:spPr>
          <a:xfrm>
            <a:off x="47625" y="177800"/>
            <a:ext cx="9596120" cy="6485890"/>
          </a:xfrm>
          <a:prstGeom prst="rect">
            <a:avLst/>
          </a:prstGeom>
        </p:spPr>
      </p:pic>
      <p:sp>
        <p:nvSpPr>
          <p:cNvPr id="6" name="椭圆 5"/>
          <p:cNvSpPr/>
          <p:nvPr/>
        </p:nvSpPr>
        <p:spPr>
          <a:xfrm>
            <a:off x="1919605" y="650875"/>
            <a:ext cx="5400675" cy="5530850"/>
          </a:xfrm>
          <a:prstGeom prst="ellipse">
            <a:avLst/>
          </a:pr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5119370" y="4786630"/>
            <a:ext cx="1819910" cy="1035050"/>
          </a:xfrm>
          <a:custGeom>
            <a:avLst/>
            <a:gdLst>
              <a:gd name="connisteX0" fmla="*/ 0 w 1819910"/>
              <a:gd name="connsiteY0" fmla="*/ 795020 h 1035050"/>
              <a:gd name="connisteX1" fmla="*/ 19685 w 1819910"/>
              <a:gd name="connsiteY1" fmla="*/ 479425 h 1035050"/>
              <a:gd name="connisteX2" fmla="*/ 125095 w 1819910"/>
              <a:gd name="connsiteY2" fmla="*/ 393065 h 1035050"/>
              <a:gd name="connisteX3" fmla="*/ 220345 w 1819910"/>
              <a:gd name="connsiteY3" fmla="*/ 182245 h 1035050"/>
              <a:gd name="connisteX4" fmla="*/ 431165 w 1819910"/>
              <a:gd name="connsiteY4" fmla="*/ 259080 h 1035050"/>
              <a:gd name="connisteX5" fmla="*/ 680085 w 1819910"/>
              <a:gd name="connsiteY5" fmla="*/ 0 h 1035050"/>
              <a:gd name="connisteX6" fmla="*/ 1169035 w 1819910"/>
              <a:gd name="connsiteY6" fmla="*/ 210820 h 1035050"/>
              <a:gd name="connisteX7" fmla="*/ 1819910 w 1819910"/>
              <a:gd name="connsiteY7" fmla="*/ 383540 h 1035050"/>
              <a:gd name="connisteX8" fmla="*/ 1599565 w 1819910"/>
              <a:gd name="connsiteY8" fmla="*/ 603885 h 1035050"/>
              <a:gd name="connisteX9" fmla="*/ 1714500 w 1819910"/>
              <a:gd name="connsiteY9" fmla="*/ 939165 h 1035050"/>
              <a:gd name="connisteX10" fmla="*/ 1369695 w 1819910"/>
              <a:gd name="connsiteY10" fmla="*/ 1035050 h 1035050"/>
              <a:gd name="connisteX11" fmla="*/ 1312545 w 1819910"/>
              <a:gd name="connsiteY11" fmla="*/ 871855 h 1035050"/>
              <a:gd name="connisteX12" fmla="*/ 1024890 w 1819910"/>
              <a:gd name="connsiteY12" fmla="*/ 977265 h 1035050"/>
              <a:gd name="connisteX13" fmla="*/ 795020 w 1819910"/>
              <a:gd name="connsiteY13" fmla="*/ 939165 h 1035050"/>
              <a:gd name="connisteX14" fmla="*/ 670560 w 1819910"/>
              <a:gd name="connsiteY14" fmla="*/ 795020 h 1035050"/>
              <a:gd name="connisteX15" fmla="*/ 0 w 1819910"/>
              <a:gd name="connsiteY15" fmla="*/ 795020 h 10350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Lst>
            <a:rect l="l" t="t" r="r" b="b"/>
            <a:pathLst>
              <a:path w="1819910" h="1035050">
                <a:moveTo>
                  <a:pt x="0" y="795020"/>
                </a:moveTo>
                <a:lnTo>
                  <a:pt x="19685" y="479425"/>
                </a:lnTo>
                <a:lnTo>
                  <a:pt x="125095" y="393065"/>
                </a:lnTo>
                <a:lnTo>
                  <a:pt x="220345" y="182245"/>
                </a:lnTo>
                <a:lnTo>
                  <a:pt x="431165" y="259080"/>
                </a:lnTo>
                <a:lnTo>
                  <a:pt x="680085" y="0"/>
                </a:lnTo>
                <a:lnTo>
                  <a:pt x="1169035" y="210820"/>
                </a:lnTo>
                <a:lnTo>
                  <a:pt x="1819910" y="383540"/>
                </a:lnTo>
                <a:lnTo>
                  <a:pt x="1599565" y="603885"/>
                </a:lnTo>
                <a:lnTo>
                  <a:pt x="1714500" y="939165"/>
                </a:lnTo>
                <a:lnTo>
                  <a:pt x="1369695" y="1035050"/>
                </a:lnTo>
                <a:lnTo>
                  <a:pt x="1312545" y="871855"/>
                </a:lnTo>
                <a:lnTo>
                  <a:pt x="1024890" y="977265"/>
                </a:lnTo>
                <a:lnTo>
                  <a:pt x="795020" y="939165"/>
                </a:lnTo>
                <a:lnTo>
                  <a:pt x="670560" y="795020"/>
                </a:lnTo>
                <a:lnTo>
                  <a:pt x="0" y="795020"/>
                </a:lnTo>
                <a:close/>
              </a:path>
            </a:pathLst>
          </a:custGeom>
          <a:solidFill>
            <a:srgbClr val="1F4E79">
              <a:alpha val="39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575425" y="5543550"/>
            <a:ext cx="1464945" cy="368300"/>
          </a:xfrm>
          <a:prstGeom prst="rect">
            <a:avLst/>
          </a:prstGeom>
          <a:solidFill>
            <a:schemeClr val="bg1">
              <a:lumMod val="75000"/>
            </a:schemeClr>
          </a:solidFill>
        </p:spPr>
        <p:txBody>
          <a:bodyPr wrap="square" rtlCol="0">
            <a:spAutoFit/>
          </a:bodyPr>
          <a:lstStyle/>
          <a:p>
            <a:pPr algn="ctr"/>
            <a:r>
              <a:rPr lang="zh-CN" altLang="en-US" b="1">
                <a:solidFill>
                  <a:schemeClr val="accent5">
                    <a:lumMod val="50000"/>
                  </a:schemeClr>
                </a:solidFill>
                <a:latin typeface="微软雅黑" panose="020B0503020204020204" charset="-122"/>
                <a:ea typeface="微软雅黑" panose="020B0503020204020204" charset="-122"/>
              </a:rPr>
              <a:t>南部工业区</a:t>
            </a:r>
          </a:p>
        </p:txBody>
      </p:sp>
      <p:sp>
        <p:nvSpPr>
          <p:cNvPr id="19" name="任意多边形 18"/>
          <p:cNvSpPr/>
          <p:nvPr/>
        </p:nvSpPr>
        <p:spPr>
          <a:xfrm>
            <a:off x="1480185" y="163830"/>
            <a:ext cx="8188960" cy="2796540"/>
          </a:xfrm>
          <a:custGeom>
            <a:avLst/>
            <a:gdLst>
              <a:gd name="connisteX0" fmla="*/ 0 w 8188960"/>
              <a:gd name="connsiteY0" fmla="*/ 0 h 2796540"/>
              <a:gd name="connisteX1" fmla="*/ 890270 w 8188960"/>
              <a:gd name="connsiteY1" fmla="*/ 516890 h 2796540"/>
              <a:gd name="connisteX2" fmla="*/ 1685290 w 8188960"/>
              <a:gd name="connsiteY2" fmla="*/ 804545 h 2796540"/>
              <a:gd name="connisteX3" fmla="*/ 3026410 w 8188960"/>
              <a:gd name="connsiteY3" fmla="*/ 1082040 h 2796540"/>
              <a:gd name="connisteX4" fmla="*/ 3888740 w 8188960"/>
              <a:gd name="connsiteY4" fmla="*/ 1321435 h 2796540"/>
              <a:gd name="connisteX5" fmla="*/ 4951730 w 8188960"/>
              <a:gd name="connsiteY5" fmla="*/ 1752600 h 2796540"/>
              <a:gd name="connisteX6" fmla="*/ 5871210 w 8188960"/>
              <a:gd name="connsiteY6" fmla="*/ 2221865 h 2796540"/>
              <a:gd name="connisteX7" fmla="*/ 6704330 w 8188960"/>
              <a:gd name="connsiteY7" fmla="*/ 2547620 h 2796540"/>
              <a:gd name="connisteX8" fmla="*/ 7585710 w 8188960"/>
              <a:gd name="connsiteY8" fmla="*/ 2691130 h 2796540"/>
              <a:gd name="connisteX9" fmla="*/ 8188960 w 8188960"/>
              <a:gd name="connsiteY9" fmla="*/ 2796540 h 27965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8188960" h="2796540">
                <a:moveTo>
                  <a:pt x="0" y="0"/>
                </a:moveTo>
                <a:lnTo>
                  <a:pt x="890270" y="516890"/>
                </a:lnTo>
                <a:lnTo>
                  <a:pt x="1685290" y="804545"/>
                </a:lnTo>
                <a:lnTo>
                  <a:pt x="3026410" y="1082040"/>
                </a:lnTo>
                <a:lnTo>
                  <a:pt x="3888740" y="1321435"/>
                </a:lnTo>
                <a:lnTo>
                  <a:pt x="4951730" y="1752600"/>
                </a:lnTo>
                <a:lnTo>
                  <a:pt x="5871210" y="2221865"/>
                </a:lnTo>
                <a:lnTo>
                  <a:pt x="6704330" y="2547620"/>
                </a:lnTo>
                <a:lnTo>
                  <a:pt x="7585710" y="2691130"/>
                </a:lnTo>
                <a:lnTo>
                  <a:pt x="8188960" y="2796540"/>
                </a:ln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857250" y="192405"/>
            <a:ext cx="1273810" cy="6475095"/>
          </a:xfrm>
          <a:custGeom>
            <a:avLst/>
            <a:gdLst>
              <a:gd name="connisteX0" fmla="*/ 1273810 w 1273810"/>
              <a:gd name="connsiteY0" fmla="*/ 0 h 6475095"/>
              <a:gd name="connisteX1" fmla="*/ 938530 w 1273810"/>
              <a:gd name="connsiteY1" fmla="*/ 641985 h 6475095"/>
              <a:gd name="connisteX2" fmla="*/ 517525 w 1273810"/>
              <a:gd name="connsiteY2" fmla="*/ 1772285 h 6475095"/>
              <a:gd name="connisteX3" fmla="*/ 306705 w 1273810"/>
              <a:gd name="connsiteY3" fmla="*/ 2950210 h 6475095"/>
              <a:gd name="connisteX4" fmla="*/ 191770 w 1273810"/>
              <a:gd name="connsiteY4" fmla="*/ 4090035 h 6475095"/>
              <a:gd name="connisteX5" fmla="*/ 19050 w 1273810"/>
              <a:gd name="connsiteY5" fmla="*/ 5795010 h 6475095"/>
              <a:gd name="connisteX6" fmla="*/ 0 w 1273810"/>
              <a:gd name="connsiteY6" fmla="*/ 6475095 h 64750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273810" h="6475095">
                <a:moveTo>
                  <a:pt x="1273810" y="0"/>
                </a:moveTo>
                <a:lnTo>
                  <a:pt x="938530" y="641985"/>
                </a:lnTo>
                <a:lnTo>
                  <a:pt x="517525" y="1772285"/>
                </a:lnTo>
                <a:lnTo>
                  <a:pt x="306705" y="2950210"/>
                </a:lnTo>
                <a:lnTo>
                  <a:pt x="191770" y="4090035"/>
                </a:lnTo>
                <a:lnTo>
                  <a:pt x="19050" y="5795010"/>
                </a:lnTo>
                <a:lnTo>
                  <a:pt x="0" y="6475095"/>
                </a:ln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3740150" y="163830"/>
            <a:ext cx="316230" cy="6494145"/>
          </a:xfrm>
          <a:custGeom>
            <a:avLst/>
            <a:gdLst>
              <a:gd name="connisteX0" fmla="*/ 86360 w 316230"/>
              <a:gd name="connsiteY0" fmla="*/ 0 h 6494145"/>
              <a:gd name="connisteX1" fmla="*/ 220345 w 316230"/>
              <a:gd name="connsiteY1" fmla="*/ 1130300 h 6494145"/>
              <a:gd name="connisteX2" fmla="*/ 316230 w 316230"/>
              <a:gd name="connsiteY2" fmla="*/ 3150870 h 6494145"/>
              <a:gd name="connisteX3" fmla="*/ 163195 w 316230"/>
              <a:gd name="connsiteY3" fmla="*/ 4463415 h 6494145"/>
              <a:gd name="connisteX4" fmla="*/ 0 w 316230"/>
              <a:gd name="connsiteY4" fmla="*/ 6072505 h 6494145"/>
              <a:gd name="connisteX5" fmla="*/ 0 w 316230"/>
              <a:gd name="connsiteY5" fmla="*/ 6494145 h 64941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16230" h="6494145">
                <a:moveTo>
                  <a:pt x="86360" y="0"/>
                </a:moveTo>
                <a:lnTo>
                  <a:pt x="220345" y="1130300"/>
                </a:lnTo>
                <a:lnTo>
                  <a:pt x="316230" y="3150870"/>
                </a:lnTo>
                <a:lnTo>
                  <a:pt x="163195" y="4463415"/>
                </a:lnTo>
                <a:lnTo>
                  <a:pt x="0" y="6072505"/>
                </a:lnTo>
                <a:lnTo>
                  <a:pt x="0" y="6494145"/>
                </a:ln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a:off x="8184515" y="211455"/>
            <a:ext cx="699135" cy="6427470"/>
          </a:xfrm>
          <a:custGeom>
            <a:avLst/>
            <a:gdLst>
              <a:gd name="connisteX0" fmla="*/ 0 w 699135"/>
              <a:gd name="connsiteY0" fmla="*/ 0 h 6427470"/>
              <a:gd name="connisteX1" fmla="*/ 163195 w 699135"/>
              <a:gd name="connsiteY1" fmla="*/ 383540 h 6427470"/>
              <a:gd name="connisteX2" fmla="*/ 527050 w 699135"/>
              <a:gd name="connsiteY2" fmla="*/ 1360170 h 6427470"/>
              <a:gd name="connisteX3" fmla="*/ 699135 w 699135"/>
              <a:gd name="connsiteY3" fmla="*/ 2346960 h 6427470"/>
              <a:gd name="connisteX4" fmla="*/ 555625 w 699135"/>
              <a:gd name="connsiteY4" fmla="*/ 3803015 h 6427470"/>
              <a:gd name="connisteX5" fmla="*/ 641985 w 699135"/>
              <a:gd name="connsiteY5" fmla="*/ 4482465 h 6427470"/>
              <a:gd name="connisteX6" fmla="*/ 603885 w 699135"/>
              <a:gd name="connsiteY6" fmla="*/ 4636135 h 6427470"/>
              <a:gd name="connisteX7" fmla="*/ 220345 w 699135"/>
              <a:gd name="connsiteY7" fmla="*/ 5565140 h 6427470"/>
              <a:gd name="connisteX8" fmla="*/ 48260 w 699135"/>
              <a:gd name="connsiteY8" fmla="*/ 6043930 h 6427470"/>
              <a:gd name="connisteX9" fmla="*/ 29210 w 699135"/>
              <a:gd name="connsiteY9" fmla="*/ 6427470 h 64274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99135" h="6427470">
                <a:moveTo>
                  <a:pt x="0" y="0"/>
                </a:moveTo>
                <a:lnTo>
                  <a:pt x="163195" y="383540"/>
                </a:lnTo>
                <a:lnTo>
                  <a:pt x="527050" y="1360170"/>
                </a:lnTo>
                <a:lnTo>
                  <a:pt x="699135" y="2346960"/>
                </a:lnTo>
                <a:lnTo>
                  <a:pt x="555625" y="3803015"/>
                </a:lnTo>
                <a:lnTo>
                  <a:pt x="641985" y="4482465"/>
                </a:lnTo>
                <a:lnTo>
                  <a:pt x="603885" y="4636135"/>
                </a:lnTo>
                <a:lnTo>
                  <a:pt x="220345" y="5565140"/>
                </a:lnTo>
                <a:lnTo>
                  <a:pt x="48260" y="6043930"/>
                </a:lnTo>
                <a:lnTo>
                  <a:pt x="29210" y="6427470"/>
                </a:ln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a:off x="24130" y="4780280"/>
            <a:ext cx="8342630" cy="1887220"/>
          </a:xfrm>
          <a:custGeom>
            <a:avLst/>
            <a:gdLst>
              <a:gd name="connisteX0" fmla="*/ 0 w 8342630"/>
              <a:gd name="connsiteY0" fmla="*/ 144145 h 1887220"/>
              <a:gd name="connisteX1" fmla="*/ 335280 w 8342630"/>
              <a:gd name="connsiteY1" fmla="*/ 28575 h 1887220"/>
              <a:gd name="connisteX2" fmla="*/ 708660 w 8342630"/>
              <a:gd name="connsiteY2" fmla="*/ 0 h 1887220"/>
              <a:gd name="connisteX3" fmla="*/ 1053465 w 8342630"/>
              <a:gd name="connsiteY3" fmla="*/ 38735 h 1887220"/>
              <a:gd name="connisteX4" fmla="*/ 1465580 w 8342630"/>
              <a:gd name="connsiteY4" fmla="*/ 210820 h 1887220"/>
              <a:gd name="connisteX5" fmla="*/ 1762125 w 8342630"/>
              <a:gd name="connsiteY5" fmla="*/ 344805 h 1887220"/>
              <a:gd name="connisteX6" fmla="*/ 2125980 w 8342630"/>
              <a:gd name="connsiteY6" fmla="*/ 747395 h 1887220"/>
              <a:gd name="connisteX7" fmla="*/ 2681605 w 8342630"/>
              <a:gd name="connsiteY7" fmla="*/ 1331595 h 1887220"/>
              <a:gd name="connisteX8" fmla="*/ 3046095 w 8342630"/>
              <a:gd name="connsiteY8" fmla="*/ 1475105 h 1887220"/>
              <a:gd name="connisteX9" fmla="*/ 3945890 w 8342630"/>
              <a:gd name="connsiteY9" fmla="*/ 1551940 h 1887220"/>
              <a:gd name="connisteX10" fmla="*/ 5335270 w 8342630"/>
              <a:gd name="connsiteY10" fmla="*/ 1724025 h 1887220"/>
              <a:gd name="connisteX11" fmla="*/ 6867525 w 8342630"/>
              <a:gd name="connsiteY11" fmla="*/ 1733550 h 1887220"/>
              <a:gd name="connisteX12" fmla="*/ 7815580 w 8342630"/>
              <a:gd name="connsiteY12" fmla="*/ 1743075 h 1887220"/>
              <a:gd name="connisteX13" fmla="*/ 8169910 w 8342630"/>
              <a:gd name="connsiteY13" fmla="*/ 1762760 h 1887220"/>
              <a:gd name="connisteX14" fmla="*/ 8342630 w 8342630"/>
              <a:gd name="connsiteY14" fmla="*/ 1887220 h 18872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Lst>
            <a:rect l="l" t="t" r="r" b="b"/>
            <a:pathLst>
              <a:path w="8342630" h="1887220">
                <a:moveTo>
                  <a:pt x="0" y="144145"/>
                </a:moveTo>
                <a:lnTo>
                  <a:pt x="335280" y="28575"/>
                </a:lnTo>
                <a:lnTo>
                  <a:pt x="708660" y="0"/>
                </a:lnTo>
                <a:lnTo>
                  <a:pt x="1053465" y="38735"/>
                </a:lnTo>
                <a:lnTo>
                  <a:pt x="1465580" y="210820"/>
                </a:lnTo>
                <a:lnTo>
                  <a:pt x="1762125" y="344805"/>
                </a:lnTo>
                <a:lnTo>
                  <a:pt x="2125980" y="747395"/>
                </a:lnTo>
                <a:lnTo>
                  <a:pt x="2681605" y="1331595"/>
                </a:lnTo>
                <a:lnTo>
                  <a:pt x="3046095" y="1475105"/>
                </a:lnTo>
                <a:lnTo>
                  <a:pt x="3945890" y="1551940"/>
                </a:lnTo>
                <a:lnTo>
                  <a:pt x="5335270" y="1724025"/>
                </a:lnTo>
                <a:lnTo>
                  <a:pt x="6867525" y="1733550"/>
                </a:lnTo>
                <a:lnTo>
                  <a:pt x="7815580" y="1743075"/>
                </a:lnTo>
                <a:lnTo>
                  <a:pt x="8169910" y="1762760"/>
                </a:lnTo>
                <a:lnTo>
                  <a:pt x="8342630" y="1887220"/>
                </a:ln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4994910" y="2194560"/>
            <a:ext cx="3812540" cy="1130300"/>
          </a:xfrm>
          <a:custGeom>
            <a:avLst/>
            <a:gdLst>
              <a:gd name="connisteX0" fmla="*/ 3812540 w 3812540"/>
              <a:gd name="connsiteY0" fmla="*/ 0 h 1130300"/>
              <a:gd name="connisteX1" fmla="*/ 2633980 w 3812540"/>
              <a:gd name="connsiteY1" fmla="*/ 277495 h 1130300"/>
              <a:gd name="connisteX2" fmla="*/ 2557780 w 3812540"/>
              <a:gd name="connsiteY2" fmla="*/ 354330 h 1130300"/>
              <a:gd name="connisteX3" fmla="*/ 2145665 w 3812540"/>
              <a:gd name="connsiteY3" fmla="*/ 411480 h 1130300"/>
              <a:gd name="connisteX4" fmla="*/ 2021205 w 3812540"/>
              <a:gd name="connsiteY4" fmla="*/ 430530 h 1130300"/>
              <a:gd name="connisteX5" fmla="*/ 1781810 w 3812540"/>
              <a:gd name="connsiteY5" fmla="*/ 545465 h 1130300"/>
              <a:gd name="connisteX6" fmla="*/ 1437005 w 3812540"/>
              <a:gd name="connsiteY6" fmla="*/ 938530 h 1130300"/>
              <a:gd name="connisteX7" fmla="*/ 1073150 w 3812540"/>
              <a:gd name="connsiteY7" fmla="*/ 1130300 h 1130300"/>
              <a:gd name="connisteX8" fmla="*/ 0 w 3812540"/>
              <a:gd name="connsiteY8" fmla="*/ 976630 h 11303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3812540" h="1130300">
                <a:moveTo>
                  <a:pt x="3812540" y="0"/>
                </a:moveTo>
                <a:lnTo>
                  <a:pt x="2633980" y="277495"/>
                </a:lnTo>
                <a:lnTo>
                  <a:pt x="2557780" y="354330"/>
                </a:lnTo>
                <a:lnTo>
                  <a:pt x="2145665" y="411480"/>
                </a:lnTo>
                <a:lnTo>
                  <a:pt x="2021205" y="430530"/>
                </a:lnTo>
                <a:lnTo>
                  <a:pt x="1781810" y="545465"/>
                </a:lnTo>
                <a:lnTo>
                  <a:pt x="1437005" y="938530"/>
                </a:lnTo>
                <a:lnTo>
                  <a:pt x="1073150" y="1130300"/>
                </a:lnTo>
                <a:lnTo>
                  <a:pt x="0" y="976630"/>
                </a:ln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3979545" y="163830"/>
            <a:ext cx="2107565" cy="4166235"/>
          </a:xfrm>
          <a:custGeom>
            <a:avLst/>
            <a:gdLst>
              <a:gd name="connisteX0" fmla="*/ 1139825 w 2107565"/>
              <a:gd name="connsiteY0" fmla="*/ 0 h 4166235"/>
              <a:gd name="connisteX1" fmla="*/ 2107565 w 2107565"/>
              <a:gd name="connsiteY1" fmla="*/ 3065145 h 4166235"/>
              <a:gd name="connisteX2" fmla="*/ 1915795 w 2107565"/>
              <a:gd name="connsiteY2" fmla="*/ 3582035 h 4166235"/>
              <a:gd name="connisteX3" fmla="*/ 1762760 w 2107565"/>
              <a:gd name="connsiteY3" fmla="*/ 3926840 h 4166235"/>
              <a:gd name="connisteX4" fmla="*/ 1532890 w 2107565"/>
              <a:gd name="connsiteY4" fmla="*/ 3926840 h 4166235"/>
              <a:gd name="connisteX5" fmla="*/ 0 w 2107565"/>
              <a:gd name="connsiteY5" fmla="*/ 4166235 h 416623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2107565" h="4166235">
                <a:moveTo>
                  <a:pt x="1139825" y="0"/>
                </a:moveTo>
                <a:lnTo>
                  <a:pt x="2107565" y="3065145"/>
                </a:lnTo>
                <a:lnTo>
                  <a:pt x="1915795" y="3582035"/>
                </a:lnTo>
                <a:lnTo>
                  <a:pt x="1762760" y="3926840"/>
                </a:lnTo>
                <a:lnTo>
                  <a:pt x="1532890" y="3926840"/>
                </a:lnTo>
                <a:lnTo>
                  <a:pt x="0" y="4166235"/>
                </a:ln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5617845" y="4081145"/>
            <a:ext cx="124460" cy="2586355"/>
          </a:xfrm>
          <a:custGeom>
            <a:avLst/>
            <a:gdLst>
              <a:gd name="connisteX0" fmla="*/ 19050 w 124460"/>
              <a:gd name="connsiteY0" fmla="*/ 0 h 2586355"/>
              <a:gd name="connisteX1" fmla="*/ 66675 w 124460"/>
              <a:gd name="connsiteY1" fmla="*/ 412115 h 2586355"/>
              <a:gd name="connisteX2" fmla="*/ 0 w 124460"/>
              <a:gd name="connsiteY2" fmla="*/ 938530 h 2586355"/>
              <a:gd name="connisteX3" fmla="*/ 57150 w 124460"/>
              <a:gd name="connsiteY3" fmla="*/ 1819910 h 2586355"/>
              <a:gd name="connisteX4" fmla="*/ 124460 w 124460"/>
              <a:gd name="connsiteY4" fmla="*/ 2586355 h 258635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4460" h="2586355">
                <a:moveTo>
                  <a:pt x="19050" y="0"/>
                </a:moveTo>
                <a:lnTo>
                  <a:pt x="66675" y="412115"/>
                </a:lnTo>
                <a:lnTo>
                  <a:pt x="0" y="938530"/>
                </a:lnTo>
                <a:lnTo>
                  <a:pt x="57150" y="1819910"/>
                </a:lnTo>
                <a:lnTo>
                  <a:pt x="124460" y="2586355"/>
                </a:ln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1559560" y="177800"/>
            <a:ext cx="8188960" cy="2796540"/>
          </a:xfrm>
          <a:custGeom>
            <a:avLst/>
            <a:gdLst>
              <a:gd name="connisteX0" fmla="*/ 0 w 8188960"/>
              <a:gd name="connsiteY0" fmla="*/ 0 h 2796540"/>
              <a:gd name="connisteX1" fmla="*/ 890270 w 8188960"/>
              <a:gd name="connsiteY1" fmla="*/ 516890 h 2796540"/>
              <a:gd name="connisteX2" fmla="*/ 1685290 w 8188960"/>
              <a:gd name="connsiteY2" fmla="*/ 804545 h 2796540"/>
              <a:gd name="connisteX3" fmla="*/ 3026410 w 8188960"/>
              <a:gd name="connsiteY3" fmla="*/ 1082040 h 2796540"/>
              <a:gd name="connisteX4" fmla="*/ 3888740 w 8188960"/>
              <a:gd name="connsiteY4" fmla="*/ 1321435 h 2796540"/>
              <a:gd name="connisteX5" fmla="*/ 4951730 w 8188960"/>
              <a:gd name="connsiteY5" fmla="*/ 1752600 h 2796540"/>
              <a:gd name="connisteX6" fmla="*/ 5871210 w 8188960"/>
              <a:gd name="connsiteY6" fmla="*/ 2221865 h 2796540"/>
              <a:gd name="connisteX7" fmla="*/ 6704330 w 8188960"/>
              <a:gd name="connsiteY7" fmla="*/ 2547620 h 2796540"/>
              <a:gd name="connisteX8" fmla="*/ 7585710 w 8188960"/>
              <a:gd name="connsiteY8" fmla="*/ 2691130 h 2796540"/>
              <a:gd name="connisteX9" fmla="*/ 8188960 w 8188960"/>
              <a:gd name="connsiteY9" fmla="*/ 2796540 h 27965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8188960" h="2796540">
                <a:moveTo>
                  <a:pt x="0" y="0"/>
                </a:moveTo>
                <a:lnTo>
                  <a:pt x="890270" y="516890"/>
                </a:lnTo>
                <a:lnTo>
                  <a:pt x="1685290" y="804545"/>
                </a:lnTo>
                <a:lnTo>
                  <a:pt x="3026410" y="1082040"/>
                </a:lnTo>
                <a:lnTo>
                  <a:pt x="3888740" y="1321435"/>
                </a:lnTo>
                <a:lnTo>
                  <a:pt x="4951730" y="1752600"/>
                </a:lnTo>
                <a:lnTo>
                  <a:pt x="5871210" y="2221865"/>
                </a:lnTo>
                <a:lnTo>
                  <a:pt x="6704330" y="2547620"/>
                </a:lnTo>
                <a:lnTo>
                  <a:pt x="7585710" y="2691130"/>
                </a:lnTo>
                <a:lnTo>
                  <a:pt x="8188960" y="2796540"/>
                </a:lnTo>
              </a:path>
            </a:pathLst>
          </a:cu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864870" y="192405"/>
            <a:ext cx="1273810" cy="6475095"/>
          </a:xfrm>
          <a:custGeom>
            <a:avLst/>
            <a:gdLst>
              <a:gd name="connisteX0" fmla="*/ 1273810 w 1273810"/>
              <a:gd name="connsiteY0" fmla="*/ 0 h 6475095"/>
              <a:gd name="connisteX1" fmla="*/ 938530 w 1273810"/>
              <a:gd name="connsiteY1" fmla="*/ 641985 h 6475095"/>
              <a:gd name="connisteX2" fmla="*/ 517525 w 1273810"/>
              <a:gd name="connsiteY2" fmla="*/ 1772285 h 6475095"/>
              <a:gd name="connisteX3" fmla="*/ 306705 w 1273810"/>
              <a:gd name="connsiteY3" fmla="*/ 2950210 h 6475095"/>
              <a:gd name="connisteX4" fmla="*/ 191770 w 1273810"/>
              <a:gd name="connsiteY4" fmla="*/ 4090035 h 6475095"/>
              <a:gd name="connisteX5" fmla="*/ 19050 w 1273810"/>
              <a:gd name="connsiteY5" fmla="*/ 5795010 h 6475095"/>
              <a:gd name="connisteX6" fmla="*/ 0 w 1273810"/>
              <a:gd name="connsiteY6" fmla="*/ 6475095 h 64750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273810" h="6475095">
                <a:moveTo>
                  <a:pt x="1273810" y="0"/>
                </a:moveTo>
                <a:lnTo>
                  <a:pt x="938530" y="641985"/>
                </a:lnTo>
                <a:lnTo>
                  <a:pt x="517525" y="1772285"/>
                </a:lnTo>
                <a:lnTo>
                  <a:pt x="306705" y="2950210"/>
                </a:lnTo>
                <a:lnTo>
                  <a:pt x="191770" y="4090035"/>
                </a:lnTo>
                <a:lnTo>
                  <a:pt x="19050" y="5795010"/>
                </a:lnTo>
                <a:lnTo>
                  <a:pt x="0" y="6475095"/>
                </a:lnTo>
              </a:path>
            </a:pathLst>
          </a:cu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a:off x="3747770" y="163830"/>
            <a:ext cx="316230" cy="6494145"/>
          </a:xfrm>
          <a:custGeom>
            <a:avLst/>
            <a:gdLst>
              <a:gd name="connisteX0" fmla="*/ 86360 w 316230"/>
              <a:gd name="connsiteY0" fmla="*/ 0 h 6494145"/>
              <a:gd name="connisteX1" fmla="*/ 220345 w 316230"/>
              <a:gd name="connsiteY1" fmla="*/ 1130300 h 6494145"/>
              <a:gd name="connisteX2" fmla="*/ 316230 w 316230"/>
              <a:gd name="connsiteY2" fmla="*/ 3150870 h 6494145"/>
              <a:gd name="connisteX3" fmla="*/ 163195 w 316230"/>
              <a:gd name="connsiteY3" fmla="*/ 4463415 h 6494145"/>
              <a:gd name="connisteX4" fmla="*/ 0 w 316230"/>
              <a:gd name="connsiteY4" fmla="*/ 6072505 h 6494145"/>
              <a:gd name="connisteX5" fmla="*/ 0 w 316230"/>
              <a:gd name="connsiteY5" fmla="*/ 6494145 h 64941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16230" h="6494145">
                <a:moveTo>
                  <a:pt x="86360" y="0"/>
                </a:moveTo>
                <a:lnTo>
                  <a:pt x="220345" y="1130300"/>
                </a:lnTo>
                <a:lnTo>
                  <a:pt x="316230" y="3150870"/>
                </a:lnTo>
                <a:lnTo>
                  <a:pt x="163195" y="4463415"/>
                </a:lnTo>
                <a:lnTo>
                  <a:pt x="0" y="6072505"/>
                </a:lnTo>
                <a:lnTo>
                  <a:pt x="0" y="6494145"/>
                </a:lnTo>
              </a:path>
            </a:pathLst>
          </a:cu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8192135" y="211455"/>
            <a:ext cx="699135" cy="6427470"/>
          </a:xfrm>
          <a:custGeom>
            <a:avLst/>
            <a:gdLst>
              <a:gd name="connisteX0" fmla="*/ 0 w 699135"/>
              <a:gd name="connsiteY0" fmla="*/ 0 h 6427470"/>
              <a:gd name="connisteX1" fmla="*/ 163195 w 699135"/>
              <a:gd name="connsiteY1" fmla="*/ 383540 h 6427470"/>
              <a:gd name="connisteX2" fmla="*/ 527050 w 699135"/>
              <a:gd name="connsiteY2" fmla="*/ 1360170 h 6427470"/>
              <a:gd name="connisteX3" fmla="*/ 699135 w 699135"/>
              <a:gd name="connsiteY3" fmla="*/ 2346960 h 6427470"/>
              <a:gd name="connisteX4" fmla="*/ 555625 w 699135"/>
              <a:gd name="connsiteY4" fmla="*/ 3803015 h 6427470"/>
              <a:gd name="connisteX5" fmla="*/ 641985 w 699135"/>
              <a:gd name="connsiteY5" fmla="*/ 4482465 h 6427470"/>
              <a:gd name="connisteX6" fmla="*/ 603885 w 699135"/>
              <a:gd name="connsiteY6" fmla="*/ 4636135 h 6427470"/>
              <a:gd name="connisteX7" fmla="*/ 220345 w 699135"/>
              <a:gd name="connsiteY7" fmla="*/ 5565140 h 6427470"/>
              <a:gd name="connisteX8" fmla="*/ 48260 w 699135"/>
              <a:gd name="connsiteY8" fmla="*/ 6043930 h 6427470"/>
              <a:gd name="connisteX9" fmla="*/ 29210 w 699135"/>
              <a:gd name="connsiteY9" fmla="*/ 6427470 h 64274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99135" h="6427470">
                <a:moveTo>
                  <a:pt x="0" y="0"/>
                </a:moveTo>
                <a:lnTo>
                  <a:pt x="163195" y="383540"/>
                </a:lnTo>
                <a:lnTo>
                  <a:pt x="527050" y="1360170"/>
                </a:lnTo>
                <a:lnTo>
                  <a:pt x="699135" y="2346960"/>
                </a:lnTo>
                <a:lnTo>
                  <a:pt x="555625" y="3803015"/>
                </a:lnTo>
                <a:lnTo>
                  <a:pt x="641985" y="4482465"/>
                </a:lnTo>
                <a:lnTo>
                  <a:pt x="603885" y="4636135"/>
                </a:lnTo>
                <a:lnTo>
                  <a:pt x="220345" y="5565140"/>
                </a:lnTo>
                <a:lnTo>
                  <a:pt x="48260" y="6043930"/>
                </a:lnTo>
                <a:lnTo>
                  <a:pt x="29210" y="6427470"/>
                </a:lnTo>
              </a:path>
            </a:pathLst>
          </a:cu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31750" y="4780280"/>
            <a:ext cx="8342630" cy="1887220"/>
          </a:xfrm>
          <a:custGeom>
            <a:avLst/>
            <a:gdLst>
              <a:gd name="connisteX0" fmla="*/ 0 w 8342630"/>
              <a:gd name="connsiteY0" fmla="*/ 144145 h 1887220"/>
              <a:gd name="connisteX1" fmla="*/ 335280 w 8342630"/>
              <a:gd name="connsiteY1" fmla="*/ 28575 h 1887220"/>
              <a:gd name="connisteX2" fmla="*/ 708660 w 8342630"/>
              <a:gd name="connsiteY2" fmla="*/ 0 h 1887220"/>
              <a:gd name="connisteX3" fmla="*/ 1053465 w 8342630"/>
              <a:gd name="connsiteY3" fmla="*/ 38735 h 1887220"/>
              <a:gd name="connisteX4" fmla="*/ 1465580 w 8342630"/>
              <a:gd name="connsiteY4" fmla="*/ 210820 h 1887220"/>
              <a:gd name="connisteX5" fmla="*/ 1762125 w 8342630"/>
              <a:gd name="connsiteY5" fmla="*/ 344805 h 1887220"/>
              <a:gd name="connisteX6" fmla="*/ 2125980 w 8342630"/>
              <a:gd name="connsiteY6" fmla="*/ 747395 h 1887220"/>
              <a:gd name="connisteX7" fmla="*/ 2681605 w 8342630"/>
              <a:gd name="connsiteY7" fmla="*/ 1331595 h 1887220"/>
              <a:gd name="connisteX8" fmla="*/ 3046095 w 8342630"/>
              <a:gd name="connsiteY8" fmla="*/ 1475105 h 1887220"/>
              <a:gd name="connisteX9" fmla="*/ 3945890 w 8342630"/>
              <a:gd name="connsiteY9" fmla="*/ 1551940 h 1887220"/>
              <a:gd name="connisteX10" fmla="*/ 5335270 w 8342630"/>
              <a:gd name="connsiteY10" fmla="*/ 1724025 h 1887220"/>
              <a:gd name="connisteX11" fmla="*/ 6867525 w 8342630"/>
              <a:gd name="connsiteY11" fmla="*/ 1733550 h 1887220"/>
              <a:gd name="connisteX12" fmla="*/ 7815580 w 8342630"/>
              <a:gd name="connsiteY12" fmla="*/ 1743075 h 1887220"/>
              <a:gd name="connisteX13" fmla="*/ 8169910 w 8342630"/>
              <a:gd name="connsiteY13" fmla="*/ 1762760 h 1887220"/>
              <a:gd name="connisteX14" fmla="*/ 8342630 w 8342630"/>
              <a:gd name="connsiteY14" fmla="*/ 1887220 h 18872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Lst>
            <a:rect l="l" t="t" r="r" b="b"/>
            <a:pathLst>
              <a:path w="8342630" h="1887220">
                <a:moveTo>
                  <a:pt x="0" y="144145"/>
                </a:moveTo>
                <a:lnTo>
                  <a:pt x="335280" y="28575"/>
                </a:lnTo>
                <a:lnTo>
                  <a:pt x="708660" y="0"/>
                </a:lnTo>
                <a:lnTo>
                  <a:pt x="1053465" y="38735"/>
                </a:lnTo>
                <a:lnTo>
                  <a:pt x="1465580" y="210820"/>
                </a:lnTo>
                <a:lnTo>
                  <a:pt x="1762125" y="344805"/>
                </a:lnTo>
                <a:lnTo>
                  <a:pt x="2125980" y="747395"/>
                </a:lnTo>
                <a:lnTo>
                  <a:pt x="2681605" y="1331595"/>
                </a:lnTo>
                <a:lnTo>
                  <a:pt x="3046095" y="1475105"/>
                </a:lnTo>
                <a:lnTo>
                  <a:pt x="3945890" y="1551940"/>
                </a:lnTo>
                <a:lnTo>
                  <a:pt x="5335270" y="1724025"/>
                </a:lnTo>
                <a:lnTo>
                  <a:pt x="6867525" y="1733550"/>
                </a:lnTo>
                <a:lnTo>
                  <a:pt x="7815580" y="1743075"/>
                </a:lnTo>
                <a:lnTo>
                  <a:pt x="8169910" y="1762760"/>
                </a:lnTo>
                <a:lnTo>
                  <a:pt x="8342630" y="1887220"/>
                </a:lnTo>
              </a:path>
            </a:pathLst>
          </a:cu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5002530" y="2194560"/>
            <a:ext cx="3812540" cy="1130300"/>
          </a:xfrm>
          <a:custGeom>
            <a:avLst/>
            <a:gdLst>
              <a:gd name="connisteX0" fmla="*/ 3812540 w 3812540"/>
              <a:gd name="connsiteY0" fmla="*/ 0 h 1130300"/>
              <a:gd name="connisteX1" fmla="*/ 2633980 w 3812540"/>
              <a:gd name="connsiteY1" fmla="*/ 277495 h 1130300"/>
              <a:gd name="connisteX2" fmla="*/ 2557780 w 3812540"/>
              <a:gd name="connsiteY2" fmla="*/ 354330 h 1130300"/>
              <a:gd name="connisteX3" fmla="*/ 2145665 w 3812540"/>
              <a:gd name="connsiteY3" fmla="*/ 411480 h 1130300"/>
              <a:gd name="connisteX4" fmla="*/ 2021205 w 3812540"/>
              <a:gd name="connsiteY4" fmla="*/ 430530 h 1130300"/>
              <a:gd name="connisteX5" fmla="*/ 1781810 w 3812540"/>
              <a:gd name="connsiteY5" fmla="*/ 545465 h 1130300"/>
              <a:gd name="connisteX6" fmla="*/ 1437005 w 3812540"/>
              <a:gd name="connsiteY6" fmla="*/ 938530 h 1130300"/>
              <a:gd name="connisteX7" fmla="*/ 1073150 w 3812540"/>
              <a:gd name="connsiteY7" fmla="*/ 1130300 h 1130300"/>
              <a:gd name="connisteX8" fmla="*/ 0 w 3812540"/>
              <a:gd name="connsiteY8" fmla="*/ 976630 h 11303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3812540" h="1130300">
                <a:moveTo>
                  <a:pt x="3812540" y="0"/>
                </a:moveTo>
                <a:lnTo>
                  <a:pt x="2633980" y="277495"/>
                </a:lnTo>
                <a:lnTo>
                  <a:pt x="2557780" y="354330"/>
                </a:lnTo>
                <a:lnTo>
                  <a:pt x="2145665" y="411480"/>
                </a:lnTo>
                <a:lnTo>
                  <a:pt x="2021205" y="430530"/>
                </a:lnTo>
                <a:lnTo>
                  <a:pt x="1781810" y="545465"/>
                </a:lnTo>
                <a:lnTo>
                  <a:pt x="1437005" y="938530"/>
                </a:lnTo>
                <a:lnTo>
                  <a:pt x="1073150" y="1130300"/>
                </a:lnTo>
                <a:lnTo>
                  <a:pt x="0" y="976630"/>
                </a:lnTo>
              </a:path>
            </a:pathLst>
          </a:cu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3987165" y="163830"/>
            <a:ext cx="2107565" cy="4166235"/>
          </a:xfrm>
          <a:custGeom>
            <a:avLst/>
            <a:gdLst>
              <a:gd name="connisteX0" fmla="*/ 1139825 w 2107565"/>
              <a:gd name="connsiteY0" fmla="*/ 0 h 4166235"/>
              <a:gd name="connisteX1" fmla="*/ 2107565 w 2107565"/>
              <a:gd name="connsiteY1" fmla="*/ 3065145 h 4166235"/>
              <a:gd name="connisteX2" fmla="*/ 1915795 w 2107565"/>
              <a:gd name="connsiteY2" fmla="*/ 3582035 h 4166235"/>
              <a:gd name="connisteX3" fmla="*/ 1762760 w 2107565"/>
              <a:gd name="connsiteY3" fmla="*/ 3926840 h 4166235"/>
              <a:gd name="connisteX4" fmla="*/ 1532890 w 2107565"/>
              <a:gd name="connsiteY4" fmla="*/ 3926840 h 4166235"/>
              <a:gd name="connisteX5" fmla="*/ 0 w 2107565"/>
              <a:gd name="connsiteY5" fmla="*/ 4166235 h 416623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2107565" h="4166235">
                <a:moveTo>
                  <a:pt x="1139825" y="0"/>
                </a:moveTo>
                <a:lnTo>
                  <a:pt x="2107565" y="3065145"/>
                </a:lnTo>
                <a:lnTo>
                  <a:pt x="1915795" y="3582035"/>
                </a:lnTo>
                <a:lnTo>
                  <a:pt x="1762760" y="3926840"/>
                </a:lnTo>
                <a:lnTo>
                  <a:pt x="1532890" y="3926840"/>
                </a:lnTo>
                <a:lnTo>
                  <a:pt x="0" y="4166235"/>
                </a:lnTo>
              </a:path>
            </a:pathLst>
          </a:cu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5625465" y="4081145"/>
            <a:ext cx="124460" cy="2586355"/>
          </a:xfrm>
          <a:custGeom>
            <a:avLst/>
            <a:gdLst>
              <a:gd name="connisteX0" fmla="*/ 19050 w 124460"/>
              <a:gd name="connsiteY0" fmla="*/ 0 h 2586355"/>
              <a:gd name="connisteX1" fmla="*/ 66675 w 124460"/>
              <a:gd name="connsiteY1" fmla="*/ 412115 h 2586355"/>
              <a:gd name="connisteX2" fmla="*/ 0 w 124460"/>
              <a:gd name="connsiteY2" fmla="*/ 938530 h 2586355"/>
              <a:gd name="connisteX3" fmla="*/ 57150 w 124460"/>
              <a:gd name="connsiteY3" fmla="*/ 1819910 h 2586355"/>
              <a:gd name="connisteX4" fmla="*/ 124460 w 124460"/>
              <a:gd name="connsiteY4" fmla="*/ 2586355 h 258635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4460" h="2586355">
                <a:moveTo>
                  <a:pt x="19050" y="0"/>
                </a:moveTo>
                <a:lnTo>
                  <a:pt x="66675" y="412115"/>
                </a:lnTo>
                <a:lnTo>
                  <a:pt x="0" y="938530"/>
                </a:lnTo>
                <a:lnTo>
                  <a:pt x="57150" y="1819910"/>
                </a:lnTo>
                <a:lnTo>
                  <a:pt x="124460" y="2586355"/>
                </a:lnTo>
              </a:path>
            </a:pathLst>
          </a:cu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2668270" y="165735"/>
            <a:ext cx="2877185" cy="2975610"/>
          </a:xfrm>
          <a:custGeom>
            <a:avLst/>
            <a:gdLst>
              <a:gd name="connisteX0" fmla="*/ 1034415 w 2877185"/>
              <a:gd name="connsiteY0" fmla="*/ 128270 h 2975610"/>
              <a:gd name="connisteX1" fmla="*/ 808355 w 2877185"/>
              <a:gd name="connsiteY1" fmla="*/ 364490 h 2975610"/>
              <a:gd name="connisteX2" fmla="*/ 798195 w 2877185"/>
              <a:gd name="connsiteY2" fmla="*/ 581660 h 2975610"/>
              <a:gd name="connisteX3" fmla="*/ 1103630 w 2877185"/>
              <a:gd name="connsiteY3" fmla="*/ 660400 h 2975610"/>
              <a:gd name="connisteX4" fmla="*/ 1221740 w 2877185"/>
              <a:gd name="connsiteY4" fmla="*/ 709295 h 2975610"/>
              <a:gd name="connisteX5" fmla="*/ 1212215 w 2877185"/>
              <a:gd name="connsiteY5" fmla="*/ 1035050 h 2975610"/>
              <a:gd name="connisteX6" fmla="*/ 433705 w 2877185"/>
              <a:gd name="connsiteY6" fmla="*/ 1113790 h 2975610"/>
              <a:gd name="connisteX7" fmla="*/ 414020 w 2877185"/>
              <a:gd name="connsiteY7" fmla="*/ 1301115 h 2975610"/>
              <a:gd name="connisteX8" fmla="*/ 788670 w 2877185"/>
              <a:gd name="connsiteY8" fmla="*/ 1350010 h 2975610"/>
              <a:gd name="connisteX9" fmla="*/ 847725 w 2877185"/>
              <a:gd name="connsiteY9" fmla="*/ 2217420 h 2975610"/>
              <a:gd name="connisteX10" fmla="*/ 433705 w 2877185"/>
              <a:gd name="connsiteY10" fmla="*/ 2246630 h 2975610"/>
              <a:gd name="connisteX11" fmla="*/ 403860 w 2877185"/>
              <a:gd name="connsiteY11" fmla="*/ 1744345 h 2975610"/>
              <a:gd name="connisteX12" fmla="*/ 0 w 2877185"/>
              <a:gd name="connsiteY12" fmla="*/ 1803400 h 2975610"/>
              <a:gd name="connisteX13" fmla="*/ 29845 w 2877185"/>
              <a:gd name="connsiteY13" fmla="*/ 2207260 h 2975610"/>
              <a:gd name="connisteX14" fmla="*/ 29845 w 2877185"/>
              <a:gd name="connsiteY14" fmla="*/ 2345055 h 2975610"/>
              <a:gd name="connisteX15" fmla="*/ 433705 w 2877185"/>
              <a:gd name="connsiteY15" fmla="*/ 2286000 h 2975610"/>
              <a:gd name="connisteX16" fmla="*/ 443230 w 2877185"/>
              <a:gd name="connsiteY16" fmla="*/ 2571750 h 2975610"/>
              <a:gd name="connisteX17" fmla="*/ 857250 w 2877185"/>
              <a:gd name="connsiteY17" fmla="*/ 2571750 h 2975610"/>
              <a:gd name="connisteX18" fmla="*/ 867410 w 2877185"/>
              <a:gd name="connsiteY18" fmla="*/ 2887345 h 2975610"/>
              <a:gd name="connisteX19" fmla="*/ 2266315 w 2877185"/>
              <a:gd name="connsiteY19" fmla="*/ 2975610 h 2975610"/>
              <a:gd name="connisteX20" fmla="*/ 2197100 w 2877185"/>
              <a:gd name="connsiteY20" fmla="*/ 2571750 h 2975610"/>
              <a:gd name="connisteX21" fmla="*/ 2542540 w 2877185"/>
              <a:gd name="connsiteY21" fmla="*/ 2522855 h 2975610"/>
              <a:gd name="connisteX22" fmla="*/ 2473325 w 2877185"/>
              <a:gd name="connsiteY22" fmla="*/ 2167890 h 2975610"/>
              <a:gd name="connisteX23" fmla="*/ 2877185 w 2877185"/>
              <a:gd name="connsiteY23" fmla="*/ 2098675 h 2975610"/>
              <a:gd name="connisteX24" fmla="*/ 2739390 w 2877185"/>
              <a:gd name="connsiteY24" fmla="*/ 1419225 h 2975610"/>
              <a:gd name="connisteX25" fmla="*/ 2404110 w 2877185"/>
              <a:gd name="connsiteY25" fmla="*/ 1271270 h 2975610"/>
              <a:gd name="connisteX26" fmla="*/ 2493010 w 2877185"/>
              <a:gd name="connsiteY26" fmla="*/ 995045 h 2975610"/>
              <a:gd name="connisteX27" fmla="*/ 2778760 w 2877185"/>
              <a:gd name="connsiteY27" fmla="*/ 867410 h 2975610"/>
              <a:gd name="connisteX28" fmla="*/ 2591435 w 2877185"/>
              <a:gd name="connsiteY28" fmla="*/ 699770 h 2975610"/>
              <a:gd name="connisteX29" fmla="*/ 2591435 w 2877185"/>
              <a:gd name="connsiteY29" fmla="*/ 561975 h 2975610"/>
              <a:gd name="connisteX30" fmla="*/ 2670175 w 2877185"/>
              <a:gd name="connsiteY30" fmla="*/ 522605 h 2975610"/>
              <a:gd name="connisteX31" fmla="*/ 2433955 w 2877185"/>
              <a:gd name="connsiteY31" fmla="*/ 0 h 2975610"/>
              <a:gd name="connisteX32" fmla="*/ 1143000 w 2877185"/>
              <a:gd name="connsiteY32" fmla="*/ 29845 h 2975610"/>
              <a:gd name="connisteX33" fmla="*/ 1034415 w 2877185"/>
              <a:gd name="connsiteY33" fmla="*/ 128270 h 29756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Lst>
            <a:rect l="l" t="t" r="r" b="b"/>
            <a:pathLst>
              <a:path w="2877185" h="2975610">
                <a:moveTo>
                  <a:pt x="1034415" y="128270"/>
                </a:moveTo>
                <a:lnTo>
                  <a:pt x="808355" y="364490"/>
                </a:lnTo>
                <a:lnTo>
                  <a:pt x="798195" y="581660"/>
                </a:lnTo>
                <a:lnTo>
                  <a:pt x="1103630" y="660400"/>
                </a:lnTo>
                <a:lnTo>
                  <a:pt x="1221740" y="709295"/>
                </a:lnTo>
                <a:lnTo>
                  <a:pt x="1212215" y="1035050"/>
                </a:lnTo>
                <a:lnTo>
                  <a:pt x="433705" y="1113790"/>
                </a:lnTo>
                <a:lnTo>
                  <a:pt x="414020" y="1301115"/>
                </a:lnTo>
                <a:lnTo>
                  <a:pt x="788670" y="1350010"/>
                </a:lnTo>
                <a:lnTo>
                  <a:pt x="847725" y="2217420"/>
                </a:lnTo>
                <a:lnTo>
                  <a:pt x="433705" y="2246630"/>
                </a:lnTo>
                <a:lnTo>
                  <a:pt x="403860" y="1744345"/>
                </a:lnTo>
                <a:lnTo>
                  <a:pt x="0" y="1803400"/>
                </a:lnTo>
                <a:lnTo>
                  <a:pt x="29845" y="2207260"/>
                </a:lnTo>
                <a:lnTo>
                  <a:pt x="29845" y="2345055"/>
                </a:lnTo>
                <a:lnTo>
                  <a:pt x="433705" y="2286000"/>
                </a:lnTo>
                <a:lnTo>
                  <a:pt x="443230" y="2571750"/>
                </a:lnTo>
                <a:lnTo>
                  <a:pt x="857250" y="2571750"/>
                </a:lnTo>
                <a:lnTo>
                  <a:pt x="867410" y="2887345"/>
                </a:lnTo>
                <a:lnTo>
                  <a:pt x="2266315" y="2975610"/>
                </a:lnTo>
                <a:lnTo>
                  <a:pt x="2197100" y="2571750"/>
                </a:lnTo>
                <a:lnTo>
                  <a:pt x="2542540" y="2522855"/>
                </a:lnTo>
                <a:lnTo>
                  <a:pt x="2473325" y="2167890"/>
                </a:lnTo>
                <a:lnTo>
                  <a:pt x="2877185" y="2098675"/>
                </a:lnTo>
                <a:lnTo>
                  <a:pt x="2739390" y="1419225"/>
                </a:lnTo>
                <a:lnTo>
                  <a:pt x="2404110" y="1271270"/>
                </a:lnTo>
                <a:lnTo>
                  <a:pt x="2493010" y="995045"/>
                </a:lnTo>
                <a:lnTo>
                  <a:pt x="2778760" y="867410"/>
                </a:lnTo>
                <a:lnTo>
                  <a:pt x="2591435" y="699770"/>
                </a:lnTo>
                <a:lnTo>
                  <a:pt x="2591435" y="561975"/>
                </a:lnTo>
                <a:lnTo>
                  <a:pt x="2670175" y="522605"/>
                </a:lnTo>
                <a:lnTo>
                  <a:pt x="2433955" y="0"/>
                </a:lnTo>
                <a:lnTo>
                  <a:pt x="1143000" y="29845"/>
                </a:lnTo>
                <a:lnTo>
                  <a:pt x="1034415" y="128270"/>
                </a:lnTo>
                <a:close/>
              </a:path>
            </a:pathLst>
          </a:custGeom>
          <a:solidFill>
            <a:srgbClr val="1F4E79">
              <a:alpha val="40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088255" y="260350"/>
            <a:ext cx="1450340" cy="368300"/>
          </a:xfrm>
          <a:prstGeom prst="rect">
            <a:avLst/>
          </a:prstGeom>
          <a:solidFill>
            <a:schemeClr val="bg1">
              <a:lumMod val="75000"/>
            </a:schemeClr>
          </a:solidFill>
        </p:spPr>
        <p:txBody>
          <a:bodyPr wrap="square" rtlCol="0">
            <a:spAutoFit/>
          </a:bodyPr>
          <a:lstStyle/>
          <a:p>
            <a:pPr algn="ctr"/>
            <a:r>
              <a:rPr lang="zh-CN" altLang="en-US" b="1">
                <a:solidFill>
                  <a:schemeClr val="accent5">
                    <a:lumMod val="50000"/>
                  </a:schemeClr>
                </a:solidFill>
                <a:latin typeface="微软雅黑" panose="020B0503020204020204" charset="-122"/>
                <a:ea typeface="微软雅黑" panose="020B0503020204020204" charset="-122"/>
              </a:rPr>
              <a:t>北部工业区</a:t>
            </a:r>
          </a:p>
        </p:txBody>
      </p:sp>
      <p:sp>
        <p:nvSpPr>
          <p:cNvPr id="38" name="圆角矩形 37"/>
          <p:cNvSpPr/>
          <p:nvPr/>
        </p:nvSpPr>
        <p:spPr>
          <a:xfrm rot="1380000">
            <a:off x="2291080" y="704850"/>
            <a:ext cx="845820" cy="231140"/>
          </a:xfrm>
          <a:prstGeom prst="round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latin typeface="微软雅黑" panose="020B0503020204020204" charset="-122"/>
                <a:ea typeface="微软雅黑" panose="020B0503020204020204" charset="-122"/>
              </a:rPr>
              <a:t>沪武高速</a:t>
            </a:r>
          </a:p>
        </p:txBody>
      </p:sp>
      <p:sp>
        <p:nvSpPr>
          <p:cNvPr id="39" name="圆角矩形 38"/>
          <p:cNvSpPr/>
          <p:nvPr/>
        </p:nvSpPr>
        <p:spPr>
          <a:xfrm rot="20940000">
            <a:off x="7591425" y="2302510"/>
            <a:ext cx="819150" cy="231140"/>
          </a:xfrm>
          <a:prstGeom prst="round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latin typeface="微软雅黑" panose="020B0503020204020204" charset="-122"/>
                <a:ea typeface="微软雅黑" panose="020B0503020204020204" charset="-122"/>
              </a:rPr>
              <a:t>凤恬路</a:t>
            </a:r>
          </a:p>
        </p:txBody>
      </p:sp>
      <p:sp>
        <p:nvSpPr>
          <p:cNvPr id="40" name="圆角矩形 39"/>
          <p:cNvSpPr/>
          <p:nvPr/>
        </p:nvSpPr>
        <p:spPr>
          <a:xfrm rot="20940000">
            <a:off x="4526280" y="4081145"/>
            <a:ext cx="819150" cy="231140"/>
          </a:xfrm>
          <a:prstGeom prst="round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latin typeface="微软雅黑" panose="020B0503020204020204" charset="-122"/>
                <a:ea typeface="微软雅黑" panose="020B0503020204020204" charset="-122"/>
              </a:rPr>
              <a:t>凤凰路</a:t>
            </a:r>
          </a:p>
        </p:txBody>
      </p:sp>
      <p:sp>
        <p:nvSpPr>
          <p:cNvPr id="42" name="圆角矩形 41"/>
          <p:cNvSpPr/>
          <p:nvPr/>
        </p:nvSpPr>
        <p:spPr>
          <a:xfrm rot="18900000">
            <a:off x="2484755" y="5539105"/>
            <a:ext cx="220345" cy="874395"/>
          </a:xfrm>
          <a:prstGeom prst="round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latin typeface="微软雅黑" panose="020B0503020204020204" charset="-122"/>
                <a:ea typeface="微软雅黑" panose="020B0503020204020204" charset="-122"/>
              </a:rPr>
              <a:t>程墩南路</a:t>
            </a:r>
          </a:p>
        </p:txBody>
      </p:sp>
      <p:sp>
        <p:nvSpPr>
          <p:cNvPr id="43" name="圆角矩形 42"/>
          <p:cNvSpPr/>
          <p:nvPr/>
        </p:nvSpPr>
        <p:spPr>
          <a:xfrm rot="1380000">
            <a:off x="930275" y="4809490"/>
            <a:ext cx="845820" cy="231140"/>
          </a:xfrm>
          <a:prstGeom prst="round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latin typeface="微软雅黑" panose="020B0503020204020204" charset="-122"/>
                <a:ea typeface="微软雅黑" panose="020B0503020204020204" charset="-122"/>
              </a:rPr>
              <a:t>暨南大道</a:t>
            </a:r>
          </a:p>
        </p:txBody>
      </p:sp>
      <p:sp>
        <p:nvSpPr>
          <p:cNvPr id="44" name="圆角矩形 43"/>
          <p:cNvSpPr/>
          <p:nvPr/>
        </p:nvSpPr>
        <p:spPr>
          <a:xfrm rot="840000">
            <a:off x="1165225" y="1767205"/>
            <a:ext cx="241300" cy="93599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latin typeface="微软雅黑" panose="020B0503020204020204" charset="-122"/>
                <a:ea typeface="微软雅黑" panose="020B0503020204020204" charset="-122"/>
              </a:rPr>
              <a:t>通锡高速</a:t>
            </a:r>
          </a:p>
        </p:txBody>
      </p:sp>
      <p:sp>
        <p:nvSpPr>
          <p:cNvPr id="45" name="圆角矩形 44"/>
          <p:cNvSpPr/>
          <p:nvPr/>
        </p:nvSpPr>
        <p:spPr>
          <a:xfrm rot="300000">
            <a:off x="3714115" y="4956175"/>
            <a:ext cx="241300" cy="93599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latin typeface="微软雅黑" panose="020B0503020204020204" charset="-122"/>
                <a:ea typeface="微软雅黑" panose="020B0503020204020204" charset="-122"/>
              </a:rPr>
              <a:t>苏虞张公路</a:t>
            </a:r>
          </a:p>
        </p:txBody>
      </p:sp>
      <p:sp>
        <p:nvSpPr>
          <p:cNvPr id="46" name="圆角矩形 45"/>
          <p:cNvSpPr/>
          <p:nvPr/>
        </p:nvSpPr>
        <p:spPr>
          <a:xfrm rot="20640000">
            <a:off x="5728970" y="2077085"/>
            <a:ext cx="241300" cy="70358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latin typeface="微软雅黑" panose="020B0503020204020204" charset="-122"/>
                <a:ea typeface="微软雅黑" panose="020B0503020204020204" charset="-122"/>
              </a:rPr>
              <a:t>金谷路</a:t>
            </a:r>
          </a:p>
        </p:txBody>
      </p:sp>
      <p:sp>
        <p:nvSpPr>
          <p:cNvPr id="47" name="圆角矩形 46"/>
          <p:cNvSpPr/>
          <p:nvPr/>
        </p:nvSpPr>
        <p:spPr>
          <a:xfrm>
            <a:off x="5584825" y="5749925"/>
            <a:ext cx="241300" cy="70358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latin typeface="微软雅黑" panose="020B0503020204020204" charset="-122"/>
                <a:ea typeface="微软雅黑" panose="020B0503020204020204" charset="-122"/>
              </a:rPr>
              <a:t>凤南路</a:t>
            </a:r>
          </a:p>
        </p:txBody>
      </p:sp>
      <p:sp>
        <p:nvSpPr>
          <p:cNvPr id="49" name="任意多边形 48"/>
          <p:cNvSpPr/>
          <p:nvPr/>
        </p:nvSpPr>
        <p:spPr>
          <a:xfrm>
            <a:off x="3500755" y="4129405"/>
            <a:ext cx="1092200" cy="852170"/>
          </a:xfrm>
          <a:custGeom>
            <a:avLst/>
            <a:gdLst>
              <a:gd name="connisteX0" fmla="*/ 0 w 1092200"/>
              <a:gd name="connsiteY0" fmla="*/ 133985 h 852170"/>
              <a:gd name="connisteX1" fmla="*/ 833755 w 1092200"/>
              <a:gd name="connsiteY1" fmla="*/ 0 h 852170"/>
              <a:gd name="connisteX2" fmla="*/ 833755 w 1092200"/>
              <a:gd name="connsiteY2" fmla="*/ 392430 h 852170"/>
              <a:gd name="connisteX3" fmla="*/ 1092200 w 1092200"/>
              <a:gd name="connsiteY3" fmla="*/ 325120 h 852170"/>
              <a:gd name="connisteX4" fmla="*/ 1005840 w 1092200"/>
              <a:gd name="connsiteY4" fmla="*/ 708660 h 852170"/>
              <a:gd name="connisteX5" fmla="*/ 814070 w 1092200"/>
              <a:gd name="connsiteY5" fmla="*/ 852170 h 852170"/>
              <a:gd name="connisteX6" fmla="*/ 354330 w 1092200"/>
              <a:gd name="connsiteY6" fmla="*/ 775335 h 852170"/>
              <a:gd name="connisteX7" fmla="*/ 124460 w 1092200"/>
              <a:gd name="connsiteY7" fmla="*/ 440055 h 852170"/>
              <a:gd name="connisteX8" fmla="*/ 0 w 1092200"/>
              <a:gd name="connsiteY8" fmla="*/ 133985 h 8521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1092200" h="852170">
                <a:moveTo>
                  <a:pt x="0" y="133985"/>
                </a:moveTo>
                <a:lnTo>
                  <a:pt x="833755" y="0"/>
                </a:lnTo>
                <a:lnTo>
                  <a:pt x="833755" y="392430"/>
                </a:lnTo>
                <a:lnTo>
                  <a:pt x="1092200" y="325120"/>
                </a:lnTo>
                <a:lnTo>
                  <a:pt x="1005840" y="708660"/>
                </a:lnTo>
                <a:lnTo>
                  <a:pt x="814070" y="852170"/>
                </a:lnTo>
                <a:lnTo>
                  <a:pt x="354330" y="775335"/>
                </a:lnTo>
                <a:lnTo>
                  <a:pt x="124460" y="440055"/>
                </a:lnTo>
                <a:lnTo>
                  <a:pt x="0" y="133985"/>
                </a:lnTo>
                <a:close/>
              </a:path>
            </a:pathLst>
          </a:custGeom>
          <a:solidFill>
            <a:srgbClr val="0070C0">
              <a:alpha val="38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2423795" y="4653280"/>
            <a:ext cx="1478280" cy="368300"/>
          </a:xfrm>
          <a:prstGeom prst="rect">
            <a:avLst/>
          </a:prstGeom>
          <a:solidFill>
            <a:schemeClr val="bg1">
              <a:lumMod val="75000"/>
            </a:schemeClr>
          </a:solidFill>
        </p:spPr>
        <p:txBody>
          <a:bodyPr wrap="square" rtlCol="0">
            <a:spAutoFit/>
          </a:bodyPr>
          <a:lstStyle/>
          <a:p>
            <a:pPr algn="ctr"/>
            <a:r>
              <a:rPr lang="zh-CN" altLang="en-US" b="1">
                <a:solidFill>
                  <a:schemeClr val="accent5">
                    <a:lumMod val="50000"/>
                  </a:schemeClr>
                </a:solidFill>
                <a:latin typeface="微软雅黑" panose="020B0503020204020204" charset="-122"/>
                <a:ea typeface="微软雅黑" panose="020B0503020204020204" charset="-122"/>
              </a:rPr>
              <a:t>西部工业区</a:t>
            </a:r>
          </a:p>
        </p:txBody>
      </p:sp>
      <p:sp>
        <p:nvSpPr>
          <p:cNvPr id="53" name="任意多边形 52"/>
          <p:cNvSpPr/>
          <p:nvPr/>
        </p:nvSpPr>
        <p:spPr>
          <a:xfrm>
            <a:off x="7485380" y="1014095"/>
            <a:ext cx="2049780" cy="3314065"/>
          </a:xfrm>
          <a:custGeom>
            <a:avLst/>
            <a:gdLst>
              <a:gd name="connisteX0" fmla="*/ 105410 w 2049780"/>
              <a:gd name="connsiteY0" fmla="*/ 2529205 h 3314065"/>
              <a:gd name="connisteX1" fmla="*/ 508000 w 2049780"/>
              <a:gd name="connsiteY1" fmla="*/ 2538730 h 3314065"/>
              <a:gd name="connisteX2" fmla="*/ 718185 w 2049780"/>
              <a:gd name="connsiteY2" fmla="*/ 2710815 h 3314065"/>
              <a:gd name="connisteX3" fmla="*/ 1043940 w 2049780"/>
              <a:gd name="connsiteY3" fmla="*/ 2529205 h 3314065"/>
              <a:gd name="connisteX4" fmla="*/ 1264285 w 2049780"/>
              <a:gd name="connsiteY4" fmla="*/ 2212975 h 3314065"/>
              <a:gd name="connisteX5" fmla="*/ 1235710 w 2049780"/>
              <a:gd name="connsiteY5" fmla="*/ 1849120 h 3314065"/>
              <a:gd name="connisteX6" fmla="*/ 1101725 w 2049780"/>
              <a:gd name="connsiteY6" fmla="*/ 1638300 h 3314065"/>
              <a:gd name="connisteX7" fmla="*/ 1292860 w 2049780"/>
              <a:gd name="connsiteY7" fmla="*/ 1159510 h 3314065"/>
              <a:gd name="connisteX8" fmla="*/ 1092200 w 2049780"/>
              <a:gd name="connsiteY8" fmla="*/ 661035 h 3314065"/>
              <a:gd name="connisteX9" fmla="*/ 900430 w 2049780"/>
              <a:gd name="connsiteY9" fmla="*/ 57785 h 3314065"/>
              <a:gd name="connisteX10" fmla="*/ 1283335 w 2049780"/>
              <a:gd name="connsiteY10" fmla="*/ 0 h 3314065"/>
              <a:gd name="connisteX11" fmla="*/ 1398270 w 2049780"/>
              <a:gd name="connsiteY11" fmla="*/ 38735 h 3314065"/>
              <a:gd name="connisteX12" fmla="*/ 1772285 w 2049780"/>
              <a:gd name="connsiteY12" fmla="*/ 440690 h 3314065"/>
              <a:gd name="connisteX13" fmla="*/ 2049780 w 2049780"/>
              <a:gd name="connsiteY13" fmla="*/ 824230 h 3314065"/>
              <a:gd name="connisteX14" fmla="*/ 1647825 w 2049780"/>
              <a:gd name="connsiteY14" fmla="*/ 1130300 h 3314065"/>
              <a:gd name="connisteX15" fmla="*/ 1494155 w 2049780"/>
              <a:gd name="connsiteY15" fmla="*/ 1743710 h 3314065"/>
              <a:gd name="connisteX16" fmla="*/ 1676400 w 2049780"/>
              <a:gd name="connsiteY16" fmla="*/ 2088515 h 3314065"/>
              <a:gd name="connisteX17" fmla="*/ 1810385 w 2049780"/>
              <a:gd name="connsiteY17" fmla="*/ 3314065 h 3314065"/>
              <a:gd name="connisteX18" fmla="*/ 1561465 w 2049780"/>
              <a:gd name="connsiteY18" fmla="*/ 3208655 h 3314065"/>
              <a:gd name="connisteX19" fmla="*/ 1446530 w 2049780"/>
              <a:gd name="connsiteY19" fmla="*/ 2931160 h 3314065"/>
              <a:gd name="connisteX20" fmla="*/ 1188085 w 2049780"/>
              <a:gd name="connsiteY20" fmla="*/ 3055620 h 3314065"/>
              <a:gd name="connisteX21" fmla="*/ 1005840 w 2049780"/>
              <a:gd name="connsiteY21" fmla="*/ 2931160 h 3314065"/>
              <a:gd name="connisteX22" fmla="*/ 469265 w 2049780"/>
              <a:gd name="connsiteY22" fmla="*/ 2950210 h 3314065"/>
              <a:gd name="connisteX23" fmla="*/ 86360 w 2049780"/>
              <a:gd name="connsiteY23" fmla="*/ 2969260 h 3314065"/>
              <a:gd name="connisteX24" fmla="*/ 0 w 2049780"/>
              <a:gd name="connsiteY24" fmla="*/ 2529205 h 3314065"/>
              <a:gd name="connisteX25" fmla="*/ 105410 w 2049780"/>
              <a:gd name="connsiteY25" fmla="*/ 2529205 h 33140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Lst>
            <a:rect l="l" t="t" r="r" b="b"/>
            <a:pathLst>
              <a:path w="2049780" h="3314065">
                <a:moveTo>
                  <a:pt x="105410" y="2529205"/>
                </a:moveTo>
                <a:lnTo>
                  <a:pt x="508000" y="2538730"/>
                </a:lnTo>
                <a:lnTo>
                  <a:pt x="718185" y="2710815"/>
                </a:lnTo>
                <a:lnTo>
                  <a:pt x="1043940" y="2529205"/>
                </a:lnTo>
                <a:lnTo>
                  <a:pt x="1264285" y="2212975"/>
                </a:lnTo>
                <a:lnTo>
                  <a:pt x="1235710" y="1849120"/>
                </a:lnTo>
                <a:lnTo>
                  <a:pt x="1101725" y="1638300"/>
                </a:lnTo>
                <a:lnTo>
                  <a:pt x="1292860" y="1159510"/>
                </a:lnTo>
                <a:lnTo>
                  <a:pt x="1092200" y="661035"/>
                </a:lnTo>
                <a:lnTo>
                  <a:pt x="900430" y="57785"/>
                </a:lnTo>
                <a:lnTo>
                  <a:pt x="1283335" y="0"/>
                </a:lnTo>
                <a:lnTo>
                  <a:pt x="1398270" y="38735"/>
                </a:lnTo>
                <a:lnTo>
                  <a:pt x="1772285" y="440690"/>
                </a:lnTo>
                <a:lnTo>
                  <a:pt x="2049780" y="824230"/>
                </a:lnTo>
                <a:lnTo>
                  <a:pt x="1647825" y="1130300"/>
                </a:lnTo>
                <a:lnTo>
                  <a:pt x="1494155" y="1743710"/>
                </a:lnTo>
                <a:lnTo>
                  <a:pt x="1676400" y="2088515"/>
                </a:lnTo>
                <a:lnTo>
                  <a:pt x="1810385" y="3314065"/>
                </a:lnTo>
                <a:lnTo>
                  <a:pt x="1561465" y="3208655"/>
                </a:lnTo>
                <a:lnTo>
                  <a:pt x="1446530" y="2931160"/>
                </a:lnTo>
                <a:lnTo>
                  <a:pt x="1188085" y="3055620"/>
                </a:lnTo>
                <a:lnTo>
                  <a:pt x="1005840" y="2931160"/>
                </a:lnTo>
                <a:lnTo>
                  <a:pt x="469265" y="2950210"/>
                </a:lnTo>
                <a:lnTo>
                  <a:pt x="86360" y="2969260"/>
                </a:lnTo>
                <a:lnTo>
                  <a:pt x="0" y="2529205"/>
                </a:lnTo>
                <a:lnTo>
                  <a:pt x="105410" y="2529205"/>
                </a:lnTo>
                <a:close/>
              </a:path>
            </a:pathLst>
          </a:custGeom>
          <a:solidFill>
            <a:srgbClr val="0070C0">
              <a:alpha val="40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a:off x="8173085" y="3789045"/>
            <a:ext cx="1470660" cy="368300"/>
          </a:xfrm>
          <a:prstGeom prst="rect">
            <a:avLst/>
          </a:prstGeom>
          <a:solidFill>
            <a:schemeClr val="bg1">
              <a:lumMod val="75000"/>
            </a:schemeClr>
          </a:solidFill>
        </p:spPr>
        <p:txBody>
          <a:bodyPr wrap="square" rtlCol="0">
            <a:spAutoFit/>
          </a:bodyPr>
          <a:lstStyle/>
          <a:p>
            <a:pPr algn="ctr"/>
            <a:r>
              <a:rPr lang="zh-CN" altLang="en-US" b="1">
                <a:solidFill>
                  <a:schemeClr val="accent5">
                    <a:lumMod val="50000"/>
                  </a:schemeClr>
                </a:solidFill>
                <a:latin typeface="微软雅黑" panose="020B0503020204020204" charset="-122"/>
                <a:ea typeface="微软雅黑" panose="020B0503020204020204" charset="-122"/>
              </a:rPr>
              <a:t>东部工业区</a:t>
            </a:r>
          </a:p>
        </p:txBody>
      </p:sp>
      <p:sp>
        <p:nvSpPr>
          <p:cNvPr id="55" name="任意多边形 54"/>
          <p:cNvSpPr/>
          <p:nvPr/>
        </p:nvSpPr>
        <p:spPr>
          <a:xfrm>
            <a:off x="1958975" y="163830"/>
            <a:ext cx="1503680" cy="536575"/>
          </a:xfrm>
          <a:custGeom>
            <a:avLst/>
            <a:gdLst>
              <a:gd name="connisteX0" fmla="*/ 114935 w 1503680"/>
              <a:gd name="connsiteY0" fmla="*/ 57150 h 536575"/>
              <a:gd name="connisteX1" fmla="*/ 546100 w 1503680"/>
              <a:gd name="connsiteY1" fmla="*/ 392430 h 536575"/>
              <a:gd name="connisteX2" fmla="*/ 689610 w 1503680"/>
              <a:gd name="connsiteY2" fmla="*/ 306705 h 536575"/>
              <a:gd name="connisteX3" fmla="*/ 814070 w 1503680"/>
              <a:gd name="connsiteY3" fmla="*/ 536575 h 536575"/>
              <a:gd name="connisteX4" fmla="*/ 1120775 w 1503680"/>
              <a:gd name="connsiteY4" fmla="*/ 478790 h 536575"/>
              <a:gd name="connisteX5" fmla="*/ 1177925 w 1503680"/>
              <a:gd name="connsiteY5" fmla="*/ 153035 h 536575"/>
              <a:gd name="connisteX6" fmla="*/ 1407795 w 1503680"/>
              <a:gd name="connsiteY6" fmla="*/ 172085 h 536575"/>
              <a:gd name="connisteX7" fmla="*/ 1503680 w 1503680"/>
              <a:gd name="connsiteY7" fmla="*/ 9525 h 536575"/>
              <a:gd name="connisteX8" fmla="*/ 0 w 1503680"/>
              <a:gd name="connsiteY8" fmla="*/ 0 h 536575"/>
              <a:gd name="connisteX9" fmla="*/ 114935 w 1503680"/>
              <a:gd name="connsiteY9" fmla="*/ 57150 h 5365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1503680" h="536575">
                <a:moveTo>
                  <a:pt x="114935" y="57150"/>
                </a:moveTo>
                <a:lnTo>
                  <a:pt x="546100" y="392430"/>
                </a:lnTo>
                <a:lnTo>
                  <a:pt x="689610" y="306705"/>
                </a:lnTo>
                <a:lnTo>
                  <a:pt x="814070" y="536575"/>
                </a:lnTo>
                <a:lnTo>
                  <a:pt x="1120775" y="478790"/>
                </a:lnTo>
                <a:lnTo>
                  <a:pt x="1177925" y="153035"/>
                </a:lnTo>
                <a:lnTo>
                  <a:pt x="1407795" y="172085"/>
                </a:lnTo>
                <a:lnTo>
                  <a:pt x="1503680" y="9525"/>
                </a:lnTo>
                <a:lnTo>
                  <a:pt x="0" y="0"/>
                </a:lnTo>
                <a:lnTo>
                  <a:pt x="114935" y="57150"/>
                </a:lnTo>
                <a:close/>
              </a:path>
            </a:pathLst>
          </a:custGeom>
          <a:solidFill>
            <a:srgbClr val="1F4E79">
              <a:alpha val="37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p:cNvSpPr txBox="1"/>
          <p:nvPr/>
        </p:nvSpPr>
        <p:spPr>
          <a:xfrm>
            <a:off x="1127760" y="165735"/>
            <a:ext cx="1450340" cy="368300"/>
          </a:xfrm>
          <a:prstGeom prst="rect">
            <a:avLst/>
          </a:prstGeom>
          <a:solidFill>
            <a:schemeClr val="bg1">
              <a:lumMod val="75000"/>
            </a:schemeClr>
          </a:solidFill>
        </p:spPr>
        <p:txBody>
          <a:bodyPr wrap="square" rtlCol="0">
            <a:spAutoFit/>
          </a:bodyPr>
          <a:lstStyle/>
          <a:p>
            <a:pPr algn="ctr"/>
            <a:r>
              <a:rPr lang="zh-CN" altLang="en-US" b="1">
                <a:solidFill>
                  <a:schemeClr val="accent5">
                    <a:lumMod val="50000"/>
                  </a:schemeClr>
                </a:solidFill>
                <a:latin typeface="微软雅黑" panose="020B0503020204020204" charset="-122"/>
                <a:ea typeface="微软雅黑" panose="020B0503020204020204" charset="-122"/>
              </a:rPr>
              <a:t>北部工业区</a:t>
            </a:r>
          </a:p>
        </p:txBody>
      </p:sp>
      <p:sp>
        <p:nvSpPr>
          <p:cNvPr id="57" name="任意多边形 56"/>
          <p:cNvSpPr/>
          <p:nvPr/>
        </p:nvSpPr>
        <p:spPr>
          <a:xfrm>
            <a:off x="5080" y="5201920"/>
            <a:ext cx="1810385" cy="1456055"/>
          </a:xfrm>
          <a:custGeom>
            <a:avLst/>
            <a:gdLst>
              <a:gd name="connisteX0" fmla="*/ 0 w 1810385"/>
              <a:gd name="connsiteY0" fmla="*/ 133985 h 1456055"/>
              <a:gd name="connisteX1" fmla="*/ 478790 w 1810385"/>
              <a:gd name="connsiteY1" fmla="*/ 0 h 1456055"/>
              <a:gd name="connisteX2" fmla="*/ 804545 w 1810385"/>
              <a:gd name="connsiteY2" fmla="*/ 220345 h 1456055"/>
              <a:gd name="connisteX3" fmla="*/ 756285 w 1810385"/>
              <a:gd name="connsiteY3" fmla="*/ 584200 h 1456055"/>
              <a:gd name="connisteX4" fmla="*/ 1149350 w 1810385"/>
              <a:gd name="connsiteY4" fmla="*/ 555625 h 1456055"/>
              <a:gd name="connisteX5" fmla="*/ 1302385 w 1810385"/>
              <a:gd name="connsiteY5" fmla="*/ 440690 h 1456055"/>
              <a:gd name="connisteX6" fmla="*/ 1580515 w 1810385"/>
              <a:gd name="connsiteY6" fmla="*/ 641985 h 1456055"/>
              <a:gd name="connisteX7" fmla="*/ 1810385 w 1810385"/>
              <a:gd name="connsiteY7" fmla="*/ 651510 h 1456055"/>
              <a:gd name="connisteX8" fmla="*/ 1781175 w 1810385"/>
              <a:gd name="connsiteY8" fmla="*/ 909955 h 1456055"/>
              <a:gd name="connisteX9" fmla="*/ 1551305 w 1810385"/>
              <a:gd name="connsiteY9" fmla="*/ 929005 h 1456055"/>
              <a:gd name="connisteX10" fmla="*/ 1445895 w 1810385"/>
              <a:gd name="connsiteY10" fmla="*/ 1292860 h 1456055"/>
              <a:gd name="connisteX11" fmla="*/ 1206500 w 1810385"/>
              <a:gd name="connsiteY11" fmla="*/ 1187450 h 1456055"/>
              <a:gd name="connisteX12" fmla="*/ 1168400 w 1810385"/>
              <a:gd name="connsiteY12" fmla="*/ 1456055 h 1456055"/>
              <a:gd name="connisteX13" fmla="*/ 19050 w 1810385"/>
              <a:gd name="connsiteY13" fmla="*/ 1456055 h 1456055"/>
              <a:gd name="connisteX14" fmla="*/ 0 w 1810385"/>
              <a:gd name="connsiteY14" fmla="*/ 133985 h 14560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Lst>
            <a:rect l="l" t="t" r="r" b="b"/>
            <a:pathLst>
              <a:path w="1810385" h="1456055">
                <a:moveTo>
                  <a:pt x="0" y="133985"/>
                </a:moveTo>
                <a:lnTo>
                  <a:pt x="478790" y="0"/>
                </a:lnTo>
                <a:lnTo>
                  <a:pt x="804545" y="220345"/>
                </a:lnTo>
                <a:lnTo>
                  <a:pt x="756285" y="584200"/>
                </a:lnTo>
                <a:lnTo>
                  <a:pt x="1149350" y="555625"/>
                </a:lnTo>
                <a:lnTo>
                  <a:pt x="1302385" y="440690"/>
                </a:lnTo>
                <a:lnTo>
                  <a:pt x="1580515" y="641985"/>
                </a:lnTo>
                <a:lnTo>
                  <a:pt x="1810385" y="651510"/>
                </a:lnTo>
                <a:lnTo>
                  <a:pt x="1781175" y="909955"/>
                </a:lnTo>
                <a:lnTo>
                  <a:pt x="1551305" y="929005"/>
                </a:lnTo>
                <a:lnTo>
                  <a:pt x="1445895" y="1292860"/>
                </a:lnTo>
                <a:lnTo>
                  <a:pt x="1206500" y="1187450"/>
                </a:lnTo>
                <a:lnTo>
                  <a:pt x="1168400" y="1456055"/>
                </a:lnTo>
                <a:lnTo>
                  <a:pt x="19050" y="1456055"/>
                </a:lnTo>
                <a:lnTo>
                  <a:pt x="0" y="133985"/>
                </a:lnTo>
                <a:close/>
              </a:path>
            </a:pathLst>
          </a:custGeom>
          <a:solidFill>
            <a:srgbClr val="1F4E79">
              <a:alpha val="40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a:off x="1700530" y="1811020"/>
            <a:ext cx="497840" cy="1063625"/>
          </a:xfrm>
          <a:custGeom>
            <a:avLst/>
            <a:gdLst>
              <a:gd name="connisteX0" fmla="*/ 210185 w 497840"/>
              <a:gd name="connsiteY0" fmla="*/ 1063625 h 1063625"/>
              <a:gd name="connisteX1" fmla="*/ 440055 w 497840"/>
              <a:gd name="connsiteY1" fmla="*/ 1053465 h 1063625"/>
              <a:gd name="connisteX2" fmla="*/ 373380 w 497840"/>
              <a:gd name="connsiteY2" fmla="*/ 862330 h 1063625"/>
              <a:gd name="connisteX3" fmla="*/ 296545 w 497840"/>
              <a:gd name="connsiteY3" fmla="*/ 593725 h 1063625"/>
              <a:gd name="connisteX4" fmla="*/ 296545 w 497840"/>
              <a:gd name="connsiteY4" fmla="*/ 508000 h 1063625"/>
              <a:gd name="connisteX5" fmla="*/ 488315 w 497840"/>
              <a:gd name="connsiteY5" fmla="*/ 565150 h 1063625"/>
              <a:gd name="connisteX6" fmla="*/ 497840 w 497840"/>
              <a:gd name="connsiteY6" fmla="*/ 163195 h 1063625"/>
              <a:gd name="connisteX7" fmla="*/ 219710 w 497840"/>
              <a:gd name="connsiteY7" fmla="*/ 0 h 1063625"/>
              <a:gd name="connisteX8" fmla="*/ 85725 w 497840"/>
              <a:gd name="connsiteY8" fmla="*/ 9525 h 1063625"/>
              <a:gd name="connisteX9" fmla="*/ 0 w 497840"/>
              <a:gd name="connsiteY9" fmla="*/ 124460 h 1063625"/>
              <a:gd name="connisteX10" fmla="*/ 66675 w 497840"/>
              <a:gd name="connsiteY10" fmla="*/ 201295 h 1063625"/>
              <a:gd name="connisteX11" fmla="*/ 133985 w 497840"/>
              <a:gd name="connsiteY11" fmla="*/ 527050 h 1063625"/>
              <a:gd name="connisteX12" fmla="*/ 229870 w 497840"/>
              <a:gd name="connsiteY12" fmla="*/ 651510 h 1063625"/>
              <a:gd name="connisteX13" fmla="*/ 85725 w 497840"/>
              <a:gd name="connsiteY13" fmla="*/ 938530 h 1063625"/>
              <a:gd name="connisteX14" fmla="*/ 210185 w 497840"/>
              <a:gd name="connsiteY14" fmla="*/ 1063625 h 10636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Lst>
            <a:rect l="l" t="t" r="r" b="b"/>
            <a:pathLst>
              <a:path w="497840" h="1063625">
                <a:moveTo>
                  <a:pt x="210185" y="1063625"/>
                </a:moveTo>
                <a:lnTo>
                  <a:pt x="440055" y="1053465"/>
                </a:lnTo>
                <a:lnTo>
                  <a:pt x="373380" y="862330"/>
                </a:lnTo>
                <a:lnTo>
                  <a:pt x="296545" y="593725"/>
                </a:lnTo>
                <a:lnTo>
                  <a:pt x="296545" y="508000"/>
                </a:lnTo>
                <a:lnTo>
                  <a:pt x="488315" y="565150"/>
                </a:lnTo>
                <a:lnTo>
                  <a:pt x="497840" y="163195"/>
                </a:lnTo>
                <a:lnTo>
                  <a:pt x="219710" y="0"/>
                </a:lnTo>
                <a:lnTo>
                  <a:pt x="85725" y="9525"/>
                </a:lnTo>
                <a:lnTo>
                  <a:pt x="0" y="124460"/>
                </a:lnTo>
                <a:lnTo>
                  <a:pt x="66675" y="201295"/>
                </a:lnTo>
                <a:lnTo>
                  <a:pt x="133985" y="527050"/>
                </a:lnTo>
                <a:lnTo>
                  <a:pt x="229870" y="651510"/>
                </a:lnTo>
                <a:lnTo>
                  <a:pt x="85725" y="938530"/>
                </a:lnTo>
                <a:lnTo>
                  <a:pt x="210185" y="1063625"/>
                </a:lnTo>
                <a:close/>
              </a:path>
            </a:pathLst>
          </a:custGeom>
          <a:solidFill>
            <a:srgbClr val="1F4E79">
              <a:alpha val="40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p:cNvSpPr txBox="1"/>
          <p:nvPr/>
        </p:nvSpPr>
        <p:spPr>
          <a:xfrm>
            <a:off x="448945" y="2780665"/>
            <a:ext cx="1470660" cy="368300"/>
          </a:xfrm>
          <a:prstGeom prst="rect">
            <a:avLst/>
          </a:prstGeom>
          <a:solidFill>
            <a:schemeClr val="bg1">
              <a:lumMod val="75000"/>
            </a:schemeClr>
          </a:solidFill>
        </p:spPr>
        <p:txBody>
          <a:bodyPr wrap="square" rtlCol="0">
            <a:spAutoFit/>
          </a:bodyPr>
          <a:lstStyle/>
          <a:p>
            <a:pPr algn="ctr"/>
            <a:r>
              <a:rPr lang="zh-CN" altLang="en-US" b="1">
                <a:solidFill>
                  <a:schemeClr val="accent5">
                    <a:lumMod val="50000"/>
                  </a:schemeClr>
                </a:solidFill>
                <a:latin typeface="微软雅黑" panose="020B0503020204020204" charset="-122"/>
                <a:ea typeface="微软雅黑" panose="020B0503020204020204" charset="-122"/>
              </a:rPr>
              <a:t>西部工业区</a:t>
            </a:r>
          </a:p>
        </p:txBody>
      </p:sp>
      <p:sp>
        <p:nvSpPr>
          <p:cNvPr id="61" name="任意多边形 60"/>
          <p:cNvSpPr/>
          <p:nvPr/>
        </p:nvSpPr>
        <p:spPr>
          <a:xfrm>
            <a:off x="6106160" y="2239010"/>
            <a:ext cx="909955" cy="871855"/>
          </a:xfrm>
          <a:custGeom>
            <a:avLst/>
            <a:gdLst>
              <a:gd name="connisteX0" fmla="*/ 0 w 909955"/>
              <a:gd name="connsiteY0" fmla="*/ 48260 h 871855"/>
              <a:gd name="connisteX1" fmla="*/ 114935 w 909955"/>
              <a:gd name="connsiteY1" fmla="*/ 393065 h 871855"/>
              <a:gd name="connisteX2" fmla="*/ 133985 w 909955"/>
              <a:gd name="connsiteY2" fmla="*/ 651510 h 871855"/>
              <a:gd name="connisteX3" fmla="*/ 248920 w 909955"/>
              <a:gd name="connsiteY3" fmla="*/ 871855 h 871855"/>
              <a:gd name="connisteX4" fmla="*/ 584200 w 909955"/>
              <a:gd name="connsiteY4" fmla="*/ 527050 h 871855"/>
              <a:gd name="connisteX5" fmla="*/ 670560 w 909955"/>
              <a:gd name="connsiteY5" fmla="*/ 440690 h 871855"/>
              <a:gd name="connisteX6" fmla="*/ 909955 w 909955"/>
              <a:gd name="connsiteY6" fmla="*/ 354330 h 871855"/>
              <a:gd name="connisteX7" fmla="*/ 804545 w 909955"/>
              <a:gd name="connsiteY7" fmla="*/ 201295 h 871855"/>
              <a:gd name="connisteX8" fmla="*/ 565150 w 909955"/>
              <a:gd name="connsiteY8" fmla="*/ 0 h 871855"/>
              <a:gd name="connisteX9" fmla="*/ 0 w 909955"/>
              <a:gd name="connsiteY9" fmla="*/ 48260 h 8718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909955" h="871855">
                <a:moveTo>
                  <a:pt x="0" y="48260"/>
                </a:moveTo>
                <a:lnTo>
                  <a:pt x="114935" y="393065"/>
                </a:lnTo>
                <a:lnTo>
                  <a:pt x="133985" y="651510"/>
                </a:lnTo>
                <a:lnTo>
                  <a:pt x="248920" y="871855"/>
                </a:lnTo>
                <a:lnTo>
                  <a:pt x="584200" y="527050"/>
                </a:lnTo>
                <a:lnTo>
                  <a:pt x="670560" y="440690"/>
                </a:lnTo>
                <a:lnTo>
                  <a:pt x="909955" y="354330"/>
                </a:lnTo>
                <a:lnTo>
                  <a:pt x="804545" y="201295"/>
                </a:lnTo>
                <a:lnTo>
                  <a:pt x="565150" y="0"/>
                </a:lnTo>
                <a:lnTo>
                  <a:pt x="0" y="48260"/>
                </a:lnTo>
                <a:close/>
              </a:path>
            </a:pathLst>
          </a:custGeom>
          <a:solidFill>
            <a:schemeClr val="accent6">
              <a:lumMod val="5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p:cNvSpPr txBox="1"/>
          <p:nvPr/>
        </p:nvSpPr>
        <p:spPr>
          <a:xfrm>
            <a:off x="6087110" y="2277110"/>
            <a:ext cx="1578610" cy="275590"/>
          </a:xfrm>
          <a:prstGeom prst="rect">
            <a:avLst/>
          </a:prstGeom>
          <a:solidFill>
            <a:schemeClr val="accent6">
              <a:lumMod val="50000"/>
            </a:schemeClr>
          </a:solidFill>
        </p:spPr>
        <p:txBody>
          <a:bodyPr wrap="square" rtlCol="0">
            <a:spAutoFit/>
          </a:bodyPr>
          <a:lstStyle/>
          <a:p>
            <a:pPr marL="171450" indent="-171450" algn="ctr">
              <a:buFont typeface="Wingdings" panose="05000000000000000000" charset="0"/>
              <a:buChar char="n"/>
            </a:pPr>
            <a:r>
              <a:rPr lang="zh-CN" altLang="en-US" sz="1200">
                <a:latin typeface="微软雅黑" panose="020B0503020204020204" charset="-122"/>
                <a:ea typeface="微软雅黑" panose="020B0503020204020204" charset="-122"/>
              </a:rPr>
              <a:t>凤凰湖生态公园</a:t>
            </a:r>
          </a:p>
        </p:txBody>
      </p:sp>
      <p:sp>
        <p:nvSpPr>
          <p:cNvPr id="64" name="任意多边形 63"/>
          <p:cNvSpPr/>
          <p:nvPr/>
        </p:nvSpPr>
        <p:spPr>
          <a:xfrm>
            <a:off x="6460490" y="2651125"/>
            <a:ext cx="1053465" cy="756285"/>
          </a:xfrm>
          <a:custGeom>
            <a:avLst/>
            <a:gdLst>
              <a:gd name="connisteX0" fmla="*/ 48260 w 1053465"/>
              <a:gd name="connsiteY0" fmla="*/ 507365 h 756285"/>
              <a:gd name="connisteX1" fmla="*/ 325755 w 1053465"/>
              <a:gd name="connsiteY1" fmla="*/ 201295 h 756285"/>
              <a:gd name="connisteX2" fmla="*/ 469265 w 1053465"/>
              <a:gd name="connsiteY2" fmla="*/ 76200 h 756285"/>
              <a:gd name="connisteX3" fmla="*/ 728345 w 1053465"/>
              <a:gd name="connsiteY3" fmla="*/ 0 h 756285"/>
              <a:gd name="connisteX4" fmla="*/ 843280 w 1053465"/>
              <a:gd name="connsiteY4" fmla="*/ 277495 h 756285"/>
              <a:gd name="connisteX5" fmla="*/ 1053465 w 1053465"/>
              <a:gd name="connsiteY5" fmla="*/ 488315 h 756285"/>
              <a:gd name="connisteX6" fmla="*/ 1034415 w 1053465"/>
              <a:gd name="connsiteY6" fmla="*/ 756285 h 756285"/>
              <a:gd name="connisteX7" fmla="*/ 948055 w 1053465"/>
              <a:gd name="connsiteY7" fmla="*/ 680085 h 756285"/>
              <a:gd name="connisteX8" fmla="*/ 795020 w 1053465"/>
              <a:gd name="connsiteY8" fmla="*/ 746760 h 756285"/>
              <a:gd name="connisteX9" fmla="*/ 766445 w 1053465"/>
              <a:gd name="connsiteY9" fmla="*/ 584200 h 756285"/>
              <a:gd name="connisteX10" fmla="*/ 699135 w 1053465"/>
              <a:gd name="connsiteY10" fmla="*/ 469265 h 756285"/>
              <a:gd name="connisteX11" fmla="*/ 555625 w 1053465"/>
              <a:gd name="connsiteY11" fmla="*/ 603250 h 756285"/>
              <a:gd name="connisteX12" fmla="*/ 440690 w 1053465"/>
              <a:gd name="connsiteY12" fmla="*/ 574675 h 756285"/>
              <a:gd name="connisteX13" fmla="*/ 354330 w 1053465"/>
              <a:gd name="connsiteY13" fmla="*/ 469265 h 756285"/>
              <a:gd name="connisteX14" fmla="*/ 153670 w 1053465"/>
              <a:gd name="connsiteY14" fmla="*/ 555625 h 756285"/>
              <a:gd name="connisteX15" fmla="*/ 0 w 1053465"/>
              <a:gd name="connsiteY15" fmla="*/ 507365 h 756285"/>
              <a:gd name="connisteX16" fmla="*/ 469265 w 1053465"/>
              <a:gd name="connsiteY16" fmla="*/ 105410 h 7562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Lst>
            <a:rect l="l" t="t" r="r" b="b"/>
            <a:pathLst>
              <a:path w="1053465" h="756285">
                <a:moveTo>
                  <a:pt x="48260" y="507365"/>
                </a:moveTo>
                <a:lnTo>
                  <a:pt x="325755" y="201295"/>
                </a:lnTo>
                <a:lnTo>
                  <a:pt x="469265" y="76200"/>
                </a:lnTo>
                <a:lnTo>
                  <a:pt x="728345" y="0"/>
                </a:lnTo>
                <a:lnTo>
                  <a:pt x="843280" y="277495"/>
                </a:lnTo>
                <a:lnTo>
                  <a:pt x="1053465" y="488315"/>
                </a:lnTo>
                <a:lnTo>
                  <a:pt x="1034415" y="756285"/>
                </a:lnTo>
                <a:lnTo>
                  <a:pt x="948055" y="680085"/>
                </a:lnTo>
                <a:lnTo>
                  <a:pt x="795020" y="746760"/>
                </a:lnTo>
                <a:lnTo>
                  <a:pt x="766445" y="584200"/>
                </a:lnTo>
                <a:lnTo>
                  <a:pt x="699135" y="469265"/>
                </a:lnTo>
                <a:lnTo>
                  <a:pt x="555625" y="603250"/>
                </a:lnTo>
                <a:lnTo>
                  <a:pt x="440690" y="574675"/>
                </a:lnTo>
                <a:lnTo>
                  <a:pt x="354330" y="469265"/>
                </a:lnTo>
                <a:lnTo>
                  <a:pt x="153670" y="555625"/>
                </a:lnTo>
                <a:lnTo>
                  <a:pt x="0" y="507365"/>
                </a:lnTo>
                <a:lnTo>
                  <a:pt x="469265" y="105410"/>
                </a:lnTo>
              </a:path>
            </a:pathLst>
          </a:custGeom>
          <a:solidFill>
            <a:schemeClr val="accent6">
              <a:lumMod val="5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6750685" y="2865755"/>
            <a:ext cx="826770" cy="275590"/>
          </a:xfrm>
          <a:prstGeom prst="rect">
            <a:avLst/>
          </a:prstGeom>
          <a:noFill/>
        </p:spPr>
        <p:txBody>
          <a:bodyPr wrap="square" rtlCol="0">
            <a:spAutoFit/>
          </a:bodyPr>
          <a:lstStyle/>
          <a:p>
            <a:r>
              <a:rPr lang="zh-CN" altLang="en-US" sz="1200">
                <a:latin typeface="微软雅黑" panose="020B0503020204020204" charset="-122"/>
                <a:ea typeface="微软雅黑" panose="020B0503020204020204" charset="-122"/>
              </a:rPr>
              <a:t>凤凰山</a:t>
            </a:r>
          </a:p>
        </p:txBody>
      </p:sp>
      <p:sp>
        <p:nvSpPr>
          <p:cNvPr id="66" name="文本框 65"/>
          <p:cNvSpPr txBox="1"/>
          <p:nvPr/>
        </p:nvSpPr>
        <p:spPr>
          <a:xfrm>
            <a:off x="5636895" y="2997200"/>
            <a:ext cx="1334135" cy="275590"/>
          </a:xfrm>
          <a:prstGeom prst="rect">
            <a:avLst/>
          </a:prstGeom>
          <a:solidFill>
            <a:srgbClr val="C00000"/>
          </a:solidFill>
        </p:spPr>
        <p:txBody>
          <a:bodyPr wrap="square" rtlCol="0">
            <a:spAutoFit/>
          </a:bodyPr>
          <a:lstStyle/>
          <a:p>
            <a:pPr marL="171450" indent="-171450">
              <a:buFont typeface="Wingdings" panose="05000000000000000000" charset="0"/>
              <a:buChar char="n"/>
            </a:pPr>
            <a:r>
              <a:rPr lang="zh-CN" altLang="en-US" sz="1200">
                <a:latin typeface="微软雅黑" panose="020B0503020204020204" charset="-122"/>
                <a:ea typeface="微软雅黑" panose="020B0503020204020204" charset="-122"/>
              </a:rPr>
              <a:t>凤凰生活广场</a:t>
            </a:r>
          </a:p>
        </p:txBody>
      </p:sp>
      <p:sp>
        <p:nvSpPr>
          <p:cNvPr id="67" name="文本框 66"/>
          <p:cNvSpPr txBox="1"/>
          <p:nvPr/>
        </p:nvSpPr>
        <p:spPr>
          <a:xfrm>
            <a:off x="5483860" y="725805"/>
            <a:ext cx="1160145" cy="275590"/>
          </a:xfrm>
          <a:prstGeom prst="rect">
            <a:avLst/>
          </a:prstGeom>
          <a:solidFill>
            <a:schemeClr val="accent6">
              <a:lumMod val="50000"/>
            </a:schemeClr>
          </a:solidFill>
        </p:spPr>
        <p:txBody>
          <a:bodyPr wrap="square" rtlCol="0">
            <a:spAutoFit/>
          </a:bodyPr>
          <a:lstStyle/>
          <a:p>
            <a:pPr marL="285750" indent="-285750">
              <a:buFont typeface="Wingdings" panose="05000000000000000000" charset="0"/>
              <a:buChar char="n"/>
            </a:pPr>
            <a:r>
              <a:rPr lang="zh-CN" altLang="en-US" sz="1200">
                <a:latin typeface="微软雅黑" panose="020B0503020204020204" charset="-122"/>
                <a:ea typeface="微软雅黑" panose="020B0503020204020204" charset="-122"/>
              </a:rPr>
              <a:t>好人公园</a:t>
            </a:r>
          </a:p>
        </p:txBody>
      </p:sp>
      <p:sp>
        <p:nvSpPr>
          <p:cNvPr id="68" name="文本框 67"/>
          <p:cNvSpPr txBox="1"/>
          <p:nvPr/>
        </p:nvSpPr>
        <p:spPr>
          <a:xfrm>
            <a:off x="4784090" y="2493010"/>
            <a:ext cx="2232025" cy="275590"/>
          </a:xfrm>
          <a:prstGeom prst="rect">
            <a:avLst/>
          </a:prstGeom>
          <a:solidFill>
            <a:schemeClr val="accent2">
              <a:lumMod val="20000"/>
              <a:lumOff val="80000"/>
            </a:schemeClr>
          </a:solidFill>
        </p:spPr>
        <p:txBody>
          <a:bodyPr wrap="square" rtlCol="0">
            <a:spAutoFit/>
          </a:bodyPr>
          <a:lstStyle/>
          <a:p>
            <a:pPr marL="285750" indent="-285750">
              <a:buFont typeface="Wingdings" panose="05000000000000000000" charset="0"/>
              <a:buChar char="n"/>
            </a:pPr>
            <a:r>
              <a:rPr lang="zh-CN" altLang="en-US" sz="1200">
                <a:latin typeface="微软雅黑" panose="020B0503020204020204" charset="-122"/>
                <a:ea typeface="微软雅黑" panose="020B0503020204020204" charset="-122"/>
              </a:rPr>
              <a:t>张家港市凤凰镇人民医院</a:t>
            </a:r>
          </a:p>
        </p:txBody>
      </p:sp>
      <p:sp>
        <p:nvSpPr>
          <p:cNvPr id="69" name="文本框 68"/>
          <p:cNvSpPr txBox="1"/>
          <p:nvPr/>
        </p:nvSpPr>
        <p:spPr>
          <a:xfrm>
            <a:off x="6699885" y="2609850"/>
            <a:ext cx="1842135" cy="275590"/>
          </a:xfrm>
          <a:prstGeom prst="rect">
            <a:avLst/>
          </a:prstGeom>
          <a:solidFill>
            <a:schemeClr val="accent5">
              <a:lumMod val="50000"/>
            </a:schemeClr>
          </a:solidFill>
        </p:spPr>
        <p:txBody>
          <a:bodyPr wrap="square" rtlCol="0">
            <a:spAutoFit/>
          </a:bodyPr>
          <a:lstStyle/>
          <a:p>
            <a:pPr marL="285750" indent="-285750">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凤舞水韵</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游船码头</a:t>
            </a:r>
          </a:p>
        </p:txBody>
      </p:sp>
      <p:sp>
        <p:nvSpPr>
          <p:cNvPr id="70" name="文本框 69"/>
          <p:cNvSpPr txBox="1"/>
          <p:nvPr/>
        </p:nvSpPr>
        <p:spPr>
          <a:xfrm>
            <a:off x="3328670" y="4260215"/>
            <a:ext cx="1098550" cy="275590"/>
          </a:xfrm>
          <a:prstGeom prst="rect">
            <a:avLst/>
          </a:prstGeom>
          <a:solidFill>
            <a:schemeClr val="accent5">
              <a:lumMod val="50000"/>
            </a:schemeClr>
          </a:solidFill>
        </p:spPr>
        <p:txBody>
          <a:bodyPr wrap="square" rtlCol="0">
            <a:spAutoFit/>
          </a:bodyPr>
          <a:lstStyle/>
          <a:p>
            <a:pPr marL="285750" indent="-285750">
              <a:buFont typeface="Wingdings" panose="05000000000000000000" charset="0"/>
              <a:buChar char="n"/>
            </a:pPr>
            <a:r>
              <a:rPr lang="zh-CN" altLang="en-US" sz="1200">
                <a:latin typeface="微软雅黑" panose="020B0503020204020204" charset="-122"/>
                <a:ea typeface="微软雅黑" panose="020B0503020204020204" charset="-122"/>
              </a:rPr>
              <a:t>周家码头</a:t>
            </a:r>
          </a:p>
        </p:txBody>
      </p:sp>
      <p:sp>
        <p:nvSpPr>
          <p:cNvPr id="71" name="文本框 70"/>
          <p:cNvSpPr txBox="1"/>
          <p:nvPr/>
        </p:nvSpPr>
        <p:spPr>
          <a:xfrm>
            <a:off x="2974340" y="4483735"/>
            <a:ext cx="1186180" cy="275590"/>
          </a:xfrm>
          <a:prstGeom prst="rect">
            <a:avLst/>
          </a:prstGeom>
          <a:solidFill>
            <a:schemeClr val="accent4"/>
          </a:solidFill>
        </p:spPr>
        <p:txBody>
          <a:bodyPr wrap="square" rtlCol="0">
            <a:spAutoFit/>
          </a:bodyPr>
          <a:lstStyle/>
          <a:p>
            <a:pPr marL="285750" indent="-285750">
              <a:buFont typeface="Wingdings" panose="05000000000000000000" charset="0"/>
              <a:buChar char="n"/>
            </a:pPr>
            <a:r>
              <a:rPr lang="zh-CN" altLang="en-US" sz="1200">
                <a:latin typeface="微软雅黑" panose="020B0503020204020204" charset="-122"/>
                <a:ea typeface="微软雅黑" panose="020B0503020204020204" charset="-122"/>
              </a:rPr>
              <a:t>绿丰学校</a:t>
            </a:r>
          </a:p>
        </p:txBody>
      </p:sp>
      <p:sp>
        <p:nvSpPr>
          <p:cNvPr id="72" name="文本框 71"/>
          <p:cNvSpPr txBox="1"/>
          <p:nvPr/>
        </p:nvSpPr>
        <p:spPr>
          <a:xfrm>
            <a:off x="5531485" y="4052570"/>
            <a:ext cx="1168400" cy="275590"/>
          </a:xfrm>
          <a:prstGeom prst="rect">
            <a:avLst/>
          </a:prstGeom>
          <a:solidFill>
            <a:schemeClr val="accent4"/>
          </a:solidFill>
        </p:spPr>
        <p:txBody>
          <a:bodyPr wrap="square" rtlCol="0">
            <a:spAutoFit/>
          </a:bodyPr>
          <a:lstStyle/>
          <a:p>
            <a:pPr marL="285750" indent="-285750">
              <a:buFont typeface="Wingdings" panose="05000000000000000000" charset="0"/>
              <a:buChar char="n"/>
            </a:pPr>
            <a:r>
              <a:rPr lang="zh-CN" altLang="en-US" sz="1200">
                <a:latin typeface="微软雅黑" panose="020B0503020204020204" charset="-122"/>
                <a:ea typeface="微软雅黑" panose="020B0503020204020204" charset="-122"/>
              </a:rPr>
              <a:t>徐市小学</a:t>
            </a:r>
          </a:p>
        </p:txBody>
      </p:sp>
      <p:sp>
        <p:nvSpPr>
          <p:cNvPr id="73" name="文本框 72"/>
          <p:cNvSpPr txBox="1"/>
          <p:nvPr/>
        </p:nvSpPr>
        <p:spPr>
          <a:xfrm>
            <a:off x="5537835" y="4330065"/>
            <a:ext cx="1162050" cy="275590"/>
          </a:xfrm>
          <a:prstGeom prst="rect">
            <a:avLst/>
          </a:prstGeom>
          <a:solidFill>
            <a:schemeClr val="accent4"/>
          </a:solidFill>
        </p:spPr>
        <p:txBody>
          <a:bodyPr wrap="square" rtlCol="0">
            <a:spAutoFit/>
          </a:bodyPr>
          <a:lstStyle/>
          <a:p>
            <a:pPr marL="171450" indent="-171450">
              <a:buFont typeface="Wingdings" panose="05000000000000000000" charset="0"/>
              <a:buChar char="n"/>
            </a:pPr>
            <a:r>
              <a:rPr lang="en-US" altLang="zh-CN" sz="1200">
                <a:latin typeface="微软雅黑" panose="020B0503020204020204" charset="-122"/>
                <a:ea typeface="微软雅黑" panose="020B0503020204020204" charset="-122"/>
              </a:rPr>
              <a:t>  </a:t>
            </a:r>
            <a:r>
              <a:rPr lang="zh-CN" altLang="en-US" sz="1200">
                <a:latin typeface="微软雅黑" panose="020B0503020204020204" charset="-122"/>
                <a:ea typeface="微软雅黑" panose="020B0503020204020204" charset="-122"/>
              </a:rPr>
              <a:t>凤凰小学</a:t>
            </a:r>
          </a:p>
        </p:txBody>
      </p:sp>
      <p:sp>
        <p:nvSpPr>
          <p:cNvPr id="74" name="文本框 73"/>
          <p:cNvSpPr txBox="1"/>
          <p:nvPr/>
        </p:nvSpPr>
        <p:spPr>
          <a:xfrm>
            <a:off x="4525645" y="2768600"/>
            <a:ext cx="2013585" cy="275590"/>
          </a:xfrm>
          <a:prstGeom prst="rect">
            <a:avLst/>
          </a:prstGeom>
          <a:solidFill>
            <a:schemeClr val="accent4"/>
          </a:solidFill>
        </p:spPr>
        <p:txBody>
          <a:bodyPr wrap="square" rtlCol="0">
            <a:spAutoFit/>
          </a:bodyPr>
          <a:lstStyle/>
          <a:p>
            <a:pPr marL="285750" indent="-285750">
              <a:buFont typeface="Wingdings" panose="05000000000000000000" charset="0"/>
              <a:buChar char="n"/>
            </a:pPr>
            <a:r>
              <a:rPr lang="zh-CN" altLang="en-US" sz="1200">
                <a:latin typeface="微软雅黑" panose="020B0503020204020204" charset="-122"/>
                <a:ea typeface="微软雅黑" panose="020B0503020204020204" charset="-122"/>
              </a:rPr>
              <a:t>张家港市凤凰高级中学</a:t>
            </a:r>
          </a:p>
        </p:txBody>
      </p:sp>
      <p:sp>
        <p:nvSpPr>
          <p:cNvPr id="75" name="文本框 74"/>
          <p:cNvSpPr txBox="1"/>
          <p:nvPr/>
        </p:nvSpPr>
        <p:spPr>
          <a:xfrm>
            <a:off x="5062220" y="1626235"/>
            <a:ext cx="2037080" cy="275590"/>
          </a:xfrm>
          <a:prstGeom prst="rect">
            <a:avLst/>
          </a:prstGeom>
          <a:solidFill>
            <a:schemeClr val="accent4"/>
          </a:solidFill>
        </p:spPr>
        <p:txBody>
          <a:bodyPr wrap="square" rtlCol="0">
            <a:spAutoFit/>
          </a:bodyPr>
          <a:lstStyle/>
          <a:p>
            <a:pPr marL="285750" indent="-285750">
              <a:buFont typeface="Wingdings" panose="05000000000000000000" charset="0"/>
              <a:buChar char="n"/>
            </a:pPr>
            <a:r>
              <a:rPr lang="zh-CN" altLang="en-US" sz="1200">
                <a:latin typeface="微软雅黑" panose="020B0503020204020204" charset="-122"/>
                <a:ea typeface="微软雅黑" panose="020B0503020204020204" charset="-122"/>
              </a:rPr>
              <a:t>张家港市凤凰中心小学</a:t>
            </a:r>
          </a:p>
        </p:txBody>
      </p:sp>
      <p:sp>
        <p:nvSpPr>
          <p:cNvPr id="76" name="文本框 75"/>
          <p:cNvSpPr txBox="1"/>
          <p:nvPr/>
        </p:nvSpPr>
        <p:spPr>
          <a:xfrm>
            <a:off x="4956810" y="1357630"/>
            <a:ext cx="1137285" cy="275590"/>
          </a:xfrm>
          <a:prstGeom prst="rect">
            <a:avLst/>
          </a:prstGeom>
          <a:solidFill>
            <a:schemeClr val="accent4"/>
          </a:solidFill>
        </p:spPr>
        <p:txBody>
          <a:bodyPr wrap="square" rtlCol="0">
            <a:spAutoFit/>
          </a:bodyPr>
          <a:lstStyle/>
          <a:p>
            <a:pPr marL="285750" indent="-285750">
              <a:buFont typeface="Wingdings" panose="05000000000000000000" charset="0"/>
              <a:buChar char="n"/>
            </a:pPr>
            <a:r>
              <a:rPr lang="zh-CN" altLang="en-US" sz="1200">
                <a:latin typeface="微软雅黑" panose="020B0503020204020204" charset="-122"/>
                <a:ea typeface="微软雅黑" panose="020B0503020204020204" charset="-122"/>
              </a:rPr>
              <a:t>凤凰中学</a:t>
            </a:r>
          </a:p>
        </p:txBody>
      </p:sp>
      <p:graphicFrame>
        <p:nvGraphicFramePr>
          <p:cNvPr id="77" name="表格 76"/>
          <p:cNvGraphicFramePr/>
          <p:nvPr>
            <p:custDataLst>
              <p:tags r:id="rId2"/>
            </p:custDataLst>
          </p:nvPr>
        </p:nvGraphicFramePr>
        <p:xfrm>
          <a:off x="9696450" y="1444625"/>
          <a:ext cx="2360930" cy="3267456"/>
        </p:xfrm>
        <a:graphic>
          <a:graphicData uri="http://schemas.openxmlformats.org/drawingml/2006/table">
            <a:tbl>
              <a:tblPr firstRow="1" bandRow="1">
                <a:tableStyleId>{5C22544A-7EE6-4342-B048-85BDC9FD1C3A}</a:tableStyleId>
              </a:tblPr>
              <a:tblGrid>
                <a:gridCol w="289560">
                  <a:extLst>
                    <a:ext uri="{9D8B030D-6E8A-4147-A177-3AD203B41FA5}">
                      <a16:colId xmlns:a16="http://schemas.microsoft.com/office/drawing/2014/main" val="20000"/>
                    </a:ext>
                  </a:extLst>
                </a:gridCol>
                <a:gridCol w="2071370">
                  <a:extLst>
                    <a:ext uri="{9D8B030D-6E8A-4147-A177-3AD203B41FA5}">
                      <a16:colId xmlns:a16="http://schemas.microsoft.com/office/drawing/2014/main" val="20001"/>
                    </a:ext>
                  </a:extLst>
                </a:gridCol>
              </a:tblGrid>
              <a:tr h="383540">
                <a:tc gridSpan="2">
                  <a:txBody>
                    <a:bodyPr/>
                    <a:lstStyle/>
                    <a:p>
                      <a:pPr>
                        <a:buNone/>
                      </a:pPr>
                      <a:r>
                        <a:rPr lang="zh-CN" altLang="en-US" sz="1200"/>
                        <a:t>项目配套</a:t>
                      </a:r>
                    </a:p>
                  </a:txBody>
                  <a:tcPr anchor="ctr"/>
                </a:tc>
                <a:tc hMerge="1">
                  <a:txBody>
                    <a:bodyPr/>
                    <a:lstStyle/>
                    <a:p>
                      <a:endParaRPr lang="zh-CN"/>
                    </a:p>
                  </a:txBody>
                  <a:tcPr/>
                </a:tc>
                <a:extLst>
                  <a:ext uri="{0D108BD9-81ED-4DB2-BD59-A6C34878D82A}">
                    <a16:rowId xmlns:a16="http://schemas.microsoft.com/office/drawing/2014/main" val="10000"/>
                  </a:ext>
                </a:extLst>
              </a:tr>
              <a:tr h="383540">
                <a:tc>
                  <a:txBody>
                    <a:bodyPr/>
                    <a:lstStyle/>
                    <a:p>
                      <a:pPr>
                        <a:buNone/>
                      </a:pPr>
                      <a:r>
                        <a:rPr lang="zh-CN" altLang="en-US" sz="1000">
                          <a:latin typeface="微软雅黑" panose="020B0503020204020204" charset="-122"/>
                          <a:ea typeface="微软雅黑" panose="020B0503020204020204" charset="-122"/>
                        </a:rPr>
                        <a:t>商场</a:t>
                      </a:r>
                    </a:p>
                  </a:txBody>
                  <a:tcPr anchor="ctr"/>
                </a:tc>
                <a:tc>
                  <a:txBody>
                    <a:bodyPr/>
                    <a:lstStyle/>
                    <a:p>
                      <a:pPr>
                        <a:buNone/>
                      </a:pPr>
                      <a:r>
                        <a:rPr lang="zh-CN" altLang="en-US" sz="1000">
                          <a:latin typeface="微软雅黑" panose="020B0503020204020204" charset="-122"/>
                          <a:ea typeface="微软雅黑" panose="020B0503020204020204" charset="-122"/>
                          <a:sym typeface="+mn-ea"/>
                        </a:rPr>
                        <a:t>凤凰生活广场</a:t>
                      </a:r>
                      <a:endParaRPr lang="zh-CN" altLang="en-US" sz="1000">
                        <a:latin typeface="微软雅黑" panose="020B0503020204020204" charset="-122"/>
                        <a:ea typeface="微软雅黑" panose="020B0503020204020204" charset="-122"/>
                      </a:endParaRPr>
                    </a:p>
                    <a:p>
                      <a:pPr>
                        <a:buNone/>
                      </a:pPr>
                      <a:endParaRPr lang="zh-CN" altLang="en-US" sz="100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1"/>
                  </a:ext>
                </a:extLst>
              </a:tr>
              <a:tr h="383540">
                <a:tc>
                  <a:txBody>
                    <a:bodyPr/>
                    <a:lstStyle/>
                    <a:p>
                      <a:pPr>
                        <a:buNone/>
                      </a:pPr>
                      <a:r>
                        <a:rPr lang="zh-CN" altLang="en-US" sz="1000">
                          <a:latin typeface="微软雅黑" panose="020B0503020204020204" charset="-122"/>
                          <a:ea typeface="微软雅黑" panose="020B0503020204020204" charset="-122"/>
                        </a:rPr>
                        <a:t>学校</a:t>
                      </a:r>
                    </a:p>
                  </a:txBody>
                  <a:tcPr anchor="ctr"/>
                </a:tc>
                <a:tc>
                  <a:txBody>
                    <a:bodyPr/>
                    <a:lstStyle/>
                    <a:p>
                      <a:pPr indent="0" fontAlgn="auto">
                        <a:lnSpc>
                          <a:spcPct val="150000"/>
                        </a:lnSpc>
                        <a:buNone/>
                      </a:pPr>
                      <a:r>
                        <a:rPr lang="zh-CN" altLang="en-US" sz="1000">
                          <a:latin typeface="微软雅黑" panose="020B0503020204020204" charset="-122"/>
                          <a:ea typeface="微软雅黑" panose="020B0503020204020204" charset="-122"/>
                          <a:sym typeface="+mn-ea"/>
                        </a:rPr>
                        <a:t>凤凰中学、张家港市凤凰中心小学、张家港市凤凰高级中学、徐市小学、凤凰小学、绿丰学校</a:t>
                      </a:r>
                      <a:endParaRPr lang="zh-CN" altLang="en-US" sz="100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2"/>
                  </a:ext>
                </a:extLst>
              </a:tr>
              <a:tr h="383540">
                <a:tc>
                  <a:txBody>
                    <a:bodyPr/>
                    <a:lstStyle/>
                    <a:p>
                      <a:pPr>
                        <a:buNone/>
                      </a:pPr>
                      <a:r>
                        <a:rPr lang="zh-CN" altLang="en-US" sz="1000">
                          <a:latin typeface="微软雅黑" panose="020B0503020204020204" charset="-122"/>
                          <a:ea typeface="微软雅黑" panose="020B0503020204020204" charset="-122"/>
                        </a:rPr>
                        <a:t>医院</a:t>
                      </a:r>
                    </a:p>
                  </a:txBody>
                  <a:tcPr anchor="ctr"/>
                </a:tc>
                <a:tc>
                  <a:txBody>
                    <a:bodyPr/>
                    <a:lstStyle/>
                    <a:p>
                      <a:pPr>
                        <a:buNone/>
                      </a:pPr>
                      <a:r>
                        <a:rPr lang="zh-CN" altLang="en-US" sz="1000">
                          <a:latin typeface="微软雅黑" panose="020B0503020204020204" charset="-122"/>
                          <a:ea typeface="微软雅黑" panose="020B0503020204020204" charset="-122"/>
                          <a:sym typeface="+mn-ea"/>
                        </a:rPr>
                        <a:t>张家港市凤凰镇人民医院</a:t>
                      </a:r>
                      <a:endParaRPr lang="zh-CN" altLang="en-US" sz="1000">
                        <a:latin typeface="微软雅黑" panose="020B0503020204020204" charset="-122"/>
                        <a:ea typeface="微软雅黑" panose="020B0503020204020204" charset="-122"/>
                      </a:endParaRPr>
                    </a:p>
                    <a:p>
                      <a:pPr>
                        <a:buNone/>
                      </a:pPr>
                      <a:endParaRPr lang="zh-CN" altLang="en-US" sz="100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3"/>
                  </a:ext>
                </a:extLst>
              </a:tr>
              <a:tr h="383540">
                <a:tc>
                  <a:txBody>
                    <a:bodyPr/>
                    <a:lstStyle/>
                    <a:p>
                      <a:pPr>
                        <a:buNone/>
                      </a:pPr>
                      <a:r>
                        <a:rPr lang="zh-CN" altLang="en-US" sz="1000">
                          <a:latin typeface="微软雅黑" panose="020B0503020204020204" charset="-122"/>
                          <a:ea typeface="微软雅黑" panose="020B0503020204020204" charset="-122"/>
                        </a:rPr>
                        <a:t>出行</a:t>
                      </a:r>
                    </a:p>
                  </a:txBody>
                  <a:tcPr anchor="ctr"/>
                </a:tc>
                <a:tc>
                  <a:txBody>
                    <a:bodyPr/>
                    <a:lstStyle/>
                    <a:p>
                      <a:pPr>
                        <a:buNone/>
                      </a:pPr>
                      <a:r>
                        <a:rPr lang="zh-CN" altLang="en-US" sz="1000">
                          <a:latin typeface="微软雅黑" panose="020B0503020204020204" charset="-122"/>
                          <a:ea typeface="微软雅黑" panose="020B0503020204020204" charset="-122"/>
                          <a:sym typeface="+mn-ea"/>
                        </a:rPr>
                        <a:t>周家码头</a:t>
                      </a:r>
                      <a:endParaRPr lang="zh-CN" altLang="en-US" sz="1000">
                        <a:latin typeface="微软雅黑" panose="020B0503020204020204" charset="-122"/>
                        <a:ea typeface="微软雅黑" panose="020B0503020204020204" charset="-122"/>
                      </a:endParaRPr>
                    </a:p>
                    <a:p>
                      <a:pPr>
                        <a:buNone/>
                      </a:pPr>
                      <a:endParaRPr lang="zh-CN" altLang="en-US" sz="100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4"/>
                  </a:ext>
                </a:extLst>
              </a:tr>
              <a:tr h="383540">
                <a:tc>
                  <a:txBody>
                    <a:bodyPr/>
                    <a:lstStyle/>
                    <a:p>
                      <a:pPr>
                        <a:buNone/>
                      </a:pPr>
                      <a:r>
                        <a:rPr lang="zh-CN" altLang="en-US" sz="1000">
                          <a:latin typeface="微软雅黑" panose="020B0503020204020204" charset="-122"/>
                          <a:ea typeface="微软雅黑" panose="020B0503020204020204" charset="-122"/>
                        </a:rPr>
                        <a:t>休闲</a:t>
                      </a:r>
                    </a:p>
                  </a:txBody>
                  <a:tcPr anchor="ctr"/>
                </a:tc>
                <a:tc>
                  <a:txBody>
                    <a:bodyPr/>
                    <a:lstStyle/>
                    <a:p>
                      <a:pPr>
                        <a:buNone/>
                      </a:pPr>
                      <a:r>
                        <a:rPr lang="zh-CN" altLang="en-US" sz="1000">
                          <a:latin typeface="微软雅黑" panose="020B0503020204020204" charset="-122"/>
                          <a:ea typeface="微软雅黑" panose="020B0503020204020204" charset="-122"/>
                          <a:sym typeface="+mn-ea"/>
                        </a:rPr>
                        <a:t>凤凰湖生态公园</a:t>
                      </a:r>
                      <a:endParaRPr lang="zh-CN" altLang="en-US" sz="1000">
                        <a:latin typeface="微软雅黑" panose="020B0503020204020204" charset="-122"/>
                        <a:ea typeface="微软雅黑" panose="020B0503020204020204" charset="-122"/>
                      </a:endParaRPr>
                    </a:p>
                    <a:p>
                      <a:pPr>
                        <a:buNone/>
                      </a:pPr>
                      <a:endParaRPr lang="zh-CN" altLang="en-US" sz="100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5"/>
                  </a:ext>
                </a:extLst>
              </a:tr>
              <a:tr h="383540">
                <a:tc>
                  <a:txBody>
                    <a:bodyPr/>
                    <a:lstStyle/>
                    <a:p>
                      <a:pPr>
                        <a:buNone/>
                      </a:pPr>
                      <a:r>
                        <a:rPr lang="zh-CN" altLang="en-US" sz="1000">
                          <a:latin typeface="微软雅黑" panose="020B0503020204020204" charset="-122"/>
                          <a:ea typeface="微软雅黑" panose="020B0503020204020204" charset="-122"/>
                        </a:rPr>
                        <a:t>工业区</a:t>
                      </a:r>
                    </a:p>
                  </a:txBody>
                  <a:tcPr anchor="ctr"/>
                </a:tc>
                <a:tc>
                  <a:txBody>
                    <a:bodyPr/>
                    <a:lstStyle/>
                    <a:p>
                      <a:pPr indent="0" fontAlgn="auto">
                        <a:lnSpc>
                          <a:spcPct val="150000"/>
                        </a:lnSpc>
                        <a:buNone/>
                      </a:pPr>
                      <a:r>
                        <a:rPr lang="zh-CN" altLang="en-US" sz="1000" b="0">
                          <a:solidFill>
                            <a:schemeClr val="tx1"/>
                          </a:solidFill>
                          <a:latin typeface="微软雅黑" panose="020B0503020204020204" charset="-122"/>
                          <a:ea typeface="微软雅黑" panose="020B0503020204020204" charset="-122"/>
                          <a:sym typeface="+mn-ea"/>
                        </a:rPr>
                        <a:t>东部工业区、南部工业区、北部工业区、西部工业区</a:t>
                      </a:r>
                    </a:p>
                  </a:txBody>
                  <a:tcPr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42A696DB-091E-E151-28EC-78DA2D473757}"/>
              </a:ext>
            </a:extLst>
          </p:cNvPr>
          <p:cNvSpPr/>
          <p:nvPr/>
        </p:nvSpPr>
        <p:spPr>
          <a:xfrm>
            <a:off x="0" y="0"/>
            <a:ext cx="12192000" cy="6858000"/>
          </a:xfrm>
          <a:prstGeom prst="rect">
            <a:avLst/>
          </a:prstGeom>
          <a:solidFill>
            <a:srgbClr val="0072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561BFB51-354D-87DA-955C-BFCC5D937F0B}"/>
              </a:ext>
            </a:extLst>
          </p:cNvPr>
          <p:cNvSpPr txBox="1"/>
          <p:nvPr/>
        </p:nvSpPr>
        <p:spPr>
          <a:xfrm>
            <a:off x="2762250" y="2505075"/>
            <a:ext cx="6515100" cy="1446550"/>
          </a:xfrm>
          <a:prstGeom prst="rect">
            <a:avLst/>
          </a:prstGeom>
          <a:noFill/>
        </p:spPr>
        <p:txBody>
          <a:bodyPr wrap="square" rtlCol="0">
            <a:spAutoFit/>
          </a:bodyPr>
          <a:lstStyle/>
          <a:p>
            <a:r>
              <a:rPr lang="en-US" altLang="zh-CN" sz="8800" b="1">
                <a:solidFill>
                  <a:schemeClr val="bg1"/>
                </a:solidFill>
                <a:latin typeface="+mn-ea"/>
              </a:rPr>
              <a:t>Thank  you!</a:t>
            </a:r>
            <a:endParaRPr lang="zh-CN" altLang="en-US" sz="8800" b="1">
              <a:solidFill>
                <a:schemeClr val="bg1"/>
              </a:solidFill>
              <a:latin typeface="+mn-ea"/>
            </a:endParaRPr>
          </a:p>
        </p:txBody>
      </p:sp>
    </p:spTree>
    <p:extLst>
      <p:ext uri="{BB962C8B-B14F-4D97-AF65-F5344CB8AC3E}">
        <p14:creationId xmlns:p14="http://schemas.microsoft.com/office/powerpoint/2010/main" val="1483133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custDataLst>
              <p:tags r:id="rId1"/>
            </p:custDataLst>
          </p:nvPr>
        </p:nvSpPr>
        <p:spPr>
          <a:xfrm>
            <a:off x="9893935" y="356235"/>
            <a:ext cx="229806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中新挚山桃花源</a:t>
            </a:r>
          </a:p>
        </p:txBody>
      </p:sp>
      <p:pic>
        <p:nvPicPr>
          <p:cNvPr id="5" name="图片 4" descr="微信截图_20250506183525"/>
          <p:cNvPicPr>
            <a:picLocks noChangeAspect="1"/>
          </p:cNvPicPr>
          <p:nvPr/>
        </p:nvPicPr>
        <p:blipFill>
          <a:blip r:embed="rId3"/>
          <a:stretch>
            <a:fillRect/>
          </a:stretch>
        </p:blipFill>
        <p:spPr>
          <a:xfrm>
            <a:off x="40005" y="3501390"/>
            <a:ext cx="4843780" cy="3326765"/>
          </a:xfrm>
          <a:prstGeom prst="rect">
            <a:avLst/>
          </a:prstGeom>
        </p:spPr>
      </p:pic>
      <p:pic>
        <p:nvPicPr>
          <p:cNvPr id="7" name="图片 6"/>
          <p:cNvPicPr/>
          <p:nvPr/>
        </p:nvPicPr>
        <p:blipFill>
          <a:blip r:embed="rId4"/>
          <a:stretch>
            <a:fillRect/>
          </a:stretch>
        </p:blipFill>
        <p:spPr>
          <a:xfrm>
            <a:off x="3935730" y="908685"/>
            <a:ext cx="6695440" cy="5046345"/>
          </a:xfrm>
          <a:prstGeom prst="rect">
            <a:avLst/>
          </a:prstGeom>
        </p:spPr>
      </p:pic>
      <p:sp>
        <p:nvSpPr>
          <p:cNvPr id="8" name="任意多边形 7"/>
          <p:cNvSpPr/>
          <p:nvPr/>
        </p:nvSpPr>
        <p:spPr>
          <a:xfrm>
            <a:off x="7176135" y="1955800"/>
            <a:ext cx="1685925" cy="1129665"/>
          </a:xfrm>
          <a:custGeom>
            <a:avLst/>
            <a:gdLst>
              <a:gd name="connisteX0" fmla="*/ 0 w 1685925"/>
              <a:gd name="connsiteY0" fmla="*/ 392430 h 1129665"/>
              <a:gd name="connisteX1" fmla="*/ 133985 w 1685925"/>
              <a:gd name="connsiteY1" fmla="*/ 0 h 1129665"/>
              <a:gd name="connisteX2" fmla="*/ 220345 w 1685925"/>
              <a:gd name="connsiteY2" fmla="*/ 19050 h 1129665"/>
              <a:gd name="connisteX3" fmla="*/ 401955 w 1685925"/>
              <a:gd name="connsiteY3" fmla="*/ 57150 h 1129665"/>
              <a:gd name="connisteX4" fmla="*/ 401955 w 1685925"/>
              <a:gd name="connsiteY4" fmla="*/ 181610 h 1129665"/>
              <a:gd name="connisteX5" fmla="*/ 814070 w 1685925"/>
              <a:gd name="connsiteY5" fmla="*/ 277495 h 1129665"/>
              <a:gd name="connisteX6" fmla="*/ 977265 w 1685925"/>
              <a:gd name="connsiteY6" fmla="*/ 325120 h 1129665"/>
              <a:gd name="connisteX7" fmla="*/ 1177925 w 1685925"/>
              <a:gd name="connsiteY7" fmla="*/ 306070 h 1129665"/>
              <a:gd name="connisteX8" fmla="*/ 1685925 w 1685925"/>
              <a:gd name="connsiteY8" fmla="*/ 765810 h 1129665"/>
              <a:gd name="connisteX9" fmla="*/ 1341120 w 1685925"/>
              <a:gd name="connsiteY9" fmla="*/ 1005205 h 1129665"/>
              <a:gd name="connisteX10" fmla="*/ 1196975 w 1685925"/>
              <a:gd name="connsiteY10" fmla="*/ 1053465 h 1129665"/>
              <a:gd name="connisteX11" fmla="*/ 1015365 w 1685925"/>
              <a:gd name="connsiteY11" fmla="*/ 1129665 h 1129665"/>
              <a:gd name="connisteX12" fmla="*/ 747395 w 1685925"/>
              <a:gd name="connsiteY12" fmla="*/ 880745 h 1129665"/>
              <a:gd name="connisteX13" fmla="*/ 316230 w 1685925"/>
              <a:gd name="connsiteY13" fmla="*/ 554990 h 1129665"/>
              <a:gd name="connisteX14" fmla="*/ 0 w 1685925"/>
              <a:gd name="connsiteY14" fmla="*/ 392430 h 11296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Lst>
            <a:rect l="l" t="t" r="r" b="b"/>
            <a:pathLst>
              <a:path w="1685925" h="1129665">
                <a:moveTo>
                  <a:pt x="0" y="392430"/>
                </a:moveTo>
                <a:lnTo>
                  <a:pt x="133985" y="0"/>
                </a:lnTo>
                <a:lnTo>
                  <a:pt x="220345" y="19050"/>
                </a:lnTo>
                <a:lnTo>
                  <a:pt x="401955" y="57150"/>
                </a:lnTo>
                <a:lnTo>
                  <a:pt x="401955" y="181610"/>
                </a:lnTo>
                <a:lnTo>
                  <a:pt x="814070" y="277495"/>
                </a:lnTo>
                <a:lnTo>
                  <a:pt x="977265" y="325120"/>
                </a:lnTo>
                <a:lnTo>
                  <a:pt x="1177925" y="306070"/>
                </a:lnTo>
                <a:lnTo>
                  <a:pt x="1685925" y="765810"/>
                </a:lnTo>
                <a:lnTo>
                  <a:pt x="1341120" y="1005205"/>
                </a:lnTo>
                <a:lnTo>
                  <a:pt x="1196975" y="1053465"/>
                </a:lnTo>
                <a:lnTo>
                  <a:pt x="1015365" y="1129665"/>
                </a:lnTo>
                <a:lnTo>
                  <a:pt x="747395" y="880745"/>
                </a:lnTo>
                <a:lnTo>
                  <a:pt x="316230" y="554990"/>
                </a:lnTo>
                <a:lnTo>
                  <a:pt x="0" y="392430"/>
                </a:lnTo>
                <a:close/>
              </a:path>
            </a:pathLst>
          </a:custGeom>
          <a:solidFill>
            <a:srgbClr val="FFFF00">
              <a:alpha val="34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rot="1980000">
            <a:off x="7695565" y="2383155"/>
            <a:ext cx="736600" cy="275590"/>
          </a:xfrm>
          <a:prstGeom prst="rect">
            <a:avLst/>
          </a:prstGeom>
          <a:noFill/>
        </p:spPr>
        <p:txBody>
          <a:bodyPr wrap="square" rtlCol="0">
            <a:spAutoFit/>
          </a:bodyPr>
          <a:lstStyle/>
          <a:p>
            <a:r>
              <a:rPr lang="zh-CN" altLang="en-US" sz="1200" b="1">
                <a:solidFill>
                  <a:srgbClr val="FF0000"/>
                </a:solidFill>
                <a:latin typeface="微软雅黑" panose="020B0503020204020204" charset="-122"/>
                <a:ea typeface="微软雅黑" panose="020B0503020204020204" charset="-122"/>
              </a:rPr>
              <a:t>本案</a:t>
            </a:r>
          </a:p>
        </p:txBody>
      </p:sp>
      <p:sp>
        <p:nvSpPr>
          <p:cNvPr id="10" name="任意多边形 9"/>
          <p:cNvSpPr/>
          <p:nvPr/>
        </p:nvSpPr>
        <p:spPr>
          <a:xfrm>
            <a:off x="2418715" y="4475480"/>
            <a:ext cx="680085" cy="574675"/>
          </a:xfrm>
          <a:custGeom>
            <a:avLst/>
            <a:gdLst>
              <a:gd name="connisteX0" fmla="*/ 0 w 680085"/>
              <a:gd name="connsiteY0" fmla="*/ 220345 h 574675"/>
              <a:gd name="connisteX1" fmla="*/ 48260 w 680085"/>
              <a:gd name="connsiteY1" fmla="*/ 0 h 574675"/>
              <a:gd name="connisteX2" fmla="*/ 172720 w 680085"/>
              <a:gd name="connsiteY2" fmla="*/ 47625 h 574675"/>
              <a:gd name="connisteX3" fmla="*/ 144145 w 680085"/>
              <a:gd name="connsiteY3" fmla="*/ 124460 h 574675"/>
              <a:gd name="connisteX4" fmla="*/ 201295 w 680085"/>
              <a:gd name="connsiteY4" fmla="*/ 105410 h 574675"/>
              <a:gd name="connisteX5" fmla="*/ 431165 w 680085"/>
              <a:gd name="connsiteY5" fmla="*/ 153035 h 574675"/>
              <a:gd name="connisteX6" fmla="*/ 680085 w 680085"/>
              <a:gd name="connsiteY6" fmla="*/ 373380 h 574675"/>
              <a:gd name="connisteX7" fmla="*/ 393065 w 680085"/>
              <a:gd name="connsiteY7" fmla="*/ 574675 h 574675"/>
              <a:gd name="connisteX8" fmla="*/ 325755 w 680085"/>
              <a:gd name="connsiteY8" fmla="*/ 450215 h 574675"/>
              <a:gd name="connisteX9" fmla="*/ 105410 w 680085"/>
              <a:gd name="connsiteY9" fmla="*/ 267970 h 574675"/>
              <a:gd name="connisteX10" fmla="*/ 0 w 680085"/>
              <a:gd name="connsiteY10" fmla="*/ 220345 h 574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680085" h="574675">
                <a:moveTo>
                  <a:pt x="0" y="220345"/>
                </a:moveTo>
                <a:lnTo>
                  <a:pt x="48260" y="0"/>
                </a:lnTo>
                <a:lnTo>
                  <a:pt x="172720" y="47625"/>
                </a:lnTo>
                <a:lnTo>
                  <a:pt x="144145" y="124460"/>
                </a:lnTo>
                <a:lnTo>
                  <a:pt x="201295" y="105410"/>
                </a:lnTo>
                <a:lnTo>
                  <a:pt x="431165" y="153035"/>
                </a:lnTo>
                <a:lnTo>
                  <a:pt x="680085" y="373380"/>
                </a:lnTo>
                <a:lnTo>
                  <a:pt x="393065" y="574675"/>
                </a:lnTo>
                <a:lnTo>
                  <a:pt x="325755" y="450215"/>
                </a:lnTo>
                <a:lnTo>
                  <a:pt x="105410" y="267970"/>
                </a:lnTo>
                <a:lnTo>
                  <a:pt x="0" y="220345"/>
                </a:lnTo>
                <a:close/>
              </a:path>
            </a:pathLst>
          </a:custGeom>
          <a:solidFill>
            <a:srgbClr val="FFFF00">
              <a:alpha val="40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rot="2100000">
            <a:off x="2521585" y="4630420"/>
            <a:ext cx="499110" cy="245110"/>
          </a:xfrm>
          <a:prstGeom prst="rect">
            <a:avLst/>
          </a:prstGeom>
          <a:noFill/>
        </p:spPr>
        <p:txBody>
          <a:bodyPr wrap="square" rtlCol="0">
            <a:spAutoFit/>
          </a:bodyPr>
          <a:lstStyle/>
          <a:p>
            <a:r>
              <a:rPr lang="zh-CN" altLang="en-US" sz="1000" b="1">
                <a:solidFill>
                  <a:srgbClr val="FF0000"/>
                </a:solidFill>
                <a:latin typeface="微软雅黑" panose="020B0503020204020204" charset="-122"/>
                <a:ea typeface="微软雅黑" panose="020B0503020204020204" charset="-122"/>
              </a:rPr>
              <a:t>本案</a:t>
            </a:r>
          </a:p>
        </p:txBody>
      </p:sp>
      <p:sp>
        <p:nvSpPr>
          <p:cNvPr id="12" name="文本框 11"/>
          <p:cNvSpPr txBox="1"/>
          <p:nvPr/>
        </p:nvSpPr>
        <p:spPr>
          <a:xfrm>
            <a:off x="46990" y="979170"/>
            <a:ext cx="3889375" cy="2446020"/>
          </a:xfrm>
          <a:prstGeom prst="rect">
            <a:avLst/>
          </a:prstGeom>
          <a:solidFill>
            <a:schemeClr val="accent2">
              <a:lumMod val="20000"/>
              <a:lumOff val="80000"/>
            </a:schemeClr>
          </a:solidFill>
        </p:spPr>
        <p:txBody>
          <a:bodyPr wrap="square" rtlCol="0">
            <a:noAutofit/>
          </a:bodyPr>
          <a:lstStyle/>
          <a:p>
            <a:pPr indent="0" fontAlgn="auto">
              <a:lnSpc>
                <a:spcPct val="150000"/>
              </a:lnSpc>
            </a:pPr>
            <a:r>
              <a:rPr lang="en-US" altLang="zh-CN" sz="1200" b="1">
                <a:latin typeface="微软雅黑" panose="020B0503020204020204" charset="-122"/>
                <a:ea typeface="微软雅黑" panose="020B0503020204020204" charset="-122"/>
                <a:cs typeface="微软雅黑" panose="020B0503020204020204" charset="-122"/>
              </a:rPr>
              <a:t>2015</a:t>
            </a:r>
            <a:r>
              <a:rPr lang="zh-CN" altLang="en-US" sz="1200" b="1">
                <a:latin typeface="微软雅黑" panose="020B0503020204020204" charset="-122"/>
                <a:ea typeface="微软雅黑" panose="020B0503020204020204" charset="-122"/>
                <a:cs typeface="微软雅黑" panose="020B0503020204020204" charset="-122"/>
              </a:rPr>
              <a:t>年开始实施一个美丽的</a:t>
            </a: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田园综合体</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中新</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鸷山桃花源</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项目，</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中新</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鸷山桃花源</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项目西沿苏虞张公路，南到凤码路，东接汉江路，北至凤恬路，总用地面积约</a:t>
            </a:r>
            <a:r>
              <a:rPr lang="en-US" altLang="zh-CN" sz="1200" b="1">
                <a:latin typeface="微软雅黑" panose="020B0503020204020204" charset="-122"/>
                <a:ea typeface="微软雅黑" panose="020B0503020204020204" charset="-122"/>
                <a:cs typeface="微软雅黑" panose="020B0503020204020204" charset="-122"/>
              </a:rPr>
              <a:t>1.58</a:t>
            </a:r>
            <a:r>
              <a:rPr lang="zh-CN" altLang="en-US" sz="1200" b="1">
                <a:latin typeface="微软雅黑" panose="020B0503020204020204" charset="-122"/>
                <a:ea typeface="微软雅黑" panose="020B0503020204020204" charset="-122"/>
                <a:cs typeface="微软雅黑" panose="020B0503020204020204" charset="-122"/>
              </a:rPr>
              <a:t>平方公里，总投资</a:t>
            </a:r>
            <a:r>
              <a:rPr lang="en-US" altLang="zh-CN" sz="1200" b="1">
                <a:latin typeface="微软雅黑" panose="020B0503020204020204" charset="-122"/>
                <a:ea typeface="微软雅黑" panose="020B0503020204020204" charset="-122"/>
                <a:cs typeface="微软雅黑" panose="020B0503020204020204" charset="-122"/>
              </a:rPr>
              <a:t>40</a:t>
            </a:r>
            <a:r>
              <a:rPr lang="zh-CN" altLang="en-US" sz="1200" b="1">
                <a:latin typeface="微软雅黑" panose="020B0503020204020204" charset="-122"/>
                <a:ea typeface="微软雅黑" panose="020B0503020204020204" charset="-122"/>
                <a:cs typeface="微软雅黑" panose="020B0503020204020204" charset="-122"/>
              </a:rPr>
              <a:t>亿元。规划以</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中新</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鸷山桃花源</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为主题，以</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回归自然和谐的城市田园综合体、体现以人为本的新型城镇化示范区，长三角都市群的生态休闲体验地</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的总体定位，致力于打造人们心目中的桃花源。</a:t>
            </a:r>
          </a:p>
        </p:txBody>
      </p:sp>
      <p:sp>
        <p:nvSpPr>
          <p:cNvPr id="13" name="文本框 12"/>
          <p:cNvSpPr txBox="1"/>
          <p:nvPr/>
        </p:nvSpPr>
        <p:spPr>
          <a:xfrm>
            <a:off x="4871085" y="5822950"/>
            <a:ext cx="7343775" cy="1014730"/>
          </a:xfrm>
          <a:prstGeom prst="rect">
            <a:avLst/>
          </a:prstGeom>
          <a:solidFill>
            <a:schemeClr val="accent5">
              <a:lumMod val="20000"/>
              <a:lumOff val="80000"/>
            </a:schemeClr>
          </a:solidFill>
        </p:spPr>
        <p:txBody>
          <a:bodyPr wrap="square" rtlCol="0">
            <a:spAutoFit/>
          </a:bodyPr>
          <a:lstStyle/>
          <a:p>
            <a:pPr fontAlgn="auto">
              <a:lnSpc>
                <a:spcPct val="150000"/>
              </a:lnSpc>
            </a:pPr>
            <a:r>
              <a:rPr lang="zh-CN" altLang="en-US" sz="1000"/>
              <a:t>项目以田园社区、鸷山绿核、开心农场为三大建设重点。</a:t>
            </a:r>
          </a:p>
          <a:p>
            <a:pPr marL="285750" indent="-285750" fontAlgn="auto">
              <a:lnSpc>
                <a:spcPct val="150000"/>
              </a:lnSpc>
              <a:buFont typeface="Wingdings" panose="05000000000000000000" charset="0"/>
              <a:buChar char="n"/>
            </a:pPr>
            <a:r>
              <a:rPr lang="zh-CN" altLang="en-US" sz="1000"/>
              <a:t>田园社区围绕新田园主题，营造人居、环境、农业组合联动的生活示范区；</a:t>
            </a:r>
          </a:p>
          <a:p>
            <a:pPr marL="285750" indent="-285750" fontAlgn="auto">
              <a:lnSpc>
                <a:spcPct val="150000"/>
              </a:lnSpc>
              <a:buFont typeface="Wingdings" panose="05000000000000000000" charset="0"/>
              <a:buChar char="n"/>
            </a:pPr>
            <a:r>
              <a:rPr lang="zh-CN" altLang="en-US" sz="1000"/>
              <a:t>鸷山绿核南北向为文化轴、东西向为景观轴，融入酒店、商业配套、亲子教育、休闲娱乐等功能，打造全区特色景观核心；</a:t>
            </a:r>
          </a:p>
          <a:p>
            <a:pPr marL="285750" indent="-285750" fontAlgn="auto">
              <a:lnSpc>
                <a:spcPct val="150000"/>
              </a:lnSpc>
              <a:buFont typeface="Wingdings" panose="05000000000000000000" charset="0"/>
              <a:buChar char="n"/>
            </a:pPr>
            <a:r>
              <a:rPr lang="zh-CN" altLang="en-US" sz="1000"/>
              <a:t>开心农场以现有农田为基础，规划田园认养、主题农庄、湿地体验等主题功能，突出田园特色，体验原汁原味的田园感受。</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03325" y="1124585"/>
            <a:ext cx="4025265" cy="3577165"/>
            <a:chOff x="503" y="1998"/>
            <a:chExt cx="7738" cy="7238"/>
          </a:xfrm>
        </p:grpSpPr>
        <p:pic>
          <p:nvPicPr>
            <p:cNvPr id="4" name="图片 3"/>
            <p:cNvPicPr/>
            <p:nvPr/>
          </p:nvPicPr>
          <p:blipFill>
            <a:blip r:embed="rId3"/>
            <a:stretch>
              <a:fillRect/>
            </a:stretch>
          </p:blipFill>
          <p:spPr>
            <a:xfrm>
              <a:off x="528" y="1998"/>
              <a:ext cx="7713" cy="6524"/>
            </a:xfrm>
            <a:prstGeom prst="rect">
              <a:avLst/>
            </a:prstGeom>
          </p:spPr>
        </p:pic>
        <p:sp>
          <p:nvSpPr>
            <p:cNvPr id="5" name="文本框 4"/>
            <p:cNvSpPr txBox="1"/>
            <p:nvPr/>
          </p:nvSpPr>
          <p:spPr>
            <a:xfrm>
              <a:off x="503" y="8491"/>
              <a:ext cx="7736" cy="745"/>
            </a:xfrm>
            <a:prstGeom prst="rect">
              <a:avLst/>
            </a:prstGeom>
            <a:solidFill>
              <a:schemeClr val="accent5">
                <a:lumMod val="20000"/>
                <a:lumOff val="80000"/>
              </a:schemeClr>
            </a:solidFill>
          </p:spPr>
          <p:txBody>
            <a:bodyPr wrap="square" rtlCol="0">
              <a:spAutoFit/>
            </a:bodyPr>
            <a:lstStyle/>
            <a:p>
              <a:pPr algn="ctr"/>
              <a:r>
                <a:rPr lang="zh-CN" altLang="en-US" b="1">
                  <a:latin typeface="微软雅黑" panose="020B0503020204020204" charset="-122"/>
                  <a:ea typeface="微软雅黑" panose="020B0503020204020204" charset="-122"/>
                  <a:cs typeface="微软雅黑" panose="020B0503020204020204" charset="-122"/>
                </a:rPr>
                <a:t>片区规划</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已落地</a:t>
              </a:r>
            </a:p>
          </p:txBody>
        </p:sp>
      </p:grpSp>
      <p:grpSp>
        <p:nvGrpSpPr>
          <p:cNvPr id="9" name="组合 8"/>
          <p:cNvGrpSpPr/>
          <p:nvPr/>
        </p:nvGrpSpPr>
        <p:grpSpPr>
          <a:xfrm>
            <a:off x="5299075" y="1124585"/>
            <a:ext cx="6006465" cy="3585210"/>
            <a:chOff x="8416" y="1998"/>
            <a:chExt cx="10482" cy="7184"/>
          </a:xfrm>
        </p:grpSpPr>
        <p:pic>
          <p:nvPicPr>
            <p:cNvPr id="7" name="图片 6"/>
            <p:cNvPicPr/>
            <p:nvPr/>
          </p:nvPicPr>
          <p:blipFill>
            <a:blip r:embed="rId4"/>
            <a:stretch>
              <a:fillRect/>
            </a:stretch>
          </p:blipFill>
          <p:spPr>
            <a:xfrm>
              <a:off x="8416" y="1998"/>
              <a:ext cx="10420" cy="6422"/>
            </a:xfrm>
            <a:prstGeom prst="rect">
              <a:avLst/>
            </a:prstGeom>
          </p:spPr>
        </p:pic>
        <p:sp>
          <p:nvSpPr>
            <p:cNvPr id="8" name="文本框 7"/>
            <p:cNvSpPr txBox="1"/>
            <p:nvPr/>
          </p:nvSpPr>
          <p:spPr>
            <a:xfrm>
              <a:off x="8439" y="8444"/>
              <a:ext cx="10459" cy="738"/>
            </a:xfrm>
            <a:prstGeom prst="rect">
              <a:avLst/>
            </a:prstGeom>
            <a:solidFill>
              <a:schemeClr val="accent5">
                <a:lumMod val="20000"/>
                <a:lumOff val="80000"/>
              </a:schemeClr>
            </a:solidFill>
          </p:spPr>
          <p:txBody>
            <a:bodyPr wrap="square" rtlCol="0">
              <a:spAutoFit/>
            </a:bodyPr>
            <a:lstStyle/>
            <a:p>
              <a:pPr algn="ctr"/>
              <a:r>
                <a:rPr lang="zh-CN" altLang="en-US" b="1">
                  <a:latin typeface="微软雅黑" panose="020B0503020204020204" charset="-122"/>
                  <a:ea typeface="微软雅黑" panose="020B0503020204020204" charset="-122"/>
                </a:rPr>
                <a:t>桃花源鸟瞰图</a:t>
              </a:r>
            </a:p>
          </p:txBody>
        </p:sp>
      </p:grpSp>
      <p:grpSp>
        <p:nvGrpSpPr>
          <p:cNvPr id="18" name="组合 17"/>
          <p:cNvGrpSpPr/>
          <p:nvPr/>
        </p:nvGrpSpPr>
        <p:grpSpPr>
          <a:xfrm>
            <a:off x="1199515" y="4758690"/>
            <a:ext cx="3669665" cy="1621790"/>
            <a:chOff x="5294" y="7664"/>
            <a:chExt cx="5779" cy="2554"/>
          </a:xfrm>
        </p:grpSpPr>
        <p:pic>
          <p:nvPicPr>
            <p:cNvPr id="11" name="图片 10"/>
            <p:cNvPicPr/>
            <p:nvPr/>
          </p:nvPicPr>
          <p:blipFill>
            <a:blip r:embed="rId5"/>
            <a:stretch>
              <a:fillRect/>
            </a:stretch>
          </p:blipFill>
          <p:spPr>
            <a:xfrm>
              <a:off x="5294" y="7668"/>
              <a:ext cx="5134" cy="2550"/>
            </a:xfrm>
            <a:prstGeom prst="rect">
              <a:avLst/>
            </a:prstGeom>
          </p:spPr>
        </p:pic>
        <p:sp>
          <p:nvSpPr>
            <p:cNvPr id="12" name="文本框 11"/>
            <p:cNvSpPr txBox="1"/>
            <p:nvPr/>
          </p:nvSpPr>
          <p:spPr>
            <a:xfrm>
              <a:off x="10429" y="7664"/>
              <a:ext cx="645" cy="2554"/>
            </a:xfrm>
            <a:prstGeom prst="rect">
              <a:avLst/>
            </a:prstGeom>
            <a:solidFill>
              <a:schemeClr val="accent5">
                <a:lumMod val="20000"/>
                <a:lumOff val="80000"/>
              </a:schemeClr>
            </a:solidFill>
          </p:spPr>
          <p:txBody>
            <a:bodyPr wrap="square" rtlCol="0">
              <a:noAutofit/>
            </a:bodyPr>
            <a:lstStyle/>
            <a:p>
              <a:pPr>
                <a:lnSpc>
                  <a:spcPct val="120000"/>
                </a:lnSpc>
              </a:pPr>
              <a:r>
                <a:rPr lang="zh-CN" altLang="en-US" sz="1400" b="1">
                  <a:latin typeface="微软雅黑" panose="020B0503020204020204" charset="-122"/>
                  <a:ea typeface="微软雅黑" panose="020B0503020204020204" charset="-122"/>
                </a:rPr>
                <a:t>北区景观现状</a:t>
              </a:r>
            </a:p>
          </p:txBody>
        </p:sp>
      </p:grpSp>
      <p:grpSp>
        <p:nvGrpSpPr>
          <p:cNvPr id="17" name="组合 16"/>
          <p:cNvGrpSpPr/>
          <p:nvPr/>
        </p:nvGrpSpPr>
        <p:grpSpPr>
          <a:xfrm>
            <a:off x="5015865" y="4766945"/>
            <a:ext cx="2951480" cy="1621155"/>
            <a:chOff x="11188" y="7664"/>
            <a:chExt cx="4648" cy="2553"/>
          </a:xfrm>
        </p:grpSpPr>
        <p:pic>
          <p:nvPicPr>
            <p:cNvPr id="14" name="图片 13"/>
            <p:cNvPicPr/>
            <p:nvPr/>
          </p:nvPicPr>
          <p:blipFill>
            <a:blip r:embed="rId6"/>
            <a:stretch>
              <a:fillRect/>
            </a:stretch>
          </p:blipFill>
          <p:spPr>
            <a:xfrm>
              <a:off x="11188" y="7664"/>
              <a:ext cx="4038" cy="2551"/>
            </a:xfrm>
            <a:prstGeom prst="rect">
              <a:avLst/>
            </a:prstGeom>
          </p:spPr>
        </p:pic>
        <p:sp>
          <p:nvSpPr>
            <p:cNvPr id="15" name="文本框 14"/>
            <p:cNvSpPr txBox="1"/>
            <p:nvPr/>
          </p:nvSpPr>
          <p:spPr>
            <a:xfrm>
              <a:off x="15220" y="7679"/>
              <a:ext cx="617" cy="2539"/>
            </a:xfrm>
            <a:prstGeom prst="rect">
              <a:avLst/>
            </a:prstGeom>
            <a:solidFill>
              <a:schemeClr val="accent5">
                <a:lumMod val="20000"/>
                <a:lumOff val="80000"/>
              </a:schemeClr>
            </a:solidFill>
          </p:spPr>
          <p:txBody>
            <a:bodyPr wrap="square" rtlCol="0">
              <a:noAutofit/>
            </a:bodyPr>
            <a:lstStyle/>
            <a:p>
              <a:pPr>
                <a:lnSpc>
                  <a:spcPct val="180000"/>
                </a:lnSpc>
              </a:pPr>
              <a:r>
                <a:rPr lang="zh-CN" altLang="en-US" sz="1400" b="1">
                  <a:latin typeface="微软雅黑" panose="020B0503020204020204" charset="-122"/>
                  <a:ea typeface="微软雅黑" panose="020B0503020204020204" charset="-122"/>
                </a:rPr>
                <a:t>北湖石庭</a:t>
              </a:r>
            </a:p>
          </p:txBody>
        </p:sp>
      </p:grpSp>
      <p:grpSp>
        <p:nvGrpSpPr>
          <p:cNvPr id="22" name="组合 21"/>
          <p:cNvGrpSpPr/>
          <p:nvPr/>
        </p:nvGrpSpPr>
        <p:grpSpPr>
          <a:xfrm>
            <a:off x="8112125" y="4787265"/>
            <a:ext cx="3239135" cy="1598930"/>
            <a:chOff x="10848" y="7709"/>
            <a:chExt cx="5101" cy="2518"/>
          </a:xfrm>
        </p:grpSpPr>
        <p:pic>
          <p:nvPicPr>
            <p:cNvPr id="19" name="图片 18"/>
            <p:cNvPicPr/>
            <p:nvPr/>
          </p:nvPicPr>
          <p:blipFill>
            <a:blip r:embed="rId7"/>
            <a:stretch>
              <a:fillRect/>
            </a:stretch>
          </p:blipFill>
          <p:spPr>
            <a:xfrm>
              <a:off x="10848" y="7721"/>
              <a:ext cx="4511" cy="2497"/>
            </a:xfrm>
            <a:prstGeom prst="rect">
              <a:avLst/>
            </a:prstGeom>
          </p:spPr>
        </p:pic>
        <p:sp>
          <p:nvSpPr>
            <p:cNvPr id="21" name="文本框 20"/>
            <p:cNvSpPr txBox="1"/>
            <p:nvPr/>
          </p:nvSpPr>
          <p:spPr>
            <a:xfrm>
              <a:off x="15345" y="7709"/>
              <a:ext cx="605" cy="2519"/>
            </a:xfrm>
            <a:prstGeom prst="rect">
              <a:avLst/>
            </a:prstGeom>
            <a:solidFill>
              <a:schemeClr val="accent5">
                <a:lumMod val="20000"/>
                <a:lumOff val="80000"/>
              </a:schemeClr>
            </a:solidFill>
          </p:spPr>
          <p:txBody>
            <a:bodyPr wrap="square" rtlCol="0">
              <a:spAutoFit/>
            </a:bodyPr>
            <a:lstStyle/>
            <a:p>
              <a:r>
                <a:rPr lang="zh-CN" altLang="en-US" sz="1400" b="1">
                  <a:latin typeface="微软雅黑" panose="020B0503020204020204" charset="-122"/>
                  <a:ea typeface="微软雅黑" panose="020B0503020204020204" charset="-122"/>
                </a:rPr>
                <a:t>湿地公园和花海</a:t>
              </a:r>
            </a:p>
          </p:txBody>
        </p:sp>
      </p:grpSp>
      <p:cxnSp>
        <p:nvCxnSpPr>
          <p:cNvPr id="23" name="直接连接符 22"/>
          <p:cNvCxnSpPr/>
          <p:nvPr/>
        </p:nvCxnSpPr>
        <p:spPr>
          <a:xfrm>
            <a:off x="1191260" y="6092825"/>
            <a:ext cx="8255" cy="720725"/>
          </a:xfrm>
          <a:prstGeom prst="line">
            <a:avLst/>
          </a:prstGeom>
          <a:ln w="38100">
            <a:solidFill>
              <a:schemeClr val="tx1"/>
            </a:solidFill>
          </a:ln>
        </p:spPr>
        <p:style>
          <a:lnRef idx="2">
            <a:schemeClr val="accent1"/>
          </a:lnRef>
          <a:fillRef idx="0">
            <a:srgbClr val="FFFFFF"/>
          </a:fillRef>
          <a:effectRef idx="0">
            <a:srgbClr val="FFFFFF"/>
          </a:effectRef>
          <a:fontRef idx="minor">
            <a:schemeClr val="tx1"/>
          </a:fontRef>
        </p:style>
      </p:cxnSp>
      <p:cxnSp>
        <p:nvCxnSpPr>
          <p:cNvPr id="24" name="直接连接符 23"/>
          <p:cNvCxnSpPr/>
          <p:nvPr/>
        </p:nvCxnSpPr>
        <p:spPr>
          <a:xfrm>
            <a:off x="11343640" y="5843905"/>
            <a:ext cx="8890" cy="969645"/>
          </a:xfrm>
          <a:prstGeom prst="line">
            <a:avLst/>
          </a:prstGeom>
          <a:ln w="38100">
            <a:solidFill>
              <a:schemeClr val="tx1"/>
            </a:solidFill>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nvCxnSpPr>
        <p:spPr>
          <a:xfrm>
            <a:off x="1200785" y="6657975"/>
            <a:ext cx="3310890" cy="11430"/>
          </a:xfrm>
          <a:prstGeom prst="straightConnector1">
            <a:avLst/>
          </a:prstGeom>
          <a:ln w="38100">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p:nvPr/>
        </p:nvCxnSpPr>
        <p:spPr>
          <a:xfrm flipH="1" flipV="1">
            <a:off x="6959600" y="6645910"/>
            <a:ext cx="4345940" cy="41275"/>
          </a:xfrm>
          <a:prstGeom prst="straightConnector1">
            <a:avLst/>
          </a:prstGeom>
          <a:ln w="38100">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7" name="文本框 26"/>
          <p:cNvSpPr txBox="1"/>
          <p:nvPr/>
        </p:nvSpPr>
        <p:spPr>
          <a:xfrm>
            <a:off x="4514850" y="6562090"/>
            <a:ext cx="2444750" cy="275590"/>
          </a:xfrm>
          <a:prstGeom prst="rect">
            <a:avLst/>
          </a:prstGeom>
          <a:solidFill>
            <a:schemeClr val="accent2">
              <a:lumMod val="20000"/>
              <a:lumOff val="80000"/>
            </a:schemeClr>
          </a:solidFill>
        </p:spPr>
        <p:txBody>
          <a:bodyPr wrap="square" rtlCol="0">
            <a:spAutoFit/>
          </a:bodyPr>
          <a:lstStyle/>
          <a:p>
            <a:pPr algn="ctr"/>
            <a:r>
              <a:rPr lang="zh-CN" altLang="en-US" sz="1200" b="1">
                <a:latin typeface="微软雅黑" panose="020B0503020204020204" charset="-122"/>
                <a:ea typeface="微软雅黑" panose="020B0503020204020204" charset="-122"/>
              </a:rPr>
              <a:t>特色景观节点</a:t>
            </a:r>
          </a:p>
        </p:txBody>
      </p:sp>
      <p:sp>
        <p:nvSpPr>
          <p:cNvPr id="28" name="TextBox 1"/>
          <p:cNvSpPr txBox="1"/>
          <p:nvPr>
            <p:custDataLst>
              <p:tags r:id="rId1"/>
            </p:custDataLst>
          </p:nvPr>
        </p:nvSpPr>
        <p:spPr>
          <a:xfrm>
            <a:off x="9893935" y="356235"/>
            <a:ext cx="229806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中新挚山桃花源</a:t>
            </a:r>
          </a:p>
        </p:txBody>
      </p:sp>
      <p:sp>
        <p:nvSpPr>
          <p:cNvPr id="34" name="任意多边形 33"/>
          <p:cNvSpPr/>
          <p:nvPr/>
        </p:nvSpPr>
        <p:spPr>
          <a:xfrm>
            <a:off x="8721090" y="1943735"/>
            <a:ext cx="1139825" cy="612775"/>
          </a:xfrm>
          <a:custGeom>
            <a:avLst/>
            <a:gdLst>
              <a:gd name="connisteX0" fmla="*/ 134620 w 1139825"/>
              <a:gd name="connsiteY0" fmla="*/ 0 h 612775"/>
              <a:gd name="connisteX1" fmla="*/ 546100 w 1139825"/>
              <a:gd name="connsiteY1" fmla="*/ 66675 h 612775"/>
              <a:gd name="connisteX2" fmla="*/ 1139825 w 1139825"/>
              <a:gd name="connsiteY2" fmla="*/ 363855 h 612775"/>
              <a:gd name="connisteX3" fmla="*/ 1139825 w 1139825"/>
              <a:gd name="connsiteY3" fmla="*/ 478790 h 612775"/>
              <a:gd name="connisteX4" fmla="*/ 603885 w 1139825"/>
              <a:gd name="connsiteY4" fmla="*/ 612775 h 612775"/>
              <a:gd name="connisteX5" fmla="*/ 450215 w 1139825"/>
              <a:gd name="connsiteY5" fmla="*/ 382905 h 612775"/>
              <a:gd name="connisteX6" fmla="*/ 0 w 1139825"/>
              <a:gd name="connsiteY6" fmla="*/ 162560 h 612775"/>
              <a:gd name="connisteX7" fmla="*/ 134620 w 1139825"/>
              <a:gd name="connsiteY7" fmla="*/ 0 h 6127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139825" h="612775">
                <a:moveTo>
                  <a:pt x="134620" y="0"/>
                </a:moveTo>
                <a:lnTo>
                  <a:pt x="546100" y="66675"/>
                </a:lnTo>
                <a:lnTo>
                  <a:pt x="1139825" y="363855"/>
                </a:lnTo>
                <a:lnTo>
                  <a:pt x="1139825" y="478790"/>
                </a:lnTo>
                <a:lnTo>
                  <a:pt x="603885" y="612775"/>
                </a:lnTo>
                <a:lnTo>
                  <a:pt x="450215" y="382905"/>
                </a:lnTo>
                <a:lnTo>
                  <a:pt x="0" y="162560"/>
                </a:lnTo>
                <a:lnTo>
                  <a:pt x="134620" y="0"/>
                </a:lnTo>
                <a:close/>
              </a:path>
            </a:pathLst>
          </a:custGeom>
          <a:solidFill>
            <a:srgbClr val="FFFF00">
              <a:alpha val="38000"/>
            </a:srgb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rot="2040000">
            <a:off x="9077325" y="2122805"/>
            <a:ext cx="562610" cy="275590"/>
          </a:xfrm>
          <a:prstGeom prst="rect">
            <a:avLst/>
          </a:prstGeom>
          <a:noFill/>
        </p:spPr>
        <p:txBody>
          <a:bodyPr wrap="square" rtlCol="0">
            <a:spAutoFit/>
          </a:bodyPr>
          <a:lstStyle/>
          <a:p>
            <a:r>
              <a:rPr lang="zh-CN" altLang="en-US" sz="1200" b="1">
                <a:solidFill>
                  <a:srgbClr val="FF0000"/>
                </a:solidFill>
                <a:latin typeface="微软雅黑" panose="020B0503020204020204" charset="-122"/>
                <a:ea typeface="微软雅黑" panose="020B0503020204020204" charset="-122"/>
              </a:rPr>
              <a:t>本案</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3"/>
          <a:stretch>
            <a:fillRect/>
          </a:stretch>
        </p:blipFill>
        <p:spPr>
          <a:xfrm>
            <a:off x="695325" y="1124585"/>
            <a:ext cx="8454390" cy="4829175"/>
          </a:xfrm>
          <a:prstGeom prst="rect">
            <a:avLst/>
          </a:prstGeom>
        </p:spPr>
      </p:pic>
      <p:pic>
        <p:nvPicPr>
          <p:cNvPr id="6" name="图片 5"/>
          <p:cNvPicPr/>
          <p:nvPr/>
        </p:nvPicPr>
        <p:blipFill>
          <a:blip r:embed="rId4"/>
          <a:stretch>
            <a:fillRect/>
          </a:stretch>
        </p:blipFill>
        <p:spPr>
          <a:xfrm>
            <a:off x="8543925" y="4745355"/>
            <a:ext cx="3551555" cy="1715135"/>
          </a:xfrm>
          <a:prstGeom prst="rect">
            <a:avLst/>
          </a:prstGeom>
        </p:spPr>
      </p:pic>
      <p:pic>
        <p:nvPicPr>
          <p:cNvPr id="7" name="图片 6"/>
          <p:cNvPicPr/>
          <p:nvPr/>
        </p:nvPicPr>
        <p:blipFill>
          <a:blip r:embed="rId5"/>
          <a:stretch>
            <a:fillRect/>
          </a:stretch>
        </p:blipFill>
        <p:spPr>
          <a:xfrm>
            <a:off x="8543925" y="822325"/>
            <a:ext cx="3577590" cy="2198370"/>
          </a:xfrm>
          <a:prstGeom prst="rect">
            <a:avLst/>
          </a:prstGeom>
        </p:spPr>
      </p:pic>
      <p:pic>
        <p:nvPicPr>
          <p:cNvPr id="8" name="图片 7"/>
          <p:cNvPicPr/>
          <p:nvPr/>
        </p:nvPicPr>
        <p:blipFill>
          <a:blip r:embed="rId6"/>
          <a:stretch>
            <a:fillRect/>
          </a:stretch>
        </p:blipFill>
        <p:spPr>
          <a:xfrm>
            <a:off x="119380" y="4717415"/>
            <a:ext cx="3343275" cy="1743075"/>
          </a:xfrm>
          <a:prstGeom prst="rect">
            <a:avLst/>
          </a:prstGeom>
        </p:spPr>
      </p:pic>
      <p:cxnSp>
        <p:nvCxnSpPr>
          <p:cNvPr id="9" name="直接箭头连接符 8"/>
          <p:cNvCxnSpPr/>
          <p:nvPr/>
        </p:nvCxnSpPr>
        <p:spPr>
          <a:xfrm flipH="1">
            <a:off x="2711450" y="3219450"/>
            <a:ext cx="2676525" cy="1938020"/>
          </a:xfrm>
          <a:prstGeom prst="straightConnector1">
            <a:avLst/>
          </a:prstGeom>
          <a:ln w="28575">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a:off x="6384290" y="4004310"/>
            <a:ext cx="2663825" cy="1296670"/>
          </a:xfrm>
          <a:prstGeom prst="straightConnector1">
            <a:avLst/>
          </a:prstGeom>
          <a:ln w="28575">
            <a:solidFill>
              <a:schemeClr val="tx1"/>
            </a:solidFill>
            <a:tailEnd type="arrow"/>
          </a:ln>
        </p:spPr>
        <p:style>
          <a:lnRef idx="2">
            <a:schemeClr val="accent1"/>
          </a:lnRef>
          <a:fillRef idx="0">
            <a:srgbClr val="FFFFFF"/>
          </a:fillRef>
          <a:effectRef idx="0">
            <a:srgbClr val="FFFFFF"/>
          </a:effectRef>
          <a:fontRef idx="minor">
            <a:schemeClr val="tx1"/>
          </a:fontRef>
        </p:style>
      </p:cxnSp>
      <p:pic>
        <p:nvPicPr>
          <p:cNvPr id="11" name="图片 10"/>
          <p:cNvPicPr/>
          <p:nvPr/>
        </p:nvPicPr>
        <p:blipFill>
          <a:blip r:embed="rId7"/>
          <a:stretch>
            <a:fillRect/>
          </a:stretch>
        </p:blipFill>
        <p:spPr>
          <a:xfrm>
            <a:off x="0" y="2708910"/>
            <a:ext cx="2592070" cy="1838960"/>
          </a:xfrm>
          <a:prstGeom prst="rect">
            <a:avLst/>
          </a:prstGeom>
        </p:spPr>
      </p:pic>
      <p:cxnSp>
        <p:nvCxnSpPr>
          <p:cNvPr id="12" name="直接箭头连接符 11"/>
          <p:cNvCxnSpPr/>
          <p:nvPr/>
        </p:nvCxnSpPr>
        <p:spPr>
          <a:xfrm>
            <a:off x="1911350" y="3669665"/>
            <a:ext cx="2887980" cy="1343660"/>
          </a:xfrm>
          <a:prstGeom prst="straightConnector1">
            <a:avLst/>
          </a:prstGeom>
          <a:ln w="28575">
            <a:solidFill>
              <a:schemeClr val="tx1"/>
            </a:solidFill>
            <a:tailEnd type="arrow"/>
          </a:ln>
        </p:spPr>
        <p:style>
          <a:lnRef idx="2">
            <a:schemeClr val="accent1"/>
          </a:lnRef>
          <a:fillRef idx="0">
            <a:srgbClr val="FFFFFF"/>
          </a:fillRef>
          <a:effectRef idx="0">
            <a:srgbClr val="FFFFFF"/>
          </a:effectRef>
          <a:fontRef idx="minor">
            <a:schemeClr val="tx1"/>
          </a:fontRef>
        </p:style>
      </p:cxnSp>
      <p:pic>
        <p:nvPicPr>
          <p:cNvPr id="13" name="图片 12"/>
          <p:cNvPicPr/>
          <p:nvPr/>
        </p:nvPicPr>
        <p:blipFill>
          <a:blip r:embed="rId8"/>
          <a:stretch>
            <a:fillRect/>
          </a:stretch>
        </p:blipFill>
        <p:spPr>
          <a:xfrm>
            <a:off x="8530590" y="2853055"/>
            <a:ext cx="3590925" cy="1823720"/>
          </a:xfrm>
          <a:prstGeom prst="rect">
            <a:avLst/>
          </a:prstGeom>
        </p:spPr>
      </p:pic>
      <p:cxnSp>
        <p:nvCxnSpPr>
          <p:cNvPr id="14" name="直接箭头连接符 13"/>
          <p:cNvCxnSpPr/>
          <p:nvPr/>
        </p:nvCxnSpPr>
        <p:spPr>
          <a:xfrm flipV="1">
            <a:off x="6173470" y="4004945"/>
            <a:ext cx="2730500" cy="239395"/>
          </a:xfrm>
          <a:prstGeom prst="straightConnector1">
            <a:avLst/>
          </a:prstGeom>
          <a:ln w="28575">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15" name="TextBox 1"/>
          <p:cNvSpPr txBox="1"/>
          <p:nvPr>
            <p:custDataLst>
              <p:tags r:id="rId1"/>
            </p:custDataLst>
          </p:nvPr>
        </p:nvSpPr>
        <p:spPr>
          <a:xfrm>
            <a:off x="9893935" y="356235"/>
            <a:ext cx="2298065" cy="64516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中新挚山桃花源</a:t>
            </a:r>
            <a:r>
              <a:rPr lang="en-US" altLang="zh-CN" sz="1800" b="1" dirty="0">
                <a:solidFill>
                  <a:schemeClr val="bg1"/>
                </a:solidFill>
                <a:latin typeface="微软雅黑" panose="020B0503020204020204" charset="-122"/>
                <a:ea typeface="微软雅黑" panose="020B0503020204020204" charset="-122"/>
                <a:sym typeface="微软雅黑" panose="020B0503020204020204" charset="-122"/>
              </a:rPr>
              <a:t>--</a:t>
            </a:r>
          </a:p>
          <a:p>
            <a:pPr marL="0" indent="0" algn="ctr" eaLnBrk="1" hangingPunct="1">
              <a:spcBef>
                <a:spcPct val="0"/>
              </a:spcBef>
              <a:buNone/>
            </a:pP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现状照片</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262890" y="1760220"/>
          <a:ext cx="11721465" cy="4608195"/>
        </p:xfrm>
        <a:graphic>
          <a:graphicData uri="http://schemas.openxmlformats.org/drawingml/2006/table">
            <a:tbl>
              <a:tblPr firstRow="1" bandRow="1">
                <a:tableStyleId>{5C22544A-7EE6-4342-B048-85BDC9FD1C3A}</a:tableStyleId>
              </a:tblPr>
              <a:tblGrid>
                <a:gridCol w="5861050">
                  <a:extLst>
                    <a:ext uri="{9D8B030D-6E8A-4147-A177-3AD203B41FA5}">
                      <a16:colId xmlns:a16="http://schemas.microsoft.com/office/drawing/2014/main" val="20000"/>
                    </a:ext>
                  </a:extLst>
                </a:gridCol>
                <a:gridCol w="1953260">
                  <a:extLst>
                    <a:ext uri="{9D8B030D-6E8A-4147-A177-3AD203B41FA5}">
                      <a16:colId xmlns:a16="http://schemas.microsoft.com/office/drawing/2014/main" val="20001"/>
                    </a:ext>
                  </a:extLst>
                </a:gridCol>
                <a:gridCol w="3907155">
                  <a:extLst>
                    <a:ext uri="{9D8B030D-6E8A-4147-A177-3AD203B41FA5}">
                      <a16:colId xmlns:a16="http://schemas.microsoft.com/office/drawing/2014/main" val="20002"/>
                    </a:ext>
                  </a:extLst>
                </a:gridCol>
              </a:tblGrid>
              <a:tr h="243840">
                <a:tc>
                  <a:txBody>
                    <a:bodyPr/>
                    <a:lstStyle/>
                    <a:p>
                      <a:pPr algn="ctr">
                        <a:buNone/>
                      </a:pPr>
                      <a:r>
                        <a:rPr lang="zh-CN" altLang="en-US" sz="1000">
                          <a:latin typeface="微软雅黑" panose="020B0503020204020204" charset="-122"/>
                          <a:ea typeface="微软雅黑" panose="020B0503020204020204" charset="-122"/>
                          <a:sym typeface="+mn-ea"/>
                        </a:rPr>
                        <a:t>北部供工业区</a:t>
                      </a:r>
                    </a:p>
                  </a:txBody>
                  <a:tcPr/>
                </a:tc>
                <a:tc>
                  <a:txBody>
                    <a:bodyPr/>
                    <a:lstStyle/>
                    <a:p>
                      <a:pPr algn="ctr">
                        <a:buNone/>
                      </a:pPr>
                      <a:r>
                        <a:rPr lang="zh-CN" altLang="en-US" sz="1000">
                          <a:latin typeface="微软雅黑" panose="020B0503020204020204" charset="-122"/>
                          <a:ea typeface="微软雅黑" panose="020B0503020204020204" charset="-122"/>
                          <a:sym typeface="+mn-ea"/>
                        </a:rPr>
                        <a:t>西部工业区</a:t>
                      </a:r>
                    </a:p>
                  </a:txBody>
                  <a:tcPr/>
                </a:tc>
                <a:tc>
                  <a:txBody>
                    <a:bodyPr/>
                    <a:lstStyle/>
                    <a:p>
                      <a:pPr algn="ctr">
                        <a:buNone/>
                      </a:pPr>
                      <a:r>
                        <a:rPr lang="zh-CN" altLang="en-US" sz="1000">
                          <a:latin typeface="微软雅黑" panose="020B0503020204020204" charset="-122"/>
                          <a:ea typeface="微软雅黑" panose="020B0503020204020204" charset="-122"/>
                          <a:sym typeface="+mn-ea"/>
                        </a:rPr>
                        <a:t>南部工业区</a:t>
                      </a:r>
                    </a:p>
                  </a:txBody>
                  <a:tcPr/>
                </a:tc>
                <a:extLst>
                  <a:ext uri="{0D108BD9-81ED-4DB2-BD59-A6C34878D82A}">
                    <a16:rowId xmlns:a16="http://schemas.microsoft.com/office/drawing/2014/main" val="10000"/>
                  </a:ext>
                </a:extLst>
              </a:tr>
              <a:tr h="4364355">
                <a:tc>
                  <a:txBody>
                    <a:bodyPr/>
                    <a:lstStyle/>
                    <a:p>
                      <a:pPr indent="0" fontAlgn="auto">
                        <a:lnSpc>
                          <a:spcPct val="150000"/>
                        </a:lnSpc>
                        <a:buNone/>
                      </a:pPr>
                      <a:r>
                        <a:rPr lang="zh-CN" altLang="en-US" sz="1000">
                          <a:latin typeface="微软雅黑" panose="020B0503020204020204" charset="-122"/>
                          <a:ea typeface="微软雅黑" panose="020B0503020204020204" charset="-122"/>
                          <a:sym typeface="+mn-ea"/>
                        </a:rPr>
                        <a:t>张家港市凤凰热处理有限公司、张家港市苏泰叉车吊车出租公司、恒丰五金机械厂、张家港市凤凰异型铆钉厂、凤凰特种标准件厂、正鸿化纤、凯力欧万向轮有限公司、江苏省天然气有限公司、苏州资管凤凰智造产业园、港华燃气、凯比</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张家港</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制动系统有限公司、可隆科技特</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张家港</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特种纺织品有限公司、张家港天乐橡塑科技股份有限公司、江苏巨库钢材城、广大鑫盛精密智造有限公司、豪泰新能源科技</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苏州</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有限公司、江苏达丽建筑材料有限公司、苏州华创特材股份有限公司、张家港思淇科技有限公司、国一制纸</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张家港</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有限公司、七侠产业园、张家港市金亿针织服饰有限公司、张家港市兴达机械有限公司、苏州麦腾环境科技有限公司、华益特种设备、张家港牧羊人服饰有限公司、张家港鑫宇实业有限公司、江苏丰银纺织实业有限公司、苏州沃美生物有限公司、大永汽配</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张家港</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有限公司</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张家港</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、苏州同大机械股份有限公司、张家港帕默超声有限公司、先锋自动化机械设备公司、爱贝西机械</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张家港</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有限公司、苏州中塑再生机械有限公司、龙琛铝业制品公司、凤凰毛纺织有限公司</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凤恬路</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、张家港元和包装有限公司、宏裕乳胶手套有限公司</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飞翔路</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、苏州迈顿宝科技有限公司、大一汽配</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张家港</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有限公司</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山北巷</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、张家港市旭骏机械部件有限公司、丽莎食品</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张家港</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股份有限公司、张家港宝翔机械有限公司、张家港金康达机械有限公司、江苏现代威亚有限公司、苏州晶樱光电科技股份有限公司、江苏飞鸽友联机械股份有限公司、张家港华兴橡塑制品有限公司、江苏浩泰毛纺织染有限公司、张家港市</a:t>
                      </a:r>
                      <a:r>
                        <a:rPr lang="en-US" altLang="zh-CN" sz="1000">
                          <a:latin typeface="微软雅黑" panose="020B0503020204020204" charset="-122"/>
                          <a:ea typeface="微软雅黑" panose="020B0503020204020204" charset="-122"/>
                          <a:sym typeface="+mn-ea"/>
                        </a:rPr>
                        <a:t>KK</a:t>
                      </a:r>
                      <a:r>
                        <a:rPr lang="zh-CN" altLang="en-US" sz="1000">
                          <a:latin typeface="微软雅黑" panose="020B0503020204020204" charset="-122"/>
                          <a:ea typeface="微软雅黑" panose="020B0503020204020204" charset="-122"/>
                          <a:sym typeface="+mn-ea"/>
                        </a:rPr>
                        <a:t>实业公司</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汉江路</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、张家港市金日毛纺有限公司、张家港嘉泰超纤科技有限公司、张家港市风凰科技创邺园、江苏珍迎机电有限公司、江苏培达塑料有限公司、惠晶显示科技公司、江苏亚力防爆电机有限公司、</a:t>
                      </a:r>
                    </a:p>
                  </a:txBody>
                  <a:tcPr/>
                </a:tc>
                <a:tc>
                  <a:txBody>
                    <a:bodyPr/>
                    <a:lstStyle/>
                    <a:p>
                      <a:pPr indent="0" fontAlgn="auto">
                        <a:lnSpc>
                          <a:spcPct val="150000"/>
                        </a:lnSpc>
                        <a:buNone/>
                      </a:pPr>
                      <a:r>
                        <a:rPr lang="zh-CN" altLang="en-US" sz="1000">
                          <a:latin typeface="微软雅黑" panose="020B0503020204020204" charset="-122"/>
                          <a:ea typeface="微软雅黑" panose="020B0503020204020204" charset="-122"/>
                          <a:sym typeface="+mn-ea"/>
                        </a:rPr>
                        <a:t>新港星科技公司、张家港世恒实业有限公司、昱星科技、澜点精品羊绒工厂店、七彩明珠农业科技专业合作社、张家港市凤凰水蜜桃专业合作联社、凤凰水蜜桃科技示范园、向红水蜜桃采摘园</a:t>
                      </a:r>
                      <a:endParaRPr lang="zh-CN" altLang="en-US" sz="1000">
                        <a:latin typeface="微软雅黑" panose="020B0503020204020204" charset="-122"/>
                        <a:ea typeface="微软雅黑" panose="020B0503020204020204" charset="-122"/>
                      </a:endParaRPr>
                    </a:p>
                    <a:p>
                      <a:pPr>
                        <a:buNone/>
                      </a:pPr>
                      <a:endParaRPr lang="zh-CN" altLang="en-US" sz="1000">
                        <a:latin typeface="微软雅黑" panose="020B0503020204020204" charset="-122"/>
                        <a:ea typeface="微软雅黑" panose="020B0503020204020204" charset="-122"/>
                      </a:endParaRPr>
                    </a:p>
                  </a:txBody>
                  <a:tcPr/>
                </a:tc>
                <a:tc>
                  <a:txBody>
                    <a:bodyPr/>
                    <a:lstStyle/>
                    <a:p>
                      <a:pPr indent="0" fontAlgn="auto">
                        <a:lnSpc>
                          <a:spcPct val="150000"/>
                        </a:lnSpc>
                        <a:buNone/>
                      </a:pPr>
                      <a:r>
                        <a:rPr lang="zh-CN" altLang="en-US" sz="1000">
                          <a:latin typeface="微软雅黑" panose="020B0503020204020204" charset="-122"/>
                          <a:ea typeface="微软雅黑" panose="020B0503020204020204" charset="-122"/>
                          <a:sym typeface="+mn-ea"/>
                        </a:rPr>
                        <a:t>张家港市天翔桶制品有限公司、北方天普纤维素有限公司、江苏富淼科技股份有限公司、阳光化工、江苏富淼科技股份有限公司、苏州富淼膜科技有限公司、张家港市黎伟汽车内饰配件有限公司、良宇纺织、天能电池、逸家全铝制作、宏利机械、张家港金旺达电能车辆厂、金冠针织、飞翔化工集中区、张家港市王氏机械有限公司、张家港市协恒布料有限公司、祥兴红木、张家港市凤凰氨纶制品厂、罗地亚飞翔精细化工有限公司、逸家全铝制作、阿科玛</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苏州</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高分子材料有限公司、张家港市文丰纸业有限公司、张家港市新异标准件厂、松鑫建材、张家港市飞翔环保科技有限公司、苏州富淼膜科技有限公司、张家港市松鑫新型建材有限公司、张家港凯旋钢结构有限公司、顺昌金属制品厂、张家港市炜南针织品有限公司、张家港市亨格利机械工程有限公司、声远达科技、张家港市凤凰氨纶制品厂、盛为门窗科技有限公司、张家港市中美金属制品厂、力朗商业设备厂、苏州固鸿建材有限公司、</a:t>
                      </a:r>
                      <a:endParaRPr lang="zh-CN" altLang="en-US" sz="1000">
                        <a:latin typeface="微软雅黑" panose="020B0503020204020204" charset="-122"/>
                        <a:ea typeface="微软雅黑" panose="020B0503020204020204" charset="-122"/>
                      </a:endParaRPr>
                    </a:p>
                    <a:p>
                      <a:pPr>
                        <a:buNone/>
                      </a:pPr>
                      <a:endParaRPr lang="zh-CN" altLang="en-US" sz="1000">
                        <a:latin typeface="微软雅黑" panose="020B0503020204020204" charset="-122"/>
                        <a:ea typeface="微软雅黑" panose="020B0503020204020204" charset="-122"/>
                      </a:endParaRPr>
                    </a:p>
                  </a:txBody>
                  <a:tcPr/>
                </a:tc>
                <a:extLst>
                  <a:ext uri="{0D108BD9-81ED-4DB2-BD59-A6C34878D82A}">
                    <a16:rowId xmlns:a16="http://schemas.microsoft.com/office/drawing/2014/main" val="10001"/>
                  </a:ext>
                </a:extLst>
              </a:tr>
            </a:tbl>
          </a:graphicData>
        </a:graphic>
      </p:graphicFrame>
      <p:sp>
        <p:nvSpPr>
          <p:cNvPr id="5" name="TextBox 1"/>
          <p:cNvSpPr txBox="1"/>
          <p:nvPr>
            <p:custDataLst>
              <p:tags r:id="rId2"/>
            </p:custDataLst>
          </p:nvPr>
        </p:nvSpPr>
        <p:spPr>
          <a:xfrm>
            <a:off x="9893935" y="356235"/>
            <a:ext cx="2298065" cy="368300"/>
          </a:xfrm>
          <a:prstGeom prst="rect">
            <a:avLst/>
          </a:prstGeom>
          <a:solidFill>
            <a:srgbClr val="C00000"/>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r>
              <a:rPr lang="zh-CN" sz="1800" b="1" dirty="0">
                <a:solidFill>
                  <a:schemeClr val="bg1"/>
                </a:solidFill>
                <a:latin typeface="微软雅黑" panose="020B0503020204020204" charset="-122"/>
                <a:ea typeface="微软雅黑" panose="020B0503020204020204" charset="-122"/>
                <a:sym typeface="微软雅黑" panose="020B0503020204020204" charset="-122"/>
              </a:rPr>
              <a:t>工厂企业</a:t>
            </a:r>
          </a:p>
        </p:txBody>
      </p:sp>
      <p:sp>
        <p:nvSpPr>
          <p:cNvPr id="2" name="文本框 1"/>
          <p:cNvSpPr txBox="1"/>
          <p:nvPr/>
        </p:nvSpPr>
        <p:spPr>
          <a:xfrm>
            <a:off x="335280" y="909320"/>
            <a:ext cx="11545570" cy="737235"/>
          </a:xfrm>
          <a:prstGeom prst="rect">
            <a:avLst/>
          </a:prstGeom>
          <a:solidFill>
            <a:schemeClr val="accent5">
              <a:lumMod val="20000"/>
              <a:lumOff val="80000"/>
            </a:schemeClr>
          </a:solidFill>
        </p:spPr>
        <p:txBody>
          <a:bodyPr wrap="square" rtlCol="0">
            <a:spAutoFit/>
          </a:bodyPr>
          <a:lstStyle/>
          <a:p>
            <a:pPr indent="0" fontAlgn="auto">
              <a:lnSpc>
                <a:spcPct val="150000"/>
              </a:lnSpc>
            </a:pPr>
            <a:r>
              <a:rPr lang="zh-CN" altLang="en-US" sz="1400">
                <a:latin typeface="微软雅黑" panose="020B0503020204020204" charset="-122"/>
                <a:ea typeface="微软雅黑" panose="020B0503020204020204" charset="-122"/>
              </a:rPr>
              <a:t>项目周边数千家传统企业工厂密布，潜在消费群体者众，有购买力，市场广阔；（</a:t>
            </a:r>
            <a:r>
              <a:rPr lang="zh-CN" altLang="en-US" sz="1400">
                <a:latin typeface="微软雅黑" panose="020B0503020204020204" charset="-122"/>
                <a:ea typeface="微软雅黑" panose="020B0503020204020204" charset="-122"/>
                <a:sym typeface="+mn-ea"/>
              </a:rPr>
              <a:t>与光谷发展模式相似，先导入产业，在布局房地产），城市新兴潜力板块；</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TABLE_ENDDRAG_ORIGIN_RECT" val="922*360"/>
  <p:tag name="TABLE_ENDDRAG_RECT" val="9*123*922*360"/>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TABLE_BEAUTIFY" val="smartTable{48110784-bdec-46d6-a13e-362f993534db}"/>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TABLE_ENDDRAG_ORIGIN_RECT" val="945*401"/>
  <p:tag name="TABLE_ENDDRAG_RECT" val="6*72*945*401"/>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TABLE_ENDDRAG_ORIGIN_RECT" val="921*345"/>
  <p:tag name="TABLE_ENDDRAG_RECT" val="9*96*921*345"/>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TABLE_ENDDRAG_ORIGIN_RECT" val="843*160"/>
  <p:tag name="TABLE_ENDDRAG_RECT" val="54*133*843*160"/>
</p:tagLst>
</file>

<file path=ppt/tags/tag27.xml><?xml version="1.0" encoding="utf-8"?>
<p:tagLst xmlns:a="http://schemas.openxmlformats.org/drawingml/2006/main" xmlns:r="http://schemas.openxmlformats.org/officeDocument/2006/relationships" xmlns:p="http://schemas.openxmlformats.org/presentationml/2006/main">
  <p:tag name="TABLE_ENDDRAG_ORIGIN_RECT" val="844*85"/>
  <p:tag name="TABLE_ENDDRAG_RECT" val="54*332*844*85"/>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TABLE_ENDDRAG_ORIGIN_RECT" val="201*193"/>
  <p:tag name="TABLE_ENDDRAG_RECT" val="740*99*201*193"/>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TABLE_ENDDRAG_ORIGIN_RECT" val="872*328"/>
  <p:tag name="TABLE_ENDDRAG_RECT" val="49*94*872*328"/>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TABLE_ENDDRAG_ORIGIN_RECT" val="956*43"/>
  <p:tag name="TABLE_ENDDRAG_RECT" val="3*417*956*43"/>
</p:tagLst>
</file>

<file path=ppt/tags/tag41.xml><?xml version="1.0" encoding="utf-8"?>
<p:tagLst xmlns:a="http://schemas.openxmlformats.org/drawingml/2006/main" xmlns:r="http://schemas.openxmlformats.org/officeDocument/2006/relationships" xmlns:p="http://schemas.openxmlformats.org/presentationml/2006/main">
  <p:tag name="TABLE_ENDDRAG_ORIGIN_RECT" val="257*297"/>
  <p:tag name="TABLE_ENDDRAG_RECT" val="3*88*257*297"/>
</p:tagLst>
</file>

<file path=ppt/tags/tag42.xml><?xml version="1.0" encoding="utf-8"?>
<p:tagLst xmlns:a="http://schemas.openxmlformats.org/drawingml/2006/main" xmlns:r="http://schemas.openxmlformats.org/officeDocument/2006/relationships" xmlns:p="http://schemas.openxmlformats.org/presentationml/2006/main">
  <p:tag name="TABLE_ENDDRAG_ORIGIN_RECT" val="392*294"/>
  <p:tag name="TABLE_ENDDRAG_RECT" val="43*88*392*294"/>
</p:tagLst>
</file>

<file path=ppt/tags/tag43.xml><?xml version="1.0" encoding="utf-8"?>
<p:tagLst xmlns:a="http://schemas.openxmlformats.org/drawingml/2006/main" xmlns:r="http://schemas.openxmlformats.org/officeDocument/2006/relationships" xmlns:p="http://schemas.openxmlformats.org/presentationml/2006/main">
  <p:tag name="TABLE_ENDDRAG_ORIGIN_RECT" val="392*292"/>
  <p:tag name="TABLE_ENDDRAG_RECT" val="43*88*392*292"/>
</p:tagLst>
</file>

<file path=ppt/tags/tag44.xml><?xml version="1.0" encoding="utf-8"?>
<p:tagLst xmlns:a="http://schemas.openxmlformats.org/drawingml/2006/main" xmlns:r="http://schemas.openxmlformats.org/officeDocument/2006/relationships" xmlns:p="http://schemas.openxmlformats.org/presentationml/2006/main">
  <p:tag name="TABLE_ENDDRAG_ORIGIN_RECT" val="473*167"/>
  <p:tag name="TABLE_ENDDRAG_RECT" val="468*177*473*167"/>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TABLE_ENDDRAG_ORIGIN_RECT" val="784*277"/>
  <p:tag name="TABLE_ENDDRAG_RECT" val="94*105*784*277"/>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923*101"/>
  <p:tag name="TABLE_ENDDRAG_RECT" val="18*77*923*10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TABLE_ENDDRAG_ORIGIN_RECT" val="507*182"/>
  <p:tag name="TABLE_ENDDRAG_RECT" val="49*288*507*182"/>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TABLE_ENDDRAG_ORIGIN_RECT" val="508*146"/>
  <p:tag name="TABLE_ENDDRAG_RECT" val="49*79*508*146"/>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TABLE_ENDDRAG_ORIGIN_RECT" val="894*293"/>
  <p:tag name="TABLE_ENDDRAG_RECT" val="32*88*894*293"/>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185*181"/>
  <p:tag name="TABLE_ENDDRAG_RECT" val="144*180*185*181"/>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TABLE_ENDDRAG_ORIGIN_RECT" val="894*293"/>
  <p:tag name="TABLE_ENDDRAG_RECT" val="32*88*894*293"/>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298</TotalTime>
  <Words>5549</Words>
  <Application>Microsoft Office PowerPoint</Application>
  <PresentationFormat>宽屏</PresentationFormat>
  <Paragraphs>749</Paragraphs>
  <Slides>50</Slides>
  <Notes>0</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1</vt:i4>
      </vt:variant>
      <vt:variant>
        <vt:lpstr>幻灯片标题</vt:lpstr>
      </vt:variant>
      <vt:variant>
        <vt:i4>50</vt:i4>
      </vt:variant>
    </vt:vector>
  </HeadingPairs>
  <TitlesOfParts>
    <vt:vector size="57" baseType="lpstr">
      <vt:lpstr>宋体</vt:lpstr>
      <vt:lpstr>微软雅黑</vt:lpstr>
      <vt:lpstr>Arial</vt:lpstr>
      <vt:lpstr>Calibri</vt:lpstr>
      <vt:lpstr>Wingdings</vt:lpstr>
      <vt:lpstr>Office 主题</vt:lpstr>
      <vt:lpstr>Microsoft Excel 97-2003 Worksheet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晓丽 方</cp:lastModifiedBy>
  <cp:revision>30</cp:revision>
  <dcterms:created xsi:type="dcterms:W3CDTF">2023-05-30T11:32:52Z</dcterms:created>
  <dcterms:modified xsi:type="dcterms:W3CDTF">2025-06-26T07:59:12Z</dcterms:modified>
</cp:coreProperties>
</file>