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30" r:id="rId3"/>
    <p:sldId id="4132" r:id="rId4"/>
    <p:sldId id="4131" r:id="rId5"/>
    <p:sldId id="4135" r:id="rId6"/>
    <p:sldId id="4134" r:id="rId7"/>
    <p:sldId id="4057" r:id="rId8"/>
    <p:sldId id="4136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007237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B6C237-1FBE-50CC-A6A2-D99F3CE2AD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1CFC93-AB47-1D3C-039A-097560B1549D}"/>
              </a:ext>
            </a:extLst>
          </p:cNvPr>
          <p:cNvSpPr/>
          <p:nvPr/>
        </p:nvSpPr>
        <p:spPr>
          <a:xfrm>
            <a:off x="1126502" y="1254967"/>
            <a:ext cx="9585041" cy="4749282"/>
          </a:xfrm>
          <a:prstGeom prst="rect">
            <a:avLst/>
          </a:prstGeom>
          <a:solidFill>
            <a:schemeClr val="bg1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D79AA2-84EE-9904-6AAD-B60918FDE35D}"/>
              </a:ext>
            </a:extLst>
          </p:cNvPr>
          <p:cNvSpPr/>
          <p:nvPr/>
        </p:nvSpPr>
        <p:spPr>
          <a:xfrm>
            <a:off x="1408922" y="1492898"/>
            <a:ext cx="9041363" cy="42734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4E74354E-1BD9-3BC6-9ED8-BC47626770B5}"/>
              </a:ext>
            </a:extLst>
          </p:cNvPr>
          <p:cNvSpPr txBox="1">
            <a:spLocks/>
          </p:cNvSpPr>
          <p:nvPr/>
        </p:nvSpPr>
        <p:spPr>
          <a:xfrm>
            <a:off x="1259630" y="1947312"/>
            <a:ext cx="9311951" cy="262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中新天津滨海生态城项目地块</a:t>
            </a:r>
          </a:p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市调报告</a:t>
            </a: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2A3E1B0-69ED-E143-664C-55C2D5188D6A}"/>
              </a:ext>
            </a:extLst>
          </p:cNvPr>
          <p:cNvSpPr txBox="1">
            <a:spLocks/>
          </p:cNvSpPr>
          <p:nvPr/>
        </p:nvSpPr>
        <p:spPr>
          <a:xfrm>
            <a:off x="1126502" y="4633782"/>
            <a:ext cx="9021453" cy="107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95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9893935" y="356235"/>
            <a:ext cx="2298065" cy="3683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城市区位</a:t>
            </a:r>
          </a:p>
        </p:txBody>
      </p:sp>
      <p:pic>
        <p:nvPicPr>
          <p:cNvPr id="5" name="图片 4" descr="wechat_2025-06-20_090231_2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80" y="1052830"/>
            <a:ext cx="8174990" cy="3858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49670" y="4368800"/>
            <a:ext cx="1934845" cy="2755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天津市滨海新区人民政府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525" y="3110865"/>
            <a:ext cx="1348740" cy="2755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天津市人民政府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5460" y="2297430"/>
            <a:ext cx="1443990" cy="27559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天津滨海国际机场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28210" y="3357245"/>
            <a:ext cx="1090295" cy="27559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滨海西站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04155" y="4129405"/>
            <a:ext cx="722630" cy="27559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塘沽站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l="60847"/>
          <a:stretch>
            <a:fillRect/>
          </a:stretch>
        </p:blipFill>
        <p:spPr>
          <a:xfrm>
            <a:off x="8328025" y="1052830"/>
            <a:ext cx="3676650" cy="385889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2639695" y="2019935"/>
            <a:ext cx="4596765" cy="25717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456045" y="2038985"/>
            <a:ext cx="761365" cy="203835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808345" y="2019935"/>
            <a:ext cx="1447165" cy="191325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5520055" y="2029460"/>
            <a:ext cx="1697355" cy="103949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695325" y="2019935"/>
            <a:ext cx="6522085" cy="10490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 rot="19920000">
            <a:off x="5808345" y="2576830"/>
            <a:ext cx="608965" cy="213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15.2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</a:p>
        </p:txBody>
      </p:sp>
      <p:sp>
        <p:nvSpPr>
          <p:cNvPr id="18" name="文本框 17"/>
          <p:cNvSpPr txBox="1"/>
          <p:nvPr/>
        </p:nvSpPr>
        <p:spPr>
          <a:xfrm rot="18360000">
            <a:off x="6129655" y="3006725"/>
            <a:ext cx="608965" cy="213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17.4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</a:p>
        </p:txBody>
      </p:sp>
      <p:sp>
        <p:nvSpPr>
          <p:cNvPr id="19" name="文本框 18"/>
          <p:cNvSpPr txBox="1"/>
          <p:nvPr/>
        </p:nvSpPr>
        <p:spPr>
          <a:xfrm rot="17460000">
            <a:off x="6527800" y="3136265"/>
            <a:ext cx="608965" cy="213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16.1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</a:p>
        </p:txBody>
      </p:sp>
      <p:sp>
        <p:nvSpPr>
          <p:cNvPr id="20" name="文本框 19"/>
          <p:cNvSpPr txBox="1"/>
          <p:nvPr/>
        </p:nvSpPr>
        <p:spPr>
          <a:xfrm rot="21300000">
            <a:off x="3182620" y="2564765"/>
            <a:ext cx="608965" cy="213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49.1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99585" y="2031365"/>
            <a:ext cx="608965" cy="213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33.9</a:t>
            </a: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9540" y="4860290"/>
            <a:ext cx="11871325" cy="1938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滨海新区，天津市市辖区。总面积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2270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平方公里，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年，滨海新区户籍人口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149.7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万人，常住人口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206.73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万人。滨海新区是中国（天津）自由贸易试验区重要组成部分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，国家级新区、国家综合配套改革试验区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、国家级创新驱动示范区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、少数民族流动人口服务管理示范城市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、国家公共文化服务体系示范区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、全国双拥模范城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、民用无人驾驶航空试验基地（试验区）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、全国文明城市。截至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月，滨海新区下辖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个街道、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镇：塘沽街道、杭州道街道、新河街道、大沽街道、新北街道、北塘街道、胡家园街道、新港街道、新村街道、泰达街道、汉沽街道、寨上街道、茶淀街道、大港街道、古林街道、海滨街道、新城镇、杨家泊镇、太平镇、小王庄镇、中塘镇，</a:t>
            </a:r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另辖</a:t>
            </a: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个开发区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：天津经济技术开发区（其他片区）、天津港保税区、天津滨海高新技术产业开发区、东疆保税港区、</a:t>
            </a:r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中新天津生态城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年，滨海新区城镇居民人均可支配收入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64624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元，比上年增长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4.9%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。其中，工资性收入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47834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5.1%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；经营净收入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2377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8.5%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；财产净收入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4931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5.2%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；转移净收入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9482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。全年城镇居民人均消费性支出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34037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年，滨海新区建筑业总产值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2874.46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7.5%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。土木工程建筑业产值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1576.31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9.8%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；房屋建筑业产值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1146.57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7.4%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；建筑安装业产值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112.07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亿元，下降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5.1%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。建筑装饰、装修和其他建筑业产值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39.49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亿元，下降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25.6%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2024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年，滨海新区全年建筑业总产值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2975.55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6.9%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。其中，全区房屋建筑业产值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1296.08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12.6%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；土木工程建筑业产值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1521.41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2.8%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；建筑安装业产值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119.85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亿元，增长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6.9%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；建筑装饰、装修和其他建筑业产值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38.21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亿元，下降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9.2%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84" name="圆角矩形标注 22"/>
          <p:cNvSpPr/>
          <p:nvPr>
            <p:custDataLst>
              <p:tags r:id="rId2"/>
            </p:custDataLst>
          </p:nvPr>
        </p:nvSpPr>
        <p:spPr>
          <a:xfrm flipH="1">
            <a:off x="10992485" y="1772920"/>
            <a:ext cx="689610" cy="321310"/>
          </a:xfrm>
          <a:prstGeom prst="wedgeRoundRectCallout">
            <a:avLst>
              <a:gd name="adj1" fmla="val 53288"/>
              <a:gd name="adj2" fmla="val 88948"/>
              <a:gd name="adj3" fmla="val 1666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</a:p>
        </p:txBody>
      </p:sp>
      <p:sp>
        <p:nvSpPr>
          <p:cNvPr id="23" name="圆角矩形标注 22"/>
          <p:cNvSpPr/>
          <p:nvPr>
            <p:custDataLst>
              <p:tags r:id="rId3"/>
            </p:custDataLst>
          </p:nvPr>
        </p:nvSpPr>
        <p:spPr>
          <a:xfrm flipH="1">
            <a:off x="7217410" y="1570990"/>
            <a:ext cx="689610" cy="321310"/>
          </a:xfrm>
          <a:prstGeom prst="wedgeRoundRectCallout">
            <a:avLst>
              <a:gd name="adj1" fmla="val 53288"/>
              <a:gd name="adj2" fmla="val 88948"/>
              <a:gd name="adj3" fmla="val 1666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本案</a:t>
            </a:r>
          </a:p>
        </p:txBody>
      </p:sp>
      <p:pic>
        <p:nvPicPr>
          <p:cNvPr id="45" name="Picture 7" descr="光晕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124586" y="1917171"/>
            <a:ext cx="185393" cy="2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9893935" y="356235"/>
            <a:ext cx="2298065" cy="36830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项目基础信息</a:t>
            </a:r>
          </a:p>
        </p:txBody>
      </p:sp>
      <p:pic>
        <p:nvPicPr>
          <p:cNvPr id="5" name="图片 4" descr="wechat_2025-06-20_092304_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1052830"/>
            <a:ext cx="8133715" cy="5271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25213"/>
          <a:stretch>
            <a:fillRect/>
          </a:stretch>
        </p:blipFill>
        <p:spPr>
          <a:xfrm>
            <a:off x="8328025" y="4725035"/>
            <a:ext cx="3656965" cy="208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610" y="764540"/>
            <a:ext cx="3768090" cy="39935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520000">
            <a:off x="4466590" y="3827145"/>
            <a:ext cx="282575" cy="215900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3525" y="2888615"/>
            <a:ext cx="1905000" cy="19380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占地：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2.36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万方；</a:t>
            </a: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住宅：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1.94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万方；</a:t>
            </a: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容积率：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1.22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；</a:t>
            </a: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商业：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0.42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万方；</a:t>
            </a: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容积率：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0.95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；</a:t>
            </a: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限高：</a:t>
            </a:r>
            <a:r>
              <a:rPr lang="en-US" altLang="zh-CN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27</a:t>
            </a:r>
            <a:r>
              <a:rPr lang="zh-CN" altLang="en-US" sz="12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米</a:t>
            </a:r>
            <a:endParaRPr kumimoji="0" lang="en-US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endParaRPr lang="zh-CN" altLang="en-US" sz="1200"/>
          </a:p>
        </p:txBody>
      </p:sp>
      <p:cxnSp>
        <p:nvCxnSpPr>
          <p:cNvPr id="10" name="直接箭头连接符 9"/>
          <p:cNvCxnSpPr>
            <a:stCxn id="8" idx="0"/>
          </p:cNvCxnSpPr>
          <p:nvPr/>
        </p:nvCxnSpPr>
        <p:spPr>
          <a:xfrm flipH="1">
            <a:off x="2135505" y="3832225"/>
            <a:ext cx="2439035" cy="1727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5-06-20_091046_4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052830"/>
            <a:ext cx="1856740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图片 4" descr="微信图片_2025-06-20_091116_8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880" y="3717290"/>
            <a:ext cx="1792605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图片 5" descr="微信图片_2025-06-20_091114_0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95" y="3717290"/>
            <a:ext cx="1821180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图片 6" descr="微信图片_2025-06-20_091110_9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675" y="3717290"/>
            <a:ext cx="1828165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图片 7" descr="微信图片_2025-06-20_091107_8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020" y="3717290"/>
            <a:ext cx="1825625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图片 8" descr="微信图片_2025-06-20_091104_6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0" y="3717290"/>
            <a:ext cx="1846580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图片 9" descr="微信图片_2025-06-20_091101_3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880" y="1052830"/>
            <a:ext cx="1812290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图片 10" descr="微信图片_2025-06-20_091058_0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110" y="1052830"/>
            <a:ext cx="1853565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图片 11" descr="微信图片_2025-06-20_091054_4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8755" y="1052830"/>
            <a:ext cx="1835150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图片 12" descr="微信图片_2025-06-20_091050_7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4385" y="1052830"/>
            <a:ext cx="1828165" cy="2570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图片 13" descr="微信图片_2025-06-20_091313_3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8375" y="1053465"/>
            <a:ext cx="2210435" cy="199136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344785" y="1125220"/>
            <a:ext cx="1727835" cy="288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881235" y="3069590"/>
            <a:ext cx="2183765" cy="3218180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200"/>
              <a:t>贝壳统计在过去的</a:t>
            </a:r>
            <a:r>
              <a:rPr lang="en-US" altLang="zh-CN" sz="1200"/>
              <a:t>30</a:t>
            </a:r>
            <a:r>
              <a:rPr lang="zh-CN" altLang="en-US" sz="1200"/>
              <a:t>天中，滨海新区前</a:t>
            </a:r>
            <a:r>
              <a:rPr lang="en-US" altLang="zh-CN" sz="1200"/>
              <a:t>20</a:t>
            </a:r>
            <a:r>
              <a:rPr lang="zh-CN" altLang="en-US" sz="1200"/>
              <a:t>名项目成交总量为</a:t>
            </a:r>
            <a:r>
              <a:rPr lang="en-US" altLang="zh-CN" sz="1200"/>
              <a:t>148</a:t>
            </a:r>
            <a:r>
              <a:rPr lang="zh-CN" altLang="en-US" sz="1200"/>
              <a:t>套，其中销售最高的成交总量均为</a:t>
            </a:r>
            <a:r>
              <a:rPr lang="en-US" altLang="zh-CN" sz="1200"/>
              <a:t>35</a:t>
            </a:r>
            <a:r>
              <a:rPr lang="zh-CN" altLang="en-US" sz="1200"/>
              <a:t>套，最低的本月成交</a:t>
            </a:r>
            <a:r>
              <a:rPr lang="en-US" altLang="zh-CN" sz="1200"/>
              <a:t>1</a:t>
            </a:r>
            <a:r>
              <a:rPr lang="zh-CN" altLang="en-US" sz="1200"/>
              <a:t>套，滨海新区月平均成交量为</a:t>
            </a:r>
            <a:r>
              <a:rPr lang="en-US" altLang="zh-CN" sz="1200"/>
              <a:t>7.4</a:t>
            </a:r>
            <a:r>
              <a:rPr lang="zh-CN" altLang="en-US" sz="1200"/>
              <a:t>套，该区项目最高价为：</a:t>
            </a:r>
            <a:r>
              <a:rPr lang="en-US" altLang="zh-CN" sz="1200"/>
              <a:t>22000</a:t>
            </a:r>
            <a:r>
              <a:rPr lang="zh-CN" altLang="en-US" sz="1200"/>
              <a:t>元</a:t>
            </a:r>
            <a:r>
              <a:rPr lang="en-US" altLang="zh-CN" sz="1200"/>
              <a:t>/</a:t>
            </a:r>
            <a:r>
              <a:rPr lang="zh-CN" altLang="en-US" sz="1200"/>
              <a:t>㎡，最低价为</a:t>
            </a:r>
            <a:r>
              <a:rPr lang="en-US" altLang="zh-CN" sz="1200"/>
              <a:t>5000</a:t>
            </a:r>
            <a:r>
              <a:rPr lang="zh-CN" altLang="en-US" sz="1200"/>
              <a:t>元</a:t>
            </a:r>
            <a:r>
              <a:rPr lang="en-US" altLang="zh-CN" sz="1200"/>
              <a:t>/</a:t>
            </a:r>
            <a:r>
              <a:rPr lang="zh-CN" altLang="en-US" sz="1200"/>
              <a:t>㎡，销售前</a:t>
            </a:r>
            <a:r>
              <a:rPr lang="en-US" altLang="zh-CN" sz="1200"/>
              <a:t>20</a:t>
            </a:r>
            <a:r>
              <a:rPr lang="zh-CN" altLang="en-US" sz="1200"/>
              <a:t>名项目均价为</a:t>
            </a:r>
            <a:r>
              <a:rPr lang="en-US" altLang="zh-CN" sz="1200"/>
              <a:t>12714</a:t>
            </a:r>
            <a:r>
              <a:rPr lang="zh-CN" altLang="en-US" sz="1200"/>
              <a:t>元</a:t>
            </a:r>
            <a:r>
              <a:rPr lang="en-US" altLang="zh-CN" sz="1200"/>
              <a:t>/</a:t>
            </a:r>
            <a:r>
              <a:rPr lang="zh-CN" altLang="en-US" sz="1200"/>
              <a:t>㎡，略高于本区的</a:t>
            </a:r>
            <a:r>
              <a:rPr lang="en-US" altLang="zh-CN" sz="1200"/>
              <a:t>11944</a:t>
            </a:r>
            <a:r>
              <a:rPr lang="zh-CN" altLang="en-US" sz="1200"/>
              <a:t>元</a:t>
            </a:r>
            <a:r>
              <a:rPr lang="en-US" altLang="zh-CN" sz="1200"/>
              <a:t>/</a:t>
            </a:r>
            <a:r>
              <a:rPr lang="zh-CN" altLang="en-US" sz="1200"/>
              <a:t>㎡，每平米上涨</a:t>
            </a:r>
            <a:r>
              <a:rPr lang="en-US" altLang="zh-CN" sz="1200"/>
              <a:t>770</a:t>
            </a:r>
            <a:r>
              <a:rPr lang="zh-CN" altLang="en-US" sz="1200"/>
              <a:t>元</a:t>
            </a:r>
            <a:r>
              <a:rPr lang="en-US" altLang="zh-CN" sz="1200"/>
              <a:t>/</a:t>
            </a:r>
            <a:r>
              <a:rPr lang="zh-CN" altLang="en-US" sz="1200"/>
              <a:t>㎡。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echat_2025-06-20_222254_0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980440"/>
            <a:ext cx="6240145" cy="493903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2774315" y="2493010"/>
            <a:ext cx="81280" cy="117665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783840" y="1628775"/>
            <a:ext cx="575945" cy="205105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51405" y="2132965"/>
            <a:ext cx="1257935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蓝海津誉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99740" y="1340485"/>
            <a:ext cx="1136650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远洋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博屿海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2807970" y="3429000"/>
            <a:ext cx="2385695" cy="25590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87620" y="3049270"/>
            <a:ext cx="1330325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华棠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印象星空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2807970" y="3692525"/>
            <a:ext cx="1199515" cy="81661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27020" y="3702050"/>
            <a:ext cx="1108710" cy="102298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935730" y="4509135"/>
            <a:ext cx="963295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领航名著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94760" y="4797425"/>
            <a:ext cx="890270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新和锦园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665605" y="3249930"/>
            <a:ext cx="1070610" cy="38989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631315" y="3573145"/>
            <a:ext cx="807720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锦绣静湖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1180" y="2937510"/>
            <a:ext cx="1186815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中新半湖伴杉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2475865" y="3639820"/>
            <a:ext cx="298450" cy="203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783840" y="3669665"/>
            <a:ext cx="100330" cy="177990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697480" y="5229225"/>
            <a:ext cx="1310005" cy="2755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贻成学府尊邸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0190" y="980440"/>
            <a:ext cx="5326380" cy="49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市场去化：项目区域直接竞品的去化月均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套；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供给端表现：滨海新区为天津市市项目供应量最大的一个区，有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81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个在售项目，竞争激烈，竞争压力大，去化速度慢；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交付标准：周边竞品项目全部是精装交付，装标：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1500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㎡；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主力户型：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77-88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㎡两居，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91-179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㎡三居，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</a:rPr>
              <a:t>128-170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㎡四居为市场主力户型产品；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竞品均价：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11800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㎡；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建筑类型：所有项目的主力建筑全部是多层洋房建筑；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/>
          </a:p>
          <a:p>
            <a:pPr indent="0" fontAlgn="auto">
              <a:lnSpc>
                <a:spcPct val="150000"/>
              </a:lnSpc>
            </a:pPr>
            <a:endParaRPr lang="zh-CN" altLang="en-US" sz="1600"/>
          </a:p>
          <a:p>
            <a:pPr indent="0" fontAlgn="auto">
              <a:lnSpc>
                <a:spcPct val="150000"/>
              </a:lnSpc>
            </a:pPr>
            <a:endParaRPr lang="zh-CN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表格 33"/>
          <p:cNvGraphicFramePr/>
          <p:nvPr>
            <p:custDataLst>
              <p:tags r:id="rId1"/>
            </p:custDataLst>
          </p:nvPr>
        </p:nvGraphicFramePr>
        <p:xfrm>
          <a:off x="28575" y="1127125"/>
          <a:ext cx="12080240" cy="435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385">
                <a:tc gridSpan="1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竞品项目信息表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开盘时间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交房时间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户型区间（㎡）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建筑类型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总户数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可售套数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已售套数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月均去化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去化周期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交付标准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贻成学府尊邸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18500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2025-02-07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2025-10-31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91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140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179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小高层、洋房（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新和锦园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2023-07-16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2024-04-30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109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洋房、小高层、高层（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领航名著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待入市项目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(7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华棠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·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印象星空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2024-10-01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2026-05-31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79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（五月去化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套）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远洋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·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博屿海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2021-12-25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2025-04-12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（五期开盘）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2027-10-31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99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94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94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洋房、小高层、高层（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6556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（总量）</a:t>
                      </a: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1170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（五期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（四月去化：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76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套，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五月去化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套）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43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建业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·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蓝海津誉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2022-07-01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2024-07-31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精装（装标：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1500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中新半湖伴杉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14500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2024-08-08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2025-05-14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107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119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锦绣静湖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15400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2024-09-08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2026-09-30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87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，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118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135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洋房（</a:t>
                      </a: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栋）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11800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多层洋房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精装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73050" y="5592445"/>
            <a:ext cx="11367135" cy="337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天津生态新城车位价格均价：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10-12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35280" y="1340485"/>
          <a:ext cx="10807065" cy="427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105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项目价格建议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高层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月均去化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住宅均价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10500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面积配比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两居：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77-89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20%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，三居：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99-169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60%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，四居：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128-170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商业均价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车位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75000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5935" y="1229995"/>
          <a:ext cx="11127740" cy="420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345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本案货值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住宅面积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本案均价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货值（亿元）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合计（亿元）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去化周期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19400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10500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2.037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2.78625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7.9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商业面积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本案均价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货值（亿元）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4200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0.63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车位个数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本案均价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货值（亿元）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75000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0.11925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2A696DB-091E-E151-28EC-78DA2D4737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1BFB51-354D-87DA-955C-BFCC5D937F0B}"/>
              </a:ext>
            </a:extLst>
          </p:cNvPr>
          <p:cNvSpPr txBox="1"/>
          <p:nvPr/>
        </p:nvSpPr>
        <p:spPr>
          <a:xfrm>
            <a:off x="2762250" y="2505075"/>
            <a:ext cx="651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+mn-ea"/>
              </a:rPr>
              <a:t>Thank  you!</a:t>
            </a:r>
            <a:endParaRPr lang="zh-CN" altLang="en-US" sz="8800" b="1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3133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1*311"/>
  <p:tag name="TABLE_ENDDRAG_RECT" val="2*88*951*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0*336"/>
  <p:tag name="TABLE_ENDDRAG_RECT" val="26*105*850*3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6*331"/>
  <p:tag name="TABLE_ENDDRAG_RECT" val="39*96*876*3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1182</Words>
  <Application>Microsoft Office PowerPoint</Application>
  <PresentationFormat>宽屏</PresentationFormat>
  <Paragraphs>200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晓丽 方</cp:lastModifiedBy>
  <cp:revision>30</cp:revision>
  <dcterms:created xsi:type="dcterms:W3CDTF">2023-05-30T11:32:52Z</dcterms:created>
  <dcterms:modified xsi:type="dcterms:W3CDTF">2025-06-26T08:04:45Z</dcterms:modified>
</cp:coreProperties>
</file>