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png" ContentType="image/png"/>
  <Default Extension="jpe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</Types>
</file>

<file path=_rels/.rels><?xml version="1.0" encoding="UTF-8" standalone="yes"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
</file>

<file path=ppt/presentation.xml><?xml version="1.0" encoding="utf-8"?>
<p:presentation xmlns:p="http://schemas.openxmlformats.org/presentationml/2006/main" xmlns:r="http://schemas.openxmlformats.org/officeDocument/2006/relationships" xmlns:a="http://schemas.openxmlformats.org/drawingml/2006/main">
  <p:sldMasterIdLst>
    <p:sldMasterId id="2147483663" r:id="rId1"/>
  </p:sldMasterIdLst>
  <p:notesMasterIdLst>
    <p:notesMasterId r:id="rId2"/>
  </p:notesMasterIdLst>
  <p:sldIdLst>
    <p:sldId id="272" r:id="rId3"/>
    <p:sldId id="273" r:id="rId4"/>
    <p:sldId id="274" r:id="rId5"/>
    <p:sldId id="275" r:id="rId6"/>
    <p:sldId id="276" r:id="rId7"/>
    <p:sldId id="277" r:id="rId8"/>
    <p:sldId id="278" r:id="rId9"/>
    <p:sldId id="279" r:id="rId10"/>
    <p:sldId id="280" r:id="rId11"/>
    <p:sldId id="281" r:id="rId12"/>
    <p:sldId id="282" r:id="rId13"/>
    <p:sldId id="283" r:id="rId14"/>
    <p:sldId id="284" r:id="rId15"/>
  </p:sldIdLst>
  <p:sldSz cy="6858000" cx="9906000"/>
  <p:notesSz cx="6858000" cy="9144000"/>
  <p:defaultTextStyle>
    <a:defPPr>
      <a:defRPr lang="zh-CN"/>
    </a:defPPr>
    <a:lvl1pPr algn="l" defTabSz="914400" eaLnBrk="1" hangingPunct="1" latinLnBrk="0" marL="0" rtl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algn="l" defTabSz="914400" eaLnBrk="1" hangingPunct="1" latinLnBrk="0" marL="457200" rtl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algn="l" defTabSz="914400" eaLnBrk="1" hangingPunct="1" latinLnBrk="0" marL="914400" rtl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algn="l" defTabSz="914400" eaLnBrk="1" hangingPunct="1" latinLnBrk="0" marL="1371600" rtl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algn="l" defTabSz="914400" eaLnBrk="1" hangingPunct="1" latinLnBrk="0" marL="1828800" rtl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algn="l" defTabSz="914400" eaLnBrk="1" hangingPunct="1" latinLnBrk="0" marL="2286000" rtl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algn="l" defTabSz="914400" eaLnBrk="1" hangingPunct="1" latinLnBrk="0" marL="2743200" rtl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algn="l" defTabSz="914400" eaLnBrk="1" hangingPunct="1" latinLnBrk="0" marL="3200400" rtl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algn="l" defTabSz="914400" eaLnBrk="1" hangingPunct="1" latinLnBrk="0" marL="3657600" rtl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p="http://schemas.openxmlformats.org/presentationml/2006/main" xmlns:r="http://schemas.openxmlformats.org/officeDocument/2006/relationships" xmlns:a="http://schemas.openxmlformats.org/drawing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p="http://schemas.openxmlformats.org/presentationml/2006/main" xmlns:r="http://schemas.openxmlformats.org/officeDocument/2006/relationships" xmlns:a="http://schemas.openxmlformats.org/drawing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08"/>
      </p:cViewPr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9" Type="http://schemas.openxmlformats.org/officeDocument/2006/relationships/slide" Target="slides/slide7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tableStyles" Target="tableStyles.xml"/><Relationship Id="rId17" Type="http://schemas.openxmlformats.org/officeDocument/2006/relationships/presProps" Target="presProps.xml"/><Relationship Id="rId18" Type="http://schemas.openxmlformats.org/officeDocument/2006/relationships/viewProps" Target="viewProps.xml"/><Relationship Id="rId19" Type="http://schemas.openxmlformats.org/officeDocument/2006/relationships/theme" Target="theme/theme1.xml"/></Relationships>
</file>

<file path=ppt/notesMasters/_rels/notesMaster1.xml.rels><?xml version="1.0" encoding="UTF-8" standalone="yes"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39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2" y="1"/>
            <a:ext cx="3076575" cy="512763"/>
          </a:xfrm>
          <a:prstGeom prst="rect"/>
          <a:noFill/>
          <a:ln w="9525">
            <a:noFill/>
            <a:miter lim="800000"/>
            <a:headEnd/>
            <a:tailEnd/>
          </a:ln>
          <a:effectLst/>
        </p:spPr>
        <p:txBody>
          <a:bodyPr anchor="t" anchorCtr="0" bIns="45745" compatLnSpc="1" lIns="91492" numCol="1" rIns="91492" tIns="45745" vert="horz" wrap="square">
            <a:prstTxWarp prst="textNoShape"/>
          </a:bodyPr>
          <a:lstStyle>
            <a:lvl1pPr algn="l">
              <a:defRPr sz="1100"/>
            </a:lvl1pPr>
          </a:lstStyle>
          <a:p>
            <a:endParaRPr lang="en-US"/>
          </a:p>
        </p:txBody>
      </p:sp>
      <p:sp>
        <p:nvSpPr>
          <p:cNvPr id="104862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1139" y="1"/>
            <a:ext cx="3076575" cy="512763"/>
          </a:xfrm>
          <a:prstGeom prst="rect"/>
          <a:noFill/>
          <a:ln w="9525">
            <a:noFill/>
            <a:miter lim="800000"/>
            <a:headEnd/>
            <a:tailEnd/>
          </a:ln>
          <a:effectLst/>
        </p:spPr>
        <p:txBody>
          <a:bodyPr anchor="t" anchorCtr="0" bIns="45745" compatLnSpc="1" lIns="91492" numCol="1" rIns="91492" tIns="45745" vert="horz" wrap="square">
            <a:prstTxWarp prst="textNoShape"/>
          </a:bodyPr>
          <a:lstStyle>
            <a:lvl1pPr algn="r">
              <a:defRPr sz="1100"/>
            </a:lvl1pPr>
          </a:lstStyle>
          <a:p>
            <a:endParaRPr lang="en-US"/>
          </a:p>
        </p:txBody>
      </p:sp>
      <p:sp>
        <p:nvSpPr>
          <p:cNvPr id="1048628" name="Rectangle 4"/>
          <p:cNvSpPr>
            <a:spLocks noChangeAspect="1" noRot="1" noGrp="1" noChangeArrowheads="1" noTextEdit="1"/>
          </p:cNvSpPr>
          <p:nvPr>
            <p:ph type="sldImg" idx="2"/>
          </p:nvPr>
        </p:nvSpPr>
        <p:spPr bwMode="auto">
          <a:xfrm>
            <a:off x="990600" y="766763"/>
            <a:ext cx="5118100" cy="3838575"/>
          </a:xfrm>
          <a:prstGeom prst="rect"/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104862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9614" y="4862514"/>
            <a:ext cx="5680075" cy="4605337"/>
          </a:xfrm>
          <a:prstGeom prst="rect"/>
          <a:noFill/>
          <a:ln w="9525">
            <a:noFill/>
            <a:miter lim="800000"/>
            <a:headEnd/>
            <a:tailEnd/>
          </a:ln>
          <a:effectLst/>
        </p:spPr>
        <p:txBody>
          <a:bodyPr anchor="t" anchorCtr="0" bIns="45745" compatLnSpc="1" lIns="91492" numCol="1" rIns="91492" tIns="45745" vert="horz" wrap="square">
            <a:prstTxWarp prst="textNoShape"/>
          </a:bodyPr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4863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2" y="9720264"/>
            <a:ext cx="3076575" cy="512762"/>
          </a:xfrm>
          <a:prstGeom prst="rect"/>
          <a:noFill/>
          <a:ln w="9525">
            <a:noFill/>
            <a:miter lim="800000"/>
            <a:headEnd/>
            <a:tailEnd/>
          </a:ln>
          <a:effectLst/>
        </p:spPr>
        <p:txBody>
          <a:bodyPr anchor="b" anchorCtr="0" bIns="45745" compatLnSpc="1" lIns="91492" numCol="1" rIns="91492" tIns="45745" vert="horz" wrap="square">
            <a:prstTxWarp prst="textNoShape"/>
          </a:bodyPr>
          <a:lstStyle>
            <a:lvl1pPr algn="l">
              <a:defRPr sz="1100"/>
            </a:lvl1pPr>
          </a:lstStyle>
          <a:p>
            <a:endParaRPr lang="en-US"/>
          </a:p>
        </p:txBody>
      </p:sp>
      <p:sp>
        <p:nvSpPr>
          <p:cNvPr id="104863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1139" y="9720264"/>
            <a:ext cx="3076575" cy="512762"/>
          </a:xfrm>
          <a:prstGeom prst="rect"/>
          <a:noFill/>
          <a:ln w="9525">
            <a:noFill/>
            <a:miter lim="800000"/>
            <a:headEnd/>
            <a:tailEnd/>
          </a:ln>
          <a:effectLst/>
        </p:spPr>
        <p:txBody>
          <a:bodyPr anchor="b" anchorCtr="0" bIns="45745" compatLnSpc="1" lIns="91492" numCol="1" rIns="91492" tIns="45745" vert="horz" wrap="square">
            <a:prstTxWarp prst="textNoShape"/>
          </a:bodyPr>
          <a:lstStyle>
            <a:lvl1pPr algn="r">
              <a:defRPr sz="1100"/>
            </a:lvl1pPr>
          </a:lstStyle>
          <a:p>
            <a:fld id="{A9A0EA98-5831-4853-B862-C702E6EB345C}" type="slidenum">
              <a:rPr lang="en-US"/>
              <a:t>‹#›</a:t>
            </a:fld>
            <a:endParaRPr lang="en-US"/>
          </a:p>
        </p:txBody>
      </p:sp>
    </p:spTree>
  </p:cSld>
  <p:clrMap accent1="accent1" accent2="accent2" accent3="accent3" accent4="accent4" accent5="accent5" accent6="accent6" bg1="lt1" bg2="lt2" tx1="dk1" tx2="dk2" hlink="hlink" folHlink="folHlink"/>
  <p:notesStyle>
    <a:lvl1pPr algn="l" fontAlgn="base" rtl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algn="l" fontAlgn="base" marL="457200" rtl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algn="l" fontAlgn="base" marL="914400" rtl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algn="l" fontAlgn="base" marL="1371600" rtl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algn="l" fontAlgn="base" marL="1828800" rtl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algn="l" defTabSz="914400" eaLnBrk="1" hangingPunct="1" latinLnBrk="0" marL="2286000" rtl="0">
      <a:defRPr sz="1200" kern="1200">
        <a:solidFill>
          <a:schemeClr val="tx1"/>
        </a:solidFill>
        <a:latin typeface="+mn-lt"/>
        <a:ea typeface="+mn-ea"/>
        <a:cs typeface="+mn-cs"/>
      </a:defRPr>
    </a:lvl6pPr>
    <a:lvl7pPr algn="l" defTabSz="914400" eaLnBrk="1" hangingPunct="1" latinLnBrk="0" marL="2743200" rtl="0">
      <a:defRPr sz="1200" kern="1200">
        <a:solidFill>
          <a:schemeClr val="tx1"/>
        </a:solidFill>
        <a:latin typeface="+mn-lt"/>
        <a:ea typeface="+mn-ea"/>
        <a:cs typeface="+mn-cs"/>
      </a:defRPr>
    </a:lvl7pPr>
    <a:lvl8pPr algn="l" defTabSz="914400" eaLnBrk="1" hangingPunct="1" latinLnBrk="0" marL="3200400" rtl="0">
      <a:defRPr sz="1200" kern="1200">
        <a:solidFill>
          <a:schemeClr val="tx1"/>
        </a:solidFill>
        <a:latin typeface="+mn-lt"/>
        <a:ea typeface="+mn-ea"/>
        <a:cs typeface="+mn-cs"/>
      </a:defRPr>
    </a:lvl8pPr>
    <a:lvl9pPr algn="l" defTabSz="914400" eaLnBrk="1" hangingPunct="1" latinLnBrk="0" marL="3657600" rtl="0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spTree>
      <p:nvGrpSpPr>
        <p:cNvPr id="17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blank">
  <p:cSld name="空白">
    <p:spTree>
      <p:nvGrpSpPr>
        <p:cNvPr id="37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23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p>
            <a:fld id="{82F288E0-7875-42C4-84C8-98DBBD3BF4D2}" type="datetimeFigureOut">
              <a:rPr altLang="en-US" lang="zh-CN" smtClean="0"/>
            </a:fld>
            <a:endParaRPr altLang="en-US" lang="zh-CN"/>
          </a:p>
        </p:txBody>
      </p:sp>
      <p:sp>
        <p:nvSpPr>
          <p:cNvPr id="1048624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p>
            <a:endParaRPr altLang="en-US" lang="zh-CN"/>
          </a:p>
        </p:txBody>
      </p:sp>
      <p:sp>
        <p:nvSpPr>
          <p:cNvPr id="1048625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p>
            <a:fld id="{7D9BB5D0-35E4-459D-AEF3-FE4D7C45CC19}" type="slidenum">
              <a:rPr altLang="en-US" lang="zh-CN" smtClean="0"/>
            </a:fld>
            <a:endParaRPr altLang="en-US" lang="zh-CN"/>
          </a:p>
        </p:txBody>
      </p:sp>
    </p:spTree>
  </p:cSld>
  <p:clrMapOvr>
    <a:masterClrMapping/>
  </p:clrMapOvr>
</p:sldLayout>
</file>

<file path=ppt/slideMasters/_rels/slideMaster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4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accent1="accent1" accent2="accent2" accent3="accent3" accent4="accent4" accent5="accent5" accent6="accent6" bg1="lt1" bg2="lt2" tx1="dk1" tx2="dk2" hlink="hlink" folHlink="folHlink"/>
  <p:sldLayoutIdLst>
    <p:sldLayoutId id="2147483664" r:id="rId1"/>
    <p:sldLayoutId id="2147483665" r:id="rId2"/>
  </p:sldLayoutIdLst>
  <p:txStyles>
    <p:titleStyle>
      <a:lvl1pPr algn="l" defTabSz="914400" eaLnBrk="1" hangingPunct="1" latinLnBrk="0" rtl="0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algn="l" defTabSz="914400" eaLnBrk="1" hangingPunct="1" indent="-228600" latinLnBrk="0" marL="228600" rtl="0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algn="l" defTabSz="914400" eaLnBrk="1" hangingPunct="1" indent="-228600" latinLnBrk="0" marL="685800" rtl="0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algn="l" defTabSz="914400" eaLnBrk="1" hangingPunct="1" indent="-228600" latinLnBrk="0" marL="1143000" rtl="0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algn="l" defTabSz="914400" eaLnBrk="1" hangingPunct="1" indent="-228600" latinLnBrk="0" marL="1600200" rtl="0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algn="l" defTabSz="914400" eaLnBrk="1" hangingPunct="1" indent="-228600" latinLnBrk="0" marL="2057400" rtl="0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algn="l" defTabSz="914400" eaLnBrk="1" hangingPunct="1" indent="-228600" latinLnBrk="0" marL="2514600" rtl="0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algn="l" defTabSz="914400" eaLnBrk="1" hangingPunct="1" indent="-228600" latinLnBrk="0" marL="2971800" rtl="0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algn="l" defTabSz="914400" eaLnBrk="1" hangingPunct="1" indent="-228600" latinLnBrk="0" marL="3429000" rtl="0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algn="l" defTabSz="914400" eaLnBrk="1" hangingPunct="1" indent="-228600" latinLnBrk="0" marL="3886200" rtl="0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algn="l" defTabSz="914400" eaLnBrk="1" hangingPunct="1" latinLnBrk="0" marL="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algn="l" defTabSz="914400" eaLnBrk="1" hangingPunct="1" latinLnBrk="0" marL="4572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algn="l" defTabSz="914400" eaLnBrk="1" hangingPunct="1" latinLnBrk="0" marL="9144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algn="l" defTabSz="914400" eaLnBrk="1" hangingPunct="1" latinLnBrk="0" marL="13716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algn="l" defTabSz="914400" eaLnBrk="1" hangingPunct="1" latinLnBrk="0" marL="18288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algn="l" defTabSz="914400" eaLnBrk="1" hangingPunct="1" latinLnBrk="0" marL="22860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algn="l" defTabSz="914400" eaLnBrk="1" hangingPunct="1" latinLnBrk="0" marL="27432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algn="l" defTabSz="914400" eaLnBrk="1" hangingPunct="1" latinLnBrk="0" marL="32004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algn="l" defTabSz="914400" eaLnBrk="1" hangingPunct="1" latinLnBrk="0" marL="36576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1.xml"/></Relationships>
</file>

<file path=ppt/slides/_rels/slide10.xml.rels><?xml version="1.0" encoding="UTF-8" standalone="yes"?>
<Relationships xmlns="http://schemas.openxmlformats.org/package/2006/relationships"><Relationship Id="rId1" Type="http://schemas.openxmlformats.org/officeDocument/2006/relationships/image" Target="../media/image6.png"/><Relationship Id="rId2" Type="http://schemas.openxmlformats.org/officeDocument/2006/relationships/slideLayout" Target="../slideLayouts/slideLayout1.xml"/></Relationships>
</file>

<file path=ppt/slides/_rels/slide1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
<Relationships xmlns="http://schemas.openxmlformats.org/package/2006/relationships"><Relationship Id="rId1" Type="http://schemas.openxmlformats.org/officeDocument/2006/relationships/image" Target="../media/image14.png"/><Relationship Id="rId2" Type="http://schemas.openxmlformats.org/officeDocument/2006/relationships/slideLayout" Target="../slideLayouts/slideLayout1.xml"/></Relationships>
</file>

<file path=ppt/slides/_rels/slide13.xml.rels><?xml version="1.0" encoding="UTF-8" standalone="yes"?>
<Relationships xmlns="http://schemas.openxmlformats.org/package/2006/relationships"><Relationship Id="rId1" Type="http://schemas.openxmlformats.org/officeDocument/2006/relationships/image" Target="../media/image14.png"/><Relationship Id="rId2" Type="http://schemas.openxmlformats.org/officeDocument/2006/relationships/slideLayout" Target="../slideLayouts/slideLayout1.xml"/></Relationships>
</file>

<file path=ppt/slides/_rels/slide2.xml.rels><?xml version="1.0" encoding="UTF-8" standalone="yes"?>
<Relationships xmlns="http://schemas.openxmlformats.org/package/2006/relationships"><Relationship Id="rId1" Type="http://schemas.openxmlformats.org/officeDocument/2006/relationships/image" Target="../media/image2.png"/><Relationship Id="rId2" Type="http://schemas.openxmlformats.org/officeDocument/2006/relationships/image" Target="../media/image3.png"/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5" Type="http://schemas.openxmlformats.org/officeDocument/2006/relationships/slideLayout" Target="../slideLayouts/slideLayout1.xml"/></Relationships>
</file>

<file path=ppt/slides/_rels/slide3.xml.rels><?xml version="1.0" encoding="UTF-8" standalone="yes"?>
<Relationships xmlns="http://schemas.openxmlformats.org/package/2006/relationships"><Relationship Id="rId1" Type="http://schemas.openxmlformats.org/officeDocument/2006/relationships/image" Target="../media/image6.png"/><Relationship Id="rId2" Type="http://schemas.openxmlformats.org/officeDocument/2006/relationships/slideLayout" Target="../slideLayouts/slideLayout1.xml"/></Relationships>
</file>

<file path=ppt/slides/_rels/slide4.xml.rels><?xml version="1.0" encoding="UTF-8" standalone="yes"?>
<Relationships xmlns="http://schemas.openxmlformats.org/package/2006/relationships"><Relationship Id="rId1" Type="http://schemas.openxmlformats.org/officeDocument/2006/relationships/image" Target="../media/image7.png"/><Relationship Id="rId2" Type="http://schemas.openxmlformats.org/officeDocument/2006/relationships/slideLayout" Target="../slideLayouts/slideLayout1.xml"/></Relationships>
</file>

<file path=ppt/slides/_rels/slide5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
<Relationships xmlns="http://schemas.openxmlformats.org/package/2006/relationships"><Relationship Id="rId1" Type="http://schemas.openxmlformats.org/officeDocument/2006/relationships/image" Target="../media/image8.png"/><Relationship Id="rId2" Type="http://schemas.openxmlformats.org/officeDocument/2006/relationships/slideLayout" Target="../slideLayouts/slideLayout1.xml"/></Relationships>
</file>

<file path=ppt/slides/_rels/slide7.xml.rels><?xml version="1.0" encoding="UTF-8" standalone="yes"?>
<Relationships xmlns="http://schemas.openxmlformats.org/package/2006/relationships"><Relationship Id="rId1" Type="http://schemas.openxmlformats.org/officeDocument/2006/relationships/image" Target="../media/image9.png"/><Relationship Id="rId2" Type="http://schemas.openxmlformats.org/officeDocument/2006/relationships/slideLayout" Target="../slideLayouts/slideLayout1.xml"/></Relationships>
</file>

<file path=ppt/slides/_rels/slide8.xml.rels><?xml version="1.0" encoding="UTF-8" standalone="yes"?>
<Relationships xmlns="http://schemas.openxmlformats.org/package/2006/relationships"><Relationship Id="rId1" Type="http://schemas.openxmlformats.org/officeDocument/2006/relationships/image" Target="../media/image10.png"/><Relationship Id="rId2" Type="http://schemas.openxmlformats.org/officeDocument/2006/relationships/slideLayout" Target="../slideLayouts/slideLayout1.xml"/></Relationships>
</file>

<file path=ppt/slides/_rels/slide9.xml.rels><?xml version="1.0" encoding="UTF-8" standalone="yes"?>
<Relationships xmlns="http://schemas.openxmlformats.org/package/2006/relationships"><Relationship Id="rId1" Type="http://schemas.openxmlformats.org/officeDocument/2006/relationships/image" Target="../media/image11.jpeg"/><Relationship Id="rId2" Type="http://schemas.openxmlformats.org/officeDocument/2006/relationships/image" Target="../media/image12.png"/><Relationship Id="rId3" Type="http://schemas.openxmlformats.org/officeDocument/2006/relationships/image" Target="../media/image13.png"/><Relationship Id="rId4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xmlns:r="http://schemas.openxmlformats.org/officeDocument/2006/relationships" r:embed="rId1"/>
          <a:stretch>
            <a:fillRect/>
          </a:stretch>
        </a:blipFill>
      </p:bgPr>
    </p:bg>
    <p:spTree>
      <p:nvGrpSpPr>
        <p:cNvPr id="27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0" name="rect"/>
          <p:cNvSpPr/>
          <p:nvPr/>
        </p:nvSpPr>
        <p:spPr>
          <a:xfrm>
            <a:off x="0" y="0"/>
            <a:ext cx="9906000" cy="6858000"/>
          </a:xfrm>
          <a:prstGeom prst="rect"/>
          <a:solidFill>
            <a:schemeClr val="accent2"/>
          </a:solidFill>
          <a:ln w="12700" cap="flat">
            <a:noFill/>
            <a:prstDash val="solid"/>
            <a:miter lim="0"/>
          </a:ln>
        </p:spPr>
        <p:txBody>
          <a:bodyPr rtlCol="0"/>
          <a:p>
            <a:pPr algn="ctr"/>
            <a:endParaRPr altLang="en-US" lang="zh-CN"/>
          </a:p>
        </p:txBody>
      </p:sp>
      <p:grpSp>
        <p:nvGrpSpPr>
          <p:cNvPr id="22" name="group 6"/>
          <p:cNvGrpSpPr/>
          <p:nvPr/>
        </p:nvGrpSpPr>
        <p:grpSpPr>
          <a:xfrm rot="21600000">
            <a:off x="2869877" y="2662499"/>
            <a:ext cx="7036121" cy="1533002"/>
            <a:chOff x="0" y="0"/>
            <a:chExt cx="7036121" cy="1533002"/>
          </a:xfrm>
        </p:grpSpPr>
        <p:pic>
          <p:nvPicPr>
            <p:cNvPr id="2097153" name="picture 86"/>
            <p:cNvPicPr>
              <a:picLocks/>
            </p:cNvPicPr>
            <p:nvPr/>
          </p:nvPicPr>
          <p:blipFill>
            <a:blip xmlns:r="http://schemas.openxmlformats.org/officeDocument/2006/relationships" r:embed="rId1"/>
            <a:stretch>
              <a:fillRect/>
            </a:stretch>
          </p:blipFill>
          <p:spPr>
            <a:xfrm rot="21600000">
              <a:off x="0" y="0"/>
              <a:ext cx="7036121" cy="1533002"/>
            </a:xfrm>
            <a:prstGeom prst="rect"/>
          </p:spPr>
        </p:pic>
        <p:sp>
          <p:nvSpPr>
            <p:cNvPr id="1048581" name="textbox 88"/>
            <p:cNvSpPr/>
            <p:nvPr/>
          </p:nvSpPr>
          <p:spPr>
            <a:xfrm>
              <a:off x="-12700" y="-12700"/>
              <a:ext cx="7061834" cy="1620519"/>
            </a:xfrm>
            <a:prstGeom prst="rect"/>
          </p:spPr>
          <p:txBody>
            <a:bodyPr bIns="0" lIns="0" rIns="0" tIns="0" vert="horz" wrap="square"/>
            <a:p>
              <a:pPr algn="l" eaLnBrk="0" rtl="0">
                <a:lnSpc>
                  <a:spcPct val="144000"/>
                </a:lnSpc>
              </a:pPr>
              <a:endParaRPr altLang="en-US" dirty="0" sz="1000" lang="en-US"/>
            </a:p>
            <a:p>
              <a:pPr algn="l" eaLnBrk="0" rtl="0">
                <a:lnSpc>
                  <a:spcPct val="145000"/>
                </a:lnSpc>
              </a:pPr>
              <a:endParaRPr altLang="en-US" dirty="0" sz="1000" lang="en-US"/>
            </a:p>
            <a:p>
              <a:pPr algn="l" eaLnBrk="0" rtl="0">
                <a:lnSpc>
                  <a:spcPct val="7000"/>
                </a:lnSpc>
              </a:pPr>
              <a:endParaRPr altLang="en-US" dirty="0" sz="100" lang="en-US"/>
            </a:p>
            <a:p>
              <a:pPr algn="l" eaLnBrk="0" marL="2342515" rtl="0">
                <a:lnSpc>
                  <a:spcPct val="89000"/>
                </a:lnSpc>
              </a:pPr>
              <a:r>
                <a:rPr b="1" dirty="0" sz="4800" kern="0" lang="zh-CN" spc="-20">
                  <a:solidFill>
                    <a:srgbClr val="FFFFFF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处置流程</a:t>
              </a:r>
              <a:endParaRPr b="1" dirty="0" sz="4800" kern="0" lang="zh-CN" spc="-2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</p:txBody>
        </p:sp>
      </p:grp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8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2"/>
          <p:cNvGrpSpPr/>
          <p:nvPr/>
        </p:nvGrpSpPr>
        <p:grpSpPr>
          <a:xfrm rot="21600000">
            <a:off x="0" y="0"/>
            <a:ext cx="5101590" cy="796290"/>
            <a:chOff x="0" y="0"/>
            <a:chExt cx="5101590" cy="796290"/>
          </a:xfrm>
        </p:grpSpPr>
        <p:sp>
          <p:nvSpPr>
            <p:cNvPr id="1048576" name="path"/>
            <p:cNvSpPr/>
            <p:nvPr/>
          </p:nvSpPr>
          <p:spPr>
            <a:xfrm>
              <a:off x="0" y="0"/>
              <a:ext cx="5101590" cy="796290"/>
            </a:xfrm>
            <a:custGeom>
              <a:avLst/>
              <a:ahLst/>
              <a:rect l="0" t="0" r="0" b="0"/>
              <a:pathLst>
                <a:path w="8034" h="1254">
                  <a:moveTo>
                    <a:pt x="0" y="0"/>
                  </a:moveTo>
                  <a:lnTo>
                    <a:pt x="668" y="0"/>
                  </a:lnTo>
                  <a:lnTo>
                    <a:pt x="1777" y="0"/>
                  </a:lnTo>
                  <a:lnTo>
                    <a:pt x="1801" y="0"/>
                  </a:lnTo>
                  <a:lnTo>
                    <a:pt x="2470" y="0"/>
                  </a:lnTo>
                  <a:lnTo>
                    <a:pt x="2796" y="0"/>
                  </a:lnTo>
                  <a:lnTo>
                    <a:pt x="3578" y="0"/>
                  </a:lnTo>
                  <a:lnTo>
                    <a:pt x="3816" y="0"/>
                  </a:lnTo>
                  <a:lnTo>
                    <a:pt x="4563" y="0"/>
                  </a:lnTo>
                  <a:lnTo>
                    <a:pt x="4598" y="0"/>
                  </a:lnTo>
                  <a:lnTo>
                    <a:pt x="5617" y="0"/>
                  </a:lnTo>
                  <a:lnTo>
                    <a:pt x="6364" y="0"/>
                  </a:lnTo>
                  <a:lnTo>
                    <a:pt x="8034" y="738"/>
                  </a:lnTo>
                  <a:lnTo>
                    <a:pt x="6870" y="1254"/>
                  </a:lnTo>
                  <a:lnTo>
                    <a:pt x="6130" y="1254"/>
                  </a:lnTo>
                  <a:lnTo>
                    <a:pt x="5271" y="1254"/>
                  </a:lnTo>
                  <a:lnTo>
                    <a:pt x="5110" y="1254"/>
                  </a:lnTo>
                  <a:lnTo>
                    <a:pt x="5068" y="1254"/>
                  </a:lnTo>
                  <a:lnTo>
                    <a:pt x="4509" y="1254"/>
                  </a:lnTo>
                  <a:lnTo>
                    <a:pt x="4328" y="1254"/>
                  </a:lnTo>
                  <a:lnTo>
                    <a:pt x="4091" y="1254"/>
                  </a:lnTo>
                  <a:lnTo>
                    <a:pt x="3489" y="1254"/>
                  </a:lnTo>
                  <a:lnTo>
                    <a:pt x="3469" y="1254"/>
                  </a:lnTo>
                  <a:lnTo>
                    <a:pt x="3422" y="1254"/>
                  </a:lnTo>
                  <a:lnTo>
                    <a:pt x="3309" y="1254"/>
                  </a:lnTo>
                  <a:lnTo>
                    <a:pt x="2707" y="1254"/>
                  </a:lnTo>
                  <a:lnTo>
                    <a:pt x="2470" y="1254"/>
                  </a:lnTo>
                  <a:lnTo>
                    <a:pt x="2289" y="1254"/>
                  </a:lnTo>
                  <a:lnTo>
                    <a:pt x="1801" y="1254"/>
                  </a:lnTo>
                  <a:lnTo>
                    <a:pt x="1688" y="1254"/>
                  </a:lnTo>
                  <a:lnTo>
                    <a:pt x="1621" y="1254"/>
                  </a:lnTo>
                  <a:lnTo>
                    <a:pt x="668" y="1254"/>
                  </a:lnTo>
                  <a:lnTo>
                    <a:pt x="0" y="125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D4E89">
                <a:alpha val="100000"/>
              </a:srgbClr>
            </a:solidFill>
            <a:ln w="12700" cap="flat">
              <a:noFill/>
              <a:prstDash val="solid"/>
              <a:miter lim="0"/>
            </a:ln>
          </p:spPr>
          <p:txBody>
            <a:bodyPr rtlCol="0"/>
            <a:p>
              <a:pPr algn="ctr"/>
              <a:endParaRPr altLang="en-US" lang="zh-CN"/>
            </a:p>
          </p:txBody>
        </p:sp>
        <p:sp>
          <p:nvSpPr>
            <p:cNvPr id="1048577" name="textbox 152"/>
            <p:cNvSpPr/>
            <p:nvPr/>
          </p:nvSpPr>
          <p:spPr>
            <a:xfrm>
              <a:off x="-12700" y="-12700"/>
              <a:ext cx="5127625" cy="857250"/>
            </a:xfrm>
            <a:prstGeom prst="rect"/>
          </p:spPr>
          <p:txBody>
            <a:bodyPr bIns="0" lIns="0" rIns="0" tIns="0" vert="horz" wrap="square"/>
            <a:p>
              <a:pPr algn="l" eaLnBrk="0" rtl="0">
                <a:lnSpc>
                  <a:spcPct val="183000"/>
                </a:lnSpc>
              </a:pPr>
              <a:endParaRPr altLang="en-US" dirty="0" sz="1000" lang="en-US"/>
            </a:p>
            <a:p>
              <a:pPr algn="l" eaLnBrk="0" marL="374650" rtl="0">
                <a:lnSpc>
                  <a:spcPct val="89999"/>
                </a:lnSpc>
                <a:spcBef>
                  <a:spcPts val="0"/>
                </a:spcBef>
              </a:pPr>
              <a:r>
                <a:rPr dirty="0" sz="2700" kern="0" lang="zh-CN" spc="-10">
                  <a:solidFill>
                    <a:srgbClr val="FFFFFF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流程详情</a:t>
              </a:r>
              <a:endParaRPr dirty="0" sz="2700" kern="0" lang="zh-CN" spc="-1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</p:txBody>
        </p:sp>
      </p:grpSp>
      <p:sp>
        <p:nvSpPr>
          <p:cNvPr id="1048578" name="文本框 1"/>
          <p:cNvSpPr/>
          <p:nvPr/>
        </p:nvSpPr>
        <p:spPr>
          <a:xfrm>
            <a:off x="2253874" y="-196356"/>
            <a:ext cx="8032115" cy="370840"/>
          </a:xfrm>
          <a:prstGeom prst="rect"/>
          <a:noFill/>
        </p:spPr>
        <p:txBody>
          <a:bodyPr anchor="t" rtlCol="0" wrap="square">
            <a:spAutoFit/>
          </a:bodyPr>
          <a:p>
            <a:endParaRPr altLang="en-US" b="1" lang="zh-CN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0" name=""/>
        <p:cNvGrpSpPr/>
        <p:nvPr/>
      </p:nvGrpSpPr>
      <p:grpSpPr>
        <a:xfrm/>
      </p:grpSpPr>
      <p:sp>
        <p:nvSpPr>
          <p:cNvPr id="1048579" name="文本框 2"/>
          <p:cNvSpPr/>
          <p:nvPr/>
        </p:nvSpPr>
        <p:spPr>
          <a:xfrm>
            <a:off x="780445" y="593943"/>
            <a:ext cx="9437370" cy="6692900"/>
          </a:xfrm>
          <a:prstGeom prst="rect"/>
          <a:noFill/>
        </p:spPr>
        <p:txBody>
          <a:bodyPr rtlCol="0" wrap="square">
            <a:noAutofit/>
          </a:bodyPr>
          <a:p>
            <a:endParaRPr altLang="en-US" lang="zh-CN">
              <a:sym typeface="+mn-ea"/>
            </a:endParaRPr>
          </a:p>
        </p:txBody>
      </p:sp>
      <p:pic>
        <p:nvPicPr>
          <p:cNvPr id="2097152" name="图片 3" descr="图片1"/>
          <p:cNvPicPr>
            <a:picLocks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>
            <a:off x="0" y="0"/>
            <a:ext cx="5132705" cy="859790"/>
          </a:xfrm>
          <a:prstGeom prst="rect"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3" name=""/>
        <p:cNvGrpSpPr/>
        <p:nvPr/>
      </p:nvGrpSpPr>
      <p:grpSpPr>
        <a:xfrm/>
      </p:grpSpPr>
      <p:pic>
        <p:nvPicPr>
          <p:cNvPr id="2097154" name="图片 2" descr="图片1"/>
          <p:cNvPicPr>
            <a:picLocks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>
            <a:off x="0" y="0"/>
            <a:ext cx="5132705" cy="859790"/>
          </a:xfrm>
          <a:prstGeom prst="rect"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8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59" name="picture 4"/>
          <p:cNvPicPr>
            <a:picLocks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 rot="21600000">
            <a:off x="6686603" y="1828815"/>
            <a:ext cx="2724170" cy="3657624"/>
          </a:xfrm>
          <a:prstGeom prst="rect"/>
        </p:spPr>
      </p:pic>
      <p:sp>
        <p:nvSpPr>
          <p:cNvPr id="1048595" name="textbox 6"/>
          <p:cNvSpPr/>
          <p:nvPr/>
        </p:nvSpPr>
        <p:spPr>
          <a:xfrm>
            <a:off x="550452" y="670864"/>
            <a:ext cx="4559300" cy="462280"/>
          </a:xfrm>
          <a:prstGeom prst="rect"/>
        </p:spPr>
        <p:txBody>
          <a:bodyPr bIns="0" lIns="0" rIns="0" tIns="0" vert="horz" wrap="square"/>
          <a:p>
            <a:pPr algn="l" eaLnBrk="0" rtl="0">
              <a:lnSpc>
                <a:spcPct val="94000"/>
              </a:lnSpc>
            </a:pPr>
            <a:endParaRPr altLang="en-US" dirty="0" sz="100" lang="en-US"/>
          </a:p>
          <a:p>
            <a:pPr algn="l" eaLnBrk="0" marL="12700" rtl="0">
              <a:lnSpc>
                <a:spcPct val="92000"/>
              </a:lnSpc>
            </a:pPr>
            <a:r>
              <a:rPr b="1" dirty="0" sz="3100" kern="0" spc="0">
                <a:solidFill>
                  <a:srgbClr val="1D4E89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CONTENTS</a:t>
            </a:r>
            <a:r>
              <a:rPr b="1" dirty="0" sz="3100" kern="0" spc="550">
                <a:solidFill>
                  <a:srgbClr val="1D4E89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资产包构成</a:t>
            </a:r>
            <a:endParaRPr altLang="en-US" dirty="0" sz="3100" lang="en-US"/>
          </a:p>
        </p:txBody>
      </p:sp>
      <p:pic>
        <p:nvPicPr>
          <p:cNvPr id="2097160" name="picture 8"/>
          <p:cNvPicPr>
            <a:picLocks/>
          </p:cNvPicPr>
          <p:nvPr/>
        </p:nvPicPr>
        <p:blipFill>
          <a:blip xmlns:r="http://schemas.openxmlformats.org/officeDocument/2006/relationships" r:embed="rId2"/>
          <a:stretch>
            <a:fillRect/>
          </a:stretch>
        </p:blipFill>
        <p:spPr>
          <a:xfrm rot="21600000">
            <a:off x="4904740" y="2764790"/>
            <a:ext cx="715009" cy="715009"/>
          </a:xfrm>
          <a:prstGeom prst="rect"/>
        </p:spPr>
      </p:pic>
      <p:pic>
        <p:nvPicPr>
          <p:cNvPr id="2097161" name="picture 10"/>
          <p:cNvPicPr>
            <a:picLocks/>
          </p:cNvPicPr>
          <p:nvPr/>
        </p:nvPicPr>
        <p:blipFill>
          <a:blip xmlns:r="http://schemas.openxmlformats.org/officeDocument/2006/relationships" r:embed="rId3"/>
          <a:stretch>
            <a:fillRect/>
          </a:stretch>
        </p:blipFill>
        <p:spPr>
          <a:xfrm rot="21600000">
            <a:off x="1314450" y="2764155"/>
            <a:ext cx="714375" cy="714374"/>
          </a:xfrm>
          <a:prstGeom prst="rect"/>
        </p:spPr>
      </p:pic>
      <p:pic>
        <p:nvPicPr>
          <p:cNvPr id="2097162" name="picture 12"/>
          <p:cNvPicPr>
            <a:picLocks/>
          </p:cNvPicPr>
          <p:nvPr/>
        </p:nvPicPr>
        <p:blipFill>
          <a:blip xmlns:r="http://schemas.openxmlformats.org/officeDocument/2006/relationships" r:embed="rId4"/>
          <a:stretch>
            <a:fillRect/>
          </a:stretch>
        </p:blipFill>
        <p:spPr>
          <a:xfrm rot="21600000">
            <a:off x="3110229" y="2764155"/>
            <a:ext cx="714375" cy="714374"/>
          </a:xfrm>
          <a:prstGeom prst="rect"/>
        </p:spPr>
      </p:pic>
      <p:sp>
        <p:nvSpPr>
          <p:cNvPr id="1048596" name="textbox 14"/>
          <p:cNvSpPr/>
          <p:nvPr/>
        </p:nvSpPr>
        <p:spPr>
          <a:xfrm>
            <a:off x="4659852" y="3735146"/>
            <a:ext cx="1210944" cy="444500"/>
          </a:xfrm>
          <a:prstGeom prst="rect"/>
        </p:spPr>
        <p:txBody>
          <a:bodyPr bIns="0" lIns="0" rIns="0" tIns="0" vert="horz" wrap="square"/>
          <a:p>
            <a:pPr algn="l" eaLnBrk="0" rtl="0">
              <a:lnSpc>
                <a:spcPct val="74000"/>
              </a:lnSpc>
            </a:pPr>
            <a:endParaRPr altLang="en-US" dirty="0" sz="100" lang="en-US"/>
          </a:p>
          <a:p>
            <a:pPr algn="l" eaLnBrk="0" indent="-333375" marL="346075" rtl="0">
              <a:lnSpc>
                <a:spcPct val="105999"/>
              </a:lnSpc>
            </a:pPr>
            <a:r>
              <a:rPr b="1" dirty="0" sz="1300" kern="0" spc="0">
                <a:solidFill>
                  <a:srgbClr val="262626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12</a:t>
            </a:r>
            <a:r>
              <a:rPr b="1" dirty="0" sz="1300" kern="0" spc="-208">
                <a:solidFill>
                  <a:srgbClr val="262626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b="1" dirty="0" sz="1300" kern="0" spc="0">
                <a:solidFill>
                  <a:srgbClr val="262626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-</a:t>
            </a:r>
            <a:r>
              <a:rPr b="1" dirty="0" sz="1300" kern="0" spc="-220">
                <a:solidFill>
                  <a:srgbClr val="262626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b="1" dirty="0" sz="1300" kern="0" spc="0">
                <a:solidFill>
                  <a:srgbClr val="262626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15楼公寓经 </a:t>
            </a:r>
            <a:r>
              <a:rPr b="1" dirty="0" sz="1300" kern="0" spc="20">
                <a:solidFill>
                  <a:srgbClr val="262626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营收益</a:t>
            </a:r>
            <a:endParaRPr altLang="en-US" dirty="0" sz="1300" lang="en-US"/>
          </a:p>
        </p:txBody>
      </p:sp>
      <p:sp>
        <p:nvSpPr>
          <p:cNvPr id="1048597" name="textbox 16"/>
          <p:cNvSpPr/>
          <p:nvPr/>
        </p:nvSpPr>
        <p:spPr>
          <a:xfrm>
            <a:off x="1057998" y="3723119"/>
            <a:ext cx="1224914" cy="395604"/>
          </a:xfrm>
          <a:prstGeom prst="rect"/>
        </p:spPr>
        <p:txBody>
          <a:bodyPr bIns="0" lIns="0" rIns="0" tIns="0" vert="horz" wrap="square"/>
          <a:p>
            <a:pPr algn="l" eaLnBrk="0" rtl="0">
              <a:lnSpc>
                <a:spcPct val="91000"/>
              </a:lnSpc>
            </a:pPr>
            <a:endParaRPr altLang="en-US" dirty="0" sz="100" lang="en-US"/>
          </a:p>
          <a:p>
            <a:pPr algn="l" eaLnBrk="0" marL="12700" rtl="0">
              <a:lnSpc>
                <a:spcPct val="93000"/>
              </a:lnSpc>
            </a:pPr>
            <a:r>
              <a:rPr b="1" dirty="0" sz="1300" kern="0" spc="40">
                <a:solidFill>
                  <a:srgbClr val="262626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重庆格兰维大酒 </a:t>
            </a:r>
            <a:r>
              <a:rPr b="1" dirty="0" sz="1300" kern="0" spc="40">
                <a:solidFill>
                  <a:srgbClr val="262626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店产权、经营权</a:t>
            </a:r>
            <a:endParaRPr altLang="en-US" dirty="0" sz="1300" lang="en-US"/>
          </a:p>
        </p:txBody>
      </p:sp>
      <p:sp>
        <p:nvSpPr>
          <p:cNvPr id="1048598" name="textbox 18"/>
          <p:cNvSpPr/>
          <p:nvPr/>
        </p:nvSpPr>
        <p:spPr>
          <a:xfrm>
            <a:off x="3100451" y="3735146"/>
            <a:ext cx="740409" cy="203200"/>
          </a:xfrm>
          <a:prstGeom prst="rect"/>
        </p:spPr>
        <p:txBody>
          <a:bodyPr bIns="0" lIns="0" rIns="0" tIns="0" vert="horz" wrap="square"/>
          <a:p>
            <a:pPr algn="l" eaLnBrk="0" rtl="0">
              <a:lnSpc>
                <a:spcPct val="80000"/>
              </a:lnSpc>
            </a:pPr>
            <a:endParaRPr altLang="en-US" dirty="0" sz="100" lang="en-US"/>
          </a:p>
          <a:p>
            <a:pPr algn="l" eaLnBrk="0" marL="12700" rtl="0">
              <a:lnSpc>
                <a:spcPct val="89999"/>
              </a:lnSpc>
            </a:pPr>
            <a:r>
              <a:rPr b="1" dirty="0" sz="1300" kern="0" spc="20">
                <a:solidFill>
                  <a:srgbClr val="262626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11楼产权</a:t>
            </a:r>
            <a:endParaRPr altLang="en-US" dirty="0" sz="1300" 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9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9" name="rect"/>
          <p:cNvSpPr/>
          <p:nvPr/>
        </p:nvSpPr>
        <p:spPr>
          <a:xfrm>
            <a:off x="0" y="0"/>
            <a:ext cx="9906000" cy="6858000"/>
          </a:xfrm>
          <a:prstGeom prst="rect"/>
          <a:solidFill>
            <a:schemeClr val="accent2"/>
          </a:solidFill>
          <a:ln w="12700" cap="flat">
            <a:noFill/>
            <a:prstDash val="solid"/>
            <a:miter lim="0"/>
          </a:ln>
        </p:spPr>
        <p:txBody>
          <a:bodyPr rtlCol="0"/>
          <a:p>
            <a:pPr algn="ctr"/>
            <a:endParaRPr altLang="en-US" lang="zh-CN"/>
          </a:p>
        </p:txBody>
      </p:sp>
      <p:grpSp>
        <p:nvGrpSpPr>
          <p:cNvPr id="30" name="group 6"/>
          <p:cNvGrpSpPr/>
          <p:nvPr/>
        </p:nvGrpSpPr>
        <p:grpSpPr>
          <a:xfrm rot="21600000">
            <a:off x="2869877" y="2662499"/>
            <a:ext cx="7036121" cy="1533002"/>
            <a:chOff x="0" y="0"/>
            <a:chExt cx="7036121" cy="1533002"/>
          </a:xfrm>
        </p:grpSpPr>
        <p:pic>
          <p:nvPicPr>
            <p:cNvPr id="2097163" name="picture 86"/>
            <p:cNvPicPr>
              <a:picLocks/>
            </p:cNvPicPr>
            <p:nvPr/>
          </p:nvPicPr>
          <p:blipFill>
            <a:blip xmlns:r="http://schemas.openxmlformats.org/officeDocument/2006/relationships" r:embed="rId1"/>
            <a:stretch>
              <a:fillRect/>
            </a:stretch>
          </p:blipFill>
          <p:spPr>
            <a:xfrm rot="21600000">
              <a:off x="0" y="0"/>
              <a:ext cx="7036121" cy="1533002"/>
            </a:xfrm>
            <a:prstGeom prst="rect"/>
          </p:spPr>
        </p:pic>
        <p:sp>
          <p:nvSpPr>
            <p:cNvPr id="1048600" name="textbox 88"/>
            <p:cNvSpPr/>
            <p:nvPr/>
          </p:nvSpPr>
          <p:spPr>
            <a:xfrm>
              <a:off x="-12700" y="-12700"/>
              <a:ext cx="7061834" cy="1620519"/>
            </a:xfrm>
            <a:prstGeom prst="rect"/>
          </p:spPr>
          <p:txBody>
            <a:bodyPr bIns="0" lIns="0" rIns="0" tIns="0" vert="horz" wrap="square"/>
            <a:p>
              <a:pPr algn="l" eaLnBrk="0" rtl="0">
                <a:lnSpc>
                  <a:spcPct val="144000"/>
                </a:lnSpc>
              </a:pPr>
              <a:endParaRPr altLang="en-US" dirty="0" sz="1000" lang="en-US"/>
            </a:p>
            <a:p>
              <a:pPr algn="l" eaLnBrk="0" rtl="0">
                <a:lnSpc>
                  <a:spcPct val="145000"/>
                </a:lnSpc>
              </a:pPr>
              <a:endParaRPr altLang="en-US" dirty="0" sz="1000" lang="en-US"/>
            </a:p>
            <a:p>
              <a:pPr algn="l" eaLnBrk="0" rtl="0">
                <a:lnSpc>
                  <a:spcPct val="7000"/>
                </a:lnSpc>
              </a:pPr>
              <a:endParaRPr altLang="en-US" dirty="0" sz="100" lang="en-US"/>
            </a:p>
            <a:p>
              <a:pPr algn="l" eaLnBrk="0" marL="2342515" rtl="0">
                <a:lnSpc>
                  <a:spcPct val="89000"/>
                </a:lnSpc>
              </a:pPr>
              <a:r>
                <a:rPr b="1" dirty="0" sz="4800" kern="0" spc="-20">
                  <a:solidFill>
                    <a:srgbClr val="FFFFFF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酒店项目概要</a:t>
              </a:r>
              <a:endParaRPr altLang="en-US" dirty="0" sz="4800" lang="en-US"/>
            </a:p>
          </p:txBody>
        </p:sp>
      </p:grpSp>
      <p:sp>
        <p:nvSpPr>
          <p:cNvPr id="1048601" name="textbox 90"/>
          <p:cNvSpPr/>
          <p:nvPr/>
        </p:nvSpPr>
        <p:spPr>
          <a:xfrm>
            <a:off x="1290684" y="2129802"/>
            <a:ext cx="1456689" cy="2726689"/>
          </a:xfrm>
          <a:prstGeom prst="rect"/>
        </p:spPr>
        <p:txBody>
          <a:bodyPr bIns="0" lIns="0" rIns="0" tIns="0" vert="horz" wrap="square"/>
          <a:p>
            <a:pPr algn="l" eaLnBrk="0" rtl="0">
              <a:lnSpc>
                <a:spcPct val="166000"/>
              </a:lnSpc>
            </a:pPr>
            <a:endParaRPr altLang="en-US" dirty="0" sz="21000" lang="en-US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3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64" name="picture 92"/>
          <p:cNvPicPr>
            <a:picLocks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 rot="21600000">
            <a:off x="0" y="0"/>
            <a:ext cx="9906000" cy="6858000"/>
          </a:xfrm>
          <a:prstGeom prst="rect"/>
        </p:spPr>
      </p:pic>
      <p:sp>
        <p:nvSpPr>
          <p:cNvPr id="1048602" name="textbox 94"/>
          <p:cNvSpPr/>
          <p:nvPr/>
        </p:nvSpPr>
        <p:spPr>
          <a:xfrm>
            <a:off x="509523" y="1000937"/>
            <a:ext cx="4217670" cy="5159375"/>
          </a:xfrm>
          <a:prstGeom prst="rect"/>
        </p:spPr>
        <p:txBody>
          <a:bodyPr bIns="0" lIns="0" rIns="0" tIns="0" vert="horz" wrap="square"/>
          <a:p>
            <a:pPr algn="l" eaLnBrk="0" rtl="0">
              <a:lnSpc>
                <a:spcPct val="87000"/>
              </a:lnSpc>
            </a:pPr>
            <a:endParaRPr altLang="en-US" dirty="0" sz="100" lang="en-US"/>
          </a:p>
          <a:p>
            <a:pPr algn="l" eaLnBrk="0" indent="9525" marL="12700" rtl="0">
              <a:lnSpc>
                <a:spcPct val="98000"/>
              </a:lnSpc>
            </a:pPr>
            <a:r>
              <a:rPr dirty="0" sz="1400" kern="0" spc="-20">
                <a:solidFill>
                  <a:srgbClr val="263750">
                    <a:alpha val="100000"/>
                  </a:srgbClr>
                </a:solidFill>
                <a:latin typeface="Wingdings" panose="05000000000000000000"/>
                <a:ea typeface="Wingdings" panose="05000000000000000000"/>
                <a:cs typeface="Wingdings" panose="05000000000000000000"/>
              </a:rPr>
              <a:t>&gt; </a:t>
            </a:r>
            <a:r>
              <a:rPr dirty="0" sz="1400" kern="0" spc="-20">
                <a:solidFill>
                  <a:srgbClr val="26375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酒店坐落于重庆中心商务区，渝中区解</a:t>
            </a:r>
            <a:r>
              <a:rPr dirty="0" sz="1400" kern="0" spc="-30">
                <a:solidFill>
                  <a:srgbClr val="26375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放碑</a:t>
            </a:r>
            <a:endParaRPr altLang="en-US" dirty="0" sz="1000" lang="en-US"/>
          </a:p>
          <a:p>
            <a:pPr algn="l" eaLnBrk="0" rtl="0">
              <a:lnSpc>
                <a:spcPct val="175999"/>
              </a:lnSpc>
            </a:pPr>
            <a:endParaRPr altLang="en-US" dirty="0" sz="1000" lang="en-US"/>
          </a:p>
          <a:p>
            <a:pPr algn="l" eaLnBrk="0" marL="38100" rtl="0">
              <a:lnSpc>
                <a:spcPts val="1695"/>
              </a:lnSpc>
              <a:spcBef>
                <a:spcPts val="425"/>
              </a:spcBef>
            </a:pPr>
            <a:r>
              <a:rPr dirty="0" sz="1400" kern="0" spc="-30">
                <a:solidFill>
                  <a:srgbClr val="263750">
                    <a:alpha val="100000"/>
                  </a:srgbClr>
                </a:solidFill>
                <a:latin typeface="Wingdings" panose="05000000000000000000"/>
                <a:ea typeface="Wingdings" panose="05000000000000000000"/>
                <a:cs typeface="Wingdings" panose="05000000000000000000"/>
              </a:rPr>
              <a:t>&gt; </a:t>
            </a:r>
            <a:r>
              <a:rPr dirty="0" sz="1400" kern="0" spc="-30">
                <a:solidFill>
                  <a:srgbClr val="26375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5星级酒店，由格兰维酒店管理公司管理</a:t>
            </a:r>
            <a:endParaRPr altLang="en-US" dirty="0" sz="1400" lang="en-US"/>
          </a:p>
          <a:p>
            <a:pPr algn="l" eaLnBrk="0" marL="38100" rtl="0">
              <a:lnSpc>
                <a:spcPts val="1690"/>
              </a:lnSpc>
              <a:spcBef>
                <a:spcPts val="1425"/>
              </a:spcBef>
            </a:pPr>
            <a:r>
              <a:rPr dirty="0" sz="1400" kern="0" spc="-50">
                <a:solidFill>
                  <a:srgbClr val="263750">
                    <a:alpha val="100000"/>
                  </a:srgbClr>
                </a:solidFill>
                <a:latin typeface="Wingdings" panose="05000000000000000000"/>
                <a:ea typeface="Wingdings" panose="05000000000000000000"/>
                <a:cs typeface="Wingdings" panose="05000000000000000000"/>
              </a:rPr>
              <a:t>&gt; </a:t>
            </a:r>
            <a:r>
              <a:rPr dirty="0" sz="1400" kern="0" spc="-50">
                <a:solidFill>
                  <a:srgbClr val="26375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434间客房，包括11间供长期下榻的服务型公寓</a:t>
            </a:r>
            <a:endParaRPr altLang="en-US" dirty="0" sz="1400" lang="en-US"/>
          </a:p>
          <a:p>
            <a:pPr algn="l" eaLnBrk="0" marL="38100" rtl="0">
              <a:lnSpc>
                <a:spcPts val="1695"/>
              </a:lnSpc>
              <a:spcBef>
                <a:spcPts val="1620"/>
              </a:spcBef>
            </a:pPr>
            <a:r>
              <a:rPr dirty="0" sz="1400" kern="0" spc="-60">
                <a:solidFill>
                  <a:srgbClr val="263750">
                    <a:alpha val="100000"/>
                  </a:srgbClr>
                </a:solidFill>
                <a:latin typeface="Wingdings" panose="05000000000000000000"/>
                <a:ea typeface="Wingdings" panose="05000000000000000000"/>
                <a:cs typeface="Wingdings" panose="05000000000000000000"/>
              </a:rPr>
              <a:t>&gt;</a:t>
            </a:r>
            <a:r>
              <a:rPr dirty="0" sz="1400" kern="0" spc="-120">
                <a:solidFill>
                  <a:srgbClr val="263750">
                    <a:alpha val="100000"/>
                  </a:srgbClr>
                </a:solidFill>
                <a:latin typeface="Wingdings" panose="05000000000000000000"/>
                <a:ea typeface="Wingdings" panose="05000000000000000000"/>
                <a:cs typeface="Wingdings" panose="05000000000000000000"/>
              </a:rPr>
              <a:t> </a:t>
            </a:r>
            <a:r>
              <a:rPr dirty="0" sz="1400" kern="0" spc="-60">
                <a:solidFill>
                  <a:srgbClr val="26375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3家主题餐厅</a:t>
            </a:r>
            <a:endParaRPr altLang="en-US" dirty="0" sz="1400" lang="en-US"/>
          </a:p>
          <a:p>
            <a:pPr algn="l" eaLnBrk="0" rtl="0">
              <a:lnSpc>
                <a:spcPct val="121000"/>
              </a:lnSpc>
            </a:pPr>
            <a:endParaRPr altLang="en-US" dirty="0" sz="1000" lang="en-US"/>
          </a:p>
          <a:p>
            <a:pPr algn="l" eaLnBrk="0" marL="22225" rtl="0">
              <a:lnSpc>
                <a:spcPts val="1810"/>
              </a:lnSpc>
              <a:spcBef>
                <a:spcPts val="430"/>
              </a:spcBef>
            </a:pPr>
            <a:r>
              <a:rPr dirty="0" sz="1400" kern="0" spc="-30">
                <a:solidFill>
                  <a:srgbClr val="263750">
                    <a:alpha val="100000"/>
                  </a:srgbClr>
                </a:solidFill>
                <a:latin typeface="Wingdings" panose="05000000000000000000"/>
                <a:ea typeface="Wingdings" panose="05000000000000000000"/>
                <a:cs typeface="Wingdings" panose="05000000000000000000"/>
              </a:rPr>
              <a:t>&gt;</a:t>
            </a:r>
            <a:r>
              <a:rPr dirty="0" sz="1400" kern="0" spc="-208">
                <a:solidFill>
                  <a:srgbClr val="263750">
                    <a:alpha val="100000"/>
                  </a:srgbClr>
                </a:solidFill>
                <a:latin typeface="Wingdings" panose="05000000000000000000"/>
                <a:ea typeface="Wingdings" panose="05000000000000000000"/>
                <a:cs typeface="Wingdings" panose="05000000000000000000"/>
              </a:rPr>
              <a:t> </a:t>
            </a:r>
            <a:r>
              <a:rPr dirty="0" sz="1400" kern="0" spc="-30">
                <a:solidFill>
                  <a:srgbClr val="26375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宴会厅 / 大会议室</a:t>
            </a:r>
            <a:endParaRPr altLang="en-US" dirty="0" sz="1400" lang="en-US"/>
          </a:p>
          <a:p>
            <a:pPr algn="l" eaLnBrk="0" rtl="0">
              <a:lnSpc>
                <a:spcPct val="116998"/>
              </a:lnSpc>
            </a:pPr>
            <a:endParaRPr altLang="en-US" dirty="0" sz="1000" lang="en-US"/>
          </a:p>
          <a:p>
            <a:pPr algn="l" eaLnBrk="0" marL="267335" rtl="0">
              <a:lnSpc>
                <a:spcPct val="89999"/>
              </a:lnSpc>
              <a:spcBef>
                <a:spcPts val="419"/>
              </a:spcBef>
            </a:pPr>
            <a:r>
              <a:rPr dirty="0" sz="1400" kern="0" spc="-10">
                <a:solidFill>
                  <a:srgbClr val="26375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其它设施包括</a:t>
            </a:r>
            <a:endParaRPr altLang="en-US" dirty="0" sz="1400" lang="en-US"/>
          </a:p>
          <a:p>
            <a:pPr algn="l" eaLnBrk="0" marL="274320" rtl="0">
              <a:lnSpc>
                <a:spcPct val="87998"/>
              </a:lnSpc>
              <a:spcBef>
                <a:spcPts val="395"/>
              </a:spcBef>
            </a:pPr>
            <a:r>
              <a:rPr dirty="0" sz="1400" kern="0" spc="-30">
                <a:solidFill>
                  <a:srgbClr val="26375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•</a:t>
            </a:r>
            <a:r>
              <a:rPr dirty="0" sz="1400" kern="0" spc="50">
                <a:solidFill>
                  <a:srgbClr val="26375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   </a:t>
            </a:r>
            <a:r>
              <a:rPr dirty="0" sz="1400" kern="0" spc="-30">
                <a:solidFill>
                  <a:srgbClr val="26375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游泳池</a:t>
            </a:r>
            <a:endParaRPr altLang="en-US" dirty="0" sz="1400" lang="en-US"/>
          </a:p>
          <a:p>
            <a:pPr algn="l" eaLnBrk="0" marL="274320" rtl="0">
              <a:lnSpc>
                <a:spcPct val="89000"/>
              </a:lnSpc>
              <a:spcBef>
                <a:spcPts val="15"/>
              </a:spcBef>
            </a:pPr>
            <a:r>
              <a:rPr dirty="0" sz="1400" kern="0" spc="-20">
                <a:solidFill>
                  <a:srgbClr val="26375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•</a:t>
            </a:r>
            <a:r>
              <a:rPr dirty="0" sz="1400" kern="0" spc="70">
                <a:solidFill>
                  <a:srgbClr val="26375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   </a:t>
            </a:r>
            <a:r>
              <a:rPr dirty="0" sz="1400" kern="0" spc="-20">
                <a:solidFill>
                  <a:srgbClr val="26375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健康中心/Spa</a:t>
            </a:r>
            <a:endParaRPr altLang="en-US" dirty="0" sz="1400" lang="en-US"/>
          </a:p>
          <a:p>
            <a:pPr algn="l" eaLnBrk="0" marL="274320" rtl="0">
              <a:lnSpc>
                <a:spcPct val="81000"/>
              </a:lnSpc>
              <a:spcBef>
                <a:spcPts val="200"/>
              </a:spcBef>
            </a:pPr>
            <a:r>
              <a:rPr dirty="0" sz="1400" kern="0" spc="-30">
                <a:solidFill>
                  <a:srgbClr val="26375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•</a:t>
            </a:r>
            <a:r>
              <a:rPr dirty="0" sz="1400" kern="0" spc="60">
                <a:solidFill>
                  <a:srgbClr val="26375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   </a:t>
            </a:r>
            <a:r>
              <a:rPr dirty="0" sz="1400" kern="0" spc="-30">
                <a:solidFill>
                  <a:srgbClr val="26375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行政酒廊</a:t>
            </a:r>
            <a:endParaRPr altLang="en-US" dirty="0" sz="1400" lang="en-US"/>
          </a:p>
          <a:p>
            <a:pPr algn="l" eaLnBrk="0" marL="274320" rtl="0">
              <a:lnSpc>
                <a:spcPts val="1704"/>
              </a:lnSpc>
            </a:pPr>
            <a:r>
              <a:rPr dirty="0" sz="1400" kern="0" spc="-30">
                <a:solidFill>
                  <a:srgbClr val="26375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•</a:t>
            </a:r>
            <a:r>
              <a:rPr dirty="0" sz="1400" kern="0" spc="60">
                <a:solidFill>
                  <a:srgbClr val="26375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   </a:t>
            </a:r>
            <a:r>
              <a:rPr dirty="0" sz="1400" kern="0" spc="-30">
                <a:solidFill>
                  <a:srgbClr val="26375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商务中心</a:t>
            </a:r>
            <a:endParaRPr altLang="en-US" dirty="0" sz="1400" lang="en-US"/>
          </a:p>
          <a:p>
            <a:pPr algn="l" eaLnBrk="0" marL="274320" rtl="0">
              <a:lnSpc>
                <a:spcPts val="1820"/>
              </a:lnSpc>
            </a:pPr>
            <a:r>
              <a:rPr dirty="0" sz="1400" kern="0" spc="-30">
                <a:solidFill>
                  <a:srgbClr val="26375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•</a:t>
            </a:r>
            <a:r>
              <a:rPr dirty="0" sz="1400" kern="0" spc="50">
                <a:solidFill>
                  <a:srgbClr val="26375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   </a:t>
            </a:r>
            <a:r>
              <a:rPr dirty="0" sz="1400" kern="0" spc="-30">
                <a:solidFill>
                  <a:srgbClr val="26375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会议室</a:t>
            </a:r>
            <a:endParaRPr altLang="en-US" dirty="0" sz="1400" lang="en-US"/>
          </a:p>
          <a:p>
            <a:pPr algn="l" eaLnBrk="0" marL="272415" rtl="0">
              <a:lnSpc>
                <a:spcPct val="89000"/>
              </a:lnSpc>
              <a:spcBef>
                <a:spcPts val="90"/>
              </a:spcBef>
            </a:pPr>
            <a:r>
              <a:rPr dirty="0" sz="1100" kern="0" spc="-30">
                <a:solidFill>
                  <a:srgbClr val="26375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•</a:t>
            </a:r>
            <a:r>
              <a:rPr dirty="0" sz="1100" kern="0" spc="20">
                <a:solidFill>
                  <a:srgbClr val="26375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     </a:t>
            </a:r>
            <a:r>
              <a:rPr dirty="0" sz="1400" kern="0" spc="-30">
                <a:solidFill>
                  <a:srgbClr val="26375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茶楼</a:t>
            </a:r>
            <a:endParaRPr altLang="en-US" dirty="0" sz="1400" lang="en-US"/>
          </a:p>
        </p:txBody>
      </p:sp>
      <p:sp>
        <p:nvSpPr>
          <p:cNvPr id="1048603" name="rect"/>
          <p:cNvSpPr/>
          <p:nvPr/>
        </p:nvSpPr>
        <p:spPr>
          <a:xfrm>
            <a:off x="8553450" y="44450"/>
            <a:ext cx="1295400" cy="676275"/>
          </a:xfrm>
          <a:prstGeom prst="rect"/>
          <a:solidFill>
            <a:srgbClr val="FFFFFF">
              <a:alpha val="100000"/>
            </a:srgbClr>
          </a:solidFill>
          <a:ln w="12700" cap="flat">
            <a:noFill/>
            <a:prstDash val="solid"/>
            <a:miter lim="0"/>
          </a:ln>
        </p:spPr>
        <p:txBody>
          <a:bodyPr rtlCol="0"/>
          <a:p>
            <a:pPr algn="ctr"/>
            <a:endParaRPr altLang="en-US" lang="zh-CN"/>
          </a:p>
        </p:txBody>
      </p:sp>
      <p:sp>
        <p:nvSpPr>
          <p:cNvPr id="1048604" name="textbox 98"/>
          <p:cNvSpPr/>
          <p:nvPr/>
        </p:nvSpPr>
        <p:spPr>
          <a:xfrm>
            <a:off x="349605" y="253313"/>
            <a:ext cx="1392555" cy="396240"/>
          </a:xfrm>
          <a:prstGeom prst="rect"/>
        </p:spPr>
        <p:txBody>
          <a:bodyPr bIns="0" lIns="0" rIns="0" tIns="0" vert="horz" wrap="square"/>
          <a:p>
            <a:pPr algn="l" eaLnBrk="0" rtl="0">
              <a:lnSpc>
                <a:spcPct val="85998"/>
              </a:lnSpc>
            </a:pPr>
            <a:endParaRPr altLang="en-US" dirty="0" sz="100" lang="en-US"/>
          </a:p>
          <a:p>
            <a:pPr algn="l" eaLnBrk="0" marL="12700" rtl="0">
              <a:lnSpc>
                <a:spcPct val="89999"/>
              </a:lnSpc>
            </a:pPr>
            <a:r>
              <a:rPr dirty="0" sz="2700" kern="0" spc="-1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酒店介绍</a:t>
            </a:r>
            <a:endParaRPr altLang="en-US" dirty="0" sz="2700" lang="en-US"/>
          </a:p>
        </p:txBody>
      </p:sp>
      <p:sp>
        <p:nvSpPr>
          <p:cNvPr id="1048605" name="textbox 100"/>
          <p:cNvSpPr/>
          <p:nvPr/>
        </p:nvSpPr>
        <p:spPr>
          <a:xfrm>
            <a:off x="9739300" y="6648856"/>
            <a:ext cx="107314" cy="179704"/>
          </a:xfrm>
          <a:prstGeom prst="rect"/>
        </p:spPr>
        <p:txBody>
          <a:bodyPr bIns="0" lIns="0" rIns="0" tIns="0" vert="horz" wrap="square"/>
          <a:p>
            <a:pPr algn="l" eaLnBrk="0" rtl="0">
              <a:lnSpc>
                <a:spcPct val="84000"/>
              </a:lnSpc>
            </a:pPr>
            <a:endParaRPr altLang="en-US" dirty="0" sz="100" lang="en-US"/>
          </a:p>
          <a:p>
            <a:pPr algn="l" eaLnBrk="0" marL="12700" rtl="0">
              <a:lnSpc>
                <a:spcPct val="84000"/>
              </a:lnSpc>
            </a:pPr>
            <a:r>
              <a:rPr dirty="0" sz="1200" kern="0" spc="-2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8</a:t>
            </a:r>
            <a:endParaRPr altLang="en-US" dirty="0" sz="1200" lang="en-US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3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" name="group 10"/>
          <p:cNvGrpSpPr/>
          <p:nvPr/>
        </p:nvGrpSpPr>
        <p:grpSpPr>
          <a:xfrm rot="21600000">
            <a:off x="474344" y="1334770"/>
            <a:ext cx="8930005" cy="4667884"/>
            <a:chOff x="0" y="0"/>
            <a:chExt cx="8930005" cy="4667884"/>
          </a:xfrm>
        </p:grpSpPr>
        <p:sp>
          <p:nvSpPr>
            <p:cNvPr id="1048606" name="path"/>
            <p:cNvSpPr/>
            <p:nvPr/>
          </p:nvSpPr>
          <p:spPr>
            <a:xfrm>
              <a:off x="19050" y="0"/>
              <a:ext cx="8891905" cy="255270"/>
            </a:xfrm>
            <a:custGeom>
              <a:avLst/>
              <a:ahLst/>
              <a:rect l="0" t="0" r="0" b="0"/>
              <a:pathLst>
                <a:path w="14003" h="402">
                  <a:moveTo>
                    <a:pt x="0" y="0"/>
                  </a:moveTo>
                  <a:lnTo>
                    <a:pt x="1843" y="0"/>
                  </a:lnTo>
                  <a:lnTo>
                    <a:pt x="1843" y="402"/>
                  </a:lnTo>
                  <a:lnTo>
                    <a:pt x="0" y="402"/>
                  </a:lnTo>
                  <a:lnTo>
                    <a:pt x="0" y="0"/>
                  </a:lnTo>
                  <a:close/>
                  <a:moveTo>
                    <a:pt x="1843" y="0"/>
                  </a:moveTo>
                  <a:lnTo>
                    <a:pt x="6993" y="0"/>
                  </a:lnTo>
                  <a:lnTo>
                    <a:pt x="6993" y="402"/>
                  </a:lnTo>
                  <a:lnTo>
                    <a:pt x="1843" y="402"/>
                  </a:lnTo>
                  <a:lnTo>
                    <a:pt x="1843" y="0"/>
                  </a:lnTo>
                  <a:close/>
                  <a:moveTo>
                    <a:pt x="6993" y="0"/>
                  </a:moveTo>
                  <a:lnTo>
                    <a:pt x="8980" y="0"/>
                  </a:lnTo>
                  <a:lnTo>
                    <a:pt x="8980" y="402"/>
                  </a:lnTo>
                  <a:lnTo>
                    <a:pt x="6993" y="402"/>
                  </a:lnTo>
                  <a:lnTo>
                    <a:pt x="6993" y="0"/>
                  </a:lnTo>
                  <a:close/>
                  <a:moveTo>
                    <a:pt x="8980" y="0"/>
                  </a:moveTo>
                  <a:lnTo>
                    <a:pt x="14003" y="0"/>
                  </a:lnTo>
                  <a:lnTo>
                    <a:pt x="14003" y="402"/>
                  </a:lnTo>
                  <a:lnTo>
                    <a:pt x="8980" y="402"/>
                  </a:lnTo>
                  <a:lnTo>
                    <a:pt x="8980" y="0"/>
                  </a:lnTo>
                  <a:close/>
                </a:path>
              </a:pathLst>
            </a:custGeom>
            <a:solidFill>
              <a:srgbClr val="144D73">
                <a:alpha val="100000"/>
              </a:srgbClr>
            </a:solidFill>
            <a:ln w="12700" cap="flat">
              <a:noFill/>
              <a:prstDash val="solid"/>
              <a:miter lim="0"/>
            </a:ln>
          </p:spPr>
          <p:txBody>
            <a:bodyPr rtlCol="0"/>
            <a:p>
              <a:pPr algn="ctr"/>
              <a:endParaRPr altLang="en-US" lang="zh-CN"/>
            </a:p>
          </p:txBody>
        </p:sp>
        <p:sp>
          <p:nvSpPr>
            <p:cNvPr id="1048607" name="path"/>
            <p:cNvSpPr/>
            <p:nvPr/>
          </p:nvSpPr>
          <p:spPr>
            <a:xfrm>
              <a:off x="0" y="90475"/>
              <a:ext cx="8930005" cy="4577409"/>
            </a:xfrm>
            <a:custGeom>
              <a:avLst/>
              <a:ahLst/>
              <a:rect l="0" t="0" r="0" b="0"/>
              <a:pathLst>
                <a:path w="14063" h="7208">
                  <a:moveTo>
                    <a:pt x="15" y="7193"/>
                  </a:moveTo>
                  <a:lnTo>
                    <a:pt x="14048" y="7193"/>
                  </a:lnTo>
                </a:path>
              </a:pathLst>
            </a:custGeom>
            <a:noFill/>
            <a:ln w="19050" cap="rnd">
              <a:solidFill>
                <a:srgbClr val="144D73">
                  <a:alpha val="100000"/>
                </a:srgbClr>
              </a:solidFill>
              <a:prstDash val="solid"/>
            </a:ln>
          </p:spPr>
          <p:txBody>
            <a:bodyPr rtlCol="0"/>
            <a:p>
              <a:pPr algn="ctr"/>
              <a:endParaRPr altLang="en-US" lang="zh-CN"/>
            </a:p>
          </p:txBody>
        </p:sp>
      </p:grpSp>
      <p:graphicFrame>
        <p:nvGraphicFramePr>
          <p:cNvPr id="4194304" name="table 148"/>
          <p:cNvGraphicFramePr>
            <a:graphicFrameLocks noGrp="1"/>
          </p:cNvGraphicFramePr>
          <p:nvPr/>
        </p:nvGraphicFramePr>
        <p:xfrm>
          <a:off x="474344" y="1315720"/>
          <a:ext cx="8929370" cy="4695825"/>
        </p:xfrm>
        <a:graphic>
          <a:graphicData uri="http://schemas.openxmlformats.org/drawingml/2006/table">
            <a:tbl>
              <a:tblPr/>
              <a:tblGrid>
                <a:gridCol w="1189355"/>
                <a:gridCol w="3270884"/>
                <a:gridCol w="1261110"/>
                <a:gridCol w="3208020"/>
              </a:tblGrid>
              <a:tr h="274320">
                <a:tc>
                  <a:txBody>
                    <a:bodyPr/>
                    <a:p>
                      <a:pPr algn="l" eaLnBrk="0" rtl="0">
                        <a:lnSpc>
                          <a:spcPct val="104000"/>
                        </a:lnSpc>
                      </a:pPr>
                      <a:endParaRPr altLang="en-US" dirty="0" sz="400" lang="en-US"/>
                    </a:p>
                    <a:p>
                      <a:pPr algn="l" eaLnBrk="0" marL="453390" rtl="0">
                        <a:lnSpc>
                          <a:spcPct val="89000"/>
                        </a:lnSpc>
                        <a:spcBef>
                          <a:spcPts val="0"/>
                        </a:spcBef>
                      </a:pPr>
                      <a:r>
                        <a:rPr dirty="0" sz="1200" kern="0" spc="-10">
                          <a:solidFill>
                            <a:srgbClr val="FFFFFF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楼层</a:t>
                      </a:r>
                      <a:endParaRPr altLang="en-US" dirty="0" sz="1200" lang="en-US"/>
                    </a:p>
                  </a:txBody>
                  <a:tcPr marL="0" marR="0" marT="0" marB="0" anchor="t">
                    <a:lnL w="19050" cmpd="sng">
                      <a:solidFill>
                        <a:srgbClr val="144D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mpd="sng">
                      <a:solidFill>
                        <a:srgbClr val="144D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mpd="sng">
                      <a:solidFill>
                        <a:srgbClr val="144D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mpd="sng">
                      <a:solidFill>
                        <a:srgbClr val="144D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p>
                      <a:pPr algn="l" eaLnBrk="0" rtl="0">
                        <a:lnSpc>
                          <a:spcPct val="101000"/>
                        </a:lnSpc>
                      </a:pPr>
                      <a:endParaRPr altLang="en-US" dirty="0" sz="400" lang="en-US"/>
                    </a:p>
                    <a:p>
                      <a:pPr algn="l" eaLnBrk="0" marL="1484630" rtl="0">
                        <a:lnSpc>
                          <a:spcPct val="89999"/>
                        </a:lnSpc>
                        <a:spcBef>
                          <a:spcPts val="0"/>
                        </a:spcBef>
                      </a:pPr>
                      <a:r>
                        <a:rPr dirty="0" sz="1200" kern="0" spc="-10">
                          <a:solidFill>
                            <a:srgbClr val="FFFFFF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功能</a:t>
                      </a:r>
                      <a:endParaRPr altLang="en-US" dirty="0" sz="1200" lang="en-US"/>
                    </a:p>
                  </a:txBody>
                  <a:tcPr marL="0" marR="0" marT="0" marB="0" anchor="t">
                    <a:lnL w="3175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mpd="sng">
                      <a:solidFill>
                        <a:srgbClr val="144D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mpd="sng">
                      <a:solidFill>
                        <a:srgbClr val="144D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p>
                      <a:pPr algn="l" eaLnBrk="0" rtl="0">
                        <a:lnSpc>
                          <a:spcPct val="104000"/>
                        </a:lnSpc>
                      </a:pPr>
                      <a:endParaRPr altLang="en-US" dirty="0" sz="200" lang="en-US"/>
                    </a:p>
                    <a:p>
                      <a:pPr algn="l" eaLnBrk="0" marL="333375" rtl="0">
                        <a:lnSpc>
                          <a:spcPts val="1550"/>
                        </a:lnSpc>
                        <a:spcBef>
                          <a:spcPts val="0"/>
                        </a:spcBef>
                      </a:pPr>
                      <a:r>
                        <a:rPr dirty="0" sz="1200" kern="0" spc="-30">
                          <a:solidFill>
                            <a:srgbClr val="FFFFFF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面积</a:t>
                      </a:r>
                      <a:r>
                        <a:rPr dirty="0" sz="1200" kern="0" spc="90">
                          <a:solidFill>
                            <a:srgbClr val="FFFFFF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 </a:t>
                      </a:r>
                      <a:r>
                        <a:rPr dirty="0" sz="1200" kern="0" spc="-30">
                          <a:solidFill>
                            <a:srgbClr val="FFFFFF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(㎡)</a:t>
                      </a:r>
                      <a:endParaRPr altLang="en-US" dirty="0" sz="1200" lang="en-US"/>
                    </a:p>
                  </a:txBody>
                  <a:tcPr marL="0" marR="0" marT="0" marB="0" anchor="t">
                    <a:lnL w="3175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mpd="sng">
                      <a:solidFill>
                        <a:srgbClr val="144D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mpd="sng">
                      <a:solidFill>
                        <a:srgbClr val="144D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p>
                      <a:pPr algn="l" eaLnBrk="0" rtl="0">
                        <a:lnSpc>
                          <a:spcPct val="101000"/>
                        </a:lnSpc>
                      </a:pPr>
                      <a:endParaRPr altLang="en-US" dirty="0" sz="400" lang="en-US"/>
                    </a:p>
                    <a:p>
                      <a:pPr algn="l" eaLnBrk="0" marL="1442720" rtl="0">
                        <a:lnSpc>
                          <a:spcPct val="89999"/>
                        </a:lnSpc>
                        <a:spcBef>
                          <a:spcPts val="0"/>
                        </a:spcBef>
                      </a:pPr>
                      <a:r>
                        <a:rPr dirty="0" sz="1200" kern="0" spc="-10">
                          <a:solidFill>
                            <a:srgbClr val="FFFFFF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备注</a:t>
                      </a:r>
                      <a:endParaRPr altLang="en-US" dirty="0" sz="1200" lang="en-US"/>
                    </a:p>
                  </a:txBody>
                  <a:tcPr marL="0" marR="0" marT="0" marB="0" anchor="t">
                    <a:lnL w="3175" cmpd="sng">
                      <a:solidFill>
                        <a:srgbClr val="144D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  <a:headEnd type="none" w="med" len="med"/>
                      <a:tailEnd type="none" w="med" len="med"/>
                    </a:lnR>
                    <a:lnT w="19050" cmpd="sng">
                      <a:solidFill>
                        <a:srgbClr val="144D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mpd="sng">
                      <a:solidFill>
                        <a:srgbClr val="144D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9554">
                <a:tc>
                  <a:txBody>
                    <a:bodyPr/>
                    <a:p>
                      <a:pPr algn="l" eaLnBrk="0" rtl="0">
                        <a:lnSpc>
                          <a:spcPct val="109000"/>
                        </a:lnSpc>
                      </a:pPr>
                      <a:endParaRPr altLang="en-US" dirty="0" sz="400" lang="en-US"/>
                    </a:p>
                    <a:p>
                      <a:pPr algn="l" eaLnBrk="0" marL="515619" rtl="0">
                        <a:lnSpc>
                          <a:spcPct val="83000"/>
                        </a:lnSpc>
                        <a:spcBef>
                          <a:spcPts val="5"/>
                        </a:spcBef>
                      </a:pPr>
                      <a:r>
                        <a:rPr dirty="0" sz="900" kern="0" spc="-40">
                          <a:solidFill>
                            <a:srgbClr val="40404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B4F</a:t>
                      </a:r>
                      <a:endParaRPr altLang="en-US" dirty="0" sz="900" lang="en-US"/>
                    </a:p>
                  </a:txBody>
                  <a:tcPr marL="0" marR="0" marT="0" marB="0" anchor="t">
                    <a:lnL w="19050" cmpd="sng">
                      <a:solidFill>
                        <a:srgbClr val="144D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mpd="sng">
                      <a:solidFill>
                        <a:srgbClr val="144D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mpd="sng">
                      <a:solidFill>
                        <a:srgbClr val="144D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mpd="sng">
                      <a:solidFill>
                        <a:srgbClr val="144D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p>
                      <a:pPr algn="l" eaLnBrk="0" rtl="0">
                        <a:lnSpc>
                          <a:spcPct val="125000"/>
                        </a:lnSpc>
                      </a:pPr>
                      <a:endParaRPr altLang="en-US" dirty="0" sz="300" lang="en-US"/>
                    </a:p>
                    <a:p>
                      <a:pPr algn="l" eaLnBrk="0" marL="1523365" rtl="0">
                        <a:lnSpc>
                          <a:spcPct val="89999"/>
                        </a:lnSpc>
                        <a:spcBef>
                          <a:spcPts val="0"/>
                        </a:spcBef>
                      </a:pPr>
                      <a:r>
                        <a:rPr dirty="0" sz="900" kern="0" spc="-10">
                          <a:solidFill>
                            <a:srgbClr val="40404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设备</a:t>
                      </a:r>
                      <a:endParaRPr altLang="en-US" dirty="0" sz="900" lang="en-US"/>
                    </a:p>
                  </a:txBody>
                  <a:tcPr marL="0" marR="0" marT="0" marB="0" anchor="t">
                    <a:lnL w="3175" cmpd="sng">
                      <a:solidFill>
                        <a:srgbClr val="144D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mpd="sng">
                      <a:solidFill>
                        <a:srgbClr val="144D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mpd="sng">
                      <a:solidFill>
                        <a:srgbClr val="144D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mpd="sng">
                      <a:solidFill>
                        <a:srgbClr val="144D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p>
                      <a:pPr algn="l" eaLnBrk="0" rtl="0">
                        <a:lnSpc>
                          <a:spcPct val="107000"/>
                        </a:lnSpc>
                      </a:pPr>
                      <a:endParaRPr altLang="en-US" dirty="0" sz="400" lang="en-US"/>
                    </a:p>
                    <a:p>
                      <a:pPr algn="l" eaLnBrk="0" marL="427355" rtl="0">
                        <a:lnSpc>
                          <a:spcPct val="84000"/>
                        </a:lnSpc>
                        <a:spcBef>
                          <a:spcPts val="5"/>
                        </a:spcBef>
                      </a:pPr>
                      <a:r>
                        <a:rPr dirty="0" sz="900" kern="0" spc="-20">
                          <a:solidFill>
                            <a:srgbClr val="40404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1816.72</a:t>
                      </a:r>
                      <a:endParaRPr altLang="en-US" dirty="0" sz="900" lang="en-US"/>
                    </a:p>
                  </a:txBody>
                  <a:tcPr marL="0" marR="0" marT="0" marB="0" anchor="t">
                    <a:lnL w="3175" cmpd="sng">
                      <a:solidFill>
                        <a:srgbClr val="144D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mpd="sng">
                      <a:solidFill>
                        <a:srgbClr val="144D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mpd="sng">
                      <a:solidFill>
                        <a:srgbClr val="144D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mpd="sng">
                      <a:solidFill>
                        <a:srgbClr val="144D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p>
                      <a:pPr algn="l" eaLnBrk="0" rtl="0">
                        <a:lnSpc>
                          <a:spcPct val="100000"/>
                        </a:lnSpc>
                      </a:pPr>
                      <a:endParaRPr altLang="en-US" dirty="0" sz="1000" lang="en-US"/>
                    </a:p>
                  </a:txBody>
                  <a:tcPr marL="0" marR="0" marT="0" marB="0" anchor="t">
                    <a:lnL w="3175" cmpd="sng">
                      <a:solidFill>
                        <a:srgbClr val="144D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  <a:headEnd type="none" w="med" len="med"/>
                      <a:tailEnd type="none" w="med" len="med"/>
                    </a:lnR>
                    <a:lnT w="19050" cmpd="sng">
                      <a:solidFill>
                        <a:srgbClr val="144D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mpd="sng">
                      <a:solidFill>
                        <a:srgbClr val="144D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9554">
                <a:tc>
                  <a:txBody>
                    <a:bodyPr/>
                    <a:p>
                      <a:pPr algn="l" eaLnBrk="0" rtl="0">
                        <a:lnSpc>
                          <a:spcPct val="108000"/>
                        </a:lnSpc>
                      </a:pPr>
                      <a:endParaRPr altLang="en-US" dirty="0" sz="400" lang="en-US"/>
                    </a:p>
                    <a:p>
                      <a:pPr algn="l" eaLnBrk="0" marL="515619" rtl="0">
                        <a:lnSpc>
                          <a:spcPct val="84000"/>
                        </a:lnSpc>
                        <a:spcBef>
                          <a:spcPts val="0"/>
                        </a:spcBef>
                      </a:pPr>
                      <a:r>
                        <a:rPr dirty="0" sz="900" kern="0" spc="-40">
                          <a:solidFill>
                            <a:srgbClr val="40404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B2F</a:t>
                      </a:r>
                      <a:endParaRPr altLang="en-US" dirty="0" sz="900" lang="en-US"/>
                    </a:p>
                  </a:txBody>
                  <a:tcPr marL="0" marR="0" marT="0" marB="0" anchor="t">
                    <a:lnL w="19050" cmpd="sng">
                      <a:solidFill>
                        <a:srgbClr val="144D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mpd="sng">
                      <a:solidFill>
                        <a:srgbClr val="144D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mpd="sng">
                      <a:solidFill>
                        <a:srgbClr val="144D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mpd="sng">
                      <a:solidFill>
                        <a:srgbClr val="144D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p>
                      <a:pPr algn="l" eaLnBrk="0" rtl="0">
                        <a:lnSpc>
                          <a:spcPct val="126000"/>
                        </a:lnSpc>
                      </a:pPr>
                      <a:endParaRPr altLang="en-US" dirty="0" sz="300" lang="en-US"/>
                    </a:p>
                    <a:p>
                      <a:pPr algn="l" eaLnBrk="0" marL="1523365" rtl="0">
                        <a:lnSpc>
                          <a:spcPct val="89999"/>
                        </a:lnSpc>
                      </a:pPr>
                      <a:r>
                        <a:rPr dirty="0" sz="900" kern="0" spc="-10">
                          <a:solidFill>
                            <a:srgbClr val="40404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设备</a:t>
                      </a:r>
                      <a:endParaRPr altLang="en-US" dirty="0" sz="900" lang="en-US"/>
                    </a:p>
                  </a:txBody>
                  <a:tcPr marL="0" marR="0" marT="0" marB="0" anchor="t">
                    <a:lnL w="3175" cmpd="sng">
                      <a:solidFill>
                        <a:srgbClr val="144D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mpd="sng">
                      <a:solidFill>
                        <a:srgbClr val="144D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mpd="sng">
                      <a:solidFill>
                        <a:srgbClr val="144D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mpd="sng">
                      <a:solidFill>
                        <a:srgbClr val="144D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p>
                      <a:pPr algn="l" eaLnBrk="0" rtl="0">
                        <a:lnSpc>
                          <a:spcPct val="108000"/>
                        </a:lnSpc>
                      </a:pPr>
                      <a:endParaRPr altLang="en-US" dirty="0" sz="400" lang="en-US"/>
                    </a:p>
                    <a:p>
                      <a:pPr algn="l" eaLnBrk="0" marL="427355" rtl="0">
                        <a:lnSpc>
                          <a:spcPct val="84000"/>
                        </a:lnSpc>
                      </a:pPr>
                      <a:r>
                        <a:rPr dirty="0" sz="900" kern="0" spc="-20">
                          <a:solidFill>
                            <a:srgbClr val="40404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1537.39</a:t>
                      </a:r>
                      <a:endParaRPr altLang="en-US" dirty="0" sz="900" lang="en-US"/>
                    </a:p>
                  </a:txBody>
                  <a:tcPr marL="0" marR="0" marT="0" marB="0" anchor="t">
                    <a:lnL w="3175" cmpd="sng">
                      <a:solidFill>
                        <a:srgbClr val="144D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mpd="sng">
                      <a:solidFill>
                        <a:srgbClr val="144D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mpd="sng">
                      <a:solidFill>
                        <a:srgbClr val="144D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mpd="sng">
                      <a:solidFill>
                        <a:srgbClr val="144D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p>
                      <a:pPr algn="l" eaLnBrk="0" rtl="0">
                        <a:lnSpc>
                          <a:spcPct val="100000"/>
                        </a:lnSpc>
                      </a:pPr>
                      <a:endParaRPr altLang="en-US" dirty="0" sz="1000" lang="en-US"/>
                    </a:p>
                  </a:txBody>
                  <a:tcPr marL="0" marR="0" marT="0" marB="0" anchor="t">
                    <a:lnL w="3175" cmpd="sng">
                      <a:solidFill>
                        <a:srgbClr val="144D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  <a:headEnd type="none" w="med" len="med"/>
                      <a:tailEnd type="none" w="med" len="med"/>
                    </a:lnR>
                    <a:lnT w="3175" cmpd="sng">
                      <a:solidFill>
                        <a:srgbClr val="144D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mpd="sng">
                      <a:solidFill>
                        <a:srgbClr val="144D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8920">
                <a:tc>
                  <a:txBody>
                    <a:bodyPr/>
                    <a:p>
                      <a:pPr algn="l" eaLnBrk="0" rtl="0">
                        <a:lnSpc>
                          <a:spcPct val="108000"/>
                        </a:lnSpc>
                      </a:pPr>
                      <a:endParaRPr altLang="en-US" dirty="0" sz="400" lang="en-US"/>
                    </a:p>
                    <a:p>
                      <a:pPr algn="l" eaLnBrk="0" marL="515619" rtl="0">
                        <a:lnSpc>
                          <a:spcPct val="84000"/>
                        </a:lnSpc>
                        <a:spcBef>
                          <a:spcPts val="5"/>
                        </a:spcBef>
                      </a:pPr>
                      <a:r>
                        <a:rPr dirty="0" sz="900" kern="0" spc="-40">
                          <a:solidFill>
                            <a:srgbClr val="40404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B1F</a:t>
                      </a:r>
                      <a:endParaRPr altLang="en-US" dirty="0" sz="900" lang="en-US"/>
                    </a:p>
                  </a:txBody>
                  <a:tcPr marL="0" marR="0" marT="0" marB="0" anchor="t">
                    <a:lnL w="19050" cmpd="sng">
                      <a:solidFill>
                        <a:srgbClr val="144D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mpd="sng">
                      <a:solidFill>
                        <a:srgbClr val="144D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mpd="sng">
                      <a:solidFill>
                        <a:srgbClr val="144D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mpd="sng">
                      <a:solidFill>
                        <a:srgbClr val="144D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p>
                      <a:pPr algn="l" eaLnBrk="0" rtl="0">
                        <a:lnSpc>
                          <a:spcPct val="126000"/>
                        </a:lnSpc>
                      </a:pPr>
                      <a:endParaRPr altLang="en-US" dirty="0" sz="300" lang="en-US"/>
                    </a:p>
                    <a:p>
                      <a:pPr algn="l" eaLnBrk="0" marL="1523365" rtl="0">
                        <a:lnSpc>
                          <a:spcPct val="89999"/>
                        </a:lnSpc>
                        <a:spcBef>
                          <a:spcPts val="5"/>
                        </a:spcBef>
                      </a:pPr>
                      <a:r>
                        <a:rPr dirty="0" sz="900" kern="0" spc="-10">
                          <a:solidFill>
                            <a:srgbClr val="40404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设备</a:t>
                      </a:r>
                      <a:endParaRPr altLang="en-US" dirty="0" sz="900" lang="en-US"/>
                    </a:p>
                  </a:txBody>
                  <a:tcPr marL="0" marR="0" marT="0" marB="0" anchor="t">
                    <a:lnL w="3175" cmpd="sng">
                      <a:solidFill>
                        <a:srgbClr val="144D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mpd="sng">
                      <a:solidFill>
                        <a:srgbClr val="144D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mpd="sng">
                      <a:solidFill>
                        <a:srgbClr val="144D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mpd="sng">
                      <a:solidFill>
                        <a:srgbClr val="144D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p>
                      <a:pPr algn="l" eaLnBrk="0" rtl="0">
                        <a:lnSpc>
                          <a:spcPct val="108000"/>
                        </a:lnSpc>
                      </a:pPr>
                      <a:endParaRPr altLang="en-US" dirty="0" sz="400" lang="en-US"/>
                    </a:p>
                    <a:p>
                      <a:pPr algn="l" eaLnBrk="0" marL="458469" rtl="0">
                        <a:lnSpc>
                          <a:spcPct val="84000"/>
                        </a:lnSpc>
                        <a:spcBef>
                          <a:spcPts val="5"/>
                        </a:spcBef>
                      </a:pPr>
                      <a:r>
                        <a:rPr dirty="0" sz="900" kern="0" spc="-20">
                          <a:solidFill>
                            <a:srgbClr val="40404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385.17</a:t>
                      </a:r>
                      <a:endParaRPr altLang="en-US" dirty="0" sz="900" lang="en-US"/>
                    </a:p>
                  </a:txBody>
                  <a:tcPr marL="0" marR="0" marT="0" marB="0" anchor="t">
                    <a:lnL w="3175" cmpd="sng">
                      <a:solidFill>
                        <a:srgbClr val="144D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mpd="sng">
                      <a:solidFill>
                        <a:srgbClr val="144D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mpd="sng">
                      <a:solidFill>
                        <a:srgbClr val="144D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mpd="sng">
                      <a:solidFill>
                        <a:srgbClr val="144D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p>
                      <a:pPr algn="l" eaLnBrk="0" rtl="0">
                        <a:lnSpc>
                          <a:spcPct val="100000"/>
                        </a:lnSpc>
                      </a:pPr>
                      <a:endParaRPr altLang="en-US" dirty="0" sz="1000" lang="en-US"/>
                    </a:p>
                  </a:txBody>
                  <a:tcPr marL="0" marR="0" marT="0" marB="0" anchor="t">
                    <a:lnL w="3175" cmpd="sng">
                      <a:solidFill>
                        <a:srgbClr val="144D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  <a:headEnd type="none" w="med" len="med"/>
                      <a:tailEnd type="none" w="med" len="med"/>
                    </a:lnR>
                    <a:lnT w="3175" cmpd="sng">
                      <a:solidFill>
                        <a:srgbClr val="144D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mpd="sng">
                      <a:solidFill>
                        <a:srgbClr val="144D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2425">
                <a:tc>
                  <a:txBody>
                    <a:bodyPr/>
                    <a:p>
                      <a:pPr algn="l" eaLnBrk="0" rtl="0">
                        <a:lnSpc>
                          <a:spcPct val="108000"/>
                        </a:lnSpc>
                      </a:pPr>
                      <a:endParaRPr altLang="en-US" dirty="0" sz="700" lang="en-US"/>
                    </a:p>
                    <a:p>
                      <a:pPr algn="l" eaLnBrk="0" marL="536575" rtl="0">
                        <a:lnSpc>
                          <a:spcPct val="84000"/>
                        </a:lnSpc>
                        <a:spcBef>
                          <a:spcPts val="5"/>
                        </a:spcBef>
                      </a:pPr>
                      <a:r>
                        <a:rPr dirty="0" sz="900" kern="0" spc="-30">
                          <a:solidFill>
                            <a:srgbClr val="40404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GF</a:t>
                      </a:r>
                      <a:endParaRPr altLang="en-US" dirty="0" sz="900" lang="en-US"/>
                    </a:p>
                  </a:txBody>
                  <a:tcPr marL="0" marR="0" marT="0" marB="0" anchor="t">
                    <a:lnL w="19050" cmpd="sng">
                      <a:solidFill>
                        <a:srgbClr val="144D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mpd="sng">
                      <a:solidFill>
                        <a:srgbClr val="144D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mpd="sng">
                      <a:solidFill>
                        <a:srgbClr val="144D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mpd="sng">
                      <a:solidFill>
                        <a:srgbClr val="144D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p>
                      <a:pPr algn="l" eaLnBrk="0" rtl="0">
                        <a:lnSpc>
                          <a:spcPct val="102000"/>
                        </a:lnSpc>
                      </a:pPr>
                      <a:endParaRPr altLang="en-US" dirty="0" sz="700" lang="en-US"/>
                    </a:p>
                    <a:p>
                      <a:pPr algn="l" eaLnBrk="0" marL="1522730" rtl="0">
                        <a:lnSpc>
                          <a:spcPct val="89000"/>
                        </a:lnSpc>
                        <a:spcBef>
                          <a:spcPts val="5"/>
                        </a:spcBef>
                      </a:pPr>
                      <a:r>
                        <a:rPr dirty="0" sz="900" kern="0" spc="-10">
                          <a:solidFill>
                            <a:srgbClr val="40404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大堂</a:t>
                      </a:r>
                      <a:endParaRPr altLang="en-US" dirty="0" sz="900" lang="en-US"/>
                    </a:p>
                  </a:txBody>
                  <a:tcPr marL="0" marR="0" marT="0" marB="0" anchor="t">
                    <a:lnL w="3175" cmpd="sng">
                      <a:solidFill>
                        <a:srgbClr val="144D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mpd="sng">
                      <a:solidFill>
                        <a:srgbClr val="144D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mpd="sng">
                      <a:solidFill>
                        <a:srgbClr val="144D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mpd="sng">
                      <a:solidFill>
                        <a:srgbClr val="144D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p>
                      <a:pPr algn="l" eaLnBrk="0" rtl="0">
                        <a:lnSpc>
                          <a:spcPct val="108000"/>
                        </a:lnSpc>
                      </a:pPr>
                      <a:endParaRPr altLang="en-US" dirty="0" sz="700" lang="en-US"/>
                    </a:p>
                    <a:p>
                      <a:pPr algn="l" eaLnBrk="0" marL="460375" rtl="0">
                        <a:lnSpc>
                          <a:spcPct val="84000"/>
                        </a:lnSpc>
                        <a:spcBef>
                          <a:spcPts val="5"/>
                        </a:spcBef>
                      </a:pPr>
                      <a:r>
                        <a:rPr dirty="0" sz="900" kern="0" spc="-20">
                          <a:solidFill>
                            <a:srgbClr val="40404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178.02</a:t>
                      </a:r>
                      <a:endParaRPr altLang="en-US" dirty="0" sz="900" lang="en-US"/>
                    </a:p>
                  </a:txBody>
                  <a:tcPr marL="0" marR="0" marT="0" marB="0" anchor="t">
                    <a:lnL w="3175" cmpd="sng">
                      <a:solidFill>
                        <a:srgbClr val="144D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mpd="sng">
                      <a:solidFill>
                        <a:srgbClr val="144D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mpd="sng">
                      <a:solidFill>
                        <a:srgbClr val="144D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mpd="sng">
                      <a:solidFill>
                        <a:srgbClr val="144D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p>
                      <a:pPr algn="l" eaLnBrk="0" rtl="0">
                        <a:lnSpc>
                          <a:spcPct val="129999"/>
                        </a:lnSpc>
                      </a:pPr>
                      <a:endParaRPr altLang="en-US" dirty="0" sz="200" lang="en-US"/>
                    </a:p>
                    <a:p>
                      <a:pPr algn="l" eaLnBrk="0" indent="-6350" marL="516890" rtl="0">
                        <a:lnSpc>
                          <a:spcPct val="92000"/>
                        </a:lnSpc>
                        <a:spcBef>
                          <a:spcPts val="0"/>
                        </a:spcBef>
                      </a:pPr>
                      <a:r>
                        <a:rPr dirty="0" sz="900" kern="0" spc="0">
                          <a:solidFill>
                            <a:srgbClr val="40404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大堂产权为公共产权，与其他业主如</a:t>
                      </a:r>
                      <a:r>
                        <a:rPr dirty="0" sz="900" kern="0" spc="-10">
                          <a:solidFill>
                            <a:srgbClr val="40404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中信集</a:t>
                      </a:r>
                      <a:r>
                        <a:rPr dirty="0" sz="900" kern="0" spc="0">
                          <a:solidFill>
                            <a:srgbClr val="40404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                 </a:t>
                      </a:r>
                      <a:r>
                        <a:rPr dirty="0" sz="900" kern="0" spc="0">
                          <a:solidFill>
                            <a:srgbClr val="40404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团，财信集团共享，酒店</a:t>
                      </a:r>
                      <a:r>
                        <a:rPr dirty="0" sz="900" kern="0" spc="-10">
                          <a:solidFill>
                            <a:srgbClr val="40404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拥有大堂的使用权</a:t>
                      </a:r>
                      <a:endParaRPr altLang="en-US" dirty="0" sz="900" lang="en-US"/>
                    </a:p>
                  </a:txBody>
                  <a:tcPr marL="0" marR="0" marT="0" marB="0" anchor="t">
                    <a:lnL w="3175" cmpd="sng">
                      <a:solidFill>
                        <a:srgbClr val="144D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  <a:headEnd type="none" w="med" len="med"/>
                      <a:tailEnd type="none" w="med" len="med"/>
                    </a:lnR>
                    <a:lnT w="3175" cmpd="sng">
                      <a:solidFill>
                        <a:srgbClr val="144D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mpd="sng">
                      <a:solidFill>
                        <a:srgbClr val="144D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8920">
                <a:tc>
                  <a:txBody>
                    <a:bodyPr/>
                    <a:p>
                      <a:pPr algn="l" eaLnBrk="0" rtl="0">
                        <a:lnSpc>
                          <a:spcPct val="107000"/>
                        </a:lnSpc>
                      </a:pPr>
                      <a:endParaRPr altLang="en-US" dirty="0" sz="400" lang="en-US"/>
                    </a:p>
                    <a:p>
                      <a:pPr algn="l" eaLnBrk="0" marL="546100" rtl="0">
                        <a:lnSpc>
                          <a:spcPct val="84000"/>
                        </a:lnSpc>
                        <a:spcBef>
                          <a:spcPts val="0"/>
                        </a:spcBef>
                      </a:pPr>
                      <a:r>
                        <a:rPr dirty="0" sz="900" kern="0" spc="-30">
                          <a:solidFill>
                            <a:srgbClr val="40404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2F</a:t>
                      </a:r>
                      <a:endParaRPr altLang="en-US" dirty="0" sz="900" lang="en-US"/>
                    </a:p>
                  </a:txBody>
                  <a:tcPr marL="0" marR="0" marT="0" marB="0" anchor="t">
                    <a:lnL w="19050" cmpd="sng">
                      <a:solidFill>
                        <a:srgbClr val="144D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mpd="sng">
                      <a:solidFill>
                        <a:srgbClr val="144D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mpd="sng">
                      <a:solidFill>
                        <a:srgbClr val="144D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mpd="sng">
                      <a:solidFill>
                        <a:srgbClr val="144D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p>
                      <a:pPr algn="l" eaLnBrk="0" rtl="0">
                        <a:lnSpc>
                          <a:spcPct val="128000"/>
                        </a:lnSpc>
                      </a:pPr>
                      <a:endParaRPr altLang="en-US" dirty="0" sz="300" lang="en-US"/>
                    </a:p>
                    <a:p>
                      <a:pPr algn="l" eaLnBrk="0" marL="1522730" rtl="0">
                        <a:lnSpc>
                          <a:spcPct val="89000"/>
                        </a:lnSpc>
                      </a:pPr>
                      <a:r>
                        <a:rPr dirty="0" sz="900" kern="0" spc="-10">
                          <a:solidFill>
                            <a:srgbClr val="40404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夹层</a:t>
                      </a:r>
                      <a:endParaRPr altLang="en-US" dirty="0" sz="900" lang="en-US"/>
                    </a:p>
                  </a:txBody>
                  <a:tcPr marL="0" marR="0" marT="0" marB="0" anchor="t">
                    <a:lnL w="3175" cmpd="sng">
                      <a:solidFill>
                        <a:srgbClr val="144D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mpd="sng">
                      <a:solidFill>
                        <a:srgbClr val="144D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mpd="sng">
                      <a:solidFill>
                        <a:srgbClr val="144D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mpd="sng">
                      <a:solidFill>
                        <a:srgbClr val="144D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p>
                      <a:pPr algn="l" eaLnBrk="0" rtl="0">
                        <a:lnSpc>
                          <a:spcPct val="107000"/>
                        </a:lnSpc>
                      </a:pPr>
                      <a:endParaRPr altLang="en-US" dirty="0" sz="400" lang="en-US"/>
                    </a:p>
                    <a:p>
                      <a:pPr algn="l" eaLnBrk="0" marL="460375" rtl="0">
                        <a:lnSpc>
                          <a:spcPct val="84000"/>
                        </a:lnSpc>
                        <a:spcBef>
                          <a:spcPts val="0"/>
                        </a:spcBef>
                      </a:pPr>
                      <a:r>
                        <a:rPr dirty="0" sz="900" kern="0" spc="-20">
                          <a:solidFill>
                            <a:srgbClr val="40404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179.17</a:t>
                      </a:r>
                      <a:endParaRPr altLang="en-US" dirty="0" sz="900" lang="en-US"/>
                    </a:p>
                  </a:txBody>
                  <a:tcPr marL="0" marR="0" marT="0" marB="0" anchor="t">
                    <a:lnL w="3175" cmpd="sng">
                      <a:solidFill>
                        <a:srgbClr val="144D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mpd="sng">
                      <a:solidFill>
                        <a:srgbClr val="144D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mpd="sng">
                      <a:solidFill>
                        <a:srgbClr val="144D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mpd="sng">
                      <a:solidFill>
                        <a:srgbClr val="144D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p>
                      <a:pPr algn="l" eaLnBrk="0" rtl="0">
                        <a:lnSpc>
                          <a:spcPct val="100000"/>
                        </a:lnSpc>
                      </a:pPr>
                      <a:endParaRPr altLang="en-US" dirty="0" sz="1000" lang="en-US"/>
                    </a:p>
                  </a:txBody>
                  <a:tcPr marL="0" marR="0" marT="0" marB="0" anchor="t">
                    <a:lnL w="3175" cmpd="sng">
                      <a:solidFill>
                        <a:srgbClr val="144D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  <a:headEnd type="none" w="med" len="med"/>
                      <a:tailEnd type="none" w="med" len="med"/>
                    </a:lnR>
                    <a:lnT w="3175" cmpd="sng">
                      <a:solidFill>
                        <a:srgbClr val="144D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mpd="sng">
                      <a:solidFill>
                        <a:srgbClr val="144D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9554">
                <a:tc>
                  <a:txBody>
                    <a:bodyPr/>
                    <a:p>
                      <a:pPr algn="l" eaLnBrk="0" rtl="0">
                        <a:lnSpc>
                          <a:spcPct val="109000"/>
                        </a:lnSpc>
                      </a:pPr>
                      <a:endParaRPr altLang="en-US" dirty="0" sz="400" lang="en-US"/>
                    </a:p>
                    <a:p>
                      <a:pPr algn="l" eaLnBrk="0" marL="546100" rtl="0">
                        <a:lnSpc>
                          <a:spcPct val="84000"/>
                        </a:lnSpc>
                        <a:spcBef>
                          <a:spcPts val="0"/>
                        </a:spcBef>
                      </a:pPr>
                      <a:r>
                        <a:rPr dirty="0" sz="900" kern="0" spc="-30">
                          <a:solidFill>
                            <a:srgbClr val="40404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8F</a:t>
                      </a:r>
                      <a:endParaRPr altLang="en-US" dirty="0" sz="900" lang="en-US"/>
                    </a:p>
                  </a:txBody>
                  <a:tcPr marL="0" marR="0" marT="0" marB="0" anchor="t">
                    <a:lnL w="19050" cmpd="sng">
                      <a:solidFill>
                        <a:srgbClr val="144D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mpd="sng">
                      <a:solidFill>
                        <a:srgbClr val="144D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mpd="sng">
                      <a:solidFill>
                        <a:srgbClr val="144D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mpd="sng">
                      <a:solidFill>
                        <a:srgbClr val="144D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p>
                      <a:pPr algn="l" eaLnBrk="0" rtl="0">
                        <a:lnSpc>
                          <a:spcPct val="116998"/>
                        </a:lnSpc>
                      </a:pPr>
                      <a:endParaRPr altLang="en-US" dirty="0" sz="200" lang="en-US"/>
                    </a:p>
                    <a:p>
                      <a:pPr algn="l" eaLnBrk="0" marL="1189990" rtl="0">
                        <a:lnSpc>
                          <a:spcPts val="1160"/>
                        </a:lnSpc>
                        <a:spcBef>
                          <a:spcPts val="0"/>
                        </a:spcBef>
                      </a:pPr>
                      <a:r>
                        <a:rPr dirty="0" sz="900" kern="0" spc="0">
                          <a:solidFill>
                            <a:srgbClr val="40404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餐厅 / Spa /</a:t>
                      </a:r>
                      <a:r>
                        <a:rPr dirty="0" sz="900" kern="0" spc="-10">
                          <a:solidFill>
                            <a:srgbClr val="40404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 茶楼</a:t>
                      </a:r>
                      <a:endParaRPr altLang="en-US" dirty="0" sz="900" lang="en-US"/>
                    </a:p>
                  </a:txBody>
                  <a:tcPr marL="0" marR="0" marT="0" marB="0" anchor="t">
                    <a:lnL w="3175" cmpd="sng">
                      <a:solidFill>
                        <a:srgbClr val="144D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mpd="sng">
                      <a:solidFill>
                        <a:srgbClr val="144D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mpd="sng">
                      <a:solidFill>
                        <a:srgbClr val="144D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mpd="sng">
                      <a:solidFill>
                        <a:srgbClr val="144D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p>
                      <a:pPr algn="l" eaLnBrk="0" rtl="0">
                        <a:lnSpc>
                          <a:spcPct val="108000"/>
                        </a:lnSpc>
                      </a:pPr>
                      <a:endParaRPr altLang="en-US" dirty="0" sz="400" lang="en-US"/>
                    </a:p>
                    <a:p>
                      <a:pPr algn="l" eaLnBrk="0" marL="423544" rtl="0">
                        <a:lnSpc>
                          <a:spcPct val="84000"/>
                        </a:lnSpc>
                        <a:spcBef>
                          <a:spcPts val="5"/>
                        </a:spcBef>
                      </a:pPr>
                      <a:r>
                        <a:rPr dirty="0" sz="900" kern="0" spc="-20">
                          <a:solidFill>
                            <a:srgbClr val="40404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6195.74</a:t>
                      </a:r>
                      <a:endParaRPr altLang="en-US" dirty="0" sz="900" lang="en-US"/>
                    </a:p>
                  </a:txBody>
                  <a:tcPr marL="0" marR="0" marT="0" marB="0" anchor="t">
                    <a:lnL w="3175" cmpd="sng">
                      <a:solidFill>
                        <a:srgbClr val="144D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mpd="sng">
                      <a:solidFill>
                        <a:srgbClr val="144D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mpd="sng">
                      <a:solidFill>
                        <a:srgbClr val="144D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mpd="sng">
                      <a:solidFill>
                        <a:srgbClr val="144D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p>
                      <a:pPr algn="l" eaLnBrk="0" rtl="0">
                        <a:lnSpc>
                          <a:spcPct val="100000"/>
                        </a:lnSpc>
                      </a:pPr>
                      <a:endParaRPr altLang="en-US" dirty="0" sz="1000" lang="en-US"/>
                    </a:p>
                  </a:txBody>
                  <a:tcPr marL="0" marR="0" marT="0" marB="0" anchor="t">
                    <a:lnL w="3175" cmpd="sng">
                      <a:solidFill>
                        <a:srgbClr val="144D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  <a:headEnd type="none" w="med" len="med"/>
                      <a:tailEnd type="none" w="med" len="med"/>
                    </a:lnR>
                    <a:lnT w="3175" cmpd="sng">
                      <a:solidFill>
                        <a:srgbClr val="144D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mpd="sng">
                      <a:solidFill>
                        <a:srgbClr val="144D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0679">
                <a:tc>
                  <a:txBody>
                    <a:bodyPr/>
                    <a:p>
                      <a:pPr algn="l" eaLnBrk="0" rtl="0">
                        <a:lnSpc>
                          <a:spcPct val="114000"/>
                        </a:lnSpc>
                      </a:pPr>
                      <a:endParaRPr altLang="en-US" dirty="0" sz="700" lang="en-US"/>
                    </a:p>
                    <a:p>
                      <a:pPr algn="l" eaLnBrk="0" marL="546100" rtl="0">
                        <a:lnSpc>
                          <a:spcPct val="84000"/>
                        </a:lnSpc>
                        <a:spcBef>
                          <a:spcPts val="0"/>
                        </a:spcBef>
                      </a:pPr>
                      <a:r>
                        <a:rPr dirty="0" sz="900" kern="0" spc="-20">
                          <a:solidFill>
                            <a:srgbClr val="40404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9F</a:t>
                      </a:r>
                      <a:endParaRPr altLang="en-US" dirty="0" sz="900" lang="en-US"/>
                    </a:p>
                  </a:txBody>
                  <a:tcPr marL="0" marR="0" marT="0" marB="0" anchor="t">
                    <a:lnL w="19050" cmpd="sng">
                      <a:solidFill>
                        <a:srgbClr val="144D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mpd="sng">
                      <a:solidFill>
                        <a:srgbClr val="144D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mpd="sng">
                      <a:solidFill>
                        <a:srgbClr val="144D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mpd="sng">
                      <a:solidFill>
                        <a:srgbClr val="144D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p>
                      <a:pPr algn="l" eaLnBrk="0" rtl="0">
                        <a:lnSpc>
                          <a:spcPct val="157000"/>
                        </a:lnSpc>
                      </a:pPr>
                      <a:endParaRPr altLang="en-US" dirty="0" sz="100" lang="en-US"/>
                    </a:p>
                    <a:p>
                      <a:pPr algn="l" eaLnBrk="0" marL="909955" rtl="0">
                        <a:lnSpc>
                          <a:spcPts val="1160"/>
                        </a:lnSpc>
                      </a:pPr>
                      <a:r>
                        <a:rPr dirty="0" sz="900" kern="0" spc="0">
                          <a:solidFill>
                            <a:srgbClr val="40404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宴会厅 / 健康中心 / </a:t>
                      </a:r>
                      <a:r>
                        <a:rPr dirty="0" sz="900" kern="0" spc="-10">
                          <a:solidFill>
                            <a:srgbClr val="40404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会议室 /</a:t>
                      </a:r>
                      <a:endParaRPr altLang="en-US" dirty="0" sz="900" lang="en-US"/>
                    </a:p>
                    <a:p>
                      <a:pPr algn="l" eaLnBrk="0" marL="1024889" rtl="0">
                        <a:lnSpc>
                          <a:spcPct val="91000"/>
                        </a:lnSpc>
                        <a:spcBef>
                          <a:spcPts val="90"/>
                        </a:spcBef>
                      </a:pPr>
                      <a:r>
                        <a:rPr dirty="0" sz="900" kern="0" spc="0">
                          <a:solidFill>
                            <a:srgbClr val="40404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商务中心 / 楼顶</a:t>
                      </a:r>
                      <a:r>
                        <a:rPr dirty="0" sz="900" kern="0" spc="-10">
                          <a:solidFill>
                            <a:srgbClr val="40404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室外花园</a:t>
                      </a:r>
                      <a:endParaRPr altLang="en-US" dirty="0" sz="900" lang="en-US"/>
                    </a:p>
                  </a:txBody>
                  <a:tcPr marL="0" marR="0" marT="0" marB="0" anchor="t">
                    <a:lnL w="3175" cmpd="sng">
                      <a:solidFill>
                        <a:srgbClr val="144D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mpd="sng">
                      <a:solidFill>
                        <a:srgbClr val="144D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mpd="sng">
                      <a:solidFill>
                        <a:srgbClr val="144D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mpd="sng">
                      <a:solidFill>
                        <a:srgbClr val="144D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p>
                      <a:pPr algn="l" eaLnBrk="0" rtl="0">
                        <a:lnSpc>
                          <a:spcPct val="114000"/>
                        </a:lnSpc>
                      </a:pPr>
                      <a:endParaRPr altLang="en-US" dirty="0" sz="700" lang="en-US"/>
                    </a:p>
                    <a:p>
                      <a:pPr algn="l" eaLnBrk="0" marL="424815" rtl="0">
                        <a:lnSpc>
                          <a:spcPct val="84000"/>
                        </a:lnSpc>
                      </a:pPr>
                      <a:r>
                        <a:rPr dirty="0" sz="900" kern="0" spc="-20">
                          <a:solidFill>
                            <a:srgbClr val="40404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3117.05</a:t>
                      </a:r>
                      <a:endParaRPr altLang="en-US" dirty="0" sz="900" lang="en-US"/>
                    </a:p>
                  </a:txBody>
                  <a:tcPr marL="0" marR="0" marT="0" marB="0" anchor="t">
                    <a:lnL w="3175" cmpd="sng">
                      <a:solidFill>
                        <a:srgbClr val="144D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mpd="sng">
                      <a:solidFill>
                        <a:srgbClr val="144D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mpd="sng">
                      <a:solidFill>
                        <a:srgbClr val="144D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mpd="sng">
                      <a:solidFill>
                        <a:srgbClr val="144D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p>
                      <a:pPr algn="l" eaLnBrk="0" rtl="0">
                        <a:lnSpc>
                          <a:spcPct val="101000"/>
                        </a:lnSpc>
                      </a:pPr>
                      <a:endParaRPr altLang="en-US" dirty="0" sz="300" lang="en-US"/>
                    </a:p>
                    <a:p>
                      <a:pPr algn="l" eaLnBrk="0" marL="668655" rtl="0">
                        <a:lnSpc>
                          <a:spcPct val="89999"/>
                        </a:lnSpc>
                        <a:spcBef>
                          <a:spcPts val="0"/>
                        </a:spcBef>
                      </a:pPr>
                      <a:r>
                        <a:rPr dirty="0" sz="900" kern="0" spc="0">
                          <a:solidFill>
                            <a:srgbClr val="40404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产权不包括游泳池以及室外花园部</a:t>
                      </a:r>
                      <a:r>
                        <a:rPr dirty="0" sz="900" kern="0" spc="-10">
                          <a:solidFill>
                            <a:srgbClr val="40404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分;</a:t>
                      </a:r>
                      <a:endParaRPr altLang="en-US" dirty="0" sz="900" lang="en-US"/>
                    </a:p>
                    <a:p>
                      <a:pPr algn="l" eaLnBrk="0" marL="453390" rtl="0">
                        <a:lnSpc>
                          <a:spcPct val="89999"/>
                        </a:lnSpc>
                        <a:spcBef>
                          <a:spcPts val="10"/>
                        </a:spcBef>
                      </a:pPr>
                      <a:r>
                        <a:rPr dirty="0" sz="900" kern="0" spc="0">
                          <a:solidFill>
                            <a:srgbClr val="40404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酒店拥有游泳池使用权，室外花园为公</a:t>
                      </a:r>
                      <a:r>
                        <a:rPr dirty="0" sz="900" kern="0" spc="-10">
                          <a:solidFill>
                            <a:srgbClr val="40404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共面积</a:t>
                      </a:r>
                      <a:endParaRPr altLang="en-US" dirty="0" sz="900" lang="en-US"/>
                    </a:p>
                  </a:txBody>
                  <a:tcPr marL="0" marR="0" marT="0" marB="0" anchor="t">
                    <a:lnL w="3175" cmpd="sng">
                      <a:solidFill>
                        <a:srgbClr val="144D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  <a:headEnd type="none" w="med" len="med"/>
                      <a:tailEnd type="none" w="med" len="med"/>
                    </a:lnR>
                    <a:lnT w="3175" cmpd="sng">
                      <a:solidFill>
                        <a:srgbClr val="144D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mpd="sng">
                      <a:solidFill>
                        <a:srgbClr val="144D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8919">
                <a:tc>
                  <a:txBody>
                    <a:bodyPr/>
                    <a:p>
                      <a:pPr algn="l" eaLnBrk="0" rtl="0">
                        <a:lnSpc>
                          <a:spcPct val="108000"/>
                        </a:lnSpc>
                      </a:pPr>
                      <a:endParaRPr altLang="en-US" dirty="0" sz="400" lang="en-US"/>
                    </a:p>
                    <a:p>
                      <a:pPr algn="l" eaLnBrk="0" marL="516890" rtl="0">
                        <a:lnSpc>
                          <a:spcPct val="84000"/>
                        </a:lnSpc>
                        <a:spcBef>
                          <a:spcPts val="0"/>
                        </a:spcBef>
                      </a:pPr>
                      <a:r>
                        <a:rPr dirty="0" sz="900" kern="0" spc="-30">
                          <a:solidFill>
                            <a:srgbClr val="40404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11F</a:t>
                      </a:r>
                      <a:endParaRPr altLang="en-US" dirty="0" sz="900" lang="en-US"/>
                    </a:p>
                  </a:txBody>
                  <a:tcPr marL="0" marR="0" marT="0" marB="0" anchor="t">
                    <a:lnL w="19050" cmpd="sng">
                      <a:solidFill>
                        <a:srgbClr val="144D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mpd="sng">
                      <a:solidFill>
                        <a:srgbClr val="144D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mpd="sng">
                      <a:solidFill>
                        <a:srgbClr val="144D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mpd="sng">
                      <a:solidFill>
                        <a:srgbClr val="144D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p>
                      <a:pPr algn="l" eaLnBrk="0" rtl="0">
                        <a:lnSpc>
                          <a:spcPct val="125000"/>
                        </a:lnSpc>
                      </a:pPr>
                      <a:endParaRPr altLang="en-US" dirty="0" sz="300" lang="en-US"/>
                    </a:p>
                    <a:p>
                      <a:pPr algn="l" eaLnBrk="0" marL="1409065" rtl="0">
                        <a:lnSpc>
                          <a:spcPct val="89999"/>
                        </a:lnSpc>
                        <a:spcBef>
                          <a:spcPts val="5"/>
                        </a:spcBef>
                      </a:pPr>
                      <a:r>
                        <a:rPr dirty="0" sz="900" kern="0" spc="-10">
                          <a:solidFill>
                            <a:srgbClr val="40404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员工宿舍</a:t>
                      </a:r>
                      <a:endParaRPr altLang="en-US" dirty="0" sz="900" lang="en-US"/>
                    </a:p>
                  </a:txBody>
                  <a:tcPr marL="0" marR="0" marT="0" marB="0" anchor="t">
                    <a:lnL w="3175" cmpd="sng">
                      <a:solidFill>
                        <a:srgbClr val="144D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mpd="sng">
                      <a:solidFill>
                        <a:srgbClr val="144D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mpd="sng">
                      <a:solidFill>
                        <a:srgbClr val="144D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mpd="sng">
                      <a:solidFill>
                        <a:srgbClr val="144D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p>
                      <a:pPr algn="l" eaLnBrk="0" rtl="0">
                        <a:lnSpc>
                          <a:spcPct val="107000"/>
                        </a:lnSpc>
                      </a:pPr>
                      <a:endParaRPr altLang="en-US" dirty="0" sz="400" lang="en-US"/>
                    </a:p>
                    <a:p>
                      <a:pPr algn="l" eaLnBrk="0" marL="427355" rtl="0">
                        <a:lnSpc>
                          <a:spcPct val="84000"/>
                        </a:lnSpc>
                        <a:spcBef>
                          <a:spcPts val="5"/>
                        </a:spcBef>
                      </a:pPr>
                      <a:r>
                        <a:rPr dirty="0" sz="900" kern="0" spc="-20">
                          <a:solidFill>
                            <a:srgbClr val="40404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1288.99</a:t>
                      </a:r>
                      <a:endParaRPr altLang="en-US" dirty="0" sz="900" lang="en-US"/>
                    </a:p>
                  </a:txBody>
                  <a:tcPr marL="0" marR="0" marT="0" marB="0" anchor="t">
                    <a:lnL w="3175" cmpd="sng">
                      <a:solidFill>
                        <a:srgbClr val="144D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mpd="sng">
                      <a:solidFill>
                        <a:srgbClr val="144D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mpd="sng">
                      <a:solidFill>
                        <a:srgbClr val="144D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mpd="sng">
                      <a:solidFill>
                        <a:srgbClr val="144D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p>
                      <a:pPr algn="l" eaLnBrk="0" rtl="0">
                        <a:lnSpc>
                          <a:spcPct val="100000"/>
                        </a:lnSpc>
                      </a:pPr>
                      <a:endParaRPr altLang="en-US" dirty="0" sz="1000" lang="en-US"/>
                    </a:p>
                  </a:txBody>
                  <a:tcPr marL="0" marR="0" marT="0" marB="0" anchor="t">
                    <a:lnL w="3175" cmpd="sng">
                      <a:solidFill>
                        <a:srgbClr val="144D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  <a:headEnd type="none" w="med" len="med"/>
                      <a:tailEnd type="none" w="med" len="med"/>
                    </a:lnR>
                    <a:lnT w="3175" cmpd="sng">
                      <a:solidFill>
                        <a:srgbClr val="144D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mpd="sng">
                      <a:solidFill>
                        <a:srgbClr val="144D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7009">
                <a:tc>
                  <a:txBody>
                    <a:bodyPr/>
                    <a:p>
                      <a:pPr algn="l" eaLnBrk="0" rtl="0">
                        <a:lnSpc>
                          <a:spcPct val="149000"/>
                        </a:lnSpc>
                      </a:pPr>
                      <a:endParaRPr altLang="en-US" dirty="0" sz="200" lang="en-US"/>
                    </a:p>
                    <a:p>
                      <a:pPr algn="l" eaLnBrk="0" marL="395605" rtl="0">
                        <a:lnSpc>
                          <a:spcPct val="84000"/>
                        </a:lnSpc>
                        <a:spcBef>
                          <a:spcPts val="0"/>
                        </a:spcBef>
                      </a:pPr>
                      <a:r>
                        <a:rPr dirty="0" sz="900" kern="0" spc="-20">
                          <a:solidFill>
                            <a:srgbClr val="40404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16F-24F</a:t>
                      </a:r>
                      <a:endParaRPr altLang="en-US" dirty="0" sz="900" lang="en-US"/>
                    </a:p>
                  </a:txBody>
                  <a:tcPr marL="0" marR="0" marT="0" marB="0" anchor="t">
                    <a:lnL w="19050" cmpd="sng">
                      <a:solidFill>
                        <a:srgbClr val="144D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mpd="sng">
                      <a:solidFill>
                        <a:srgbClr val="144D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mpd="sng">
                      <a:solidFill>
                        <a:srgbClr val="144D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mpd="sng">
                      <a:solidFill>
                        <a:srgbClr val="144D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p>
                      <a:pPr algn="l" eaLnBrk="0" rtl="0">
                        <a:lnSpc>
                          <a:spcPct val="122000"/>
                        </a:lnSpc>
                      </a:pPr>
                      <a:endParaRPr altLang="en-US" dirty="0" sz="200" lang="en-US"/>
                    </a:p>
                    <a:p>
                      <a:pPr algn="l" eaLnBrk="0" marL="1521460" rtl="0">
                        <a:lnSpc>
                          <a:spcPct val="89999"/>
                        </a:lnSpc>
                      </a:pPr>
                      <a:r>
                        <a:rPr dirty="0" sz="900" kern="0" spc="-10">
                          <a:solidFill>
                            <a:srgbClr val="40404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客房</a:t>
                      </a:r>
                      <a:endParaRPr altLang="en-US" dirty="0" sz="900" lang="en-US"/>
                    </a:p>
                  </a:txBody>
                  <a:tcPr marL="0" marR="0" marT="0" marB="0" anchor="t">
                    <a:lnL w="3175" cmpd="sng">
                      <a:solidFill>
                        <a:srgbClr val="144D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mpd="sng">
                      <a:solidFill>
                        <a:srgbClr val="144D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mpd="sng">
                      <a:solidFill>
                        <a:srgbClr val="144D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mpd="sng">
                      <a:solidFill>
                        <a:srgbClr val="144D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p>
                      <a:pPr algn="l" eaLnBrk="0" rtl="0">
                        <a:lnSpc>
                          <a:spcPct val="149000"/>
                        </a:lnSpc>
                      </a:pPr>
                      <a:endParaRPr altLang="en-US" dirty="0" sz="200" lang="en-US"/>
                    </a:p>
                    <a:p>
                      <a:pPr algn="l" eaLnBrk="0" marL="393700" rtl="0">
                        <a:lnSpc>
                          <a:spcPct val="84000"/>
                        </a:lnSpc>
                        <a:spcBef>
                          <a:spcPts val="0"/>
                        </a:spcBef>
                      </a:pPr>
                      <a:r>
                        <a:rPr dirty="0" sz="900" kern="0" spc="-20">
                          <a:solidFill>
                            <a:srgbClr val="40404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11600.91</a:t>
                      </a:r>
                      <a:endParaRPr altLang="en-US" dirty="0" sz="900" lang="en-US"/>
                    </a:p>
                  </a:txBody>
                  <a:tcPr marL="0" marR="0" marT="0" marB="0" anchor="t">
                    <a:lnL w="3175" cmpd="sng">
                      <a:solidFill>
                        <a:srgbClr val="144D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mpd="sng">
                      <a:solidFill>
                        <a:srgbClr val="144D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mpd="sng">
                      <a:solidFill>
                        <a:srgbClr val="144D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mpd="sng">
                      <a:solidFill>
                        <a:srgbClr val="144D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p>
                      <a:pPr algn="l" eaLnBrk="0" rtl="0">
                        <a:lnSpc>
                          <a:spcPct val="97000"/>
                        </a:lnSpc>
                      </a:pPr>
                      <a:endParaRPr altLang="en-US" dirty="0" sz="100" lang="en-US"/>
                    </a:p>
                    <a:p>
                      <a:pPr algn="l" eaLnBrk="0" marL="1180465" rtl="0">
                        <a:lnSpc>
                          <a:spcPts val="1160"/>
                        </a:lnSpc>
                      </a:pPr>
                      <a:r>
                        <a:rPr dirty="0" sz="900" kern="0" spc="-10">
                          <a:solidFill>
                            <a:srgbClr val="40404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1288.99㎡/floor</a:t>
                      </a:r>
                      <a:endParaRPr altLang="en-US" dirty="0" sz="900" lang="en-US"/>
                    </a:p>
                  </a:txBody>
                  <a:tcPr marL="0" marR="0" marT="0" marB="0" anchor="t">
                    <a:lnL w="3175" cmpd="sng">
                      <a:solidFill>
                        <a:srgbClr val="144D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  <a:headEnd type="none" w="med" len="med"/>
                      <a:tailEnd type="none" w="med" len="med"/>
                    </a:lnR>
                    <a:lnT w="3175" cmpd="sng">
                      <a:solidFill>
                        <a:srgbClr val="144D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mpd="sng">
                      <a:solidFill>
                        <a:srgbClr val="144D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9554">
                <a:tc>
                  <a:txBody>
                    <a:bodyPr/>
                    <a:p>
                      <a:pPr algn="l" eaLnBrk="0" rtl="0">
                        <a:lnSpc>
                          <a:spcPct val="109000"/>
                        </a:lnSpc>
                      </a:pPr>
                      <a:endParaRPr altLang="en-US" dirty="0" sz="400" lang="en-US"/>
                    </a:p>
                    <a:p>
                      <a:pPr algn="l" eaLnBrk="0" marL="513080" rtl="0">
                        <a:lnSpc>
                          <a:spcPct val="84000"/>
                        </a:lnSpc>
                        <a:spcBef>
                          <a:spcPts val="5"/>
                        </a:spcBef>
                      </a:pPr>
                      <a:r>
                        <a:rPr dirty="0" sz="900" kern="0" spc="-20">
                          <a:solidFill>
                            <a:srgbClr val="40404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25F</a:t>
                      </a:r>
                      <a:endParaRPr altLang="en-US" dirty="0" sz="900" lang="en-US"/>
                    </a:p>
                  </a:txBody>
                  <a:tcPr marL="0" marR="0" marT="0" marB="0" anchor="t">
                    <a:lnL w="19050" cmpd="sng">
                      <a:solidFill>
                        <a:srgbClr val="144D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mpd="sng">
                      <a:solidFill>
                        <a:srgbClr val="144D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mpd="sng">
                      <a:solidFill>
                        <a:srgbClr val="144D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mpd="sng">
                      <a:solidFill>
                        <a:srgbClr val="144D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p>
                      <a:pPr algn="l" eaLnBrk="0" rtl="0">
                        <a:lnSpc>
                          <a:spcPct val="119000"/>
                        </a:lnSpc>
                      </a:pPr>
                      <a:endParaRPr altLang="en-US" dirty="0" sz="200" lang="en-US"/>
                    </a:p>
                    <a:p>
                      <a:pPr algn="l" eaLnBrk="0" marL="1122045" rtl="0">
                        <a:lnSpc>
                          <a:spcPts val="1160"/>
                        </a:lnSpc>
                        <a:spcBef>
                          <a:spcPts val="0"/>
                        </a:spcBef>
                      </a:pPr>
                      <a:r>
                        <a:rPr dirty="0" sz="900" kern="0" spc="0">
                          <a:solidFill>
                            <a:srgbClr val="40404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行政楼层 / 防火</a:t>
                      </a:r>
                      <a:r>
                        <a:rPr dirty="0" sz="900" kern="0" spc="-10">
                          <a:solidFill>
                            <a:srgbClr val="40404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楼层</a:t>
                      </a:r>
                      <a:endParaRPr altLang="en-US" dirty="0" sz="900" lang="en-US"/>
                    </a:p>
                  </a:txBody>
                  <a:tcPr marL="0" marR="0" marT="0" marB="0" anchor="t">
                    <a:lnL w="3175" cmpd="sng">
                      <a:solidFill>
                        <a:srgbClr val="144D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mpd="sng">
                      <a:solidFill>
                        <a:srgbClr val="144D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mpd="sng">
                      <a:solidFill>
                        <a:srgbClr val="144D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mpd="sng">
                      <a:solidFill>
                        <a:srgbClr val="144D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p>
                      <a:pPr algn="l" eaLnBrk="0" rtl="0">
                        <a:lnSpc>
                          <a:spcPct val="109000"/>
                        </a:lnSpc>
                      </a:pPr>
                      <a:endParaRPr altLang="en-US" dirty="0" sz="400" lang="en-US"/>
                    </a:p>
                    <a:p>
                      <a:pPr algn="l" eaLnBrk="0" marL="427355" rtl="0">
                        <a:lnSpc>
                          <a:spcPct val="84000"/>
                        </a:lnSpc>
                        <a:spcBef>
                          <a:spcPts val="5"/>
                        </a:spcBef>
                      </a:pPr>
                      <a:r>
                        <a:rPr dirty="0" sz="900" kern="0" spc="-20">
                          <a:solidFill>
                            <a:srgbClr val="40404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1154.97</a:t>
                      </a:r>
                      <a:endParaRPr altLang="en-US" dirty="0" sz="900" lang="en-US"/>
                    </a:p>
                  </a:txBody>
                  <a:tcPr marL="0" marR="0" marT="0" marB="0" anchor="t">
                    <a:lnL w="3175" cmpd="sng">
                      <a:solidFill>
                        <a:srgbClr val="144D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mpd="sng">
                      <a:solidFill>
                        <a:srgbClr val="144D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mpd="sng">
                      <a:solidFill>
                        <a:srgbClr val="144D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mpd="sng">
                      <a:solidFill>
                        <a:srgbClr val="144D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p>
                      <a:pPr algn="l" eaLnBrk="0" rtl="0">
                        <a:lnSpc>
                          <a:spcPct val="100000"/>
                        </a:lnSpc>
                      </a:pPr>
                      <a:endParaRPr altLang="en-US" dirty="0" sz="1000" lang="en-US"/>
                    </a:p>
                  </a:txBody>
                  <a:tcPr marL="0" marR="0" marT="0" marB="0" anchor="t">
                    <a:lnL w="3175" cmpd="sng">
                      <a:solidFill>
                        <a:srgbClr val="144D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  <a:headEnd type="none" w="med" len="med"/>
                      <a:tailEnd type="none" w="med" len="med"/>
                    </a:lnR>
                    <a:lnT w="3175" cmpd="sng">
                      <a:solidFill>
                        <a:srgbClr val="144D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mpd="sng">
                      <a:solidFill>
                        <a:srgbClr val="144D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8920">
                <a:tc>
                  <a:txBody>
                    <a:bodyPr/>
                    <a:p>
                      <a:pPr algn="l" eaLnBrk="0" rtl="0">
                        <a:lnSpc>
                          <a:spcPct val="110000"/>
                        </a:lnSpc>
                      </a:pPr>
                      <a:endParaRPr altLang="en-US" dirty="0" sz="400" lang="en-US"/>
                    </a:p>
                    <a:p>
                      <a:pPr algn="l" eaLnBrk="0" marL="391795" rtl="0">
                        <a:lnSpc>
                          <a:spcPct val="84000"/>
                        </a:lnSpc>
                        <a:spcBef>
                          <a:spcPts val="5"/>
                        </a:spcBef>
                      </a:pPr>
                      <a:r>
                        <a:rPr dirty="0" sz="900" kern="0" spc="-10">
                          <a:solidFill>
                            <a:srgbClr val="40404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26F-39F</a:t>
                      </a:r>
                      <a:endParaRPr altLang="en-US" dirty="0" sz="900" lang="en-US"/>
                    </a:p>
                  </a:txBody>
                  <a:tcPr marL="0" marR="0" marT="0" marB="0" anchor="t">
                    <a:lnL w="19050" cmpd="sng">
                      <a:solidFill>
                        <a:srgbClr val="144D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mpd="sng">
                      <a:solidFill>
                        <a:srgbClr val="144D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mpd="sng">
                      <a:solidFill>
                        <a:srgbClr val="144D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mpd="sng">
                      <a:solidFill>
                        <a:srgbClr val="144D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p>
                      <a:pPr algn="l" eaLnBrk="0" rtl="0">
                        <a:lnSpc>
                          <a:spcPct val="129000"/>
                        </a:lnSpc>
                      </a:pPr>
                      <a:endParaRPr altLang="en-US" dirty="0" sz="300" lang="en-US"/>
                    </a:p>
                    <a:p>
                      <a:pPr algn="l" eaLnBrk="0" marL="1521460" rtl="0">
                        <a:lnSpc>
                          <a:spcPct val="89999"/>
                        </a:lnSpc>
                        <a:spcBef>
                          <a:spcPts val="0"/>
                        </a:spcBef>
                      </a:pPr>
                      <a:r>
                        <a:rPr dirty="0" sz="900" kern="0" spc="-10">
                          <a:solidFill>
                            <a:srgbClr val="40404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客房</a:t>
                      </a:r>
                      <a:endParaRPr altLang="en-US" dirty="0" sz="900" lang="en-US"/>
                    </a:p>
                  </a:txBody>
                  <a:tcPr marL="0" marR="0" marT="0" marB="0" anchor="t">
                    <a:lnL w="3175" cmpd="sng">
                      <a:solidFill>
                        <a:srgbClr val="144D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mpd="sng">
                      <a:solidFill>
                        <a:srgbClr val="144D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mpd="sng">
                      <a:solidFill>
                        <a:srgbClr val="144D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mpd="sng">
                      <a:solidFill>
                        <a:srgbClr val="144D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p>
                      <a:pPr algn="l" eaLnBrk="0" rtl="0">
                        <a:lnSpc>
                          <a:spcPct val="110000"/>
                        </a:lnSpc>
                      </a:pPr>
                      <a:endParaRPr altLang="en-US" dirty="0" sz="400" lang="en-US"/>
                    </a:p>
                    <a:p>
                      <a:pPr algn="l" eaLnBrk="0" marL="393700" rtl="0">
                        <a:lnSpc>
                          <a:spcPct val="84000"/>
                        </a:lnSpc>
                        <a:spcBef>
                          <a:spcPts val="5"/>
                        </a:spcBef>
                      </a:pPr>
                      <a:r>
                        <a:rPr dirty="0" sz="900" kern="0" spc="-20">
                          <a:solidFill>
                            <a:srgbClr val="40404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18137.14</a:t>
                      </a:r>
                      <a:endParaRPr altLang="en-US" dirty="0" sz="900" lang="en-US"/>
                    </a:p>
                  </a:txBody>
                  <a:tcPr marL="0" marR="0" marT="0" marB="0" anchor="t">
                    <a:lnL w="3175" cmpd="sng">
                      <a:solidFill>
                        <a:srgbClr val="144D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mpd="sng">
                      <a:solidFill>
                        <a:srgbClr val="144D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mpd="sng">
                      <a:solidFill>
                        <a:srgbClr val="144D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mpd="sng">
                      <a:solidFill>
                        <a:srgbClr val="144D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p>
                      <a:pPr algn="l" eaLnBrk="0" rtl="0">
                        <a:lnSpc>
                          <a:spcPct val="120000"/>
                        </a:lnSpc>
                      </a:pPr>
                      <a:endParaRPr altLang="en-US" dirty="0" sz="200" lang="en-US"/>
                    </a:p>
                    <a:p>
                      <a:pPr algn="l" eaLnBrk="0" marL="1180465" rtl="0">
                        <a:lnSpc>
                          <a:spcPts val="1160"/>
                        </a:lnSpc>
                        <a:spcBef>
                          <a:spcPts val="0"/>
                        </a:spcBef>
                      </a:pPr>
                      <a:r>
                        <a:rPr dirty="0" sz="900" kern="0" spc="-10">
                          <a:solidFill>
                            <a:srgbClr val="40404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1295.51㎡/floor</a:t>
                      </a:r>
                      <a:endParaRPr altLang="en-US" dirty="0" sz="900" lang="en-US"/>
                    </a:p>
                  </a:txBody>
                  <a:tcPr marL="0" marR="0" marT="0" marB="0" anchor="t">
                    <a:lnL w="3175" cmpd="sng">
                      <a:solidFill>
                        <a:srgbClr val="144D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  <a:headEnd type="none" w="med" len="med"/>
                      <a:tailEnd type="none" w="med" len="med"/>
                    </a:lnR>
                    <a:lnT w="3175" cmpd="sng">
                      <a:solidFill>
                        <a:srgbClr val="144D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mpd="sng">
                      <a:solidFill>
                        <a:srgbClr val="144D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8919">
                <a:tc gridSpan="2">
                  <a:txBody>
                    <a:bodyPr/>
                    <a:p>
                      <a:pPr algn="l" eaLnBrk="0" rtl="0">
                        <a:lnSpc>
                          <a:spcPct val="114000"/>
                        </a:lnSpc>
                      </a:pPr>
                      <a:endParaRPr altLang="en-US" dirty="0" sz="200" lang="en-US"/>
                    </a:p>
                    <a:p>
                      <a:pPr algn="l" eaLnBrk="0" marL="1862454" rtl="0">
                        <a:lnSpc>
                          <a:spcPts val="1160"/>
                        </a:lnSpc>
                      </a:pPr>
                      <a:r>
                        <a:rPr dirty="0" sz="900" kern="0" spc="-60">
                          <a:solidFill>
                            <a:srgbClr val="40404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总计</a:t>
                      </a:r>
                      <a:r>
                        <a:rPr dirty="0" sz="900" kern="0" spc="110">
                          <a:solidFill>
                            <a:srgbClr val="40404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 </a:t>
                      </a:r>
                      <a:r>
                        <a:rPr dirty="0" sz="900" kern="0" spc="-60">
                          <a:solidFill>
                            <a:srgbClr val="40404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(有产权）</a:t>
                      </a:r>
                      <a:endParaRPr altLang="en-US" dirty="0" sz="900" lang="en-US"/>
                    </a:p>
                  </a:txBody>
                  <a:tcPr marL="0" marR="0" marT="0" marB="0" anchor="t">
                    <a:lnL w="19050" cmpd="sng">
                      <a:solidFill>
                        <a:srgbClr val="144D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mpd="sng">
                      <a:solidFill>
                        <a:srgbClr val="144D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mpd="sng">
                      <a:solidFill>
                        <a:srgbClr val="144D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mpd="sng">
                      <a:solidFill>
                        <a:srgbClr val="144D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p>
                      <a:pPr algn="l" eaLnBrk="0" rtl="0">
                        <a:lnSpc>
                          <a:spcPct val="114000"/>
                        </a:lnSpc>
                      </a:pPr>
                      <a:endParaRPr altLang="en-US" dirty="0" sz="200" lang="en-US"/>
                    </a:p>
                    <a:p>
                      <a:pPr algn="l" eaLnBrk="0" marL="1862454" rtl="0">
                        <a:lnSpc>
                          <a:spcPts val="1160"/>
                        </a:lnSpc>
                      </a:pPr>
                      <a:r>
                        <a:rPr dirty="0" sz="900" kern="0" spc="-60">
                          <a:solidFill>
                            <a:srgbClr val="40404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总计</a:t>
                      </a:r>
                      <a:r>
                        <a:rPr dirty="0" sz="900" kern="0" spc="110">
                          <a:solidFill>
                            <a:srgbClr val="40404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 </a:t>
                      </a:r>
                      <a:r>
                        <a:rPr dirty="0" sz="900" kern="0" spc="-60">
                          <a:solidFill>
                            <a:srgbClr val="40404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(有产权）</a:t>
                      </a:r>
                      <a:endParaRPr altLang="en-US" dirty="0" sz="900" lang="en-US"/>
                    </a:p>
                  </a:txBody>
                  <a:tcPr marL="0" marR="0" marT="0" marB="0" anchor="t">
                    <a:lnL w="19050" cmpd="sng">
                      <a:solidFill>
                        <a:srgbClr val="144D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mpd="sng">
                      <a:solidFill>
                        <a:srgbClr val="144D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mpd="sng">
                      <a:solidFill>
                        <a:srgbClr val="144D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mpd="sng">
                      <a:solidFill>
                        <a:srgbClr val="144D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p>
                      <a:pPr algn="l" eaLnBrk="0" rtl="0">
                        <a:lnSpc>
                          <a:spcPct val="107000"/>
                        </a:lnSpc>
                      </a:pPr>
                      <a:endParaRPr altLang="en-US" dirty="0" sz="400" lang="en-US"/>
                    </a:p>
                    <a:p>
                      <a:pPr algn="l" eaLnBrk="0" marL="384810" rtl="0">
                        <a:lnSpc>
                          <a:spcPct val="84000"/>
                        </a:lnSpc>
                        <a:spcBef>
                          <a:spcPts val="0"/>
                        </a:spcBef>
                      </a:pPr>
                      <a:r>
                        <a:rPr dirty="0" sz="900" kern="0" spc="-10">
                          <a:solidFill>
                            <a:srgbClr val="40404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45591.27</a:t>
                      </a:r>
                      <a:endParaRPr altLang="en-US" dirty="0" sz="900" lang="en-US"/>
                    </a:p>
                  </a:txBody>
                  <a:tcPr marL="0" marR="0" marT="0" marB="0" anchor="t">
                    <a:lnL w="3175" cmpd="sng">
                      <a:solidFill>
                        <a:srgbClr val="144D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mpd="sng">
                      <a:solidFill>
                        <a:srgbClr val="144D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mpd="sng">
                      <a:solidFill>
                        <a:srgbClr val="144D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mpd="sng">
                      <a:solidFill>
                        <a:srgbClr val="144D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p>
                      <a:pPr algn="l" eaLnBrk="0" rtl="0">
                        <a:lnSpc>
                          <a:spcPct val="100000"/>
                        </a:lnSpc>
                      </a:pPr>
                      <a:endParaRPr altLang="en-US" dirty="0" sz="1000" lang="en-US"/>
                    </a:p>
                  </a:txBody>
                  <a:tcPr marL="0" marR="0" marT="0" marB="0" anchor="t">
                    <a:lnL w="3175" cmpd="sng">
                      <a:solidFill>
                        <a:srgbClr val="144D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  <a:headEnd type="none" w="med" len="med"/>
                      <a:tailEnd type="none" w="med" len="med"/>
                    </a:lnR>
                    <a:lnT w="3175" cmpd="sng">
                      <a:solidFill>
                        <a:srgbClr val="144D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mpd="sng">
                      <a:solidFill>
                        <a:srgbClr val="144D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9554">
                <a:tc>
                  <a:txBody>
                    <a:bodyPr/>
                    <a:p>
                      <a:pPr algn="l" eaLnBrk="0" rtl="0">
                        <a:lnSpc>
                          <a:spcPct val="109000"/>
                        </a:lnSpc>
                      </a:pPr>
                      <a:endParaRPr altLang="en-US" dirty="0" sz="400" lang="en-US"/>
                    </a:p>
                    <a:p>
                      <a:pPr algn="l" eaLnBrk="0" marL="546100" rtl="0">
                        <a:lnSpc>
                          <a:spcPct val="84000"/>
                        </a:lnSpc>
                        <a:spcBef>
                          <a:spcPts val="0"/>
                        </a:spcBef>
                      </a:pPr>
                      <a:r>
                        <a:rPr dirty="0" sz="900" kern="0" spc="-30">
                          <a:solidFill>
                            <a:srgbClr val="40404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8F</a:t>
                      </a:r>
                      <a:endParaRPr altLang="en-US" dirty="0" sz="900" lang="en-US"/>
                    </a:p>
                  </a:txBody>
                  <a:tcPr marL="0" marR="0" marT="0" marB="0" anchor="t">
                    <a:lnL w="19050" cmpd="sng">
                      <a:solidFill>
                        <a:srgbClr val="144D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mpd="sng">
                      <a:solidFill>
                        <a:srgbClr val="144D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mpd="sng">
                      <a:solidFill>
                        <a:srgbClr val="144D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mpd="sng">
                      <a:solidFill>
                        <a:srgbClr val="144D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p>
                      <a:pPr algn="l" eaLnBrk="0" rtl="0">
                        <a:lnSpc>
                          <a:spcPct val="127000"/>
                        </a:lnSpc>
                      </a:pPr>
                      <a:endParaRPr altLang="en-US" dirty="0" sz="300" lang="en-US"/>
                    </a:p>
                    <a:p>
                      <a:pPr algn="l" eaLnBrk="0" marL="1358900" rtl="0">
                        <a:lnSpc>
                          <a:spcPct val="89999"/>
                        </a:lnSpc>
                        <a:spcBef>
                          <a:spcPts val="0"/>
                        </a:spcBef>
                      </a:pPr>
                      <a:r>
                        <a:rPr dirty="0" sz="900" kern="0" spc="-20">
                          <a:solidFill>
                            <a:srgbClr val="40404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中餐厅厨房</a:t>
                      </a:r>
                      <a:endParaRPr altLang="en-US" dirty="0" sz="900" lang="en-US"/>
                    </a:p>
                  </a:txBody>
                  <a:tcPr marL="0" marR="0" marT="0" marB="0" anchor="t">
                    <a:lnL w="3175" cmpd="sng">
                      <a:solidFill>
                        <a:srgbClr val="144D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mpd="sng">
                      <a:solidFill>
                        <a:srgbClr val="144D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mpd="sng">
                      <a:solidFill>
                        <a:srgbClr val="144D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mpd="sng">
                      <a:solidFill>
                        <a:srgbClr val="144D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p>
                      <a:pPr algn="l" eaLnBrk="0" rtl="0">
                        <a:lnSpc>
                          <a:spcPct val="109000"/>
                        </a:lnSpc>
                      </a:pPr>
                      <a:endParaRPr altLang="en-US" dirty="0" sz="400" lang="en-US"/>
                    </a:p>
                    <a:p>
                      <a:pPr algn="l" eaLnBrk="0" marL="540385" rtl="0">
                        <a:lnSpc>
                          <a:spcPct val="84000"/>
                        </a:lnSpc>
                      </a:pPr>
                      <a:r>
                        <a:rPr dirty="0" sz="900" kern="0" spc="-30">
                          <a:solidFill>
                            <a:srgbClr val="40404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140</a:t>
                      </a:r>
                      <a:endParaRPr altLang="en-US" dirty="0" sz="900" lang="en-US"/>
                    </a:p>
                  </a:txBody>
                  <a:tcPr marL="0" marR="0" marT="0" marB="0" anchor="t">
                    <a:lnL w="3175" cmpd="sng">
                      <a:solidFill>
                        <a:srgbClr val="144D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mpd="sng">
                      <a:solidFill>
                        <a:srgbClr val="144D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mpd="sng">
                      <a:solidFill>
                        <a:srgbClr val="144D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mpd="sng">
                      <a:solidFill>
                        <a:srgbClr val="144D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4">
                  <a:txBody>
                    <a:bodyPr/>
                    <a:p>
                      <a:pPr algn="l" eaLnBrk="0" rtl="0">
                        <a:lnSpc>
                          <a:spcPct val="193000"/>
                        </a:lnSpc>
                      </a:pPr>
                      <a:endParaRPr altLang="en-US" dirty="0" sz="1000" lang="en-US"/>
                    </a:p>
                    <a:p>
                      <a:pPr algn="l" eaLnBrk="0" rtl="0">
                        <a:lnSpc>
                          <a:spcPct val="10000"/>
                        </a:lnSpc>
                      </a:pPr>
                      <a:endParaRPr altLang="en-US" dirty="0" sz="100" lang="en-US"/>
                    </a:p>
                    <a:p>
                      <a:pPr algn="l" eaLnBrk="0" marL="668655" rtl="0">
                        <a:lnSpc>
                          <a:spcPct val="82000"/>
                        </a:lnSpc>
                      </a:pPr>
                      <a:r>
                        <a:rPr dirty="0" sz="900" kern="0" spc="0">
                          <a:solidFill>
                            <a:srgbClr val="40404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无产权，有长期租赁合同享有使</a:t>
                      </a:r>
                      <a:r>
                        <a:rPr dirty="0" sz="900" kern="0" spc="-10">
                          <a:solidFill>
                            <a:srgbClr val="40404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用权;</a:t>
                      </a:r>
                      <a:endParaRPr altLang="en-US" dirty="0" sz="900" lang="en-US"/>
                    </a:p>
                    <a:p>
                      <a:pPr algn="l" eaLnBrk="0" marL="1024255" rtl="0">
                        <a:lnSpc>
                          <a:spcPts val="1095"/>
                        </a:lnSpc>
                      </a:pPr>
                      <a:r>
                        <a:rPr dirty="0" sz="900" kern="0" spc="-10">
                          <a:solidFill>
                            <a:srgbClr val="40404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所有面积皆为建筑面积</a:t>
                      </a:r>
                      <a:endParaRPr altLang="en-US" dirty="0" sz="900" lang="en-US"/>
                    </a:p>
                  </a:txBody>
                  <a:tcPr marL="0" marR="0" marT="0" marB="0" anchor="t">
                    <a:lnL w="3175" cmpd="sng">
                      <a:solidFill>
                        <a:srgbClr val="144D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  <a:headEnd type="none" w="med" len="med"/>
                      <a:tailEnd type="none" w="med" len="med"/>
                    </a:lnR>
                    <a:lnT w="3175" cmpd="sng">
                      <a:solidFill>
                        <a:srgbClr val="144D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mpd="sng">
                      <a:solidFill>
                        <a:srgbClr val="144D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9554">
                <a:tc>
                  <a:txBody>
                    <a:bodyPr/>
                    <a:p>
                      <a:pPr algn="l" eaLnBrk="0" rtl="0">
                        <a:lnSpc>
                          <a:spcPct val="109000"/>
                        </a:lnSpc>
                      </a:pPr>
                      <a:endParaRPr altLang="en-US" dirty="0" sz="400" lang="en-US"/>
                    </a:p>
                    <a:p>
                      <a:pPr algn="l" eaLnBrk="0" marL="546100" rtl="0">
                        <a:lnSpc>
                          <a:spcPct val="84000"/>
                        </a:lnSpc>
                        <a:spcBef>
                          <a:spcPts val="5"/>
                        </a:spcBef>
                      </a:pPr>
                      <a:r>
                        <a:rPr dirty="0" sz="900" kern="0" spc="-20">
                          <a:solidFill>
                            <a:srgbClr val="40404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9F</a:t>
                      </a:r>
                      <a:endParaRPr altLang="en-US" dirty="0" sz="900" lang="en-US"/>
                    </a:p>
                  </a:txBody>
                  <a:tcPr marL="0" marR="0" marT="0" marB="0" anchor="t">
                    <a:lnL w="19050" cmpd="sng">
                      <a:solidFill>
                        <a:srgbClr val="144D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mpd="sng">
                      <a:solidFill>
                        <a:srgbClr val="144D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mpd="sng">
                      <a:solidFill>
                        <a:srgbClr val="144D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mpd="sng">
                      <a:solidFill>
                        <a:srgbClr val="144D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p>
                      <a:pPr algn="l" eaLnBrk="0" rtl="0">
                        <a:lnSpc>
                          <a:spcPct val="130999"/>
                        </a:lnSpc>
                      </a:pPr>
                      <a:endParaRPr altLang="en-US" dirty="0" sz="300" lang="en-US"/>
                    </a:p>
                    <a:p>
                      <a:pPr algn="l" eaLnBrk="0" marL="1464310" rtl="0">
                        <a:lnSpc>
                          <a:spcPct val="89000"/>
                        </a:lnSpc>
                      </a:pPr>
                      <a:r>
                        <a:rPr dirty="0" sz="900" kern="0" spc="-10">
                          <a:solidFill>
                            <a:srgbClr val="40404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游泳池</a:t>
                      </a:r>
                      <a:endParaRPr altLang="en-US" dirty="0" sz="900" lang="en-US"/>
                    </a:p>
                  </a:txBody>
                  <a:tcPr marL="0" marR="0" marT="0" marB="0" anchor="t">
                    <a:lnL w="3175" cmpd="sng">
                      <a:solidFill>
                        <a:srgbClr val="144D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mpd="sng">
                      <a:solidFill>
                        <a:srgbClr val="144D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mpd="sng">
                      <a:solidFill>
                        <a:srgbClr val="144D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mpd="sng">
                      <a:solidFill>
                        <a:srgbClr val="144D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p>
                      <a:pPr algn="l" eaLnBrk="0" rtl="0">
                        <a:lnSpc>
                          <a:spcPct val="109000"/>
                        </a:lnSpc>
                      </a:pPr>
                      <a:endParaRPr altLang="en-US" dirty="0" sz="400" lang="en-US"/>
                    </a:p>
                    <a:p>
                      <a:pPr algn="l" eaLnBrk="0" marL="460375" rtl="0">
                        <a:lnSpc>
                          <a:spcPct val="84000"/>
                        </a:lnSpc>
                        <a:spcBef>
                          <a:spcPts val="5"/>
                        </a:spcBef>
                      </a:pPr>
                      <a:r>
                        <a:rPr dirty="0" sz="900" kern="0" spc="-20">
                          <a:solidFill>
                            <a:srgbClr val="40404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597.76</a:t>
                      </a:r>
                      <a:endParaRPr altLang="en-US" dirty="0" sz="900" lang="en-US"/>
                    </a:p>
                  </a:txBody>
                  <a:tcPr marL="0" marR="0" marT="0" marB="0" anchor="t">
                    <a:lnL w="3175" cmpd="sng">
                      <a:solidFill>
                        <a:srgbClr val="144D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mpd="sng">
                      <a:solidFill>
                        <a:srgbClr val="144D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mpd="sng">
                      <a:solidFill>
                        <a:srgbClr val="144D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mpd="sng">
                      <a:solidFill>
                        <a:srgbClr val="144D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p>
                      <a:pPr algn="l" eaLnBrk="0" rtl="0">
                        <a:lnSpc>
                          <a:spcPct val="109000"/>
                        </a:lnSpc>
                      </a:pPr>
                      <a:endParaRPr altLang="en-US" dirty="0" sz="400" lang="en-US"/>
                    </a:p>
                    <a:p>
                      <a:pPr algn="l" eaLnBrk="0" marL="460375" rtl="0">
                        <a:lnSpc>
                          <a:spcPct val="84000"/>
                        </a:lnSpc>
                        <a:spcBef>
                          <a:spcPts val="5"/>
                        </a:spcBef>
                      </a:pPr>
                      <a:r>
                        <a:rPr dirty="0" sz="900" kern="0" spc="-20">
                          <a:solidFill>
                            <a:srgbClr val="40404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597.76</a:t>
                      </a:r>
                      <a:endParaRPr altLang="en-US" dirty="0" sz="900" lang="en-US"/>
                    </a:p>
                  </a:txBody>
                  <a:tcPr marL="0" marR="0" marT="0" marB="0" anchor="t">
                    <a:lnL w="3175" cmpd="sng">
                      <a:solidFill>
                        <a:srgbClr val="144D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  <a:headEnd type="none" w="med" len="med"/>
                      <a:tailEnd type="none" w="med" len="med"/>
                    </a:lnR>
                    <a:lnT w="3175" cmpd="sng">
                      <a:solidFill>
                        <a:srgbClr val="144D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mpd="sng">
                      <a:solidFill>
                        <a:srgbClr val="144D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0189">
                <a:tc>
                  <a:txBody>
                    <a:bodyPr/>
                    <a:p>
                      <a:pPr algn="l" eaLnBrk="0" rtl="0">
                        <a:lnSpc>
                          <a:spcPct val="110000"/>
                        </a:lnSpc>
                      </a:pPr>
                      <a:endParaRPr altLang="en-US" dirty="0" sz="400" lang="en-US"/>
                    </a:p>
                    <a:p>
                      <a:pPr algn="l" eaLnBrk="0" marL="426085" rtl="0">
                        <a:lnSpc>
                          <a:spcPct val="84000"/>
                        </a:lnSpc>
                        <a:spcBef>
                          <a:spcPts val="0"/>
                        </a:spcBef>
                      </a:pPr>
                      <a:r>
                        <a:rPr dirty="0" sz="900" kern="0" spc="-20">
                          <a:solidFill>
                            <a:srgbClr val="40404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12-15F</a:t>
                      </a:r>
                      <a:endParaRPr altLang="en-US" dirty="0" sz="900" lang="en-US"/>
                    </a:p>
                  </a:txBody>
                  <a:tcPr marL="0" marR="0" marT="0" marB="0" anchor="t">
                    <a:lnL w="19050" cmpd="sng">
                      <a:solidFill>
                        <a:srgbClr val="144D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mpd="sng">
                      <a:solidFill>
                        <a:srgbClr val="144D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mpd="sng">
                      <a:solidFill>
                        <a:srgbClr val="144D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mpd="sng">
                      <a:solidFill>
                        <a:srgbClr val="144D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p>
                      <a:pPr algn="l" eaLnBrk="0" rtl="0">
                        <a:lnSpc>
                          <a:spcPct val="128000"/>
                        </a:lnSpc>
                      </a:pPr>
                      <a:endParaRPr altLang="en-US" dirty="0" sz="300" lang="en-US"/>
                    </a:p>
                    <a:p>
                      <a:pPr algn="l" eaLnBrk="0" marL="1293495" rtl="0">
                        <a:lnSpc>
                          <a:spcPct val="89999"/>
                        </a:lnSpc>
                        <a:spcBef>
                          <a:spcPts val="5"/>
                        </a:spcBef>
                      </a:pPr>
                      <a:r>
                        <a:rPr dirty="0" sz="900" kern="0" spc="-10">
                          <a:solidFill>
                            <a:srgbClr val="40404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精品公寓酒店</a:t>
                      </a:r>
                      <a:endParaRPr altLang="en-US" dirty="0" sz="900" lang="en-US"/>
                    </a:p>
                  </a:txBody>
                  <a:tcPr marL="0" marR="0" marT="0" marB="0" anchor="t">
                    <a:lnL w="3175" cmpd="sng">
                      <a:solidFill>
                        <a:srgbClr val="144D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mpd="sng">
                      <a:solidFill>
                        <a:srgbClr val="144D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mpd="sng">
                      <a:solidFill>
                        <a:srgbClr val="144D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mpd="sng">
                      <a:solidFill>
                        <a:srgbClr val="144D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p>
                      <a:pPr algn="l" eaLnBrk="0" rtl="0">
                        <a:lnSpc>
                          <a:spcPct val="110000"/>
                        </a:lnSpc>
                      </a:pPr>
                      <a:endParaRPr altLang="en-US" dirty="0" sz="400" lang="en-US"/>
                    </a:p>
                    <a:p>
                      <a:pPr algn="l" eaLnBrk="0" marL="506730" rtl="0">
                        <a:lnSpc>
                          <a:spcPct val="84000"/>
                        </a:lnSpc>
                        <a:spcBef>
                          <a:spcPts val="0"/>
                        </a:spcBef>
                      </a:pPr>
                      <a:r>
                        <a:rPr dirty="0" sz="900" kern="0" spc="-30">
                          <a:solidFill>
                            <a:srgbClr val="40404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5156</a:t>
                      </a:r>
                      <a:endParaRPr altLang="en-US" dirty="0" sz="900" lang="en-US"/>
                    </a:p>
                  </a:txBody>
                  <a:tcPr marL="0" marR="0" marT="0" marB="0" anchor="t">
                    <a:lnL w="3175" cmpd="sng">
                      <a:solidFill>
                        <a:srgbClr val="144D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mpd="sng">
                      <a:solidFill>
                        <a:srgbClr val="144D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mpd="sng">
                      <a:solidFill>
                        <a:srgbClr val="144D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mpd="sng">
                      <a:solidFill>
                        <a:srgbClr val="144D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p>
                      <a:pPr algn="l" eaLnBrk="0" rtl="0">
                        <a:lnSpc>
                          <a:spcPct val="110000"/>
                        </a:lnSpc>
                      </a:pPr>
                      <a:endParaRPr altLang="en-US" dirty="0" sz="400" lang="en-US"/>
                    </a:p>
                    <a:p>
                      <a:pPr algn="l" eaLnBrk="0" marL="506730" rtl="0">
                        <a:lnSpc>
                          <a:spcPct val="84000"/>
                        </a:lnSpc>
                        <a:spcBef>
                          <a:spcPts val="0"/>
                        </a:spcBef>
                      </a:pPr>
                      <a:r>
                        <a:rPr dirty="0" sz="900" kern="0" spc="-30">
                          <a:solidFill>
                            <a:srgbClr val="40404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5156</a:t>
                      </a:r>
                      <a:endParaRPr altLang="en-US" dirty="0" sz="900" lang="en-US"/>
                    </a:p>
                  </a:txBody>
                  <a:tcPr marL="0" marR="0" marT="0" marB="0" anchor="t">
                    <a:lnL w="3175" cmpd="sng">
                      <a:solidFill>
                        <a:srgbClr val="144D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  <a:headEnd type="none" w="med" len="med"/>
                      <a:tailEnd type="none" w="med" len="med"/>
                    </a:lnR>
                    <a:lnT w="3175" cmpd="sng">
                      <a:solidFill>
                        <a:srgbClr val="144D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mpd="sng">
                      <a:solidFill>
                        <a:srgbClr val="144D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8919">
                <a:tc>
                  <a:txBody>
                    <a:bodyPr/>
                    <a:p>
                      <a:pPr algn="l" eaLnBrk="0" rtl="0">
                        <a:lnSpc>
                          <a:spcPct val="109000"/>
                        </a:lnSpc>
                      </a:pPr>
                      <a:endParaRPr altLang="en-US" dirty="0" sz="400" lang="en-US"/>
                    </a:p>
                    <a:p>
                      <a:pPr algn="l" eaLnBrk="0" marL="386715" rtl="0">
                        <a:lnSpc>
                          <a:spcPct val="84000"/>
                        </a:lnSpc>
                        <a:spcBef>
                          <a:spcPts val="5"/>
                        </a:spcBef>
                      </a:pPr>
                      <a:r>
                        <a:rPr dirty="0" sz="900" kern="0" spc="-10">
                          <a:solidFill>
                            <a:srgbClr val="40404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40F-41F</a:t>
                      </a:r>
                      <a:endParaRPr altLang="en-US" dirty="0" sz="900" lang="en-US"/>
                    </a:p>
                  </a:txBody>
                  <a:tcPr marL="0" marR="0" marT="0" marB="0" anchor="t">
                    <a:lnL w="19050" cmpd="sng">
                      <a:solidFill>
                        <a:srgbClr val="144D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mpd="sng">
                      <a:solidFill>
                        <a:srgbClr val="144D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mpd="sng">
                      <a:solidFill>
                        <a:srgbClr val="144D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mpd="sng">
                      <a:solidFill>
                        <a:srgbClr val="144D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p>
                      <a:pPr algn="l" eaLnBrk="0" rtl="0">
                        <a:lnSpc>
                          <a:spcPct val="128000"/>
                        </a:lnSpc>
                      </a:pPr>
                      <a:endParaRPr altLang="en-US" dirty="0" sz="300" lang="en-US"/>
                    </a:p>
                    <a:p>
                      <a:pPr algn="l" eaLnBrk="0" marL="1351280" rtl="0">
                        <a:lnSpc>
                          <a:spcPct val="89999"/>
                        </a:lnSpc>
                        <a:spcBef>
                          <a:spcPts val="0"/>
                        </a:spcBef>
                      </a:pPr>
                      <a:r>
                        <a:rPr dirty="0" sz="900" kern="0" spc="-10">
                          <a:solidFill>
                            <a:srgbClr val="40404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服务式公寓</a:t>
                      </a:r>
                      <a:endParaRPr altLang="en-US" dirty="0" sz="900" lang="en-US"/>
                    </a:p>
                  </a:txBody>
                  <a:tcPr marL="0" marR="0" marT="0" marB="0" anchor="t">
                    <a:lnL w="3175" cmpd="sng">
                      <a:solidFill>
                        <a:srgbClr val="144D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mpd="sng">
                      <a:solidFill>
                        <a:srgbClr val="144D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mpd="sng">
                      <a:solidFill>
                        <a:srgbClr val="144D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mpd="sng">
                      <a:solidFill>
                        <a:srgbClr val="144D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p>
                      <a:pPr algn="l" eaLnBrk="0" rtl="0">
                        <a:lnSpc>
                          <a:spcPct val="109000"/>
                        </a:lnSpc>
                      </a:pPr>
                      <a:endParaRPr altLang="en-US" dirty="0" sz="400" lang="en-US"/>
                    </a:p>
                    <a:p>
                      <a:pPr algn="l" eaLnBrk="0" marL="422910" rtl="0">
                        <a:lnSpc>
                          <a:spcPct val="84000"/>
                        </a:lnSpc>
                        <a:spcBef>
                          <a:spcPts val="5"/>
                        </a:spcBef>
                      </a:pPr>
                      <a:r>
                        <a:rPr dirty="0" sz="900" kern="0" spc="-20">
                          <a:solidFill>
                            <a:srgbClr val="40404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2011.93</a:t>
                      </a:r>
                      <a:endParaRPr altLang="en-US" dirty="0" sz="900" lang="en-US"/>
                    </a:p>
                  </a:txBody>
                  <a:tcPr marL="0" marR="0" marT="0" marB="0" anchor="t">
                    <a:lnL w="3175" cmpd="sng">
                      <a:solidFill>
                        <a:srgbClr val="144D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mpd="sng">
                      <a:solidFill>
                        <a:srgbClr val="144D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mpd="sng">
                      <a:solidFill>
                        <a:srgbClr val="144D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mpd="sng">
                      <a:solidFill>
                        <a:srgbClr val="144D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p>
                      <a:pPr algn="l" eaLnBrk="0" rtl="0">
                        <a:lnSpc>
                          <a:spcPct val="109000"/>
                        </a:lnSpc>
                      </a:pPr>
                      <a:endParaRPr altLang="en-US" dirty="0" sz="400" lang="en-US"/>
                    </a:p>
                    <a:p>
                      <a:pPr algn="l" eaLnBrk="0" marL="422910" rtl="0">
                        <a:lnSpc>
                          <a:spcPct val="84000"/>
                        </a:lnSpc>
                        <a:spcBef>
                          <a:spcPts val="5"/>
                        </a:spcBef>
                      </a:pPr>
                      <a:r>
                        <a:rPr dirty="0" sz="900" kern="0" spc="-20">
                          <a:solidFill>
                            <a:srgbClr val="40404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2011.93</a:t>
                      </a:r>
                      <a:endParaRPr altLang="en-US" dirty="0" sz="900" lang="en-US"/>
                    </a:p>
                  </a:txBody>
                  <a:tcPr marL="0" marR="0" marT="0" marB="0" anchor="t">
                    <a:lnL w="3175" cmpd="sng">
                      <a:solidFill>
                        <a:srgbClr val="144D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  <a:headEnd type="none" w="med" len="med"/>
                      <a:tailEnd type="none" w="med" len="med"/>
                    </a:lnR>
                    <a:lnT w="3175" cmpd="sng">
                      <a:solidFill>
                        <a:srgbClr val="144D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mpd="sng">
                      <a:solidFill>
                        <a:srgbClr val="144D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0350">
                <a:tc>
                  <a:txBody>
                    <a:bodyPr/>
                    <a:p>
                      <a:pPr algn="l" eaLnBrk="0" rtl="0">
                        <a:lnSpc>
                          <a:spcPct val="100000"/>
                        </a:lnSpc>
                      </a:pPr>
                      <a:endParaRPr altLang="en-US" dirty="0" sz="1000" lang="en-US"/>
                    </a:p>
                  </a:txBody>
                  <a:tcPr marL="0" marR="0" marT="0" marB="0" anchor="t">
                    <a:lnL w="19050" cmpd="sng">
                      <a:solidFill>
                        <a:srgbClr val="144D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mpd="sng">
                      <a:solidFill>
                        <a:srgbClr val="144D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mpd="sng">
                      <a:solidFill>
                        <a:srgbClr val="144D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p>
                      <a:pPr algn="l" eaLnBrk="0" rtl="0">
                        <a:lnSpc>
                          <a:spcPct val="102000"/>
                        </a:lnSpc>
                      </a:pPr>
                      <a:endParaRPr altLang="en-US" dirty="0" sz="200" lang="en-US"/>
                    </a:p>
                    <a:p>
                      <a:pPr algn="l" eaLnBrk="0" marL="1296035" rtl="0">
                        <a:lnSpc>
                          <a:spcPts val="1160"/>
                        </a:lnSpc>
                        <a:spcBef>
                          <a:spcPts val="0"/>
                        </a:spcBef>
                      </a:pPr>
                      <a:r>
                        <a:rPr dirty="0" sz="900" kern="0" spc="-20">
                          <a:solidFill>
                            <a:srgbClr val="40404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总计</a:t>
                      </a:r>
                      <a:r>
                        <a:rPr dirty="0" sz="900" kern="0" spc="110">
                          <a:solidFill>
                            <a:srgbClr val="40404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 </a:t>
                      </a:r>
                      <a:r>
                        <a:rPr dirty="0" sz="900" kern="0" spc="-20">
                          <a:solidFill>
                            <a:srgbClr val="40404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(无产权)</a:t>
                      </a:r>
                      <a:endParaRPr altLang="en-US" dirty="0" sz="900" lang="en-US"/>
                    </a:p>
                  </a:txBody>
                  <a:tcPr marL="0" marR="0" marT="0" marB="0" anchor="t">
                    <a:lnL w="3175" cmpd="sng">
                      <a:solidFill>
                        <a:srgbClr val="144D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mpd="sng">
                      <a:solidFill>
                        <a:srgbClr val="144D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mpd="sng">
                      <a:solidFill>
                        <a:srgbClr val="144D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p>
                      <a:pPr algn="l" eaLnBrk="0" rtl="0">
                        <a:lnSpc>
                          <a:spcPct val="101000"/>
                        </a:lnSpc>
                      </a:pPr>
                      <a:endParaRPr altLang="en-US" dirty="0" sz="400" lang="en-US"/>
                    </a:p>
                    <a:p>
                      <a:pPr algn="l" eaLnBrk="0" marL="422275" rtl="0">
                        <a:lnSpc>
                          <a:spcPct val="84000"/>
                        </a:lnSpc>
                        <a:spcBef>
                          <a:spcPts val="0"/>
                        </a:spcBef>
                      </a:pPr>
                      <a:r>
                        <a:rPr dirty="0" sz="900" kern="0" spc="-20">
                          <a:solidFill>
                            <a:srgbClr val="40404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7905.69</a:t>
                      </a:r>
                      <a:endParaRPr altLang="en-US" dirty="0" sz="900" lang="en-US"/>
                    </a:p>
                  </a:txBody>
                  <a:tcPr marL="0" marR="0" marT="0" marB="0" anchor="t">
                    <a:lnL w="3175" cmpd="sng">
                      <a:solidFill>
                        <a:srgbClr val="144D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mpd="sng">
                      <a:solidFill>
                        <a:srgbClr val="144D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mpd="sng">
                      <a:solidFill>
                        <a:srgbClr val="144D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p>
                      <a:pPr algn="l" eaLnBrk="0" rtl="0">
                        <a:lnSpc>
                          <a:spcPct val="100000"/>
                        </a:lnSpc>
                      </a:pPr>
                      <a:endParaRPr altLang="en-US" dirty="0" sz="1000" lang="en-US"/>
                    </a:p>
                  </a:txBody>
                  <a:tcPr marL="0" marR="0" marT="0" marB="0" anchor="t">
                    <a:lnL w="3175" cmpd="sng">
                      <a:solidFill>
                        <a:srgbClr val="144D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  <a:headEnd type="none" w="med" len="med"/>
                      <a:tailEnd type="none" w="med" len="med"/>
                    </a:lnR>
                    <a:lnT w="3175" cmpd="sng">
                      <a:solidFill>
                        <a:srgbClr val="144D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pSp>
        <p:nvGrpSpPr>
          <p:cNvPr id="34" name="group 12"/>
          <p:cNvGrpSpPr/>
          <p:nvPr/>
        </p:nvGrpSpPr>
        <p:grpSpPr>
          <a:xfrm rot="21600000">
            <a:off x="0" y="0"/>
            <a:ext cx="5101590" cy="796290"/>
            <a:chOff x="0" y="0"/>
            <a:chExt cx="5101590" cy="796290"/>
          </a:xfrm>
        </p:grpSpPr>
        <p:sp>
          <p:nvSpPr>
            <p:cNvPr id="1048608" name="path"/>
            <p:cNvSpPr/>
            <p:nvPr/>
          </p:nvSpPr>
          <p:spPr>
            <a:xfrm>
              <a:off x="0" y="0"/>
              <a:ext cx="5101590" cy="796290"/>
            </a:xfrm>
            <a:custGeom>
              <a:avLst/>
              <a:ahLst/>
              <a:rect l="0" t="0" r="0" b="0"/>
              <a:pathLst>
                <a:path w="8034" h="1254">
                  <a:moveTo>
                    <a:pt x="0" y="0"/>
                  </a:moveTo>
                  <a:lnTo>
                    <a:pt x="668" y="0"/>
                  </a:lnTo>
                  <a:lnTo>
                    <a:pt x="1777" y="0"/>
                  </a:lnTo>
                  <a:lnTo>
                    <a:pt x="1801" y="0"/>
                  </a:lnTo>
                  <a:lnTo>
                    <a:pt x="2470" y="0"/>
                  </a:lnTo>
                  <a:lnTo>
                    <a:pt x="2796" y="0"/>
                  </a:lnTo>
                  <a:lnTo>
                    <a:pt x="3578" y="0"/>
                  </a:lnTo>
                  <a:lnTo>
                    <a:pt x="3816" y="0"/>
                  </a:lnTo>
                  <a:lnTo>
                    <a:pt x="4563" y="0"/>
                  </a:lnTo>
                  <a:lnTo>
                    <a:pt x="4598" y="0"/>
                  </a:lnTo>
                  <a:lnTo>
                    <a:pt x="5617" y="0"/>
                  </a:lnTo>
                  <a:lnTo>
                    <a:pt x="6364" y="0"/>
                  </a:lnTo>
                  <a:lnTo>
                    <a:pt x="8034" y="738"/>
                  </a:lnTo>
                  <a:lnTo>
                    <a:pt x="6870" y="1254"/>
                  </a:lnTo>
                  <a:lnTo>
                    <a:pt x="6130" y="1254"/>
                  </a:lnTo>
                  <a:lnTo>
                    <a:pt x="5271" y="1254"/>
                  </a:lnTo>
                  <a:lnTo>
                    <a:pt x="5110" y="1254"/>
                  </a:lnTo>
                  <a:lnTo>
                    <a:pt x="5068" y="1254"/>
                  </a:lnTo>
                  <a:lnTo>
                    <a:pt x="4509" y="1254"/>
                  </a:lnTo>
                  <a:lnTo>
                    <a:pt x="4328" y="1254"/>
                  </a:lnTo>
                  <a:lnTo>
                    <a:pt x="4091" y="1254"/>
                  </a:lnTo>
                  <a:lnTo>
                    <a:pt x="3489" y="1254"/>
                  </a:lnTo>
                  <a:lnTo>
                    <a:pt x="3469" y="1254"/>
                  </a:lnTo>
                  <a:lnTo>
                    <a:pt x="3422" y="1254"/>
                  </a:lnTo>
                  <a:lnTo>
                    <a:pt x="3309" y="1254"/>
                  </a:lnTo>
                  <a:lnTo>
                    <a:pt x="2707" y="1254"/>
                  </a:lnTo>
                  <a:lnTo>
                    <a:pt x="2470" y="1254"/>
                  </a:lnTo>
                  <a:lnTo>
                    <a:pt x="2289" y="1254"/>
                  </a:lnTo>
                  <a:lnTo>
                    <a:pt x="1801" y="1254"/>
                  </a:lnTo>
                  <a:lnTo>
                    <a:pt x="1688" y="1254"/>
                  </a:lnTo>
                  <a:lnTo>
                    <a:pt x="1621" y="1254"/>
                  </a:lnTo>
                  <a:lnTo>
                    <a:pt x="668" y="1254"/>
                  </a:lnTo>
                  <a:lnTo>
                    <a:pt x="0" y="125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D4E89">
                <a:alpha val="100000"/>
              </a:srgbClr>
            </a:solidFill>
            <a:ln w="12700" cap="flat">
              <a:noFill/>
              <a:prstDash val="solid"/>
              <a:miter lim="0"/>
            </a:ln>
          </p:spPr>
          <p:txBody>
            <a:bodyPr rtlCol="0"/>
            <a:p>
              <a:pPr algn="ctr"/>
              <a:endParaRPr altLang="en-US" lang="zh-CN"/>
            </a:p>
          </p:txBody>
        </p:sp>
        <p:sp>
          <p:nvSpPr>
            <p:cNvPr id="1048609" name="textbox 152"/>
            <p:cNvSpPr/>
            <p:nvPr/>
          </p:nvSpPr>
          <p:spPr>
            <a:xfrm>
              <a:off x="-12700" y="-12700"/>
              <a:ext cx="5127625" cy="857250"/>
            </a:xfrm>
            <a:prstGeom prst="rect"/>
          </p:spPr>
          <p:txBody>
            <a:bodyPr bIns="0" lIns="0" rIns="0" tIns="0" vert="horz" wrap="square"/>
            <a:p>
              <a:pPr algn="l" eaLnBrk="0" rtl="0">
                <a:lnSpc>
                  <a:spcPct val="183000"/>
                </a:lnSpc>
              </a:pPr>
              <a:endParaRPr altLang="en-US" dirty="0" sz="1000" lang="en-US"/>
            </a:p>
            <a:p>
              <a:pPr algn="l" eaLnBrk="0" marL="374650" rtl="0">
                <a:lnSpc>
                  <a:spcPct val="89999"/>
                </a:lnSpc>
                <a:spcBef>
                  <a:spcPts val="0"/>
                </a:spcBef>
              </a:pPr>
              <a:r>
                <a:rPr dirty="0" sz="2700" kern="0" spc="-10">
                  <a:solidFill>
                    <a:srgbClr val="FFFFFF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酒店区域情况汇总</a:t>
              </a:r>
              <a:endParaRPr altLang="en-US" dirty="0" sz="2700" lang="en-US"/>
            </a:p>
          </p:txBody>
        </p:sp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35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65" name="picture 166"/>
          <p:cNvPicPr>
            <a:picLocks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 rot="21600000">
            <a:off x="0" y="0"/>
            <a:ext cx="9906000" cy="6858000"/>
          </a:xfrm>
          <a:prstGeom prst="rect"/>
        </p:spPr>
      </p:pic>
      <p:sp>
        <p:nvSpPr>
          <p:cNvPr id="1048610" name="textbox 168"/>
          <p:cNvSpPr/>
          <p:nvPr/>
        </p:nvSpPr>
        <p:spPr>
          <a:xfrm>
            <a:off x="3645369" y="4343806"/>
            <a:ext cx="937894" cy="1865629"/>
          </a:xfrm>
          <a:prstGeom prst="rect"/>
        </p:spPr>
        <p:txBody>
          <a:bodyPr bIns="0" lIns="0" rIns="0" tIns="0" vert="horz" wrap="square"/>
          <a:p>
            <a:pPr algn="l" eaLnBrk="0" rtl="0">
              <a:lnSpc>
                <a:spcPct val="76000"/>
              </a:lnSpc>
            </a:pPr>
            <a:endParaRPr altLang="en-US" dirty="0" sz="100" lang="en-US"/>
          </a:p>
          <a:p>
            <a:pPr algn="l" eaLnBrk="0" marL="12700" rtl="0">
              <a:lnSpc>
                <a:spcPct val="89999"/>
              </a:lnSpc>
            </a:pPr>
            <a:r>
              <a:rPr dirty="0" sz="1800" kern="0" spc="-10">
                <a:solidFill>
                  <a:srgbClr val="26375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房间数量</a:t>
            </a:r>
            <a:endParaRPr altLang="en-US" dirty="0" sz="1800" lang="en-US"/>
          </a:p>
          <a:p>
            <a:pPr algn="l" eaLnBrk="0" marL="314960" rtl="0">
              <a:lnSpc>
                <a:spcPct val="84000"/>
              </a:lnSpc>
              <a:spcBef>
                <a:spcPts val="1065"/>
              </a:spcBef>
            </a:pPr>
            <a:r>
              <a:rPr dirty="0" sz="1800" kern="0" spc="-40">
                <a:solidFill>
                  <a:srgbClr val="26375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380</a:t>
            </a:r>
            <a:endParaRPr altLang="en-US" dirty="0" sz="1800" lang="en-US"/>
          </a:p>
          <a:p>
            <a:pPr algn="l" eaLnBrk="0" marL="358775" rtl="0">
              <a:lnSpc>
                <a:spcPct val="84000"/>
              </a:lnSpc>
              <a:spcBef>
                <a:spcPts val="1570"/>
              </a:spcBef>
            </a:pPr>
            <a:r>
              <a:rPr dirty="0" sz="1800" kern="0" spc="-20">
                <a:solidFill>
                  <a:srgbClr val="26375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42</a:t>
            </a:r>
            <a:endParaRPr altLang="en-US" dirty="0" sz="1800" lang="en-US"/>
          </a:p>
          <a:p>
            <a:pPr algn="l" eaLnBrk="0" marL="376555" rtl="0">
              <a:lnSpc>
                <a:spcPct val="84000"/>
              </a:lnSpc>
              <a:spcBef>
                <a:spcPts val="1570"/>
              </a:spcBef>
            </a:pPr>
            <a:r>
              <a:rPr dirty="0" sz="1800" kern="0" spc="-50">
                <a:solidFill>
                  <a:srgbClr val="26375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11</a:t>
            </a:r>
            <a:endParaRPr altLang="en-US" dirty="0" sz="1800" lang="en-US"/>
          </a:p>
          <a:p>
            <a:pPr algn="l" eaLnBrk="0" rtl="0">
              <a:lnSpc>
                <a:spcPct val="100000"/>
              </a:lnSpc>
            </a:pPr>
            <a:endParaRPr altLang="en-US" dirty="0" sz="900" lang="en-US"/>
          </a:p>
          <a:p>
            <a:pPr algn="l" eaLnBrk="0" rtl="0">
              <a:lnSpc>
                <a:spcPct val="7000"/>
              </a:lnSpc>
            </a:pPr>
            <a:endParaRPr altLang="en-US" dirty="0" sz="100" lang="en-US"/>
          </a:p>
          <a:p>
            <a:pPr algn="l" eaLnBrk="0" marL="301625" rtl="0">
              <a:lnSpc>
                <a:spcPct val="84000"/>
              </a:lnSpc>
            </a:pPr>
            <a:r>
              <a:rPr dirty="0" sz="1800" kern="0" spc="-10">
                <a:solidFill>
                  <a:srgbClr val="26375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433</a:t>
            </a:r>
            <a:endParaRPr altLang="en-US" dirty="0" sz="1800" lang="en-US"/>
          </a:p>
        </p:txBody>
      </p:sp>
      <p:sp>
        <p:nvSpPr>
          <p:cNvPr id="1048611" name="textbox 170"/>
          <p:cNvSpPr/>
          <p:nvPr/>
        </p:nvSpPr>
        <p:spPr>
          <a:xfrm>
            <a:off x="1821332" y="4344720"/>
            <a:ext cx="899160" cy="1864360"/>
          </a:xfrm>
          <a:prstGeom prst="rect"/>
        </p:spPr>
        <p:txBody>
          <a:bodyPr bIns="0" lIns="0" rIns="0" tIns="0" vert="horz" wrap="square"/>
          <a:p>
            <a:pPr algn="l" eaLnBrk="0" rtl="0">
              <a:lnSpc>
                <a:spcPct val="87998"/>
              </a:lnSpc>
            </a:pPr>
            <a:endParaRPr altLang="en-US" dirty="0" sz="100" lang="en-US"/>
          </a:p>
          <a:p>
            <a:pPr algn="l" eaLnBrk="0" marL="183515" rtl="0">
              <a:lnSpc>
                <a:spcPct val="89000"/>
              </a:lnSpc>
            </a:pPr>
            <a:r>
              <a:rPr dirty="0" sz="1800" kern="0" spc="-20">
                <a:solidFill>
                  <a:srgbClr val="26375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楼层</a:t>
            </a:r>
            <a:endParaRPr altLang="en-US" dirty="0" sz="1800" lang="en-US"/>
          </a:p>
          <a:p>
            <a:pPr algn="l" eaLnBrk="0" marL="30480" rtl="0">
              <a:lnSpc>
                <a:spcPct val="84000"/>
              </a:lnSpc>
              <a:spcBef>
                <a:spcPts val="1065"/>
              </a:spcBef>
            </a:pPr>
            <a:r>
              <a:rPr dirty="0" sz="1800" kern="0" spc="-30">
                <a:solidFill>
                  <a:srgbClr val="26375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16F-35F</a:t>
            </a:r>
            <a:endParaRPr altLang="en-US" dirty="0" sz="1800" lang="en-US"/>
          </a:p>
          <a:p>
            <a:pPr algn="l" eaLnBrk="0" marL="26035" rtl="0">
              <a:lnSpc>
                <a:spcPct val="84000"/>
              </a:lnSpc>
              <a:spcBef>
                <a:spcPts val="1570"/>
              </a:spcBef>
            </a:pPr>
            <a:r>
              <a:rPr dirty="0" sz="1800" kern="0" spc="-20">
                <a:solidFill>
                  <a:srgbClr val="26375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36F-39F</a:t>
            </a:r>
            <a:endParaRPr altLang="en-US" dirty="0" sz="1800" lang="en-US"/>
          </a:p>
          <a:p>
            <a:pPr algn="l" eaLnBrk="0" marL="12700" rtl="0">
              <a:lnSpc>
                <a:spcPct val="84000"/>
              </a:lnSpc>
              <a:spcBef>
                <a:spcPts val="1570"/>
              </a:spcBef>
            </a:pPr>
            <a:r>
              <a:rPr dirty="0" sz="1800" kern="0" spc="-10">
                <a:solidFill>
                  <a:srgbClr val="26375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40F-41F</a:t>
            </a:r>
            <a:endParaRPr altLang="en-US" dirty="0" sz="1800" lang="en-US"/>
          </a:p>
          <a:p>
            <a:pPr algn="l" eaLnBrk="0" rtl="0">
              <a:lnSpc>
                <a:spcPct val="114000"/>
              </a:lnSpc>
            </a:pPr>
            <a:endParaRPr altLang="en-US" dirty="0" sz="700" lang="en-US"/>
          </a:p>
          <a:p>
            <a:pPr algn="l" eaLnBrk="0" marL="182880" rtl="0">
              <a:lnSpc>
                <a:spcPct val="89999"/>
              </a:lnSpc>
              <a:spcBef>
                <a:spcPts val="0"/>
              </a:spcBef>
            </a:pPr>
            <a:r>
              <a:rPr dirty="0" sz="1800" kern="0" spc="-20">
                <a:solidFill>
                  <a:srgbClr val="26375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总计</a:t>
            </a:r>
            <a:endParaRPr altLang="en-US" dirty="0" sz="1800" lang="en-US"/>
          </a:p>
        </p:txBody>
      </p:sp>
      <p:sp>
        <p:nvSpPr>
          <p:cNvPr id="1048612" name="textbox 172"/>
          <p:cNvSpPr/>
          <p:nvPr/>
        </p:nvSpPr>
        <p:spPr>
          <a:xfrm>
            <a:off x="6632143" y="4343806"/>
            <a:ext cx="708659" cy="1499869"/>
          </a:xfrm>
          <a:prstGeom prst="rect"/>
        </p:spPr>
        <p:txBody>
          <a:bodyPr bIns="0" lIns="0" rIns="0" tIns="0" vert="horz" wrap="square"/>
          <a:p>
            <a:pPr algn="l" eaLnBrk="0" rtl="0">
              <a:lnSpc>
                <a:spcPct val="82000"/>
              </a:lnSpc>
            </a:pPr>
            <a:endParaRPr altLang="en-US" dirty="0" sz="100" lang="en-US"/>
          </a:p>
          <a:p>
            <a:pPr algn="l" eaLnBrk="0" marL="124460" rtl="0">
              <a:lnSpc>
                <a:spcPct val="81000"/>
              </a:lnSpc>
            </a:pPr>
            <a:r>
              <a:rPr dirty="0" sz="1800" kern="0" spc="-10">
                <a:solidFill>
                  <a:srgbClr val="26375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房型</a:t>
            </a:r>
            <a:endParaRPr altLang="en-US" dirty="0" sz="1800" lang="en-US"/>
          </a:p>
          <a:p>
            <a:pPr algn="l" eaLnBrk="0" marL="17145" rtl="0">
              <a:lnSpc>
                <a:spcPts val="2880"/>
              </a:lnSpc>
            </a:pPr>
            <a:r>
              <a:rPr dirty="0" sz="1800" kern="0" spc="-20">
                <a:solidFill>
                  <a:srgbClr val="26375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豪华房</a:t>
            </a:r>
            <a:endParaRPr altLang="en-US" dirty="0" sz="1800" lang="en-US"/>
          </a:p>
          <a:p>
            <a:pPr algn="l" eaLnBrk="0" marL="13334" rtl="0">
              <a:lnSpc>
                <a:spcPct val="89999"/>
              </a:lnSpc>
              <a:spcBef>
                <a:spcPts val="1625"/>
              </a:spcBef>
            </a:pPr>
            <a:r>
              <a:rPr dirty="0" sz="1800" kern="0" spc="-10">
                <a:solidFill>
                  <a:srgbClr val="26375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行政房</a:t>
            </a:r>
            <a:endParaRPr altLang="en-US" dirty="0" sz="1800" lang="en-US"/>
          </a:p>
          <a:p>
            <a:pPr algn="l" eaLnBrk="0" rtl="0">
              <a:lnSpc>
                <a:spcPct val="101000"/>
              </a:lnSpc>
            </a:pPr>
            <a:endParaRPr altLang="en-US" dirty="0" sz="1200" lang="en-US"/>
          </a:p>
          <a:p>
            <a:pPr algn="l" eaLnBrk="0" rtl="0">
              <a:lnSpc>
                <a:spcPct val="8000"/>
              </a:lnSpc>
            </a:pPr>
            <a:endParaRPr altLang="en-US" dirty="0" sz="100" lang="en-US"/>
          </a:p>
          <a:p>
            <a:pPr algn="l" eaLnBrk="0" marL="12700" rtl="0">
              <a:lnSpc>
                <a:spcPct val="89999"/>
              </a:lnSpc>
            </a:pPr>
            <a:r>
              <a:rPr dirty="0" sz="1800" kern="0" spc="-10">
                <a:solidFill>
                  <a:srgbClr val="26375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公寓房</a:t>
            </a:r>
            <a:endParaRPr altLang="en-US" dirty="0" sz="1800" lang="en-US"/>
          </a:p>
        </p:txBody>
      </p:sp>
      <p:sp>
        <p:nvSpPr>
          <p:cNvPr id="1048613" name="rect"/>
          <p:cNvSpPr/>
          <p:nvPr/>
        </p:nvSpPr>
        <p:spPr>
          <a:xfrm>
            <a:off x="8553450" y="44450"/>
            <a:ext cx="1295400" cy="676275"/>
          </a:xfrm>
          <a:prstGeom prst="rect"/>
          <a:solidFill>
            <a:srgbClr val="FFFFFF">
              <a:alpha val="100000"/>
            </a:srgbClr>
          </a:solidFill>
          <a:ln w="12700" cap="flat">
            <a:noFill/>
            <a:prstDash val="solid"/>
            <a:miter lim="0"/>
          </a:ln>
        </p:spPr>
        <p:txBody>
          <a:bodyPr rtlCol="0"/>
          <a:p>
            <a:pPr algn="ctr"/>
            <a:endParaRPr altLang="en-US" lang="zh-CN"/>
          </a:p>
        </p:txBody>
      </p:sp>
      <p:sp>
        <p:nvSpPr>
          <p:cNvPr id="1048614" name="textbox 176"/>
          <p:cNvSpPr/>
          <p:nvPr/>
        </p:nvSpPr>
        <p:spPr>
          <a:xfrm>
            <a:off x="4576190" y="3939793"/>
            <a:ext cx="1040764" cy="300354"/>
          </a:xfrm>
          <a:prstGeom prst="rect"/>
        </p:spPr>
        <p:txBody>
          <a:bodyPr bIns="0" lIns="0" rIns="0" tIns="0" vert="horz" wrap="square"/>
          <a:p>
            <a:pPr algn="l" eaLnBrk="0" rtl="0">
              <a:lnSpc>
                <a:spcPct val="85998"/>
              </a:lnSpc>
            </a:pPr>
            <a:endParaRPr altLang="en-US" dirty="0" sz="100" lang="en-US"/>
          </a:p>
          <a:p>
            <a:pPr algn="l" eaLnBrk="0" marL="12700" rtl="0">
              <a:lnSpc>
                <a:spcPct val="89999"/>
              </a:lnSpc>
            </a:pPr>
            <a:r>
              <a:rPr dirty="0" sz="2000" kern="0" spc="-1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客房概况</a:t>
            </a:r>
            <a:endParaRPr altLang="en-US" dirty="0" sz="2000" lang="en-US"/>
          </a:p>
        </p:txBody>
      </p:sp>
      <p:sp>
        <p:nvSpPr>
          <p:cNvPr id="1048615" name="textbox 178"/>
          <p:cNvSpPr/>
          <p:nvPr/>
        </p:nvSpPr>
        <p:spPr>
          <a:xfrm>
            <a:off x="345859" y="252971"/>
            <a:ext cx="709930" cy="396875"/>
          </a:xfrm>
          <a:prstGeom prst="rect"/>
        </p:spPr>
        <p:txBody>
          <a:bodyPr bIns="0" lIns="0" rIns="0" tIns="0" vert="horz" wrap="square"/>
          <a:p>
            <a:pPr algn="l" eaLnBrk="0" rtl="0">
              <a:lnSpc>
                <a:spcPct val="87998"/>
              </a:lnSpc>
            </a:pPr>
            <a:endParaRPr altLang="en-US" dirty="0" sz="100" lang="en-US"/>
          </a:p>
          <a:p>
            <a:pPr algn="l" eaLnBrk="0" marL="12700" rtl="0">
              <a:lnSpc>
                <a:spcPct val="89999"/>
              </a:lnSpc>
            </a:pPr>
            <a:r>
              <a:rPr dirty="0" sz="2700" kern="0" spc="-1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客房</a:t>
            </a:r>
            <a:endParaRPr altLang="en-US" dirty="0" sz="2700" lang="en-US"/>
          </a:p>
        </p:txBody>
      </p:sp>
      <p:sp>
        <p:nvSpPr>
          <p:cNvPr id="1048616" name="textbox 180"/>
          <p:cNvSpPr/>
          <p:nvPr/>
        </p:nvSpPr>
        <p:spPr>
          <a:xfrm>
            <a:off x="9703511" y="6648398"/>
            <a:ext cx="190500" cy="179704"/>
          </a:xfrm>
          <a:prstGeom prst="rect"/>
        </p:spPr>
        <p:txBody>
          <a:bodyPr bIns="0" lIns="0" rIns="0" tIns="0" vert="horz" wrap="square"/>
          <a:p>
            <a:pPr algn="l" eaLnBrk="0" rtl="0">
              <a:lnSpc>
                <a:spcPct val="87000"/>
              </a:lnSpc>
            </a:pPr>
            <a:endParaRPr altLang="en-US" dirty="0" sz="100" lang="en-US"/>
          </a:p>
          <a:p>
            <a:pPr algn="l" eaLnBrk="0" marL="12700" rtl="0">
              <a:lnSpc>
                <a:spcPct val="84000"/>
              </a:lnSpc>
            </a:pPr>
            <a:r>
              <a:rPr dirty="0" sz="1200" kern="0" spc="-4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13</a:t>
            </a:r>
            <a:endParaRPr altLang="en-US" dirty="0" sz="1200" lang="en-US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36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66" name="picture 182"/>
          <p:cNvPicPr>
            <a:picLocks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 rot="21600000">
            <a:off x="0" y="0"/>
            <a:ext cx="9906000" cy="6858000"/>
          </a:xfrm>
          <a:prstGeom prst="rect"/>
        </p:spPr>
      </p:pic>
      <p:sp>
        <p:nvSpPr>
          <p:cNvPr id="1048617" name="textbox 184"/>
          <p:cNvSpPr/>
          <p:nvPr/>
        </p:nvSpPr>
        <p:spPr>
          <a:xfrm>
            <a:off x="437184" y="1154506"/>
            <a:ext cx="4786629" cy="2207895"/>
          </a:xfrm>
          <a:prstGeom prst="rect"/>
        </p:spPr>
        <p:txBody>
          <a:bodyPr bIns="0" lIns="0" rIns="0" tIns="0" vert="horz" wrap="square"/>
          <a:p>
            <a:pPr algn="l" eaLnBrk="0" rtl="0">
              <a:lnSpc>
                <a:spcPct val="85000"/>
              </a:lnSpc>
            </a:pPr>
            <a:endParaRPr altLang="en-US" dirty="0" sz="100" lang="en-US"/>
          </a:p>
          <a:p>
            <a:pPr algn="l" eaLnBrk="0" marL="12700" rtl="0">
              <a:lnSpc>
                <a:spcPct val="92000"/>
              </a:lnSpc>
            </a:pPr>
            <a:r>
              <a:rPr dirty="0" sz="1100" kern="0" spc="-10">
                <a:solidFill>
                  <a:srgbClr val="263750">
                    <a:alpha val="100000"/>
                  </a:srgbClr>
                </a:solidFill>
                <a:latin typeface="Wingdings" panose="05000000000000000000"/>
                <a:ea typeface="Wingdings" panose="05000000000000000000"/>
                <a:cs typeface="Wingdings" panose="05000000000000000000"/>
              </a:rPr>
              <a:t>&gt;</a:t>
            </a:r>
            <a:r>
              <a:rPr dirty="0" sz="1100" kern="0" spc="750">
                <a:solidFill>
                  <a:srgbClr val="263750">
                    <a:alpha val="100000"/>
                  </a:srgbClr>
                </a:solidFill>
                <a:latin typeface="Wingdings" panose="05000000000000000000"/>
                <a:ea typeface="Wingdings" panose="05000000000000000000"/>
                <a:cs typeface="Wingdings" panose="05000000000000000000"/>
              </a:rPr>
              <a:t> </a:t>
            </a:r>
            <a:r>
              <a:rPr dirty="0" sz="1400" kern="0" spc="-10">
                <a:solidFill>
                  <a:srgbClr val="26375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可容纳600人的宴会厅</a:t>
            </a:r>
            <a:r>
              <a:rPr dirty="0" sz="1400" kern="0" spc="-20">
                <a:solidFill>
                  <a:srgbClr val="26375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以及大会议室</a:t>
            </a:r>
            <a:endParaRPr altLang="en-US" dirty="0" sz="1400" lang="en-US"/>
          </a:p>
          <a:p>
            <a:pPr algn="l" eaLnBrk="0" marL="12700" rtl="0">
              <a:lnSpc>
                <a:spcPct val="93000"/>
              </a:lnSpc>
              <a:spcBef>
                <a:spcPts val="1050"/>
              </a:spcBef>
            </a:pPr>
            <a:r>
              <a:rPr dirty="0" sz="1100" kern="0" spc="-10">
                <a:solidFill>
                  <a:srgbClr val="263750">
                    <a:alpha val="100000"/>
                  </a:srgbClr>
                </a:solidFill>
                <a:latin typeface="Wingdings" panose="05000000000000000000"/>
                <a:ea typeface="Wingdings" panose="05000000000000000000"/>
                <a:cs typeface="Wingdings" panose="05000000000000000000"/>
              </a:rPr>
              <a:t>&gt;</a:t>
            </a:r>
            <a:r>
              <a:rPr dirty="0" sz="1100" kern="0" spc="800">
                <a:solidFill>
                  <a:srgbClr val="263750">
                    <a:alpha val="100000"/>
                  </a:srgbClr>
                </a:solidFill>
                <a:latin typeface="Wingdings" panose="05000000000000000000"/>
                <a:ea typeface="Wingdings" panose="05000000000000000000"/>
                <a:cs typeface="Wingdings" panose="05000000000000000000"/>
              </a:rPr>
              <a:t> </a:t>
            </a:r>
            <a:r>
              <a:rPr dirty="0" sz="1400" kern="0" spc="-10">
                <a:solidFill>
                  <a:srgbClr val="26375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比重庆多数五星级酒店拥有更宽敞的会议</a:t>
            </a:r>
            <a:r>
              <a:rPr dirty="0" sz="1400" kern="0" spc="-20">
                <a:solidFill>
                  <a:srgbClr val="26375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室供您使用</a:t>
            </a:r>
            <a:endParaRPr altLang="en-US" dirty="0" sz="1400" lang="en-US"/>
          </a:p>
          <a:p>
            <a:pPr algn="l" eaLnBrk="0" rtl="0">
              <a:lnSpc>
                <a:spcPct val="185000"/>
              </a:lnSpc>
            </a:pPr>
            <a:endParaRPr altLang="en-US" dirty="0" sz="1000" lang="en-US"/>
          </a:p>
          <a:p>
            <a:pPr algn="l" eaLnBrk="0" marL="2560320" rtl="0">
              <a:lnSpc>
                <a:spcPct val="89000"/>
              </a:lnSpc>
              <a:spcBef>
                <a:spcPts val="430"/>
              </a:spcBef>
            </a:pPr>
            <a:r>
              <a:rPr dirty="0" sz="1400" kern="0" spc="0">
                <a:solidFill>
                  <a:srgbClr val="26375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洲际                  </a:t>
            </a:r>
            <a:r>
              <a:rPr dirty="0" sz="1400" kern="0" spc="-10">
                <a:solidFill>
                  <a:srgbClr val="26375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格兰维</a:t>
            </a:r>
            <a:endParaRPr altLang="en-US" dirty="0" sz="1400" lang="en-US"/>
          </a:p>
          <a:p>
            <a:pPr algn="l" eaLnBrk="0" rtl="0">
              <a:lnSpc>
                <a:spcPct val="125000"/>
              </a:lnSpc>
            </a:pPr>
            <a:endParaRPr altLang="en-US" dirty="0" sz="1000" lang="en-US"/>
          </a:p>
          <a:p>
            <a:pPr algn="l" eaLnBrk="0" marL="2590165" rtl="0">
              <a:lnSpc>
                <a:spcPts val="1095"/>
              </a:lnSpc>
              <a:spcBef>
                <a:spcPts val="425"/>
              </a:spcBef>
            </a:pPr>
            <a:r>
              <a:rPr dirty="0" sz="1400" kern="0" spc="-20">
                <a:solidFill>
                  <a:srgbClr val="26375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420</a:t>
            </a:r>
            <a:r>
              <a:rPr dirty="0" sz="1400" kern="0" spc="10">
                <a:solidFill>
                  <a:srgbClr val="26375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                    </a:t>
            </a:r>
            <a:r>
              <a:rPr dirty="0" sz="1400" kern="0" spc="-20">
                <a:solidFill>
                  <a:srgbClr val="26375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735</a:t>
            </a:r>
            <a:endParaRPr altLang="en-US" dirty="0" sz="1400" lang="en-US"/>
          </a:p>
          <a:p>
            <a:pPr algn="l" eaLnBrk="0" rtl="0">
              <a:lnSpc>
                <a:spcPct val="120000"/>
              </a:lnSpc>
            </a:pPr>
            <a:endParaRPr altLang="en-US" dirty="0" sz="1000" lang="en-US"/>
          </a:p>
          <a:p>
            <a:pPr algn="l" eaLnBrk="0" rtl="0">
              <a:lnSpc>
                <a:spcPct val="120000"/>
              </a:lnSpc>
            </a:pPr>
            <a:endParaRPr altLang="en-US" dirty="0" sz="1000" lang="en-US"/>
          </a:p>
          <a:p>
            <a:pPr algn="l" eaLnBrk="0" rtl="0">
              <a:lnSpc>
                <a:spcPct val="115000"/>
              </a:lnSpc>
            </a:pPr>
            <a:endParaRPr altLang="en-US" dirty="0" sz="300" lang="en-US"/>
          </a:p>
          <a:p>
            <a:pPr algn="r" eaLnBrk="0" rtl="0">
              <a:lnSpc>
                <a:spcPts val="2565"/>
              </a:lnSpc>
            </a:pPr>
            <a:r>
              <a:rPr baseline="55000" dirty="0" sz="2100" kern="0" spc="0">
                <a:solidFill>
                  <a:srgbClr val="26375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会议室</a:t>
            </a:r>
            <a:r>
              <a:rPr dirty="0" sz="1300" kern="0" spc="0">
                <a:solidFill>
                  <a:srgbClr val="26375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                              </a:t>
            </a:r>
            <a:r>
              <a:rPr baseline="13000" dirty="0" sz="2100" kern="0" spc="0">
                <a:solidFill>
                  <a:srgbClr val="26375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(48-76</a:t>
            </a:r>
            <a:r>
              <a:rPr dirty="0" sz="1300" kern="0" spc="-230">
                <a:solidFill>
                  <a:srgbClr val="26375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baseline="13000" dirty="0" sz="2100" kern="0" spc="0">
                <a:solidFill>
                  <a:srgbClr val="26375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㎡)</a:t>
            </a:r>
            <a:r>
              <a:rPr dirty="0" sz="1300" kern="0" spc="20">
                <a:solidFill>
                  <a:srgbClr val="26375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       </a:t>
            </a:r>
            <a:r>
              <a:rPr baseline="8000" dirty="0" sz="2100" kern="0" spc="0">
                <a:solidFill>
                  <a:srgbClr val="26375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(100-20</a:t>
            </a:r>
            <a:r>
              <a:rPr baseline="8000" dirty="0" sz="2100" kern="0" spc="-10">
                <a:solidFill>
                  <a:srgbClr val="26375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0</a:t>
            </a:r>
            <a:r>
              <a:rPr dirty="0" sz="1300" kern="0" spc="-160">
                <a:solidFill>
                  <a:srgbClr val="26375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baseline="8000" dirty="0" sz="2100" kern="0" spc="-10">
                <a:solidFill>
                  <a:srgbClr val="26375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㎡)</a:t>
            </a:r>
            <a:endParaRPr altLang="en-US" baseline="8000" dirty="0" sz="2100" lang="en-US"/>
          </a:p>
        </p:txBody>
      </p:sp>
      <p:sp>
        <p:nvSpPr>
          <p:cNvPr id="1048618" name="textbox 186"/>
          <p:cNvSpPr/>
          <p:nvPr/>
        </p:nvSpPr>
        <p:spPr>
          <a:xfrm>
            <a:off x="354089" y="253656"/>
            <a:ext cx="3101975" cy="396240"/>
          </a:xfrm>
          <a:prstGeom prst="rect"/>
        </p:spPr>
        <p:txBody>
          <a:bodyPr bIns="0" lIns="0" rIns="0" tIns="0" vert="horz" wrap="square"/>
          <a:p>
            <a:pPr algn="l" eaLnBrk="0" rtl="0">
              <a:lnSpc>
                <a:spcPct val="83000"/>
              </a:lnSpc>
            </a:pPr>
            <a:endParaRPr altLang="en-US" dirty="0" sz="100" lang="en-US"/>
          </a:p>
          <a:p>
            <a:pPr algn="l" eaLnBrk="0" marL="12700" rtl="0">
              <a:lnSpc>
                <a:spcPct val="89999"/>
              </a:lnSpc>
            </a:pPr>
            <a:r>
              <a:rPr dirty="0" sz="2700" kern="0" spc="-1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宴会厅以及大会议室</a:t>
            </a:r>
            <a:endParaRPr altLang="en-US" dirty="0" sz="2700" lang="en-US"/>
          </a:p>
        </p:txBody>
      </p:sp>
      <p:sp>
        <p:nvSpPr>
          <p:cNvPr id="1048619" name="rect"/>
          <p:cNvSpPr/>
          <p:nvPr/>
        </p:nvSpPr>
        <p:spPr>
          <a:xfrm>
            <a:off x="8553450" y="44450"/>
            <a:ext cx="1295400" cy="676275"/>
          </a:xfrm>
          <a:prstGeom prst="rect"/>
          <a:solidFill>
            <a:srgbClr val="FFFFFF">
              <a:alpha val="100000"/>
            </a:srgbClr>
          </a:solidFill>
          <a:ln w="12700" cap="flat">
            <a:noFill/>
            <a:prstDash val="solid"/>
            <a:miter lim="0"/>
          </a:ln>
        </p:spPr>
        <p:txBody>
          <a:bodyPr rtlCol="0"/>
          <a:p>
            <a:pPr algn="ctr"/>
            <a:endParaRPr altLang="en-US" lang="zh-CN"/>
          </a:p>
        </p:txBody>
      </p:sp>
      <p:sp>
        <p:nvSpPr>
          <p:cNvPr id="1048620" name="textbox 190"/>
          <p:cNvSpPr/>
          <p:nvPr/>
        </p:nvSpPr>
        <p:spPr>
          <a:xfrm>
            <a:off x="3041421" y="2890417"/>
            <a:ext cx="1829435" cy="208279"/>
          </a:xfrm>
          <a:prstGeom prst="rect"/>
        </p:spPr>
        <p:txBody>
          <a:bodyPr bIns="0" lIns="0" rIns="0" tIns="0" vert="horz" wrap="square"/>
          <a:p>
            <a:pPr algn="l" eaLnBrk="0" rtl="0">
              <a:lnSpc>
                <a:spcPct val="77000"/>
              </a:lnSpc>
            </a:pPr>
            <a:endParaRPr altLang="en-US" dirty="0" sz="100" lang="en-US"/>
          </a:p>
          <a:p>
            <a:pPr algn="r" eaLnBrk="0" rtl="0">
              <a:lnSpc>
                <a:spcPct val="85998"/>
              </a:lnSpc>
            </a:pPr>
            <a:r>
              <a:rPr dirty="0" sz="1400" kern="0" spc="-80">
                <a:solidFill>
                  <a:srgbClr val="26375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14</a:t>
            </a:r>
            <a:r>
              <a:rPr dirty="0" sz="1400" kern="0" spc="130">
                <a:solidFill>
                  <a:srgbClr val="26375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dirty="0" sz="1400" kern="0" spc="-80">
                <a:solidFill>
                  <a:srgbClr val="26375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间</a:t>
            </a:r>
            <a:r>
              <a:rPr dirty="0" sz="1400" kern="0" spc="0">
                <a:solidFill>
                  <a:srgbClr val="26375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                 </a:t>
            </a:r>
            <a:r>
              <a:rPr dirty="0" sz="1400" kern="0" spc="-80">
                <a:solidFill>
                  <a:srgbClr val="26375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5</a:t>
            </a:r>
            <a:r>
              <a:rPr dirty="0" sz="1400" kern="0" spc="140">
                <a:solidFill>
                  <a:srgbClr val="26375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dirty="0" sz="1400" kern="0" spc="-80">
                <a:solidFill>
                  <a:srgbClr val="26375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间</a:t>
            </a:r>
            <a:endParaRPr altLang="en-US" dirty="0" sz="1400" lang="en-US"/>
          </a:p>
        </p:txBody>
      </p:sp>
      <p:sp>
        <p:nvSpPr>
          <p:cNvPr id="1048621" name="textbox 192"/>
          <p:cNvSpPr/>
          <p:nvPr/>
        </p:nvSpPr>
        <p:spPr>
          <a:xfrm>
            <a:off x="749198" y="2325293"/>
            <a:ext cx="724534" cy="469900"/>
          </a:xfrm>
          <a:prstGeom prst="rect"/>
        </p:spPr>
        <p:txBody>
          <a:bodyPr bIns="0" lIns="0" rIns="0" tIns="0" vert="horz" wrap="square"/>
          <a:p>
            <a:pPr algn="l" eaLnBrk="0" rtl="0">
              <a:lnSpc>
                <a:spcPct val="78000"/>
              </a:lnSpc>
            </a:pPr>
            <a:endParaRPr altLang="en-US" dirty="0" sz="100" lang="en-US"/>
          </a:p>
          <a:p>
            <a:pPr algn="l" eaLnBrk="0" marL="12700" rtl="0">
              <a:lnSpc>
                <a:spcPct val="82000"/>
              </a:lnSpc>
            </a:pPr>
            <a:r>
              <a:rPr dirty="0" sz="1400" kern="0" spc="-20">
                <a:solidFill>
                  <a:srgbClr val="26375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宴会厅</a:t>
            </a:r>
            <a:endParaRPr altLang="en-US" dirty="0" sz="1400" lang="en-US"/>
          </a:p>
          <a:p>
            <a:pPr algn="l" eaLnBrk="0" marL="20955" rtl="0">
              <a:lnSpc>
                <a:spcPts val="1810"/>
              </a:lnSpc>
              <a:spcBef>
                <a:spcPts val="320"/>
              </a:spcBef>
            </a:pPr>
            <a:r>
              <a:rPr dirty="0" sz="1400" kern="0" spc="-60">
                <a:solidFill>
                  <a:srgbClr val="26375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(面积</a:t>
            </a:r>
            <a:r>
              <a:rPr dirty="0" sz="1400" kern="0" spc="160">
                <a:solidFill>
                  <a:srgbClr val="26375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dirty="0" sz="1400" kern="0" spc="-60">
                <a:solidFill>
                  <a:srgbClr val="26375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㎡)</a:t>
            </a:r>
            <a:endParaRPr altLang="en-US" dirty="0" sz="1400" lang="en-US"/>
          </a:p>
        </p:txBody>
      </p:sp>
      <p:sp>
        <p:nvSpPr>
          <p:cNvPr id="1048622" name="textbox 194"/>
          <p:cNvSpPr/>
          <p:nvPr/>
        </p:nvSpPr>
        <p:spPr>
          <a:xfrm>
            <a:off x="9703511" y="6648398"/>
            <a:ext cx="190500" cy="179704"/>
          </a:xfrm>
          <a:prstGeom prst="rect"/>
        </p:spPr>
        <p:txBody>
          <a:bodyPr bIns="0" lIns="0" rIns="0" tIns="0" vert="horz" wrap="square"/>
          <a:p>
            <a:pPr algn="l" eaLnBrk="0" rtl="0">
              <a:lnSpc>
                <a:spcPct val="87000"/>
              </a:lnSpc>
            </a:pPr>
            <a:endParaRPr altLang="en-US" dirty="0" sz="100" lang="en-US"/>
          </a:p>
          <a:p>
            <a:pPr algn="l" eaLnBrk="0" marL="12700" rtl="0">
              <a:lnSpc>
                <a:spcPct val="84000"/>
              </a:lnSpc>
            </a:pPr>
            <a:r>
              <a:rPr dirty="0" sz="1200" kern="0" spc="-4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14</a:t>
            </a:r>
            <a:endParaRPr altLang="en-US" dirty="0" sz="1200" lang="en-US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6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58" name="picture 196"/>
          <p:cNvPicPr>
            <a:picLocks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 rot="21600000">
            <a:off x="0" y="0"/>
            <a:ext cx="9906000" cy="6858000"/>
          </a:xfrm>
          <a:prstGeom prst="rect"/>
        </p:spPr>
      </p:pic>
      <p:sp>
        <p:nvSpPr>
          <p:cNvPr id="1048586" name="textbox 198"/>
          <p:cNvSpPr/>
          <p:nvPr/>
        </p:nvSpPr>
        <p:spPr>
          <a:xfrm>
            <a:off x="382066" y="4617821"/>
            <a:ext cx="7628890" cy="387350"/>
          </a:xfrm>
          <a:prstGeom prst="rect"/>
        </p:spPr>
        <p:txBody>
          <a:bodyPr bIns="0" lIns="0" rIns="0" tIns="0" vert="horz" wrap="square"/>
          <a:p>
            <a:pPr algn="l" eaLnBrk="0" rtl="0">
              <a:lnSpc>
                <a:spcPct val="78000"/>
              </a:lnSpc>
            </a:pPr>
            <a:endParaRPr altLang="en-US" dirty="0" sz="100" lang="en-US"/>
          </a:p>
          <a:p>
            <a:pPr algn="l" eaLnBrk="0" marL="12700" rtl="0">
              <a:lnSpc>
                <a:spcPct val="89999"/>
              </a:lnSpc>
            </a:pPr>
            <a:r>
              <a:rPr dirty="0" sz="1200" kern="0" spc="-10">
                <a:solidFill>
                  <a:srgbClr val="26375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第六感西餐厅</a:t>
            </a:r>
            <a:endParaRPr altLang="en-US" dirty="0" sz="1200" lang="en-US"/>
          </a:p>
          <a:p>
            <a:pPr algn="r" eaLnBrk="0" rtl="0">
              <a:lnSpc>
                <a:spcPct val="89000"/>
              </a:lnSpc>
              <a:spcBef>
                <a:spcPts val="280"/>
              </a:spcBef>
            </a:pPr>
            <a:r>
              <a:rPr dirty="0" sz="1200" kern="0" spc="-20">
                <a:solidFill>
                  <a:srgbClr val="26375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山城映像中餐厅</a:t>
            </a:r>
            <a:endParaRPr altLang="en-US" dirty="0" sz="1200" lang="en-US"/>
          </a:p>
        </p:txBody>
      </p:sp>
      <p:sp>
        <p:nvSpPr>
          <p:cNvPr id="1048587" name="textbox 200"/>
          <p:cNvSpPr/>
          <p:nvPr/>
        </p:nvSpPr>
        <p:spPr>
          <a:xfrm>
            <a:off x="2479675" y="1315415"/>
            <a:ext cx="2606039" cy="805180"/>
          </a:xfrm>
          <a:prstGeom prst="rect"/>
        </p:spPr>
        <p:txBody>
          <a:bodyPr bIns="0" lIns="0" rIns="0" tIns="0" vert="horz" wrap="square"/>
          <a:p>
            <a:pPr algn="l" eaLnBrk="0" rtl="0">
              <a:lnSpc>
                <a:spcPct val="79000"/>
              </a:lnSpc>
            </a:pPr>
            <a:endParaRPr altLang="en-US" dirty="0" sz="100" lang="en-US"/>
          </a:p>
          <a:p>
            <a:pPr algn="l" eaLnBrk="0" marL="12700" rtl="0">
              <a:lnSpc>
                <a:spcPct val="96000"/>
              </a:lnSpc>
            </a:pPr>
            <a:r>
              <a:rPr dirty="0" sz="1500" kern="0" spc="80">
                <a:solidFill>
                  <a:srgbClr val="26375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—— 高端中餐厅</a:t>
            </a:r>
            <a:endParaRPr altLang="en-US" dirty="0" sz="1500" lang="en-US"/>
          </a:p>
          <a:p>
            <a:pPr algn="l" eaLnBrk="0" rtl="0">
              <a:lnSpc>
                <a:spcPct val="102000"/>
              </a:lnSpc>
            </a:pPr>
            <a:endParaRPr altLang="en-US" dirty="0" sz="400" lang="en-US"/>
          </a:p>
          <a:p>
            <a:pPr algn="l" eaLnBrk="0" marL="62230" rtl="0">
              <a:lnSpc>
                <a:spcPct val="109000"/>
              </a:lnSpc>
              <a:spcBef>
                <a:spcPts val="0"/>
              </a:spcBef>
            </a:pPr>
            <a:r>
              <a:rPr dirty="0" sz="1500" kern="0" spc="90">
                <a:solidFill>
                  <a:srgbClr val="26375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—— 开放式西餐厅和自助餐</a:t>
            </a:r>
            <a:r>
              <a:rPr dirty="0" sz="1500" kern="0" spc="30">
                <a:solidFill>
                  <a:srgbClr val="26375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dirty="0" sz="1500" kern="0" spc="90">
                <a:solidFill>
                  <a:srgbClr val="26375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—— 高端日本料理</a:t>
            </a:r>
            <a:endParaRPr altLang="en-US" dirty="0" sz="1500" lang="en-US"/>
          </a:p>
        </p:txBody>
      </p:sp>
      <p:sp>
        <p:nvSpPr>
          <p:cNvPr id="1048588" name="textbox 202"/>
          <p:cNvSpPr/>
          <p:nvPr/>
        </p:nvSpPr>
        <p:spPr>
          <a:xfrm>
            <a:off x="1229944" y="1317244"/>
            <a:ext cx="1313814" cy="802005"/>
          </a:xfrm>
          <a:prstGeom prst="rect"/>
        </p:spPr>
        <p:txBody>
          <a:bodyPr bIns="0" lIns="0" rIns="0" tIns="0" vert="horz" wrap="square"/>
          <a:p>
            <a:pPr algn="l" eaLnBrk="0" rtl="0">
              <a:lnSpc>
                <a:spcPct val="76000"/>
              </a:lnSpc>
            </a:pPr>
            <a:endParaRPr altLang="en-US" dirty="0" sz="100" lang="en-US"/>
          </a:p>
          <a:p>
            <a:pPr algn="l" eaLnBrk="0" marL="111125" rtl="0">
              <a:lnSpc>
                <a:spcPct val="109000"/>
              </a:lnSpc>
            </a:pPr>
            <a:r>
              <a:rPr dirty="0" sz="1500" kern="0" spc="-70">
                <a:solidFill>
                  <a:srgbClr val="26375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“山城映象”</a:t>
            </a:r>
            <a:r>
              <a:rPr dirty="0" sz="1500" kern="0" spc="-10">
                <a:solidFill>
                  <a:srgbClr val="26375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</a:t>
            </a:r>
            <a:r>
              <a:rPr dirty="0" sz="1500" kern="0" spc="40">
                <a:solidFill>
                  <a:srgbClr val="26375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“第六感”</a:t>
            </a:r>
            <a:endParaRPr altLang="en-US" dirty="0" sz="1500" lang="en-US"/>
          </a:p>
          <a:p>
            <a:pPr algn="l" eaLnBrk="0" rtl="0">
              <a:lnSpc>
                <a:spcPct val="104999"/>
              </a:lnSpc>
            </a:pPr>
            <a:endParaRPr altLang="en-US" dirty="0" sz="400" lang="en-US"/>
          </a:p>
          <a:p>
            <a:pPr algn="l" eaLnBrk="0" marL="111125" rtl="0">
              <a:lnSpc>
                <a:spcPts val="1690"/>
              </a:lnSpc>
              <a:spcBef>
                <a:spcPts val="5"/>
              </a:spcBef>
            </a:pPr>
            <a:r>
              <a:rPr dirty="0" sz="1400" kern="0" spc="-60">
                <a:solidFill>
                  <a:srgbClr val="26375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“旬香”</a:t>
            </a:r>
            <a:endParaRPr altLang="en-US" dirty="0" sz="1400" lang="en-US"/>
          </a:p>
        </p:txBody>
      </p:sp>
      <p:sp>
        <p:nvSpPr>
          <p:cNvPr id="1048589" name="rect"/>
          <p:cNvSpPr/>
          <p:nvPr/>
        </p:nvSpPr>
        <p:spPr>
          <a:xfrm>
            <a:off x="8553450" y="44450"/>
            <a:ext cx="1295400" cy="676275"/>
          </a:xfrm>
          <a:prstGeom prst="rect"/>
          <a:solidFill>
            <a:srgbClr val="FFFFFF">
              <a:alpha val="100000"/>
            </a:srgbClr>
          </a:solidFill>
          <a:ln w="12700" cap="flat">
            <a:noFill/>
            <a:prstDash val="solid"/>
            <a:miter lim="0"/>
          </a:ln>
        </p:spPr>
        <p:txBody>
          <a:bodyPr rtlCol="0"/>
          <a:p>
            <a:pPr algn="ctr"/>
            <a:endParaRPr altLang="en-US" lang="zh-CN"/>
          </a:p>
        </p:txBody>
      </p:sp>
      <p:sp>
        <p:nvSpPr>
          <p:cNvPr id="1048590" name="textbox 206"/>
          <p:cNvSpPr/>
          <p:nvPr/>
        </p:nvSpPr>
        <p:spPr>
          <a:xfrm>
            <a:off x="352374" y="255714"/>
            <a:ext cx="1389380" cy="393700"/>
          </a:xfrm>
          <a:prstGeom prst="rect"/>
        </p:spPr>
        <p:txBody>
          <a:bodyPr bIns="0" lIns="0" rIns="0" tIns="0" vert="horz" wrap="square"/>
          <a:p>
            <a:pPr algn="l" eaLnBrk="0" rtl="0">
              <a:lnSpc>
                <a:spcPct val="97000"/>
              </a:lnSpc>
            </a:pPr>
            <a:endParaRPr altLang="en-US" dirty="0" sz="100" lang="en-US"/>
          </a:p>
          <a:p>
            <a:pPr algn="l" eaLnBrk="0" marL="12700" rtl="0">
              <a:lnSpc>
                <a:spcPct val="89000"/>
              </a:lnSpc>
            </a:pPr>
            <a:r>
              <a:rPr dirty="0" sz="2700" kern="0" spc="-2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主题餐厅</a:t>
            </a:r>
            <a:endParaRPr altLang="en-US" dirty="0" sz="2700" lang="en-US"/>
          </a:p>
        </p:txBody>
      </p:sp>
      <p:sp>
        <p:nvSpPr>
          <p:cNvPr id="1048591" name="textbox 208"/>
          <p:cNvSpPr/>
          <p:nvPr/>
        </p:nvSpPr>
        <p:spPr>
          <a:xfrm>
            <a:off x="474268" y="1020774"/>
            <a:ext cx="1717039" cy="270509"/>
          </a:xfrm>
          <a:prstGeom prst="rect"/>
        </p:spPr>
        <p:txBody>
          <a:bodyPr bIns="0" lIns="0" rIns="0" tIns="0" vert="horz" wrap="square"/>
          <a:p>
            <a:pPr algn="l" eaLnBrk="0" rtl="0">
              <a:lnSpc>
                <a:spcPct val="83000"/>
              </a:lnSpc>
            </a:pPr>
            <a:endParaRPr altLang="en-US" dirty="0" sz="100" lang="en-US"/>
          </a:p>
          <a:p>
            <a:pPr algn="l" eaLnBrk="0" marL="12700" rtl="0">
              <a:lnSpc>
                <a:spcPts val="1925"/>
              </a:lnSpc>
            </a:pPr>
            <a:r>
              <a:rPr dirty="0" sz="1500" kern="0" spc="70">
                <a:solidFill>
                  <a:srgbClr val="263750">
                    <a:alpha val="100000"/>
                  </a:srgbClr>
                </a:solidFill>
                <a:latin typeface="Wingdings" panose="05000000000000000000"/>
                <a:ea typeface="Wingdings" panose="05000000000000000000"/>
                <a:cs typeface="Wingdings" panose="05000000000000000000"/>
              </a:rPr>
              <a:t>n</a:t>
            </a:r>
            <a:r>
              <a:rPr dirty="0" sz="1500" kern="0" spc="-390">
                <a:solidFill>
                  <a:srgbClr val="263750">
                    <a:alpha val="100000"/>
                  </a:srgbClr>
                </a:solidFill>
                <a:latin typeface="Wingdings" panose="05000000000000000000"/>
                <a:ea typeface="Wingdings" panose="05000000000000000000"/>
                <a:cs typeface="Wingdings" panose="05000000000000000000"/>
              </a:rPr>
              <a:t> </a:t>
            </a:r>
            <a:r>
              <a:rPr dirty="0" sz="1500" kern="0" spc="70">
                <a:solidFill>
                  <a:srgbClr val="26375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酒店内附属餐厅</a:t>
            </a:r>
            <a:endParaRPr altLang="en-US" dirty="0" sz="1500" lang="en-US"/>
          </a:p>
        </p:txBody>
      </p:sp>
      <p:sp>
        <p:nvSpPr>
          <p:cNvPr id="1048592" name="textbox 210"/>
          <p:cNvSpPr/>
          <p:nvPr/>
        </p:nvSpPr>
        <p:spPr>
          <a:xfrm>
            <a:off x="2135885" y="6556654"/>
            <a:ext cx="937894" cy="189229"/>
          </a:xfrm>
          <a:prstGeom prst="rect"/>
        </p:spPr>
        <p:txBody>
          <a:bodyPr bIns="0" lIns="0" rIns="0" tIns="0" vert="horz" wrap="square"/>
          <a:p>
            <a:pPr algn="l" eaLnBrk="0" rtl="0">
              <a:lnSpc>
                <a:spcPct val="87998"/>
              </a:lnSpc>
            </a:pPr>
            <a:endParaRPr altLang="en-US" dirty="0" sz="100" lang="en-US"/>
          </a:p>
          <a:p>
            <a:pPr algn="l" eaLnBrk="0" marL="12700" rtl="0">
              <a:lnSpc>
                <a:spcPct val="89000"/>
              </a:lnSpc>
            </a:pPr>
            <a:r>
              <a:rPr dirty="0" sz="1200" kern="0" spc="-10">
                <a:solidFill>
                  <a:srgbClr val="26375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旬香日本料理</a:t>
            </a:r>
            <a:endParaRPr altLang="en-US" dirty="0" sz="1200" lang="en-US"/>
          </a:p>
        </p:txBody>
      </p:sp>
      <p:sp>
        <p:nvSpPr>
          <p:cNvPr id="1048593" name="textbox 212"/>
          <p:cNvSpPr/>
          <p:nvPr/>
        </p:nvSpPr>
        <p:spPr>
          <a:xfrm>
            <a:off x="925169" y="1390598"/>
            <a:ext cx="86360" cy="636905"/>
          </a:xfrm>
          <a:prstGeom prst="rect"/>
        </p:spPr>
        <p:txBody>
          <a:bodyPr bIns="0" lIns="0" rIns="0" tIns="0" vert="horz" wrap="square"/>
          <a:p>
            <a:pPr algn="l" eaLnBrk="0" rtl="0">
              <a:lnSpc>
                <a:spcPct val="83000"/>
              </a:lnSpc>
            </a:pPr>
            <a:endParaRPr altLang="en-US" dirty="0" sz="100" lang="en-US"/>
          </a:p>
          <a:p>
            <a:pPr algn="l" eaLnBrk="0" marL="12700" rtl="0">
              <a:lnSpc>
                <a:spcPts val="395"/>
              </a:lnSpc>
            </a:pPr>
            <a:r>
              <a:rPr dirty="0" sz="300" kern="0" spc="360">
                <a:solidFill>
                  <a:srgbClr val="26375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•</a:t>
            </a:r>
            <a:endParaRPr altLang="en-US" dirty="0" sz="300" lang="en-US"/>
          </a:p>
          <a:p>
            <a:pPr algn="l" eaLnBrk="0" rtl="0">
              <a:lnSpc>
                <a:spcPct val="143000"/>
              </a:lnSpc>
            </a:pPr>
            <a:endParaRPr altLang="en-US" dirty="0" sz="1000" lang="en-US"/>
          </a:p>
          <a:p>
            <a:pPr algn="l" eaLnBrk="0" marL="12700" rtl="0">
              <a:lnSpc>
                <a:spcPts val="395"/>
              </a:lnSpc>
              <a:spcBef>
                <a:spcPts val="95"/>
              </a:spcBef>
            </a:pPr>
            <a:r>
              <a:rPr dirty="0" sz="300" kern="0" spc="360">
                <a:solidFill>
                  <a:srgbClr val="26375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•</a:t>
            </a:r>
            <a:endParaRPr altLang="en-US" dirty="0" sz="300" lang="en-US"/>
          </a:p>
          <a:p>
            <a:pPr algn="l" eaLnBrk="0" rtl="0">
              <a:lnSpc>
                <a:spcPct val="143000"/>
              </a:lnSpc>
            </a:pPr>
            <a:endParaRPr altLang="en-US" dirty="0" sz="1000" lang="en-US"/>
          </a:p>
          <a:p>
            <a:pPr algn="l" eaLnBrk="0" rtl="0">
              <a:lnSpc>
                <a:spcPct val="81000"/>
              </a:lnSpc>
            </a:pPr>
            <a:endParaRPr altLang="en-US" dirty="0" sz="100" lang="en-US"/>
          </a:p>
          <a:p>
            <a:pPr algn="l" eaLnBrk="0" marL="12700" rtl="0">
              <a:lnSpc>
                <a:spcPts val="395"/>
              </a:lnSpc>
            </a:pPr>
            <a:r>
              <a:rPr dirty="0" sz="300" kern="0" spc="360">
                <a:solidFill>
                  <a:srgbClr val="26375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•</a:t>
            </a:r>
            <a:endParaRPr altLang="en-US" dirty="0" sz="300" lang="en-US"/>
          </a:p>
        </p:txBody>
      </p:sp>
      <p:sp>
        <p:nvSpPr>
          <p:cNvPr id="1048594" name="textbox 214"/>
          <p:cNvSpPr/>
          <p:nvPr/>
        </p:nvSpPr>
        <p:spPr>
          <a:xfrm>
            <a:off x="9703511" y="6648398"/>
            <a:ext cx="190500" cy="179704"/>
          </a:xfrm>
          <a:prstGeom prst="rect"/>
        </p:spPr>
        <p:txBody>
          <a:bodyPr bIns="0" lIns="0" rIns="0" tIns="0" vert="horz" wrap="square"/>
          <a:p>
            <a:pPr algn="l" eaLnBrk="0" rtl="0">
              <a:lnSpc>
                <a:spcPct val="85998"/>
              </a:lnSpc>
            </a:pPr>
            <a:endParaRPr altLang="en-US" dirty="0" sz="100" lang="en-US"/>
          </a:p>
          <a:p>
            <a:pPr algn="l" eaLnBrk="0" marL="12700" rtl="0">
              <a:lnSpc>
                <a:spcPct val="84000"/>
              </a:lnSpc>
            </a:pPr>
            <a:r>
              <a:rPr dirty="0" sz="1200" kern="0" spc="-4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15</a:t>
            </a:r>
            <a:endParaRPr altLang="en-US" dirty="0" sz="1200" lang="en-US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4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55" name="picture 216"/>
          <p:cNvPicPr>
            <a:picLocks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 rot="21600000">
            <a:off x="0" y="0"/>
            <a:ext cx="9906000" cy="6858000"/>
          </a:xfrm>
          <a:prstGeom prst="rect"/>
        </p:spPr>
      </p:pic>
      <p:pic>
        <p:nvPicPr>
          <p:cNvPr id="2097156" name="picture 218"/>
          <p:cNvPicPr>
            <a:picLocks/>
          </p:cNvPicPr>
          <p:nvPr/>
        </p:nvPicPr>
        <p:blipFill>
          <a:blip xmlns:r="http://schemas.openxmlformats.org/officeDocument/2006/relationships" r:embed="rId2"/>
          <a:stretch>
            <a:fillRect/>
          </a:stretch>
        </p:blipFill>
        <p:spPr>
          <a:xfrm rot="21600000">
            <a:off x="995680" y="3959225"/>
            <a:ext cx="3109912" cy="2328862"/>
          </a:xfrm>
          <a:prstGeom prst="rect"/>
        </p:spPr>
      </p:pic>
      <p:pic>
        <p:nvPicPr>
          <p:cNvPr id="2097157" name="picture 220"/>
          <p:cNvPicPr>
            <a:picLocks/>
          </p:cNvPicPr>
          <p:nvPr/>
        </p:nvPicPr>
        <p:blipFill>
          <a:blip xmlns:r="http://schemas.openxmlformats.org/officeDocument/2006/relationships" r:embed="rId3"/>
          <a:stretch>
            <a:fillRect/>
          </a:stretch>
        </p:blipFill>
        <p:spPr>
          <a:xfrm rot="21600000">
            <a:off x="4433887" y="2149475"/>
            <a:ext cx="3024185" cy="2268537"/>
          </a:xfrm>
          <a:prstGeom prst="rect"/>
        </p:spPr>
      </p:pic>
      <p:grpSp>
        <p:nvGrpSpPr>
          <p:cNvPr id="25" name="group 14"/>
          <p:cNvGrpSpPr/>
          <p:nvPr/>
        </p:nvGrpSpPr>
        <p:grpSpPr>
          <a:xfrm rot="21600000">
            <a:off x="0" y="0"/>
            <a:ext cx="5101590" cy="796290"/>
            <a:chOff x="0" y="0"/>
            <a:chExt cx="5101590" cy="796290"/>
          </a:xfrm>
        </p:grpSpPr>
        <p:sp>
          <p:nvSpPr>
            <p:cNvPr id="1048582" name="path"/>
            <p:cNvSpPr/>
            <p:nvPr/>
          </p:nvSpPr>
          <p:spPr>
            <a:xfrm>
              <a:off x="0" y="0"/>
              <a:ext cx="5101590" cy="796290"/>
            </a:xfrm>
            <a:custGeom>
              <a:avLst/>
              <a:ahLst/>
              <a:rect l="0" t="0" r="0" b="0"/>
              <a:pathLst>
                <a:path w="8034" h="1254">
                  <a:moveTo>
                    <a:pt x="0" y="0"/>
                  </a:moveTo>
                  <a:lnTo>
                    <a:pt x="668" y="0"/>
                  </a:lnTo>
                  <a:lnTo>
                    <a:pt x="1777" y="0"/>
                  </a:lnTo>
                  <a:lnTo>
                    <a:pt x="1801" y="0"/>
                  </a:lnTo>
                  <a:lnTo>
                    <a:pt x="2470" y="0"/>
                  </a:lnTo>
                  <a:lnTo>
                    <a:pt x="2796" y="0"/>
                  </a:lnTo>
                  <a:lnTo>
                    <a:pt x="3578" y="0"/>
                  </a:lnTo>
                  <a:lnTo>
                    <a:pt x="3816" y="0"/>
                  </a:lnTo>
                  <a:lnTo>
                    <a:pt x="4563" y="0"/>
                  </a:lnTo>
                  <a:lnTo>
                    <a:pt x="4598" y="0"/>
                  </a:lnTo>
                  <a:lnTo>
                    <a:pt x="5617" y="0"/>
                  </a:lnTo>
                  <a:lnTo>
                    <a:pt x="6364" y="0"/>
                  </a:lnTo>
                  <a:lnTo>
                    <a:pt x="8034" y="738"/>
                  </a:lnTo>
                  <a:lnTo>
                    <a:pt x="6870" y="1254"/>
                  </a:lnTo>
                  <a:lnTo>
                    <a:pt x="6130" y="1254"/>
                  </a:lnTo>
                  <a:lnTo>
                    <a:pt x="5271" y="1254"/>
                  </a:lnTo>
                  <a:lnTo>
                    <a:pt x="5110" y="1254"/>
                  </a:lnTo>
                  <a:lnTo>
                    <a:pt x="5068" y="1254"/>
                  </a:lnTo>
                  <a:lnTo>
                    <a:pt x="4509" y="1254"/>
                  </a:lnTo>
                  <a:lnTo>
                    <a:pt x="4328" y="1254"/>
                  </a:lnTo>
                  <a:lnTo>
                    <a:pt x="4091" y="1254"/>
                  </a:lnTo>
                  <a:lnTo>
                    <a:pt x="3489" y="1254"/>
                  </a:lnTo>
                  <a:lnTo>
                    <a:pt x="3469" y="1254"/>
                  </a:lnTo>
                  <a:lnTo>
                    <a:pt x="3422" y="1254"/>
                  </a:lnTo>
                  <a:lnTo>
                    <a:pt x="3309" y="1254"/>
                  </a:lnTo>
                  <a:lnTo>
                    <a:pt x="2707" y="1254"/>
                  </a:lnTo>
                  <a:lnTo>
                    <a:pt x="2470" y="1254"/>
                  </a:lnTo>
                  <a:lnTo>
                    <a:pt x="2289" y="1254"/>
                  </a:lnTo>
                  <a:lnTo>
                    <a:pt x="1801" y="1254"/>
                  </a:lnTo>
                  <a:lnTo>
                    <a:pt x="1688" y="1254"/>
                  </a:lnTo>
                  <a:lnTo>
                    <a:pt x="1621" y="1254"/>
                  </a:lnTo>
                  <a:lnTo>
                    <a:pt x="668" y="1254"/>
                  </a:lnTo>
                  <a:lnTo>
                    <a:pt x="0" y="125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D4E89">
                <a:alpha val="100000"/>
              </a:srgbClr>
            </a:solidFill>
            <a:ln w="12700" cap="flat">
              <a:noFill/>
              <a:prstDash val="solid"/>
              <a:miter lim="0"/>
            </a:ln>
          </p:spPr>
          <p:txBody>
            <a:bodyPr rtlCol="0"/>
            <a:p>
              <a:pPr algn="ctr"/>
              <a:endParaRPr altLang="en-US" lang="zh-CN"/>
            </a:p>
          </p:txBody>
        </p:sp>
        <p:sp>
          <p:nvSpPr>
            <p:cNvPr id="1048583" name="textbox 224"/>
            <p:cNvSpPr/>
            <p:nvPr/>
          </p:nvSpPr>
          <p:spPr>
            <a:xfrm>
              <a:off x="-12700" y="-12700"/>
              <a:ext cx="5127625" cy="857250"/>
            </a:xfrm>
            <a:prstGeom prst="rect"/>
          </p:spPr>
          <p:txBody>
            <a:bodyPr bIns="0" lIns="0" rIns="0" tIns="0" vert="horz" wrap="square"/>
            <a:p>
              <a:pPr algn="l" eaLnBrk="0" rtl="0">
                <a:lnSpc>
                  <a:spcPct val="183000"/>
                </a:lnSpc>
              </a:pPr>
              <a:endParaRPr altLang="en-US" dirty="0" sz="1000" lang="en-US"/>
            </a:p>
            <a:p>
              <a:pPr algn="l" eaLnBrk="0" marL="372745" rtl="0">
                <a:lnSpc>
                  <a:spcPct val="89999"/>
                </a:lnSpc>
                <a:spcBef>
                  <a:spcPts val="0"/>
                </a:spcBef>
              </a:pPr>
              <a:r>
                <a:rPr dirty="0" sz="2700" kern="0" spc="-10">
                  <a:solidFill>
                    <a:srgbClr val="FFFFFF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精品公寓酒店</a:t>
              </a:r>
              <a:endParaRPr altLang="en-US" dirty="0" sz="2700" lang="en-US"/>
            </a:p>
          </p:txBody>
        </p:sp>
      </p:grpSp>
      <p:sp>
        <p:nvSpPr>
          <p:cNvPr id="1048584" name="textbox 226"/>
          <p:cNvSpPr/>
          <p:nvPr/>
        </p:nvSpPr>
        <p:spPr>
          <a:xfrm>
            <a:off x="470001" y="1066444"/>
            <a:ext cx="3502025" cy="890269"/>
          </a:xfrm>
          <a:prstGeom prst="rect"/>
        </p:spPr>
        <p:txBody>
          <a:bodyPr bIns="0" lIns="0" rIns="0" tIns="0" vert="horz" wrap="square"/>
          <a:p>
            <a:pPr algn="l" eaLnBrk="0" rtl="0">
              <a:lnSpc>
                <a:spcPct val="89000"/>
              </a:lnSpc>
            </a:pPr>
            <a:endParaRPr altLang="en-US" dirty="0" sz="100" lang="en-US"/>
          </a:p>
          <a:p>
            <a:pPr algn="l" eaLnBrk="0" indent="-254634" marL="266700" rtl="0">
              <a:lnSpc>
                <a:spcPct val="103000"/>
              </a:lnSpc>
            </a:pPr>
            <a:r>
              <a:rPr dirty="0" sz="1200" kern="0" spc="-10">
                <a:solidFill>
                  <a:srgbClr val="263750">
                    <a:alpha val="100000"/>
                  </a:srgbClr>
                </a:solidFill>
                <a:latin typeface="Wingdings" panose="05000000000000000000"/>
                <a:ea typeface="Wingdings" panose="05000000000000000000"/>
                <a:cs typeface="Wingdings" panose="05000000000000000000"/>
              </a:rPr>
              <a:t>n</a:t>
            </a:r>
            <a:r>
              <a:rPr dirty="0" sz="1200" kern="0" spc="-640">
                <a:solidFill>
                  <a:srgbClr val="263750">
                    <a:alpha val="100000"/>
                  </a:srgbClr>
                </a:solidFill>
                <a:latin typeface="Wingdings" panose="05000000000000000000"/>
                <a:ea typeface="Wingdings" panose="05000000000000000000"/>
                <a:cs typeface="Wingdings" panose="05000000000000000000"/>
              </a:rPr>
              <a:t> </a:t>
            </a:r>
            <a:r>
              <a:rPr dirty="0" sz="1200" kern="0" spc="-10">
                <a:solidFill>
                  <a:srgbClr val="26375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12-15楼精品公寓酒店经营，由格兰维旗下子品牌</a:t>
            </a:r>
            <a:r>
              <a:rPr dirty="0" sz="1200" kern="0" spc="0">
                <a:solidFill>
                  <a:srgbClr val="26375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dirty="0" sz="1200" kern="0" spc="-50">
                <a:solidFill>
                  <a:srgbClr val="26375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“格兰天誉”运营，酒店团队统一管理</a:t>
            </a:r>
            <a:endParaRPr altLang="en-US" dirty="0" sz="1200" lang="en-US"/>
          </a:p>
          <a:p>
            <a:pPr algn="l" eaLnBrk="0" marL="34925" rtl="0">
              <a:lnSpc>
                <a:spcPct val="89999"/>
              </a:lnSpc>
              <a:spcBef>
                <a:spcPts val="910"/>
              </a:spcBef>
            </a:pPr>
            <a:r>
              <a:rPr dirty="0" sz="1200" kern="0" spc="-20">
                <a:solidFill>
                  <a:srgbClr val="26375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•   </a:t>
            </a:r>
            <a:r>
              <a:rPr dirty="0" sz="1200" kern="0" spc="-20">
                <a:solidFill>
                  <a:srgbClr val="26375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96个房间</a:t>
            </a:r>
            <a:endParaRPr altLang="en-US" dirty="0" sz="1200" lang="en-US"/>
          </a:p>
          <a:p>
            <a:pPr algn="l" eaLnBrk="0" marL="34925" rtl="0">
              <a:lnSpc>
                <a:spcPts val="1550"/>
              </a:lnSpc>
              <a:spcBef>
                <a:spcPts val="75"/>
              </a:spcBef>
            </a:pPr>
            <a:r>
              <a:rPr dirty="0" sz="1200" kern="0" spc="-10">
                <a:solidFill>
                  <a:srgbClr val="26375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•</a:t>
            </a:r>
            <a:r>
              <a:rPr dirty="0" sz="1200" kern="0" spc="130">
                <a:solidFill>
                  <a:srgbClr val="26375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 </a:t>
            </a:r>
            <a:r>
              <a:rPr dirty="0" sz="1200" kern="0" spc="-10">
                <a:solidFill>
                  <a:srgbClr val="26375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均价400+元/</a:t>
            </a:r>
            <a:r>
              <a:rPr dirty="0" sz="1200" kern="0" spc="-20">
                <a:solidFill>
                  <a:srgbClr val="26375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天</a:t>
            </a:r>
            <a:endParaRPr altLang="en-US" dirty="0" sz="1200" lang="en-US"/>
          </a:p>
        </p:txBody>
      </p:sp>
      <p:sp>
        <p:nvSpPr>
          <p:cNvPr id="1048585" name="rect"/>
          <p:cNvSpPr/>
          <p:nvPr/>
        </p:nvSpPr>
        <p:spPr>
          <a:xfrm>
            <a:off x="8553450" y="44450"/>
            <a:ext cx="1295400" cy="676275"/>
          </a:xfrm>
          <a:prstGeom prst="rect"/>
          <a:solidFill>
            <a:srgbClr val="FFFFFF">
              <a:alpha val="100000"/>
            </a:srgbClr>
          </a:solidFill>
          <a:ln w="12700" cap="flat">
            <a:noFill/>
            <a:prstDash val="solid"/>
            <a:miter lim="0"/>
          </a:ln>
        </p:spPr>
        <p:txBody>
          <a:bodyPr rtlCol="0"/>
          <a:p>
            <a:pPr algn="ctr"/>
            <a:endParaRPr altLang="en-US" lang="zh-CN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"/>
        <a:ea typeface=""/>
        <a:cs typeface=""/>
      </a:majorFont>
      <a:minorFont>
        <a:latin typeface="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satMod val="110000"/>
                <a:lum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satMod val="105000"/>
                <a:lum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shade val="94000"/>
              </a:schemeClr>
            </a:gs>
            <a:gs pos="50000">
              <a:schemeClr val="phClr">
                <a:lumMod val="110000"/>
                <a:satMod val="100000"/>
                <a:tint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algn="ctr" blurRad="57150" dir="5400000" dist="19050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</a:theme>
</file>

<file path=ppt/theme/theme2.xml><?xml version="1.0" encoding="utf-8"?>
<a:theme xmlns:a="http://schemas.openxmlformats.org/drawingml/2006/main" name="Office 主题">
  <a:themeElements>
    <a:clrScheme name="Office">
      <a:dk1>
        <a:sysClr lastClr="000000" val="windowText"/>
      </a:dk1>
      <a:lt1>
        <a:sysClr lastClr="FFFFFF" val="window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TH Sarabun PSK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TH Sarabun PSK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algn="ctr" blurRad="57150" dir="5400000" dist="19050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</a:theme>
</file>

<file path=docProps/app.xml><?xml version="1.0" encoding="utf-8"?>
<Properties xmlns="http://schemas.openxmlformats.org/officeDocument/2006/extended-properties">
  <Application>WPS 演示</Application>
  <ScaleCrop>0</ScaleCrop>
  <LinksUpToDate>0</LinksUpToDate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:title>CQ Glenview ITC Hotel</dc:title>
  <dc:creator>FIO-BD00</dc:creator>
  <cp:lastModifiedBy>WPS_1646252573</cp:lastModifiedBy>
  <dcterms:created xsi:type="dcterms:W3CDTF">2023-12-09T16:37:00Z</dcterms:created>
  <dcterms:modified xsi:type="dcterms:W3CDTF">2025-06-04T06:34:00Z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O">
    <vt:lpwstr>wqlLaW5nc29mdCBQREYgdG8gV1BTIDkw</vt:lpwstr>
  </property>
  <property fmtid="{D5CDD505-2E9C-101B-9397-08002B2CF9AE}" pid="3" name="Created">
    <vt:filetime>2023-12-12T00:33:55Z</vt:filetime>
  </property>
  <property fmtid="{D5CDD505-2E9C-101B-9397-08002B2CF9AE}" pid="4" name="ICV">
    <vt:lpwstr>2B9724A81A414E099D450DD8E27B57A2_12</vt:lpwstr>
  </property>
  <property fmtid="{D5CDD505-2E9C-101B-9397-08002B2CF9AE}" pid="5" name="KSOProductBuildVer">
    <vt:lpwstr>2052-12.1.0.16120</vt:lpwstr>
  </property>
</Properties>
</file>