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56" r:id="rId3"/>
    <p:sldId id="277" r:id="rId4"/>
    <p:sldId id="278" r:id="rId5"/>
    <p:sldId id="279" r:id="rId6"/>
    <p:sldId id="296" r:id="rId7"/>
    <p:sldId id="287" r:id="rId8"/>
    <p:sldId id="297" r:id="rId9"/>
    <p:sldId id="259" r:id="rId10"/>
    <p:sldId id="258" r:id="rId11"/>
    <p:sldId id="294" r:id="rId12"/>
    <p:sldId id="29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0" r:id="rId23"/>
    <p:sldId id="275" r:id="rId24"/>
  </p:sldIdLst>
  <p:sldSz cx="9906000" cy="6858000" type="A4"/>
  <p:notesSz cx="6858000" cy="9144000"/>
  <p:defaultTextStyle>
    <a:defPPr marL="0" marR="0" indent="0" algn="l" defTabSz="67354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16838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33677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505160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67354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84193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010321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178707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347094" algn="ctr" defTabSz="43032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2FF"/>
    <a:srgbClr val="D9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9A0A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86763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B59660"/>
              </a:solidFill>
              <a:prstDash val="solid"/>
              <a:miter lim="400000"/>
            </a:ln>
          </a:left>
          <a:right>
            <a:ln w="12700" cap="flat">
              <a:solidFill>
                <a:srgbClr val="B59660"/>
              </a:solidFill>
              <a:prstDash val="solid"/>
              <a:miter lim="400000"/>
            </a:ln>
          </a:right>
          <a:top>
            <a:ln w="127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solidFill>
                <a:srgbClr val="B59660"/>
              </a:solidFill>
              <a:prstDash val="solid"/>
              <a:miter lim="400000"/>
            </a:ln>
          </a:bottom>
          <a:insideH>
            <a:ln w="12700" cap="flat">
              <a:solidFill>
                <a:srgbClr val="B59660"/>
              </a:solidFill>
              <a:prstDash val="solid"/>
              <a:miter lim="400000"/>
            </a:ln>
          </a:insideH>
          <a:insideV>
            <a:ln w="12700" cap="flat">
              <a:solidFill>
                <a:srgbClr val="B5966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596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n" i="off">
        <a:fontRef idx="minor">
          <a:srgbClr val="7B867F">
            <a:alpha val="92000"/>
          </a:srgbClr>
        </a:fontRef>
        <a:srgbClr val="7B867F">
          <a:alpha val="92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F8E8A">
              <a:alpha val="80000"/>
            </a:srgbClr>
          </a:solidFill>
        </a:fill>
      </a:tcStyle>
    </a:firstCol>
    <a:la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lastRow>
    <a:firstRow>
      <a:tcTxStyle b="on" i="off">
        <a:fontRef idx="minor">
          <a:srgbClr val="F5F5EA"/>
        </a:fontRef>
        <a:srgbClr val="F5F5E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70707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alpha val="90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11000"/>
            </a:srgbClr>
          </a:solidFill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474E49">
                  <a:alpha val="92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6E72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46056"/>
        </a:fontRef>
        <a:srgbClr val="54605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FC0B3">
              <a:alpha val="30000"/>
            </a:srgbClr>
          </a:solidFill>
        </a:fill>
      </a:tcStyle>
    </a:band2H>
    <a:firstCol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46056"/>
        </a:fontRef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3"/>
  </p:normalViewPr>
  <p:slideViewPr>
    <p:cSldViewPr snapToGrid="0" snapToObjects="1">
      <p:cViewPr>
        <p:scale>
          <a:sx n="90" d="100"/>
          <a:sy n="90" d="100"/>
        </p:scale>
        <p:origin x="-1998" y="-49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4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1pPr>
    <a:lvl2pPr indent="16838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2pPr>
    <a:lvl3pPr indent="33677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3pPr>
    <a:lvl4pPr indent="505160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4pPr>
    <a:lvl5pPr indent="67354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5pPr>
    <a:lvl6pPr indent="84193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6pPr>
    <a:lvl7pPr indent="1010321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7pPr>
    <a:lvl8pPr indent="1178707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8pPr>
    <a:lvl9pPr indent="1347094" defTabSz="336774" latinLnBrk="0">
      <a:lnSpc>
        <a:spcPct val="117999"/>
      </a:lnSpc>
      <a:defRPr sz="16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93365" y="1473399"/>
            <a:ext cx="8919270" cy="204489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93365" y="3661172"/>
            <a:ext cx="8919270" cy="98226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16838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336774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50516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67354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4982021" y="3446859"/>
            <a:ext cx="4459635" cy="2982516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4982021" y="450949"/>
            <a:ext cx="4459635" cy="2982516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474018" y="437555"/>
            <a:ext cx="4488656" cy="5991820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/>
          </p:nvPr>
        </p:nvSpPr>
        <p:spPr>
          <a:xfrm>
            <a:off x="1557486" y="4670227"/>
            <a:ext cx="6781354" cy="44648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/>
          </p:nvPr>
        </p:nvSpPr>
        <p:spPr>
          <a:xfrm>
            <a:off x="1557486" y="2957471"/>
            <a:ext cx="6781354" cy="56801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768"/>
              </a:spcBef>
              <a:buSzTx/>
              <a:buNone/>
            </a:lvl1pPr>
          </a:lstStyle>
          <a:p>
            <a:r>
              <a:t>“在此键入引文”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（备选）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quarter" idx="13"/>
          </p:nvPr>
        </p:nvSpPr>
        <p:spPr>
          <a:xfrm>
            <a:off x="3395514" y="250031"/>
            <a:ext cx="3114973" cy="4250531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sz="quarter" idx="14"/>
          </p:nvPr>
        </p:nvSpPr>
        <p:spPr>
          <a:xfrm>
            <a:off x="6520160" y="250031"/>
            <a:ext cx="3114973" cy="4250531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pic" sz="quarter" idx="15"/>
          </p:nvPr>
        </p:nvSpPr>
        <p:spPr>
          <a:xfrm>
            <a:off x="270867" y="250031"/>
            <a:ext cx="3114973" cy="4250531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93365" y="4777383"/>
            <a:ext cx="8919270" cy="1000125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493365" y="5768578"/>
            <a:ext cx="8919270" cy="90189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16838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336774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50516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67354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280541" y="258961"/>
            <a:ext cx="9344918" cy="4250531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93365" y="4777383"/>
            <a:ext cx="8919270" cy="1000125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493365" y="5768578"/>
            <a:ext cx="8919270" cy="90189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16838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336774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50516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67354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93365" y="2384227"/>
            <a:ext cx="8919270" cy="208061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4943326" y="437555"/>
            <a:ext cx="4488656" cy="5991820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93365" y="1187648"/>
            <a:ext cx="4266158" cy="2455664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493365" y="3821906"/>
            <a:ext cx="4266158" cy="25271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16838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336774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505160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673547" algn="ctr">
              <a:lnSpc>
                <a:spcPct val="110000"/>
              </a:lnSpc>
              <a:spcBef>
                <a:spcPts val="0"/>
              </a:spcBef>
              <a:buSzTx/>
              <a:buNone/>
              <a:defRPr sz="24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5117455" y="1821656"/>
            <a:ext cx="4324201" cy="4607719"/>
          </a:xfrm>
          <a:prstGeom prst="rect">
            <a:avLst/>
          </a:prstGeom>
          <a:ln w="9525">
            <a:round/>
          </a:ln>
        </p:spPr>
        <p:txBody>
          <a:bodyPr lIns="67354" tIns="33677" rIns="67354" bIns="33677" anchor="t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493365" y="1848445"/>
            <a:ext cx="4266158" cy="4554141"/>
          </a:xfrm>
          <a:prstGeom prst="rect">
            <a:avLst/>
          </a:prstGeom>
        </p:spPr>
        <p:txBody>
          <a:bodyPr/>
          <a:lstStyle>
            <a:lvl1pPr marL="289999" indent="-289999">
              <a:lnSpc>
                <a:spcPct val="120000"/>
              </a:lnSpc>
              <a:spcBef>
                <a:spcPts val="1768"/>
              </a:spcBef>
              <a:buBlip>
                <a:blip r:embed="rId2"/>
              </a:buBlip>
              <a:defRPr sz="2400"/>
            </a:lvl1pPr>
            <a:lvl2pPr marL="579999" indent="-289999">
              <a:lnSpc>
                <a:spcPct val="120000"/>
              </a:lnSpc>
              <a:spcBef>
                <a:spcPts val="1768"/>
              </a:spcBef>
              <a:buBlip>
                <a:blip r:embed="rId2"/>
              </a:buBlip>
              <a:defRPr sz="2400"/>
            </a:lvl2pPr>
            <a:lvl3pPr marL="869998" indent="-289999">
              <a:lnSpc>
                <a:spcPct val="120000"/>
              </a:lnSpc>
              <a:spcBef>
                <a:spcPts val="1768"/>
              </a:spcBef>
              <a:buBlip>
                <a:blip r:embed="rId2"/>
              </a:buBlip>
              <a:defRPr sz="2400"/>
            </a:lvl3pPr>
            <a:lvl4pPr marL="1159998" indent="-289999">
              <a:lnSpc>
                <a:spcPct val="120000"/>
              </a:lnSpc>
              <a:spcBef>
                <a:spcPts val="1768"/>
              </a:spcBef>
              <a:buBlip>
                <a:blip r:embed="rId2"/>
              </a:buBlip>
              <a:defRPr sz="2400"/>
            </a:lvl4pPr>
            <a:lvl5pPr marL="1449997" indent="-289999">
              <a:lnSpc>
                <a:spcPct val="120000"/>
              </a:lnSpc>
              <a:spcBef>
                <a:spcPts val="1768"/>
              </a:spcBef>
              <a:buBlip>
                <a:blip r:embed="rId2"/>
              </a:buBlip>
              <a:defRPr sz="2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93365" y="455414"/>
            <a:ext cx="8919270" cy="5947172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93365" y="107156"/>
            <a:ext cx="8919270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93365" y="1848445"/>
            <a:ext cx="8919270" cy="455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804678" y="6581180"/>
            <a:ext cx="286971" cy="275624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>
            <a:spAutoFit/>
          </a:bodyPr>
          <a:lstStyle>
            <a:lvl1pPr>
              <a:defRPr sz="13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168387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336774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505160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673547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841934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010321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178707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347094" algn="l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392902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785805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178707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1571610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1964512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2357415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2750317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3143220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3536122" marR="0" indent="-392902" algn="l" defTabSz="430322" rtl="0" latinLnBrk="0">
        <a:lnSpc>
          <a:spcPct val="100000"/>
        </a:lnSpc>
        <a:spcBef>
          <a:spcPts val="3094"/>
        </a:spcBef>
        <a:spcAft>
          <a:spcPts val="0"/>
        </a:spcAft>
        <a:buClrTx/>
        <a:buSzPct val="40000"/>
        <a:buFontTx/>
        <a:buBlip>
          <a:blip r:embed="rId16"/>
        </a:buBlip>
        <a:tabLst/>
        <a:defRPr sz="32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16838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33677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505160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67354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84193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010321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178707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347094" algn="ctr" defTabSz="4303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 descr="底图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06569" y="4995990"/>
            <a:ext cx="4812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E0E9F4"/>
                </a:solidFill>
              </a:rPr>
              <a:t> </a:t>
            </a:r>
            <a:r>
              <a:rPr lang="en-US" altLang="zh-CN" dirty="0" err="1">
                <a:solidFill>
                  <a:srgbClr val="E0E9F4"/>
                </a:solidFill>
              </a:rPr>
              <a:t>Huiquan</a:t>
            </a:r>
            <a:r>
              <a:rPr lang="en-US" altLang="zh-CN" dirty="0">
                <a:solidFill>
                  <a:srgbClr val="E0E9F4"/>
                </a:solidFill>
              </a:rPr>
              <a:t> Dynasty Hotel Qingdao</a:t>
            </a:r>
            <a:endParaRPr lang="zh-CN" altLang="en-US" dirty="0">
              <a:solidFill>
                <a:srgbClr val="E0E9F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64199" y="4464844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E0E9F4"/>
                </a:solidFill>
              </a:rPr>
              <a:t>青岛汇泉</a:t>
            </a:r>
            <a:r>
              <a:rPr lang="zh-CN" altLang="en-US" dirty="0" smtClean="0">
                <a:solidFill>
                  <a:srgbClr val="E0E9F4"/>
                </a:solidFill>
              </a:rPr>
              <a:t>王朝大饭店</a:t>
            </a:r>
            <a:endParaRPr lang="zh-CN" altLang="en-US" dirty="0">
              <a:solidFill>
                <a:srgbClr val="E0E9F4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4340" y="590158"/>
            <a:ext cx="693613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400" dirty="0"/>
              <a:t>情 满 汇 泉   温 馨 王 朝</a:t>
            </a:r>
          </a:p>
          <a:p>
            <a:pPr algn="l"/>
            <a:r>
              <a:rPr lang="en-US" altLang="zh-CN" sz="1400" dirty="0"/>
              <a:t>HUIQUAN--</a:t>
            </a:r>
            <a:r>
              <a:rPr lang="en-US" altLang="zh-CN" sz="1600" dirty="0">
                <a:latin typeface="Xingkai SC Light"/>
                <a:cs typeface="Xingkai SC Light"/>
              </a:rPr>
              <a:t>A home of caring &amp; love</a:t>
            </a:r>
          </a:p>
          <a:p>
            <a:pPr algn="l"/>
            <a:r>
              <a:rPr lang="en-US" altLang="zh-CN" sz="1400" dirty="0"/>
              <a:t>DYNASTY--</a:t>
            </a:r>
            <a:r>
              <a:rPr lang="en-US" altLang="zh-CN" sz="1600" dirty="0">
                <a:latin typeface="Xingkai SC Light"/>
                <a:cs typeface="Xingkai SC Light"/>
              </a:rPr>
              <a:t>A home of warmth &amp; comfort</a:t>
            </a:r>
            <a:endParaRPr lang="zh-CN" altLang="en-US" sz="1600" dirty="0">
              <a:latin typeface="Xingkai SC Light"/>
              <a:cs typeface="Xingka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8502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016675" cy="7003344"/>
          </a:xfrm>
          <a:prstGeom prst="rect">
            <a:avLst/>
          </a:prstGeom>
        </p:spPr>
      </p:pic>
      <p:pic>
        <p:nvPicPr>
          <p:cNvPr id="138" name="图片占位符 137"/>
          <p:cNvPicPr>
            <a:picLocks noGrp="1"/>
          </p:cNvPicPr>
          <p:nvPr>
            <p:ph type="pic" idx="13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196791" y="400952"/>
            <a:ext cx="4377269" cy="593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0" name="图片占位符 139"/>
          <p:cNvPicPr>
            <a:picLocks noGrp="1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21695" y="400952"/>
            <a:ext cx="4358565" cy="5935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pic>
        <p:nvPicPr>
          <p:cNvPr id="4" name="图片 3" descr="豪华海景套房卧室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5" y="538142"/>
            <a:ext cx="7646813" cy="509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3875170" y="587127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E9F2FF"/>
                </a:solidFill>
              </a:rPr>
              <a:t>豪华海景套房</a:t>
            </a:r>
            <a:endParaRPr lang="zh-CN" altLang="en-US" dirty="0">
              <a:solidFill>
                <a:srgbClr val="E9F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15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29059" y="610210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E9F2FF"/>
                </a:solidFill>
              </a:rPr>
              <a:t>海景商务房</a:t>
            </a:r>
            <a:endParaRPr lang="zh-CN" altLang="en-US" dirty="0">
              <a:solidFill>
                <a:srgbClr val="E9F2FF"/>
              </a:solidFill>
            </a:endParaRPr>
          </a:p>
        </p:txBody>
      </p:sp>
      <p:pic>
        <p:nvPicPr>
          <p:cNvPr id="2" name="图片 1" descr="1103卧室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44" y="515072"/>
            <a:ext cx="8027403" cy="537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70256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pic>
        <p:nvPicPr>
          <p:cNvPr id="156" name="图片占位符 155"/>
          <p:cNvPicPr>
            <a:picLocks noGrp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7" b="6920"/>
          <a:stretch/>
        </p:blipFill>
        <p:spPr>
          <a:xfrm>
            <a:off x="4206955" y="311182"/>
            <a:ext cx="5180598" cy="302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8" name="Shape 158"/>
          <p:cNvSpPr/>
          <p:nvPr/>
        </p:nvSpPr>
        <p:spPr>
          <a:xfrm>
            <a:off x="372034" y="726233"/>
            <a:ext cx="1093934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677" tIns="33677" rIns="33677" bIns="33677">
            <a:spAutoFit/>
          </a:bodyPr>
          <a:lstStyle/>
          <a:p>
            <a:pPr algn="l" defTabSz="673547">
              <a:defRPr sz="16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2000" dirty="0">
                <a:solidFill>
                  <a:srgbClr val="E9F2FF"/>
                </a:solidFill>
              </a:rPr>
              <a:t>青岛菜馆  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372034" y="2326703"/>
            <a:ext cx="3252157" cy="3765350"/>
          </a:xfrm>
          <a:prstGeom prst="rect">
            <a:avLst/>
          </a:prstGeom>
        </p:spPr>
        <p:txBody>
          <a:bodyPr lIns="33677" tIns="33677" rIns="33677" bIns="33677">
            <a:normAutofit fontScale="92500" lnSpcReduction="10000"/>
          </a:bodyPr>
          <a:lstStyle/>
          <a:p>
            <a:pPr algn="l" defTabSz="673547">
              <a:lnSpc>
                <a:spcPct val="150000"/>
              </a:lnSpc>
              <a:defRPr sz="1400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dirty="0"/>
              <a:t>　　</a:t>
            </a:r>
            <a:r>
              <a:rPr sz="2100" dirty="0">
                <a:solidFill>
                  <a:srgbClr val="E9F2FF"/>
                </a:solidFill>
              </a:rPr>
              <a:t>青岛菜馆成立于2001年5月。由国家级烹饪大师主理，以其清爽淡雅、咸鲜纯正、原汁原味、为特点。青岛菜馆已获得“中国鲁菜名店”、“中华餐饮名店”的光荣称号，其招牌菜“胶东大排翅”、“肉末烧海参”被评为中国鲁菜名菜</a:t>
            </a:r>
            <a:r>
              <a:rPr sz="2100" dirty="0" smtClean="0">
                <a:solidFill>
                  <a:srgbClr val="E9F2FF"/>
                </a:solidFill>
              </a:rPr>
              <a:t>。</a:t>
            </a:r>
            <a:endParaRPr sz="2100" dirty="0">
              <a:solidFill>
                <a:srgbClr val="E9F2FF"/>
              </a:solidFill>
            </a:endParaRPr>
          </a:p>
        </p:txBody>
      </p:sp>
      <p:pic>
        <p:nvPicPr>
          <p:cNvPr id="160" name="图片 159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" b="9856"/>
          <a:stretch/>
        </p:blipFill>
        <p:spPr>
          <a:xfrm>
            <a:off x="4206955" y="3583172"/>
            <a:ext cx="5180598" cy="291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63" name="Shape 163"/>
          <p:cNvSpPr/>
          <p:nvPr/>
        </p:nvSpPr>
        <p:spPr>
          <a:xfrm>
            <a:off x="553009" y="606979"/>
            <a:ext cx="1093934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677" tIns="33677" rIns="33677" bIns="33677">
            <a:spAutoFit/>
          </a:bodyPr>
          <a:lstStyle/>
          <a:p>
            <a:pPr algn="l" defTabSz="673547">
              <a:defRPr sz="16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2000" dirty="0">
                <a:solidFill>
                  <a:srgbClr val="E9F2FF"/>
                </a:solidFill>
              </a:rPr>
              <a:t>旋转</a:t>
            </a:r>
            <a:r>
              <a:rPr sz="2000" dirty="0" smtClean="0">
                <a:solidFill>
                  <a:srgbClr val="E9F2FF"/>
                </a:solidFill>
              </a:rPr>
              <a:t>餐厅</a:t>
            </a:r>
            <a:endParaRPr lang="en-US" sz="2000" dirty="0" smtClean="0">
              <a:solidFill>
                <a:srgbClr val="E9F2FF"/>
              </a:solidFill>
            </a:endParaRP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553009" y="2144240"/>
            <a:ext cx="2774939" cy="3743561"/>
          </a:xfrm>
          <a:prstGeom prst="rect">
            <a:avLst/>
          </a:prstGeom>
        </p:spPr>
        <p:txBody>
          <a:bodyPr lIns="33677" tIns="33677" rIns="33677" bIns="33677">
            <a:normAutofit/>
          </a:bodyPr>
          <a:lstStyle/>
          <a:p>
            <a:pPr algn="l" defTabSz="606192">
              <a:lnSpc>
                <a:spcPct val="150000"/>
              </a:lnSpc>
              <a:defRPr sz="1260" i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rgbClr val="E9F2FF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rPr>
              <a:t>25</a:t>
            </a:r>
            <a:r>
              <a:rPr sz="2000" dirty="0">
                <a:solidFill>
                  <a:srgbClr val="E9F2FF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rPr>
              <a:t>楼旋转餐厅俯瞰汇泉广场、八大关、海水浴场、中山公园，更可以远眺小鱼山、信号山、蔚蓝大海，享受青岛美丽的风光，旋转餐厅提供中西式自助餐，以及下午茶。</a:t>
            </a:r>
          </a:p>
          <a:p>
            <a:pPr algn="l" defTabSz="606192">
              <a:lnSpc>
                <a:spcPct val="150000"/>
              </a:lnSpc>
              <a:defRPr sz="1260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endParaRPr sz="1200" dirty="0">
              <a:solidFill>
                <a:srgbClr val="262626"/>
              </a:solidFill>
              <a:latin typeface="方正细黑一简体"/>
              <a:ea typeface="方正细黑一简体"/>
              <a:cs typeface="方正细黑一简体"/>
              <a:sym typeface="方正细黑一简体"/>
            </a:endParaRPr>
          </a:p>
        </p:txBody>
      </p:sp>
      <p:pic>
        <p:nvPicPr>
          <p:cNvPr id="3" name="图片 2" descr="HV7A59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628" y="3510782"/>
            <a:ext cx="4487993" cy="299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71" y="565732"/>
            <a:ext cx="5060648" cy="2846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pic>
        <p:nvPicPr>
          <p:cNvPr id="166" name="图片占位符 165"/>
          <p:cNvPicPr>
            <a:picLocks noGrp="1"/>
          </p:cNvPicPr>
          <p:nvPr>
            <p:ph type="pic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777" y="658076"/>
            <a:ext cx="4840319" cy="524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8" name="Shape 168"/>
          <p:cNvSpPr/>
          <p:nvPr/>
        </p:nvSpPr>
        <p:spPr>
          <a:xfrm>
            <a:off x="566430" y="454431"/>
            <a:ext cx="2479862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677" tIns="33677" rIns="33677" bIns="33677">
            <a:spAutoFit/>
          </a:bodyPr>
          <a:lstStyle>
            <a:lvl1pPr algn="l" defTabSz="914400">
              <a:defRPr sz="16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lvl1pPr>
          </a:lstStyle>
          <a:p>
            <a:r>
              <a:rPr sz="2000" dirty="0">
                <a:solidFill>
                  <a:srgbClr val="E9F2FF"/>
                </a:solidFill>
              </a:rPr>
              <a:t>王朝国际会议</a:t>
            </a:r>
            <a:r>
              <a:rPr sz="2000" dirty="0" smtClean="0">
                <a:solidFill>
                  <a:srgbClr val="E9F2FF"/>
                </a:solidFill>
              </a:rPr>
              <a:t>中心</a:t>
            </a:r>
            <a:endParaRPr lang="en-US" sz="2000" dirty="0" smtClean="0">
              <a:solidFill>
                <a:srgbClr val="E9F2FF"/>
              </a:solidFill>
            </a:endParaRPr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566430" y="1362057"/>
            <a:ext cx="3337427" cy="2594464"/>
          </a:xfrm>
          <a:prstGeom prst="rect">
            <a:avLst/>
          </a:prstGeom>
        </p:spPr>
        <p:txBody>
          <a:bodyPr lIns="33677" tIns="33677" rIns="33677" bIns="33677">
            <a:noAutofit/>
          </a:bodyPr>
          <a:lstStyle/>
          <a:p>
            <a:pPr algn="l" defTabSz="612928">
              <a:lnSpc>
                <a:spcPct val="150000"/>
              </a:lnSpc>
              <a:buSzPct val="100000"/>
              <a:defRPr sz="1274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1600" dirty="0" smtClean="0">
                <a:solidFill>
                  <a:srgbClr val="E9F2FF"/>
                </a:solidFill>
              </a:rPr>
              <a:t>王朝</a:t>
            </a:r>
            <a:r>
              <a:rPr sz="1600" dirty="0">
                <a:solidFill>
                  <a:srgbClr val="E9F2FF"/>
                </a:solidFill>
              </a:rPr>
              <a:t>国际会展中心位于酒店北一楼会议中心，面积700㎡，长24.2m、宽29m、高度5m。剧场式可容纳600人，课桌式可容纳350人、宴会400人。</a:t>
            </a:r>
          </a:p>
          <a:p>
            <a:pPr algn="l" defTabSz="612928">
              <a:lnSpc>
                <a:spcPct val="150000"/>
              </a:lnSpc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1600" dirty="0">
                <a:solidFill>
                  <a:srgbClr val="E9F2FF"/>
                </a:solidFill>
              </a:rPr>
              <a:t>备有2个固定幕布250英寸，2个4500流明投影仪</a:t>
            </a:r>
            <a:r>
              <a:rPr sz="1600" dirty="0" smtClean="0">
                <a:solidFill>
                  <a:srgbClr val="E9F2FF"/>
                </a:solidFill>
              </a:rPr>
              <a:t>，</a:t>
            </a:r>
            <a:endParaRPr lang="en-US" sz="1600" dirty="0" smtClean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1600" dirty="0" smtClean="0">
                <a:solidFill>
                  <a:srgbClr val="E9F2FF"/>
                </a:solidFill>
              </a:rPr>
              <a:t> </a:t>
            </a:r>
            <a:endParaRPr sz="1600" dirty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1600" dirty="0" smtClean="0">
                <a:solidFill>
                  <a:srgbClr val="E9F2FF"/>
                </a:solidFill>
              </a:rPr>
              <a:t>王朝</a:t>
            </a:r>
            <a:r>
              <a:rPr sz="1600" dirty="0">
                <a:solidFill>
                  <a:srgbClr val="E9F2FF"/>
                </a:solidFill>
              </a:rPr>
              <a:t>国际会展中心可一分为二，面积为300㎡，长20.2米、宽14.5米、高度5m。</a:t>
            </a:r>
            <a:r>
              <a:rPr sz="1600" dirty="0" smtClean="0">
                <a:solidFill>
                  <a:srgbClr val="E9F2FF"/>
                </a:solidFill>
              </a:rPr>
              <a:t>剧场式可容纳</a:t>
            </a:r>
            <a:r>
              <a:rPr lang="en-US" altLang="zh-CN" sz="1600" dirty="0" smtClean="0">
                <a:solidFill>
                  <a:srgbClr val="E9F2FF"/>
                </a:solidFill>
              </a:rPr>
              <a:t>500</a:t>
            </a:r>
            <a:r>
              <a:rPr sz="1600" dirty="0" smtClean="0">
                <a:solidFill>
                  <a:srgbClr val="E9F2FF"/>
                </a:solidFill>
              </a:rPr>
              <a:t>人</a:t>
            </a:r>
            <a:r>
              <a:rPr sz="1600" dirty="0">
                <a:solidFill>
                  <a:srgbClr val="E9F2FF"/>
                </a:solidFill>
              </a:rPr>
              <a:t>，</a:t>
            </a:r>
            <a:r>
              <a:rPr sz="1600" dirty="0" smtClean="0">
                <a:solidFill>
                  <a:srgbClr val="E9F2FF"/>
                </a:solidFill>
              </a:rPr>
              <a:t>课桌式可容纳</a:t>
            </a:r>
            <a:r>
              <a:rPr lang="en-US" altLang="zh-CN" sz="1600" dirty="0" smtClean="0">
                <a:solidFill>
                  <a:srgbClr val="E9F2FF"/>
                </a:solidFill>
              </a:rPr>
              <a:t>400</a:t>
            </a:r>
            <a:r>
              <a:rPr sz="1600" dirty="0" smtClean="0">
                <a:solidFill>
                  <a:srgbClr val="E9F2FF"/>
                </a:solidFill>
              </a:rPr>
              <a:t>人</a:t>
            </a:r>
            <a:r>
              <a:rPr sz="1600" dirty="0">
                <a:solidFill>
                  <a:srgbClr val="E9F2FF"/>
                </a:solidFill>
              </a:rPr>
              <a:t>,</a:t>
            </a:r>
            <a:r>
              <a:rPr sz="1600" dirty="0" smtClean="0">
                <a:solidFill>
                  <a:srgbClr val="E9F2FF"/>
                </a:solidFill>
              </a:rPr>
              <a:t>宴会</a:t>
            </a:r>
            <a:r>
              <a:rPr lang="en-US" altLang="zh-CN" sz="1600" dirty="0" smtClean="0">
                <a:solidFill>
                  <a:srgbClr val="E9F2FF"/>
                </a:solidFill>
              </a:rPr>
              <a:t>480</a:t>
            </a:r>
            <a:r>
              <a:rPr sz="1600" dirty="0" smtClean="0">
                <a:solidFill>
                  <a:srgbClr val="E9F2FF"/>
                </a:solidFill>
              </a:rPr>
              <a:t>人</a:t>
            </a:r>
            <a:r>
              <a:rPr sz="1600" dirty="0">
                <a:solidFill>
                  <a:srgbClr val="E9F2FF"/>
                </a:solidFill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73" name="Shape 173"/>
          <p:cNvSpPr/>
          <p:nvPr/>
        </p:nvSpPr>
        <p:spPr>
          <a:xfrm>
            <a:off x="570480" y="1075172"/>
            <a:ext cx="1496899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677" tIns="33677" rIns="33677" bIns="33677">
            <a:spAutoFit/>
          </a:bodyPr>
          <a:lstStyle>
            <a:lvl1pPr algn="l" defTabSz="914400">
              <a:defRPr sz="20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lvl1pPr>
          </a:lstStyle>
          <a:p>
            <a:r>
              <a:rPr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多功能厅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647" y="1267438"/>
            <a:ext cx="6751669" cy="450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420114" y="2321431"/>
            <a:ext cx="1647265" cy="210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sz="1400" dirty="0" smtClean="0">
                <a:solidFill>
                  <a:srgbClr val="E9F2FF"/>
                </a:solidFill>
              </a:rPr>
              <a:t>位于饭店</a:t>
            </a:r>
            <a:r>
              <a:rPr lang="zh-CN" altLang="en-US" sz="1400" smtClean="0">
                <a:solidFill>
                  <a:srgbClr val="E9F2FF"/>
                </a:solidFill>
              </a:rPr>
              <a:t>南二楼，</a:t>
            </a:r>
            <a:r>
              <a:rPr lang="zh-CN" altLang="en-US" smtClean="0">
                <a:solidFill>
                  <a:srgbClr val="E9F2FF"/>
                </a:solidFill>
              </a:rPr>
              <a:t>面积</a:t>
            </a:r>
            <a:r>
              <a:rPr lang="zh-CN" altLang="en-US" dirty="0" smtClean="0">
                <a:solidFill>
                  <a:srgbClr val="E9F2FF"/>
                </a:solidFill>
              </a:rPr>
              <a:t>为</a:t>
            </a:r>
            <a:r>
              <a:rPr lang="en-US" altLang="zh-CN" dirty="0" smtClean="0">
                <a:solidFill>
                  <a:srgbClr val="E9F2FF"/>
                </a:solidFill>
              </a:rPr>
              <a:t>560㎡</a:t>
            </a:r>
            <a:r>
              <a:rPr lang="zh-CN" altLang="en-US" dirty="0" smtClean="0">
                <a:solidFill>
                  <a:srgbClr val="E9F2FF"/>
                </a:solidFill>
              </a:rPr>
              <a:t>，高度</a:t>
            </a:r>
            <a:r>
              <a:rPr lang="en-US" altLang="zh-CN" dirty="0" smtClean="0">
                <a:solidFill>
                  <a:srgbClr val="E9F2FF"/>
                </a:solidFill>
              </a:rPr>
              <a:t>4.6m</a:t>
            </a:r>
            <a:r>
              <a:rPr lang="zh-CN" altLang="en-US" dirty="0">
                <a:solidFill>
                  <a:srgbClr val="E9F2FF"/>
                </a:solidFill>
              </a:rPr>
              <a:t>。剧场式可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400</a:t>
            </a:r>
            <a:r>
              <a:rPr lang="zh-CN" altLang="en-US" dirty="0" smtClean="0">
                <a:solidFill>
                  <a:srgbClr val="E9F2FF"/>
                </a:solidFill>
              </a:rPr>
              <a:t>人</a:t>
            </a:r>
            <a:r>
              <a:rPr lang="zh-CN" altLang="en-US" dirty="0">
                <a:solidFill>
                  <a:srgbClr val="E9F2FF"/>
                </a:solidFill>
              </a:rPr>
              <a:t>，课桌式可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220</a:t>
            </a:r>
            <a:r>
              <a:rPr lang="zh-CN" altLang="en-US" dirty="0" smtClean="0">
                <a:solidFill>
                  <a:srgbClr val="E9F2FF"/>
                </a:solidFill>
              </a:rPr>
              <a:t>人</a:t>
            </a:r>
            <a:r>
              <a:rPr lang="en-US" altLang="zh-CN" dirty="0">
                <a:solidFill>
                  <a:srgbClr val="E9F2FF"/>
                </a:solidFill>
              </a:rPr>
              <a:t>,</a:t>
            </a:r>
            <a:r>
              <a:rPr lang="zh-CN" altLang="en-US" dirty="0" smtClean="0">
                <a:solidFill>
                  <a:srgbClr val="E9F2FF"/>
                </a:solidFill>
              </a:rPr>
              <a:t>宴会</a:t>
            </a:r>
            <a:r>
              <a:rPr lang="en-US" altLang="zh-CN" dirty="0" smtClean="0">
                <a:solidFill>
                  <a:srgbClr val="E9F2FF"/>
                </a:solidFill>
              </a:rPr>
              <a:t>360</a:t>
            </a:r>
            <a:r>
              <a:rPr lang="zh-CN" altLang="en-US" dirty="0" smtClean="0">
                <a:solidFill>
                  <a:srgbClr val="E9F2FF"/>
                </a:solidFill>
              </a:rPr>
              <a:t>人</a:t>
            </a:r>
            <a:r>
              <a:rPr lang="zh-CN" altLang="en-US" dirty="0">
                <a:solidFill>
                  <a:srgbClr val="E9F2FF"/>
                </a:solidFill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77" name="Shape 177"/>
          <p:cNvSpPr/>
          <p:nvPr/>
        </p:nvSpPr>
        <p:spPr>
          <a:xfrm>
            <a:off x="4141696" y="366678"/>
            <a:ext cx="837453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3677" tIns="33677" rIns="33677" bIns="33677">
            <a:spAutoFit/>
          </a:bodyPr>
          <a:lstStyle>
            <a:lvl1pPr algn="l" defTabSz="914400">
              <a:defRPr sz="20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lvl1pPr>
          </a:lstStyle>
          <a:p>
            <a:r>
              <a:rPr dirty="0">
                <a:solidFill>
                  <a:srgbClr val="E0E9F4"/>
                </a:solidFill>
              </a:rPr>
              <a:t>王朝厅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0" y="1464057"/>
            <a:ext cx="7133547" cy="401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959545" y="5984074"/>
            <a:ext cx="7897473" cy="42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sz="1400" dirty="0" smtClean="0">
                <a:solidFill>
                  <a:srgbClr val="E9F2FF"/>
                </a:solidFill>
              </a:rPr>
              <a:t>位于饭店</a:t>
            </a:r>
            <a:r>
              <a:rPr lang="zh-CN" altLang="en-US" sz="1400" dirty="0">
                <a:solidFill>
                  <a:srgbClr val="E9F2FF"/>
                </a:solidFill>
              </a:rPr>
              <a:t>北一楼会议</a:t>
            </a:r>
            <a:r>
              <a:rPr lang="zh-CN" altLang="en-US" sz="1400" dirty="0" smtClean="0">
                <a:solidFill>
                  <a:srgbClr val="E9F2FF"/>
                </a:solidFill>
              </a:rPr>
              <a:t>中心，</a:t>
            </a:r>
            <a:r>
              <a:rPr lang="zh-CN" altLang="en-US" dirty="0" smtClean="0">
                <a:solidFill>
                  <a:srgbClr val="E9F2FF"/>
                </a:solidFill>
              </a:rPr>
              <a:t>面积为</a:t>
            </a:r>
            <a:r>
              <a:rPr lang="en-US" altLang="zh-CN" dirty="0" smtClean="0">
                <a:solidFill>
                  <a:srgbClr val="E9F2FF"/>
                </a:solidFill>
              </a:rPr>
              <a:t>160</a:t>
            </a:r>
            <a:r>
              <a:rPr lang="en-US" altLang="zh-CN" dirty="0">
                <a:solidFill>
                  <a:srgbClr val="E9F2FF"/>
                </a:solidFill>
              </a:rPr>
              <a:t>㎡</a:t>
            </a:r>
            <a:r>
              <a:rPr lang="zh-CN" altLang="en-US" dirty="0">
                <a:solidFill>
                  <a:srgbClr val="E9F2FF"/>
                </a:solidFill>
              </a:rPr>
              <a:t>，</a:t>
            </a:r>
            <a:r>
              <a:rPr lang="zh-CN" altLang="en-US" dirty="0" smtClean="0">
                <a:solidFill>
                  <a:srgbClr val="E9F2FF"/>
                </a:solidFill>
              </a:rPr>
              <a:t>高度</a:t>
            </a:r>
            <a:r>
              <a:rPr lang="en-US" altLang="zh-CN" dirty="0" smtClean="0">
                <a:solidFill>
                  <a:srgbClr val="E9F2FF"/>
                </a:solidFill>
              </a:rPr>
              <a:t>2.5m</a:t>
            </a:r>
            <a:r>
              <a:rPr lang="zh-CN" altLang="en-US" dirty="0">
                <a:solidFill>
                  <a:srgbClr val="E9F2FF"/>
                </a:solidFill>
              </a:rPr>
              <a:t>。剧场式可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100</a:t>
            </a:r>
            <a:r>
              <a:rPr lang="zh-CN" altLang="en-US" dirty="0" smtClean="0">
                <a:solidFill>
                  <a:srgbClr val="E9F2FF"/>
                </a:solidFill>
              </a:rPr>
              <a:t>人</a:t>
            </a:r>
            <a:r>
              <a:rPr lang="zh-CN" altLang="en-US" dirty="0">
                <a:solidFill>
                  <a:srgbClr val="E9F2FF"/>
                </a:solidFill>
              </a:rPr>
              <a:t>，课桌式可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80</a:t>
            </a:r>
            <a:r>
              <a:rPr lang="zh-CN" altLang="en-US" dirty="0" smtClean="0">
                <a:solidFill>
                  <a:srgbClr val="E9F2FF"/>
                </a:solidFill>
              </a:rPr>
              <a:t>人 。</a:t>
            </a:r>
            <a:endParaRPr lang="zh-CN" altLang="en-US" dirty="0">
              <a:solidFill>
                <a:srgbClr val="E9F2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81" name="Shape 181"/>
          <p:cNvSpPr/>
          <p:nvPr/>
        </p:nvSpPr>
        <p:spPr>
          <a:xfrm>
            <a:off x="7845261" y="1340023"/>
            <a:ext cx="1520273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677" tIns="33677" rIns="33677" bIns="33677">
            <a:spAutoFit/>
          </a:bodyPr>
          <a:lstStyle/>
          <a:p>
            <a:pPr algn="l" defTabSz="673547">
              <a:defRPr sz="16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2000" dirty="0">
                <a:solidFill>
                  <a:srgbClr val="E0E9F4"/>
                </a:solidFill>
              </a:rPr>
              <a:t>二号会议室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2" y="1622421"/>
            <a:ext cx="6812960" cy="3832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7663725" y="2650962"/>
            <a:ext cx="1963421" cy="208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sz="1400" dirty="0" smtClean="0">
                <a:solidFill>
                  <a:srgbClr val="E9F2FF"/>
                </a:solidFill>
              </a:rPr>
              <a:t>位于饭店</a:t>
            </a:r>
            <a:r>
              <a:rPr lang="zh-CN" altLang="en-US" sz="1400" dirty="0">
                <a:solidFill>
                  <a:srgbClr val="E9F2FF"/>
                </a:solidFill>
              </a:rPr>
              <a:t>北一楼会议</a:t>
            </a:r>
            <a:r>
              <a:rPr lang="zh-CN" altLang="en-US" sz="1400" dirty="0" smtClean="0">
                <a:solidFill>
                  <a:srgbClr val="E9F2FF"/>
                </a:solidFill>
              </a:rPr>
              <a:t>中心，</a:t>
            </a:r>
            <a:endParaRPr lang="en-US" altLang="zh-CN" sz="1400" dirty="0" smtClean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dirty="0" smtClean="0">
                <a:solidFill>
                  <a:srgbClr val="E9F2FF"/>
                </a:solidFill>
              </a:rPr>
              <a:t>面积为</a:t>
            </a:r>
            <a:r>
              <a:rPr lang="en-US" altLang="zh-CN" dirty="0" smtClean="0">
                <a:solidFill>
                  <a:srgbClr val="E9F2FF"/>
                </a:solidFill>
              </a:rPr>
              <a:t>75㎡</a:t>
            </a:r>
            <a:r>
              <a:rPr lang="zh-CN" altLang="en-US" dirty="0" smtClean="0">
                <a:solidFill>
                  <a:srgbClr val="E9F2FF"/>
                </a:solidFill>
              </a:rPr>
              <a:t>，</a:t>
            </a:r>
            <a:endParaRPr lang="en-US" altLang="zh-CN" dirty="0" smtClean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dirty="0" smtClean="0">
                <a:solidFill>
                  <a:srgbClr val="E9F2FF"/>
                </a:solidFill>
              </a:rPr>
              <a:t>高度</a:t>
            </a:r>
            <a:r>
              <a:rPr lang="en-US" altLang="zh-CN" dirty="0" smtClean="0">
                <a:solidFill>
                  <a:srgbClr val="E9F2FF"/>
                </a:solidFill>
              </a:rPr>
              <a:t>2.5m</a:t>
            </a:r>
            <a:r>
              <a:rPr lang="zh-CN" altLang="en-US" dirty="0" smtClean="0">
                <a:solidFill>
                  <a:srgbClr val="E9F2FF"/>
                </a:solidFill>
              </a:rPr>
              <a:t>。</a:t>
            </a:r>
            <a:endParaRPr lang="en-US" altLang="zh-CN" dirty="0" smtClean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dirty="0" smtClean="0">
                <a:solidFill>
                  <a:srgbClr val="E9F2FF"/>
                </a:solidFill>
              </a:rPr>
              <a:t>剧场</a:t>
            </a:r>
            <a:r>
              <a:rPr lang="zh-CN" altLang="en-US" dirty="0">
                <a:solidFill>
                  <a:srgbClr val="E9F2FF"/>
                </a:solidFill>
              </a:rPr>
              <a:t>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50</a:t>
            </a:r>
            <a:r>
              <a:rPr lang="zh-CN" altLang="en-US" dirty="0" smtClean="0">
                <a:solidFill>
                  <a:srgbClr val="E9F2FF"/>
                </a:solidFill>
              </a:rPr>
              <a:t>人，</a:t>
            </a:r>
            <a:endParaRPr lang="en-US" altLang="zh-CN" dirty="0" smtClean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dirty="0" smtClean="0">
                <a:solidFill>
                  <a:srgbClr val="E9F2FF"/>
                </a:solidFill>
              </a:rPr>
              <a:t>课桌</a:t>
            </a:r>
            <a:r>
              <a:rPr lang="zh-CN" altLang="en-US" dirty="0">
                <a:solidFill>
                  <a:srgbClr val="E9F2FF"/>
                </a:solidFill>
              </a:rPr>
              <a:t>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35</a:t>
            </a:r>
            <a:r>
              <a:rPr lang="zh-CN" altLang="en-US" dirty="0" smtClean="0">
                <a:solidFill>
                  <a:srgbClr val="E9F2FF"/>
                </a:solidFill>
              </a:rPr>
              <a:t>人。</a:t>
            </a:r>
            <a:endParaRPr lang="zh-CN" altLang="en-US" dirty="0">
              <a:solidFill>
                <a:srgbClr val="E9F2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85" name="Shape 185"/>
          <p:cNvSpPr/>
          <p:nvPr/>
        </p:nvSpPr>
        <p:spPr>
          <a:xfrm>
            <a:off x="4151990" y="5356643"/>
            <a:ext cx="1840941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677" tIns="33677" rIns="33677" bIns="33677">
            <a:spAutoFit/>
          </a:bodyPr>
          <a:lstStyle/>
          <a:p>
            <a:pPr algn="l" defTabSz="673547">
              <a:defRPr sz="16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sz="2000" dirty="0">
                <a:solidFill>
                  <a:srgbClr val="E0E9F4"/>
                </a:solidFill>
              </a:rPr>
              <a:t>三号会议室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98" y="918875"/>
            <a:ext cx="6923879" cy="3894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1123507" y="5846836"/>
            <a:ext cx="7897906" cy="42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sz="1400" smtClean="0">
                <a:solidFill>
                  <a:srgbClr val="E9F2FF"/>
                </a:solidFill>
              </a:rPr>
              <a:t>位于饭店</a:t>
            </a:r>
            <a:r>
              <a:rPr lang="zh-CN" altLang="en-US" sz="1400" dirty="0">
                <a:solidFill>
                  <a:srgbClr val="E9F2FF"/>
                </a:solidFill>
              </a:rPr>
              <a:t>北一楼会议</a:t>
            </a:r>
            <a:r>
              <a:rPr lang="zh-CN" altLang="en-US" sz="1400" dirty="0" smtClean="0">
                <a:solidFill>
                  <a:srgbClr val="E9F2FF"/>
                </a:solidFill>
              </a:rPr>
              <a:t>中心，</a:t>
            </a:r>
            <a:r>
              <a:rPr lang="zh-CN" altLang="en-US" dirty="0" smtClean="0">
                <a:solidFill>
                  <a:srgbClr val="E9F2FF"/>
                </a:solidFill>
              </a:rPr>
              <a:t>面积</a:t>
            </a:r>
            <a:r>
              <a:rPr lang="zh-CN" altLang="en-US" dirty="0">
                <a:solidFill>
                  <a:srgbClr val="E9F2FF"/>
                </a:solidFill>
              </a:rPr>
              <a:t>为</a:t>
            </a:r>
            <a:r>
              <a:rPr lang="en-US" altLang="zh-CN" dirty="0">
                <a:solidFill>
                  <a:srgbClr val="E9F2FF"/>
                </a:solidFill>
              </a:rPr>
              <a:t>75㎡</a:t>
            </a:r>
            <a:r>
              <a:rPr lang="zh-CN" altLang="en-US" dirty="0">
                <a:solidFill>
                  <a:srgbClr val="E9F2FF"/>
                </a:solidFill>
              </a:rPr>
              <a:t>，高度</a:t>
            </a:r>
            <a:r>
              <a:rPr lang="en-US" altLang="zh-CN" dirty="0">
                <a:solidFill>
                  <a:srgbClr val="E9F2FF"/>
                </a:solidFill>
              </a:rPr>
              <a:t>2.5m</a:t>
            </a:r>
            <a:r>
              <a:rPr lang="zh-CN" altLang="en-US" dirty="0">
                <a:solidFill>
                  <a:srgbClr val="E9F2FF"/>
                </a:solidFill>
              </a:rPr>
              <a:t>。剧场式可容纳</a:t>
            </a:r>
            <a:r>
              <a:rPr lang="en-US" altLang="zh-CN" dirty="0">
                <a:solidFill>
                  <a:srgbClr val="E9F2FF"/>
                </a:solidFill>
              </a:rPr>
              <a:t>50</a:t>
            </a:r>
            <a:r>
              <a:rPr lang="zh-CN" altLang="en-US" dirty="0">
                <a:solidFill>
                  <a:srgbClr val="E9F2FF"/>
                </a:solidFill>
              </a:rPr>
              <a:t>人，课桌式可容纳</a:t>
            </a:r>
            <a:r>
              <a:rPr lang="en-US" altLang="zh-CN" dirty="0">
                <a:solidFill>
                  <a:srgbClr val="E9F2FF"/>
                </a:solidFill>
              </a:rPr>
              <a:t>35</a:t>
            </a:r>
            <a:r>
              <a:rPr lang="zh-CN" altLang="en-US" dirty="0">
                <a:solidFill>
                  <a:srgbClr val="E9F2FF"/>
                </a:solidFill>
              </a:rPr>
              <a:t>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pic>
        <p:nvPicPr>
          <p:cNvPr id="131" name="图片占位符 130"/>
          <p:cNvPicPr>
            <a:picLocks noGrp="1"/>
          </p:cNvPicPr>
          <p:nvPr>
            <p:ph type="pic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b="14373"/>
          <a:stretch/>
        </p:blipFill>
        <p:spPr>
          <a:xfrm>
            <a:off x="662192" y="668322"/>
            <a:ext cx="8492180" cy="3795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240401-140421211932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65" y="4954000"/>
            <a:ext cx="2504952" cy="166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 descr="330602-141205092423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496" y="4973001"/>
            <a:ext cx="2467727" cy="164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835122" y="4954000"/>
            <a:ext cx="112851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rgbClr val="E0E9F4"/>
                </a:solidFill>
                <a:effectLst/>
                <a:uFillTx/>
                <a:latin typeface="黑体"/>
                <a:ea typeface="黑体"/>
                <a:cs typeface="黑体"/>
                <a:sym typeface="Palatino"/>
              </a:rPr>
              <a:t>饭店外景</a:t>
            </a:r>
            <a:endParaRPr kumimoji="0" lang="en-US" altLang="zh-CN" sz="2000" b="0" i="0" u="none" strike="noStrike" cap="none" spc="0" normalizeH="0" baseline="0" dirty="0" smtClean="0">
              <a:ln>
                <a:noFill/>
              </a:ln>
              <a:solidFill>
                <a:srgbClr val="E0E9F4"/>
              </a:solidFill>
              <a:effectLst/>
              <a:uFillTx/>
              <a:latin typeface="黑体"/>
              <a:ea typeface="黑体"/>
              <a:cs typeface="黑体"/>
              <a:sym typeface="Palatin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89" name="Shape 189"/>
          <p:cNvSpPr/>
          <p:nvPr/>
        </p:nvSpPr>
        <p:spPr>
          <a:xfrm>
            <a:off x="7846344" y="1662253"/>
            <a:ext cx="1533910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677" tIns="33677" rIns="33677" bIns="33677">
            <a:spAutoFit/>
          </a:bodyPr>
          <a:lstStyle>
            <a:lvl1pPr algn="l" defTabSz="914400">
              <a:defRPr sz="16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lvl1pPr>
          </a:lstStyle>
          <a:p>
            <a:r>
              <a:rPr sz="2000" dirty="0">
                <a:solidFill>
                  <a:srgbClr val="E0E9F4"/>
                </a:solidFill>
              </a:rPr>
              <a:t>五号会议室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" y="1604694"/>
            <a:ext cx="6633505" cy="3731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7924962" y="2732104"/>
            <a:ext cx="1455292" cy="1423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sz="1400" dirty="0" smtClean="0">
                <a:solidFill>
                  <a:srgbClr val="E9F2FF"/>
                </a:solidFill>
              </a:rPr>
              <a:t>位于饭店</a:t>
            </a:r>
            <a:r>
              <a:rPr lang="zh-CN" altLang="en-US" sz="1400" dirty="0">
                <a:solidFill>
                  <a:srgbClr val="E9F2FF"/>
                </a:solidFill>
              </a:rPr>
              <a:t>北一楼会议</a:t>
            </a:r>
            <a:r>
              <a:rPr lang="zh-CN" altLang="en-US" sz="1400" dirty="0" smtClean="0">
                <a:solidFill>
                  <a:srgbClr val="E9F2FF"/>
                </a:solidFill>
              </a:rPr>
              <a:t>中心，</a:t>
            </a:r>
            <a:endParaRPr lang="en-US" altLang="zh-CN" sz="1400" dirty="0" smtClean="0">
              <a:solidFill>
                <a:srgbClr val="E9F2FF"/>
              </a:solidFill>
            </a:endParaRPr>
          </a:p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dirty="0" smtClean="0">
                <a:solidFill>
                  <a:srgbClr val="E9F2FF"/>
                </a:solidFill>
              </a:rPr>
              <a:t>面积</a:t>
            </a:r>
            <a:r>
              <a:rPr lang="zh-CN" altLang="en-US" dirty="0">
                <a:solidFill>
                  <a:srgbClr val="E9F2FF"/>
                </a:solidFill>
              </a:rPr>
              <a:t>为</a:t>
            </a:r>
            <a:r>
              <a:rPr lang="en-US" altLang="zh-CN" dirty="0">
                <a:solidFill>
                  <a:srgbClr val="E9F2FF"/>
                </a:solidFill>
              </a:rPr>
              <a:t>75㎡</a:t>
            </a:r>
            <a:r>
              <a:rPr lang="zh-CN" altLang="en-US" dirty="0">
                <a:solidFill>
                  <a:srgbClr val="E9F2FF"/>
                </a:solidFill>
              </a:rPr>
              <a:t>，高度</a:t>
            </a:r>
            <a:r>
              <a:rPr lang="en-US" altLang="zh-CN" dirty="0">
                <a:solidFill>
                  <a:srgbClr val="E9F2FF"/>
                </a:solidFill>
              </a:rPr>
              <a:t>2.5m</a:t>
            </a:r>
            <a:r>
              <a:rPr lang="zh-CN" altLang="en-US" dirty="0" smtClean="0">
                <a:solidFill>
                  <a:srgbClr val="E9F2FF"/>
                </a:solidFill>
              </a:rPr>
              <a:t>。</a:t>
            </a:r>
            <a:endParaRPr lang="zh-CN" altLang="en-US" dirty="0">
              <a:solidFill>
                <a:srgbClr val="E9F2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193" name="Shape 193"/>
          <p:cNvSpPr/>
          <p:nvPr/>
        </p:nvSpPr>
        <p:spPr>
          <a:xfrm>
            <a:off x="4114630" y="5723045"/>
            <a:ext cx="1274187" cy="37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677" tIns="33677" rIns="33677" bIns="33677">
            <a:spAutoFit/>
          </a:bodyPr>
          <a:lstStyle>
            <a:lvl1pPr algn="l" defTabSz="914400">
              <a:defRPr sz="2000" b="1">
                <a:solidFill>
                  <a:srgbClr val="41648C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lvl1pPr>
          </a:lstStyle>
          <a:p>
            <a:pPr algn="ctr"/>
            <a:r>
              <a:rPr dirty="0" smtClean="0">
                <a:solidFill>
                  <a:srgbClr val="E0E9F4"/>
                </a:solidFill>
              </a:rPr>
              <a:t>汇泉厅</a:t>
            </a:r>
            <a:endParaRPr dirty="0">
              <a:solidFill>
                <a:srgbClr val="E0E9F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14" y="676067"/>
            <a:ext cx="7131217" cy="4805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1009593" y="6098833"/>
            <a:ext cx="8030460" cy="42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12928">
              <a:lnSpc>
                <a:spcPct val="150000"/>
              </a:lnSpc>
              <a:buSzPct val="100000"/>
              <a:defRPr sz="1456" i="0">
                <a:solidFill>
                  <a:srgbClr val="262626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zh-CN" altLang="en-US" sz="1400" smtClean="0">
                <a:solidFill>
                  <a:srgbClr val="E9F2FF"/>
                </a:solidFill>
              </a:rPr>
              <a:t>位于饭店</a:t>
            </a:r>
            <a:r>
              <a:rPr lang="zh-CN" altLang="en-US" sz="1400">
                <a:solidFill>
                  <a:srgbClr val="E9F2FF"/>
                </a:solidFill>
              </a:rPr>
              <a:t>北一楼会议</a:t>
            </a:r>
            <a:r>
              <a:rPr lang="zh-CN" altLang="en-US" sz="1400" smtClean="0">
                <a:solidFill>
                  <a:srgbClr val="E9F2FF"/>
                </a:solidFill>
              </a:rPr>
              <a:t>中心，</a:t>
            </a:r>
            <a:r>
              <a:rPr lang="zh-CN" altLang="en-US" smtClean="0">
                <a:solidFill>
                  <a:srgbClr val="E9F2FF"/>
                </a:solidFill>
              </a:rPr>
              <a:t>面积</a:t>
            </a:r>
            <a:r>
              <a:rPr lang="zh-CN" altLang="en-US" dirty="0" smtClean="0">
                <a:solidFill>
                  <a:srgbClr val="E9F2FF"/>
                </a:solidFill>
              </a:rPr>
              <a:t>为</a:t>
            </a:r>
            <a:r>
              <a:rPr lang="en-US" altLang="zh-CN" dirty="0" smtClean="0">
                <a:solidFill>
                  <a:srgbClr val="E9F2FF"/>
                </a:solidFill>
              </a:rPr>
              <a:t>140㎡</a:t>
            </a:r>
            <a:r>
              <a:rPr lang="zh-CN" altLang="en-US" dirty="0">
                <a:solidFill>
                  <a:srgbClr val="E9F2FF"/>
                </a:solidFill>
              </a:rPr>
              <a:t>，高度</a:t>
            </a:r>
            <a:r>
              <a:rPr lang="en-US" altLang="zh-CN" dirty="0">
                <a:solidFill>
                  <a:srgbClr val="E9F2FF"/>
                </a:solidFill>
              </a:rPr>
              <a:t>2.5m</a:t>
            </a:r>
            <a:r>
              <a:rPr lang="zh-CN" altLang="en-US" dirty="0">
                <a:solidFill>
                  <a:srgbClr val="E9F2FF"/>
                </a:solidFill>
              </a:rPr>
              <a:t>。剧场式可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90</a:t>
            </a:r>
            <a:r>
              <a:rPr lang="zh-CN" altLang="en-US" dirty="0" smtClean="0">
                <a:solidFill>
                  <a:srgbClr val="E9F2FF"/>
                </a:solidFill>
              </a:rPr>
              <a:t>人</a:t>
            </a:r>
            <a:r>
              <a:rPr lang="zh-CN" altLang="en-US" dirty="0">
                <a:solidFill>
                  <a:srgbClr val="E9F2FF"/>
                </a:solidFill>
              </a:rPr>
              <a:t>，课桌式可</a:t>
            </a:r>
            <a:r>
              <a:rPr lang="zh-CN" altLang="en-US" dirty="0" smtClean="0">
                <a:solidFill>
                  <a:srgbClr val="E9F2FF"/>
                </a:solidFill>
              </a:rPr>
              <a:t>容纳</a:t>
            </a:r>
            <a:r>
              <a:rPr lang="en-US" altLang="zh-CN" dirty="0" smtClean="0">
                <a:solidFill>
                  <a:srgbClr val="E9F2FF"/>
                </a:solidFill>
              </a:rPr>
              <a:t>70</a:t>
            </a:r>
            <a:r>
              <a:rPr lang="zh-CN" altLang="en-US" dirty="0" smtClean="0">
                <a:solidFill>
                  <a:srgbClr val="E9F2FF"/>
                </a:solidFill>
              </a:rPr>
              <a:t>人</a:t>
            </a:r>
            <a:r>
              <a:rPr lang="zh-CN" altLang="en-US" dirty="0">
                <a:solidFill>
                  <a:srgbClr val="E9F2FF"/>
                </a:solidFill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95435" cy="6940734"/>
          </a:xfrm>
          <a:prstGeom prst="rect">
            <a:avLst/>
          </a:prstGeom>
        </p:spPr>
      </p:pic>
      <p:sp>
        <p:nvSpPr>
          <p:cNvPr id="134" name="Shape 134"/>
          <p:cNvSpPr/>
          <p:nvPr/>
        </p:nvSpPr>
        <p:spPr>
          <a:xfrm>
            <a:off x="1240367" y="2676881"/>
            <a:ext cx="7555855" cy="1730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3677" tIns="33677" rIns="33677" bIns="33677">
            <a:normAutofit/>
          </a:bodyPr>
          <a:lstStyle/>
          <a:p>
            <a:pPr marL="252580" indent="-252580" defTabSz="673547">
              <a:lnSpc>
                <a:spcPct val="80000"/>
              </a:lnSpc>
              <a:spcBef>
                <a:spcPts val="295"/>
              </a:spcBef>
              <a:defRPr sz="1800">
                <a:solidFill>
                  <a:srgbClr val="333399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中国青岛市南海路9号 邮编: 266003</a:t>
            </a:r>
          </a:p>
          <a:p>
            <a:pPr marL="252580" indent="-252580" defTabSz="673547">
              <a:lnSpc>
                <a:spcPct val="80000"/>
              </a:lnSpc>
              <a:spcBef>
                <a:spcPts val="295"/>
              </a:spcBef>
              <a:defRPr sz="1800">
                <a:solidFill>
                  <a:srgbClr val="333399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dirty="0">
                <a:solidFill>
                  <a:schemeClr val="tx2">
                    <a:lumMod val="20000"/>
                    <a:lumOff val="80000"/>
                  </a:schemeClr>
                </a:solidFill>
              </a:rPr>
              <a:t>9,Nanhai Road,Qingdao，266003，People’s Republic China</a:t>
            </a:r>
          </a:p>
          <a:p>
            <a:pPr marL="252580" indent="-252580" defTabSz="673547">
              <a:lnSpc>
                <a:spcPct val="80000"/>
              </a:lnSpc>
              <a:spcBef>
                <a:spcPts val="516"/>
              </a:spcBef>
              <a:defRPr sz="1800">
                <a:solidFill>
                  <a:srgbClr val="000000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endParaRPr dirty="0"/>
          </a:p>
          <a:p>
            <a:pPr marL="252580" indent="-252580" defTabSz="673547">
              <a:lnSpc>
                <a:spcPct val="80000"/>
              </a:lnSpc>
              <a:spcBef>
                <a:spcPts val="295"/>
              </a:spcBef>
              <a:defRPr sz="1800">
                <a:solidFill>
                  <a:srgbClr val="CC9900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en-US" altLang="zh-CN" dirty="0" smtClean="0"/>
              <a:t>Tel:</a:t>
            </a:r>
            <a:r>
              <a:rPr dirty="0" smtClean="0"/>
              <a:t>86 </a:t>
            </a:r>
            <a:r>
              <a:rPr dirty="0"/>
              <a:t>532 82999888</a:t>
            </a:r>
          </a:p>
          <a:p>
            <a:pPr marL="252580" indent="-252580" defTabSz="673547">
              <a:lnSpc>
                <a:spcPct val="80000"/>
              </a:lnSpc>
              <a:spcBef>
                <a:spcPts val="295"/>
              </a:spcBef>
              <a:defRPr sz="1800">
                <a:solidFill>
                  <a:srgbClr val="CC9900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lang="en-US" altLang="zh-CN" dirty="0" err="1" smtClean="0"/>
              <a:t>www.hqdynasty.com</a:t>
            </a:r>
            <a:endParaRPr dirty="0"/>
          </a:p>
          <a:p>
            <a:pPr marL="252580" indent="-252580" defTabSz="673547">
              <a:lnSpc>
                <a:spcPct val="80000"/>
              </a:lnSpc>
              <a:spcBef>
                <a:spcPts val="295"/>
              </a:spcBef>
              <a:defRPr sz="1800">
                <a:solidFill>
                  <a:srgbClr val="CC9900"/>
                </a:solidFill>
                <a:latin typeface="方正细黑一简体"/>
                <a:ea typeface="方正细黑一简体"/>
                <a:cs typeface="方正细黑一简体"/>
                <a:sym typeface="方正细黑一简体"/>
              </a:defRPr>
            </a:pPr>
            <a:r>
              <a:rPr dirty="0"/>
              <a:t>China Toll Free 中国区免费预订热线: 8008600668</a:t>
            </a:r>
          </a:p>
        </p:txBody>
      </p:sp>
      <p:pic>
        <p:nvPicPr>
          <p:cNvPr id="135" name="二维码.jpeg" descr="I:\徐燕妮\汇泉王朝\二维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437" y="4535947"/>
            <a:ext cx="1689715" cy="16888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06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pic>
        <p:nvPicPr>
          <p:cNvPr id="216" name="二维码.jpeg" descr="I:\徐燕妮\汇泉王朝\二维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187" y="4382680"/>
            <a:ext cx="1686083" cy="168680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2966405" y="2298671"/>
            <a:ext cx="4197305" cy="1579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>
            <a:lvl1pPr algn="l" defTabSz="525779">
              <a:defRPr sz="7469">
                <a:solidFill>
                  <a:srgbClr val="2C7AA2"/>
                </a:solidFill>
              </a:defRPr>
            </a:lvl1pPr>
          </a:lstStyle>
          <a:p>
            <a:r>
              <a:rPr dirty="0">
                <a:solidFill>
                  <a:schemeClr val="accent1">
                    <a:lumMod val="50000"/>
                  </a:schemeClr>
                </a:solidFill>
              </a:rPr>
              <a:t>谢谢观看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12696" y="1244009"/>
            <a:ext cx="3394430" cy="1231042"/>
          </a:xfrm>
        </p:spPr>
        <p:txBody>
          <a:bodyPr/>
          <a:lstStyle/>
          <a:p>
            <a:pPr algn="ctr"/>
            <a:r>
              <a:rPr lang="en-US" altLang="zh-CN" sz="5400" dirty="0"/>
              <a:t>THANK </a:t>
            </a:r>
            <a:r>
              <a:rPr lang="en-US" altLang="zh-CN" sz="5400" dirty="0" smtClean="0"/>
              <a:t>YOU</a:t>
            </a:r>
            <a:endParaRPr kumimoji="1"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492" y="0"/>
            <a:ext cx="9995435" cy="69407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75570" y="507340"/>
            <a:ext cx="4514973" cy="638927"/>
          </a:xfrm>
        </p:spPr>
        <p:txBody>
          <a:bodyPr>
            <a:normAutofit/>
          </a:bodyPr>
          <a:lstStyle/>
          <a:p>
            <a:r>
              <a:rPr kumimoji="1" lang="zh-CN" altLang="en-US" sz="2400" dirty="0" smtClean="0">
                <a:solidFill>
                  <a:srgbClr val="E0E9F4"/>
                </a:solidFill>
              </a:rPr>
              <a:t>饭店概况</a:t>
            </a:r>
            <a:endParaRPr kumimoji="1" lang="zh-CN" altLang="en-US" sz="2400" dirty="0">
              <a:solidFill>
                <a:srgbClr val="E0E9F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6054" y="1487763"/>
            <a:ext cx="8591115" cy="4299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3000"/>
              </a:lnSpc>
            </a:pPr>
            <a:r>
              <a:rPr lang="zh-CN" altLang="en-US" sz="2000" dirty="0" smtClean="0">
                <a:solidFill>
                  <a:srgbClr val="D9E3F2"/>
                </a:solidFill>
                <a:latin typeface="华文宋体" pitchFamily="2" charset="-122"/>
                <a:ea typeface="华文宋体" pitchFamily="2" charset="-122"/>
              </a:rPr>
              <a:t>　　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汇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泉王朝大饭店是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一家五星级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饭店，坐落于风景秀丽的汇泉湾畔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，依山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傍海，景色宜人。红瓦绿树、碧海蓝天；数步之间即可与青岛最负盛名的第一海水浴场拥抱，碧浪金沙，形如弯月，海湾内水清波小，滩平坡缓，沙质细软，非常适合冲浪等海上娱乐活动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。</a:t>
            </a:r>
            <a:endParaRPr lang="en-US" altLang="zh-CN" sz="2000" dirty="0" smtClean="0">
              <a:solidFill>
                <a:srgbClr val="E9F2FF"/>
              </a:solidFill>
              <a:latin typeface="华文宋体" pitchFamily="2" charset="-122"/>
              <a:ea typeface="华文宋体" pitchFamily="2" charset="-122"/>
            </a:endParaRPr>
          </a:p>
          <a:p>
            <a:pPr algn="l">
              <a:lnSpc>
                <a:spcPts val="3000"/>
              </a:lnSpc>
            </a:pPr>
            <a:r>
              <a:rPr lang="zh-CN" altLang="en-US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　　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饭店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占地面积</a:t>
            </a:r>
            <a:r>
              <a:rPr lang="en-US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1.89</a:t>
            </a:r>
            <a:r>
              <a:rPr lang="zh-CN" altLang="en-US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万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平方米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，总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建筑面积</a:t>
            </a:r>
            <a:r>
              <a:rPr lang="en-US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5.2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万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平方米</a:t>
            </a:r>
            <a:r>
              <a:rPr lang="zh-CN" altLang="en-US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，房屋建筑面积</a:t>
            </a:r>
            <a:r>
              <a:rPr lang="en-US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3.8</a:t>
            </a:r>
            <a:r>
              <a:rPr lang="zh-CN" altLang="en-US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万平方米。</a:t>
            </a:r>
            <a:endParaRPr lang="zh-CN" altLang="zh-CN" sz="2000" dirty="0">
              <a:solidFill>
                <a:srgbClr val="E9F2FF"/>
              </a:solidFill>
              <a:latin typeface="华文宋体" pitchFamily="2" charset="-122"/>
              <a:ea typeface="华文宋体" pitchFamily="2" charset="-122"/>
            </a:endParaRPr>
          </a:p>
          <a:p>
            <a:pPr algn="l">
              <a:lnSpc>
                <a:spcPts val="3000"/>
              </a:lnSpc>
            </a:pPr>
            <a:r>
              <a:rPr lang="zh-CN" altLang="en-US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　　饭店</a:t>
            </a:r>
            <a:r>
              <a:rPr lang="zh-CN" altLang="zh-CN" sz="2000" dirty="0" smtClean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店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拥有总统套房、 豪华套房、 行政房及豪华海景房等共</a:t>
            </a:r>
            <a:r>
              <a:rPr lang="en-US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400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套</a:t>
            </a:r>
            <a:r>
              <a:rPr lang="en-US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, 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身居汇泉湾至高点，天海一色，尽收眼底；纯正青岛风味的青岛菜馆，由国家级烹饪大师主理，咸鲜纯正，原汁原味；名满岛城的</a:t>
            </a:r>
            <a:r>
              <a:rPr lang="en-US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25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楼旋转餐厅，使您流连忘返；拥有可容纳</a:t>
            </a:r>
            <a:r>
              <a:rPr lang="en-US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500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人的国际会议中心及设施一流的中小型会议室及</a:t>
            </a:r>
            <a:r>
              <a:rPr lang="en-US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3000</a:t>
            </a:r>
            <a:r>
              <a:rPr lang="zh-CN" altLang="zh-CN" sz="2000" dirty="0">
                <a:solidFill>
                  <a:srgbClr val="E9F2FF"/>
                </a:solidFill>
                <a:latin typeface="华文宋体" pitchFamily="2" charset="-122"/>
                <a:ea typeface="华文宋体" pitchFamily="2" charset="-122"/>
              </a:rPr>
              <a:t>㎡室外停车场，让您尽享便捷度假体验。</a:t>
            </a:r>
          </a:p>
        </p:txBody>
      </p:sp>
    </p:spTree>
    <p:extLst>
      <p:ext uri="{BB962C8B-B14F-4D97-AF65-F5344CB8AC3E}">
        <p14:creationId xmlns:p14="http://schemas.microsoft.com/office/powerpoint/2010/main" val="14560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669" y="874971"/>
            <a:ext cx="2521863" cy="531597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sz="2400" dirty="0" smtClean="0">
                <a:solidFill>
                  <a:srgbClr val="E9F2FF"/>
                </a:solidFill>
                <a:latin typeface="黑体"/>
                <a:ea typeface="黑体"/>
                <a:cs typeface="黑体"/>
              </a:rPr>
              <a:t>饭店位置</a:t>
            </a:r>
            <a:r>
              <a:rPr kumimoji="1" lang="en-US" altLang="zh-CN" sz="2400" dirty="0" smtClean="0">
                <a:solidFill>
                  <a:srgbClr val="E9F2FF"/>
                </a:solidFill>
                <a:latin typeface="黑体"/>
                <a:ea typeface="黑体"/>
                <a:cs typeface="黑体"/>
              </a:rPr>
              <a:t/>
            </a:r>
            <a:br>
              <a:rPr kumimoji="1" lang="en-US" altLang="zh-CN" sz="2400" dirty="0" smtClean="0">
                <a:solidFill>
                  <a:srgbClr val="E9F2FF"/>
                </a:solidFill>
                <a:latin typeface="黑体"/>
                <a:ea typeface="黑体"/>
                <a:cs typeface="黑体"/>
              </a:rPr>
            </a:br>
            <a:r>
              <a:rPr lang="zh-CN" altLang="en-US" sz="2400" dirty="0">
                <a:solidFill>
                  <a:srgbClr val="E9F2FF"/>
                </a:solidFill>
                <a:latin typeface="黑体"/>
                <a:ea typeface="黑体"/>
                <a:cs typeface="黑体"/>
              </a:rPr>
              <a:t/>
            </a:r>
            <a:br>
              <a:rPr lang="zh-CN" altLang="en-US" sz="2400" dirty="0">
                <a:solidFill>
                  <a:srgbClr val="E9F2FF"/>
                </a:solidFill>
                <a:latin typeface="黑体"/>
                <a:ea typeface="黑体"/>
                <a:cs typeface="黑体"/>
              </a:rPr>
            </a:br>
            <a:endParaRPr kumimoji="1" lang="zh-CN" altLang="en-US" sz="2400" dirty="0">
              <a:solidFill>
                <a:srgbClr val="E9F2FF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0847" y="1333116"/>
            <a:ext cx="2753208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汇泉王朝大饭店位于青岛市中心， 面向第一海水浴场。</a:t>
            </a: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距</a:t>
            </a:r>
            <a:r>
              <a:rPr lang="zh-CN" altLang="zh-CN" sz="1800" dirty="0" smtClean="0">
                <a:solidFill>
                  <a:srgbClr val="E9F2FF"/>
                </a:solidFill>
              </a:rPr>
              <a:t>机场需</a:t>
            </a:r>
            <a:r>
              <a:rPr lang="en-US" altLang="zh-CN" sz="1800" dirty="0" smtClean="0">
                <a:solidFill>
                  <a:srgbClr val="E9F2FF"/>
                </a:solidFill>
              </a:rPr>
              <a:t>60</a:t>
            </a:r>
            <a:r>
              <a:rPr lang="zh-CN" altLang="zh-CN" sz="1800" dirty="0">
                <a:solidFill>
                  <a:srgbClr val="E9F2FF"/>
                </a:solidFill>
              </a:rPr>
              <a:t>分钟车程。</a:t>
            </a: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距火车站仅</a:t>
            </a:r>
            <a:r>
              <a:rPr lang="en-US" altLang="zh-CN" sz="1800" dirty="0">
                <a:solidFill>
                  <a:srgbClr val="E9F2FF"/>
                </a:solidFill>
              </a:rPr>
              <a:t>10</a:t>
            </a:r>
            <a:r>
              <a:rPr lang="zh-CN" altLang="zh-CN" sz="1800" dirty="0">
                <a:solidFill>
                  <a:srgbClr val="E9F2FF"/>
                </a:solidFill>
              </a:rPr>
              <a:t>分钟车程。</a:t>
            </a: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距地铁站步行仅</a:t>
            </a:r>
            <a:r>
              <a:rPr lang="en-US" altLang="zh-CN" sz="1800" dirty="0">
                <a:solidFill>
                  <a:srgbClr val="E9F2FF"/>
                </a:solidFill>
              </a:rPr>
              <a:t>5</a:t>
            </a:r>
            <a:r>
              <a:rPr lang="zh-CN" altLang="zh-CN" sz="1800" dirty="0">
                <a:solidFill>
                  <a:srgbClr val="E9F2FF"/>
                </a:solidFill>
              </a:rPr>
              <a:t>分钟。</a:t>
            </a: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距胶州湾遂道约仅</a:t>
            </a:r>
            <a:r>
              <a:rPr lang="en-US" altLang="zh-CN" sz="1800" dirty="0">
                <a:solidFill>
                  <a:srgbClr val="E9F2FF"/>
                </a:solidFill>
              </a:rPr>
              <a:t>6</a:t>
            </a:r>
            <a:r>
              <a:rPr lang="zh-CN" altLang="zh-CN" sz="1800" dirty="0">
                <a:solidFill>
                  <a:srgbClr val="E9F2FF"/>
                </a:solidFill>
              </a:rPr>
              <a:t>公里</a:t>
            </a: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距青岛啤酒街、劈柴院等特色小吃街只需</a:t>
            </a:r>
            <a:r>
              <a:rPr lang="en-US" altLang="zh-CN" sz="1800" dirty="0">
                <a:solidFill>
                  <a:srgbClr val="E9F2FF"/>
                </a:solidFill>
              </a:rPr>
              <a:t>10</a:t>
            </a:r>
            <a:r>
              <a:rPr lang="zh-CN" altLang="zh-CN" sz="1800" dirty="0">
                <a:solidFill>
                  <a:srgbClr val="E9F2FF"/>
                </a:solidFill>
              </a:rPr>
              <a:t>分钟左右车程。</a:t>
            </a:r>
            <a:r>
              <a:rPr lang="en-US" altLang="zh-CN" sz="1800" dirty="0">
                <a:solidFill>
                  <a:srgbClr val="E9F2FF"/>
                </a:solidFill>
              </a:rPr>
              <a:t> </a:t>
            </a:r>
            <a:endParaRPr lang="zh-CN" altLang="zh-CN" sz="1800" dirty="0">
              <a:solidFill>
                <a:srgbClr val="E9F2FF"/>
              </a:solidFill>
            </a:endParaRP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步行约</a:t>
            </a:r>
            <a:r>
              <a:rPr lang="en-US" altLang="zh-CN" sz="1800" dirty="0">
                <a:solidFill>
                  <a:srgbClr val="E9F2FF"/>
                </a:solidFill>
              </a:rPr>
              <a:t>10</a:t>
            </a:r>
            <a:r>
              <a:rPr lang="zh-CN" altLang="zh-CN" sz="1800" dirty="0">
                <a:solidFill>
                  <a:srgbClr val="E9F2FF"/>
                </a:solidFill>
              </a:rPr>
              <a:t>分钟即可到八大关风景区、中山公园、海底世界、中山路综合商业街等。</a:t>
            </a:r>
          </a:p>
          <a:p>
            <a:pPr algn="l">
              <a:lnSpc>
                <a:spcPts val="2200"/>
              </a:lnSpc>
            </a:pPr>
            <a:endParaRPr lang="en-US" altLang="zh-CN" sz="1800" dirty="0" smtClean="0">
              <a:solidFill>
                <a:srgbClr val="E9F2FF"/>
              </a:solidFill>
            </a:endParaRPr>
          </a:p>
        </p:txBody>
      </p:sp>
      <p:pic>
        <p:nvPicPr>
          <p:cNvPr id="6" name="图片 5" descr="地铁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055" y="3755124"/>
            <a:ext cx="403537" cy="4035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54" y="1152362"/>
            <a:ext cx="6158824" cy="444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8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-34686"/>
            <a:ext cx="9995435" cy="6940734"/>
          </a:xfrm>
          <a:prstGeom prst="rect">
            <a:avLst/>
          </a:prstGeom>
        </p:spPr>
      </p:pic>
      <p:pic>
        <p:nvPicPr>
          <p:cNvPr id="4" name="图片 3" descr="HV7A4762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52" y="835476"/>
            <a:ext cx="4262124" cy="284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52" y="3954477"/>
            <a:ext cx="4318588" cy="243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6651673" y="835476"/>
            <a:ext cx="2198616" cy="52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 fontScale="85000" lnSpcReduction="10000"/>
          </a:bodyPr>
          <a:lstStyle>
            <a:lvl1pPr marL="0" marR="0" indent="0" algn="ctr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16838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33677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505160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67354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84193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010321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17870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34709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r>
              <a:rPr kumimoji="1" lang="zh-CN" altLang="en-US" sz="2400" dirty="0" smtClean="0">
                <a:solidFill>
                  <a:srgbClr val="E9F2FF"/>
                </a:solidFill>
              </a:rPr>
              <a:t>青岛第一海水浴场</a:t>
            </a:r>
            <a:endParaRPr kumimoji="1" lang="zh-CN" altLang="en-US" sz="2400" dirty="0">
              <a:solidFill>
                <a:srgbClr val="E9F2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62064" y="1594047"/>
            <a:ext cx="3905421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第一海水浴场位于汇泉湾，全亚洲最大的天然沙滩浴场，近处的海滩，碧浪金沙，形如弯月，海湾内水清波小，滩平坡缓，沙质细软，非常适合冲浪等海上娱乐活动，因地理位置的优越，每年夏天都会吸引大批的观光客前往，而很多当地人也因为喜欢热闹，而每天专门来此洗洗海澡。汇泉王朝大饭店毗邻第一海水浴场，依山傍海，景色宜人，去海边游泳只需要过条马路。浴场有管理人员，有气象预报站，也有救生员，因此，在浴场游泳是安全的，白天在海水浴场畅游，晚上在海滨散步，迎着微微吹拂的海风，聆听着海浪的拍击声，该是多么惬意的事情。</a:t>
            </a:r>
          </a:p>
        </p:txBody>
      </p:sp>
    </p:spTree>
    <p:extLst>
      <p:ext uri="{BB962C8B-B14F-4D97-AF65-F5344CB8AC3E}">
        <p14:creationId xmlns:p14="http://schemas.microsoft.com/office/powerpoint/2010/main" val="23192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-34686"/>
            <a:ext cx="9995435" cy="69407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438" y="1188538"/>
            <a:ext cx="4533968" cy="255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HV7A549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438" y="3945597"/>
            <a:ext cx="4533968" cy="2430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383438" y="417386"/>
            <a:ext cx="3071395" cy="852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 fontScale="85000" lnSpcReduction="20000"/>
          </a:bodyPr>
          <a:lstStyle>
            <a:lvl1pPr marL="0" marR="0" indent="0" algn="ctr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16838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33677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505160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67354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84193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010321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17870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34709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pPr algn="l"/>
            <a:r>
              <a:rPr kumimoji="1" lang="zh-CN" altLang="en-US" sz="2600" dirty="0" smtClean="0">
                <a:solidFill>
                  <a:srgbClr val="E9F2FF"/>
                </a:solidFill>
              </a:rPr>
              <a:t>青岛八大关风景区</a:t>
            </a:r>
            <a:endParaRPr kumimoji="1" lang="en-US" altLang="zh-CN" sz="2600" dirty="0" smtClean="0">
              <a:solidFill>
                <a:srgbClr val="E9F2FF"/>
              </a:solidFill>
            </a:endParaRPr>
          </a:p>
          <a:p>
            <a:pPr algn="l"/>
            <a:endParaRPr lang="en-US" altLang="zh-CN" sz="1800" dirty="0" smtClean="0">
              <a:solidFill>
                <a:srgbClr val="E9F2FF"/>
              </a:solidFill>
            </a:endParaRPr>
          </a:p>
          <a:p>
            <a:pPr algn="l">
              <a:lnSpc>
                <a:spcPts val="1200"/>
              </a:lnSpc>
            </a:pPr>
            <a:r>
              <a:rPr lang="zh-CN" altLang="zh-CN" sz="1400" dirty="0" smtClean="0">
                <a:solidFill>
                  <a:srgbClr val="E9F2FF"/>
                </a:solidFill>
              </a:rPr>
              <a:t>距青岛汇</a:t>
            </a:r>
            <a:r>
              <a:rPr lang="zh-CN" altLang="zh-CN" sz="1400" dirty="0">
                <a:solidFill>
                  <a:srgbClr val="E9F2FF"/>
                </a:solidFill>
              </a:rPr>
              <a:t>泉王朝大饭店约</a:t>
            </a:r>
            <a:r>
              <a:rPr lang="en-US" altLang="zh-CN" sz="1400" dirty="0">
                <a:solidFill>
                  <a:srgbClr val="E9F2FF"/>
                </a:solidFill>
              </a:rPr>
              <a:t>700</a:t>
            </a:r>
            <a:r>
              <a:rPr lang="zh-CN" altLang="zh-CN" sz="1400" dirty="0">
                <a:solidFill>
                  <a:srgbClr val="E9F2FF"/>
                </a:solidFill>
              </a:rPr>
              <a:t>米</a:t>
            </a:r>
          </a:p>
          <a:p>
            <a:pPr algn="l">
              <a:lnSpc>
                <a:spcPts val="1200"/>
              </a:lnSpc>
            </a:pPr>
            <a:r>
              <a:rPr lang="zh-CN" altLang="zh-CN" sz="1400" dirty="0">
                <a:solidFill>
                  <a:srgbClr val="E9F2FF"/>
                </a:solidFill>
              </a:rPr>
              <a:t>步行仅需</a:t>
            </a:r>
            <a:r>
              <a:rPr lang="en-US" altLang="zh-CN" sz="1400" dirty="0">
                <a:solidFill>
                  <a:srgbClr val="E9F2FF"/>
                </a:solidFill>
              </a:rPr>
              <a:t>5</a:t>
            </a:r>
            <a:r>
              <a:rPr lang="zh-CN" altLang="zh-CN" sz="1400" dirty="0">
                <a:solidFill>
                  <a:srgbClr val="E9F2FF"/>
                </a:solidFill>
              </a:rPr>
              <a:t>分钟左右</a:t>
            </a:r>
          </a:p>
          <a:p>
            <a:pPr algn="l"/>
            <a:endParaRPr kumimoji="1" lang="zh-CN" altLang="en-US" sz="2400" dirty="0">
              <a:solidFill>
                <a:srgbClr val="E9F2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3438" y="1574916"/>
            <a:ext cx="3924001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dirty="0">
                <a:solidFill>
                  <a:srgbClr val="E9F2FF"/>
                </a:solidFill>
              </a:rPr>
              <a:t>“</a:t>
            </a:r>
            <a:r>
              <a:rPr lang="zh-CN" altLang="zh-CN" sz="1800" dirty="0">
                <a:solidFill>
                  <a:srgbClr val="E9F2FF"/>
                </a:solidFill>
              </a:rPr>
              <a:t>八大关</a:t>
            </a:r>
            <a:r>
              <a:rPr lang="en-US" altLang="zh-CN" sz="1800" dirty="0">
                <a:solidFill>
                  <a:srgbClr val="E9F2FF"/>
                </a:solidFill>
              </a:rPr>
              <a:t>”</a:t>
            </a:r>
            <a:r>
              <a:rPr lang="zh-CN" altLang="zh-CN" sz="1800" dirty="0">
                <a:solidFill>
                  <a:srgbClr val="E9F2FF"/>
                </a:solidFill>
              </a:rPr>
              <a:t>的特点，是把公园与庭院融合在一起，到处是郁郁葱葱的树木，四季盛开的鲜花，十条马路的行道树品种各异。如韶关路全植碧桃，春季开花，粉红如带；正阳关路种遍紫</a:t>
            </a:r>
            <a:r>
              <a:rPr lang="zh-CN" altLang="zh-CN" sz="1800" dirty="0" smtClean="0">
                <a:solidFill>
                  <a:srgbClr val="E9F2FF"/>
                </a:solidFill>
              </a:rPr>
              <a:t>薇，</a:t>
            </a:r>
            <a:r>
              <a:rPr lang="zh-CN" altLang="zh-CN" sz="1800" dirty="0">
                <a:solidFill>
                  <a:srgbClr val="E9F2FF"/>
                </a:solidFill>
              </a:rPr>
              <a:t>夏天盛开；居庸关路是五角枫。秋季霜染枫红，平添美色；紫荆关路两侧是成排的雪松，四季常青；宁武关路则是海棠</a:t>
            </a:r>
            <a:r>
              <a:rPr lang="en-US" altLang="zh-CN" sz="1800" dirty="0">
                <a:solidFill>
                  <a:srgbClr val="E9F2FF"/>
                </a:solidFill>
              </a:rPr>
              <a:t>……</a:t>
            </a:r>
            <a:r>
              <a:rPr lang="zh-CN" altLang="zh-CN" sz="1800" dirty="0">
                <a:solidFill>
                  <a:srgbClr val="E9F2FF"/>
                </a:solidFill>
              </a:rPr>
              <a:t>从春初到秋末花开不断，被誉为</a:t>
            </a:r>
            <a:r>
              <a:rPr lang="en-US" altLang="zh-CN" sz="1800" dirty="0">
                <a:solidFill>
                  <a:srgbClr val="E9F2FF"/>
                </a:solidFill>
              </a:rPr>
              <a:t>“</a:t>
            </a:r>
            <a:r>
              <a:rPr lang="zh-CN" altLang="zh-CN" sz="1800" dirty="0">
                <a:solidFill>
                  <a:srgbClr val="E9F2FF"/>
                </a:solidFill>
              </a:rPr>
              <a:t>花街</a:t>
            </a:r>
            <a:r>
              <a:rPr lang="en-US" altLang="zh-CN" sz="1800" dirty="0">
                <a:solidFill>
                  <a:srgbClr val="E9F2FF"/>
                </a:solidFill>
              </a:rPr>
              <a:t>”</a:t>
            </a:r>
            <a:r>
              <a:rPr lang="zh-CN" altLang="zh-CN" sz="1800" dirty="0">
                <a:solidFill>
                  <a:srgbClr val="E9F2FF"/>
                </a:solidFill>
              </a:rPr>
              <a:t>。在八大关东北角又新植了一片桃林，成为春季人们踏青的又一好去处。西南角则绿柏夹道，成双的绿柏隔成了一个个</a:t>
            </a:r>
            <a:r>
              <a:rPr lang="en-US" altLang="zh-CN" sz="1800" dirty="0">
                <a:solidFill>
                  <a:srgbClr val="E9F2FF"/>
                </a:solidFill>
              </a:rPr>
              <a:t>“</a:t>
            </a:r>
            <a:r>
              <a:rPr lang="zh-CN" altLang="zh-CN" sz="1800" dirty="0">
                <a:solidFill>
                  <a:srgbClr val="E9F2FF"/>
                </a:solidFill>
              </a:rPr>
              <a:t>包厢</a:t>
            </a:r>
            <a:r>
              <a:rPr lang="en-US" altLang="zh-CN" sz="1800" dirty="0">
                <a:solidFill>
                  <a:srgbClr val="E9F2FF"/>
                </a:solidFill>
              </a:rPr>
              <a:t>” </a:t>
            </a:r>
            <a:r>
              <a:rPr lang="zh-CN" altLang="zh-CN" sz="1800" dirty="0">
                <a:solidFill>
                  <a:srgbClr val="E9F2FF"/>
                </a:solidFill>
              </a:rPr>
              <a:t>为许多情侣们所钟爱，因此这里又被称为</a:t>
            </a:r>
            <a:r>
              <a:rPr lang="en-US" altLang="zh-CN" sz="1800" dirty="0">
                <a:solidFill>
                  <a:srgbClr val="E9F2FF"/>
                </a:solidFill>
              </a:rPr>
              <a:t>“</a:t>
            </a:r>
            <a:r>
              <a:rPr lang="zh-CN" altLang="zh-CN" sz="1800" dirty="0">
                <a:solidFill>
                  <a:srgbClr val="E9F2FF"/>
                </a:solidFill>
              </a:rPr>
              <a:t>爱情角</a:t>
            </a:r>
            <a:r>
              <a:rPr lang="en-US" altLang="zh-CN" sz="1800" dirty="0">
                <a:solidFill>
                  <a:srgbClr val="E9F2FF"/>
                </a:solidFill>
              </a:rPr>
              <a:t>”</a:t>
            </a:r>
            <a:r>
              <a:rPr lang="zh-CN" altLang="zh-CN" sz="1800" dirty="0">
                <a:solidFill>
                  <a:srgbClr val="E9F2FF"/>
                </a:solidFill>
              </a:rPr>
              <a:t>。</a:t>
            </a:r>
          </a:p>
          <a:p>
            <a:pPr algn="l"/>
            <a:r>
              <a:rPr lang="zh-CN" altLang="zh-CN" sz="1800" dirty="0">
                <a:solidFill>
                  <a:srgbClr val="E9F2FF"/>
                </a:solidFill>
              </a:rPr>
              <a:t>距青岛汇泉王朝大饭店约</a:t>
            </a:r>
            <a:r>
              <a:rPr lang="en-US" altLang="zh-CN" sz="1800" dirty="0">
                <a:solidFill>
                  <a:srgbClr val="E9F2FF"/>
                </a:solidFill>
              </a:rPr>
              <a:t>700</a:t>
            </a:r>
            <a:r>
              <a:rPr lang="zh-CN" altLang="zh-CN" sz="1800" dirty="0">
                <a:solidFill>
                  <a:srgbClr val="E9F2FF"/>
                </a:solidFill>
              </a:rPr>
              <a:t>米，步行仅需</a:t>
            </a:r>
            <a:r>
              <a:rPr lang="en-US" altLang="zh-CN" sz="1800" dirty="0">
                <a:solidFill>
                  <a:srgbClr val="E9F2FF"/>
                </a:solidFill>
              </a:rPr>
              <a:t>5</a:t>
            </a:r>
            <a:r>
              <a:rPr lang="zh-CN" altLang="zh-CN" sz="1800" dirty="0">
                <a:solidFill>
                  <a:srgbClr val="E9F2FF"/>
                </a:solidFill>
              </a:rPr>
              <a:t>分钟左右。 </a:t>
            </a:r>
            <a:endParaRPr lang="zh-CN" altLang="en-US" sz="1800" dirty="0">
              <a:solidFill>
                <a:srgbClr val="E9F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970" y="541714"/>
            <a:ext cx="3813637" cy="522652"/>
          </a:xfrm>
        </p:spPr>
        <p:txBody>
          <a:bodyPr>
            <a:normAutofit fontScale="90000"/>
          </a:bodyPr>
          <a:lstStyle/>
          <a:p>
            <a:r>
              <a:rPr kumimoji="1" lang="en-US" altLang="en-US" sz="2400" dirty="0" smtClean="0">
                <a:solidFill>
                  <a:srgbClr val="E9F2FF"/>
                </a:solidFill>
              </a:rPr>
              <a:t>栈桥及小青岛公园</a:t>
            </a:r>
            <a:br>
              <a:rPr kumimoji="1" lang="en-US" altLang="en-US" sz="2400" dirty="0" smtClean="0">
                <a:solidFill>
                  <a:srgbClr val="E9F2FF"/>
                </a:solidFill>
              </a:rPr>
            </a:br>
            <a:endParaRPr kumimoji="1" lang="zh-CN" altLang="en-US" sz="1800" dirty="0">
              <a:solidFill>
                <a:srgbClr val="E9F2FF"/>
              </a:solidFill>
            </a:endParaRPr>
          </a:p>
        </p:txBody>
      </p:sp>
      <p:pic>
        <p:nvPicPr>
          <p:cNvPr id="7" name="图片 6" descr="Nipic_3913672_2009120711381903407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658" y="1403128"/>
            <a:ext cx="3835795" cy="3907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442865" y="1219043"/>
            <a:ext cx="4527462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E9F2FF"/>
                </a:solidFill>
              </a:rPr>
              <a:t>青岛栈桥是青岛海滨风景区的景点之一，是国务院于</a:t>
            </a:r>
            <a:r>
              <a:rPr lang="en-US" altLang="zh-CN" sz="1600" dirty="0">
                <a:solidFill>
                  <a:srgbClr val="E9F2FF"/>
                </a:solidFill>
              </a:rPr>
              <a:t>1982</a:t>
            </a:r>
            <a:r>
              <a:rPr lang="zh-CN" altLang="zh-CN" sz="1600" dirty="0">
                <a:solidFill>
                  <a:srgbClr val="E9F2FF"/>
                </a:solidFill>
              </a:rPr>
              <a:t>年首批公布的国家级风景名胜区也是首批国家</a:t>
            </a:r>
            <a:r>
              <a:rPr lang="en-US" altLang="zh-CN" sz="1600" dirty="0">
                <a:solidFill>
                  <a:srgbClr val="E9F2FF"/>
                </a:solidFill>
              </a:rPr>
              <a:t>AAAA</a:t>
            </a:r>
            <a:r>
              <a:rPr lang="zh-CN" altLang="zh-CN" sz="1600" dirty="0">
                <a:solidFill>
                  <a:srgbClr val="E9F2FF"/>
                </a:solidFill>
              </a:rPr>
              <a:t>级旅游景区。桥身供游人参观并在此停靠旅游船，由此乘船可看海上青岛。桥南端筑半圆形防波堤，堤内建有民族形式的两层八角楼，名</a:t>
            </a:r>
            <a:r>
              <a:rPr lang="en-US" altLang="zh-CN" sz="1600" dirty="0">
                <a:solidFill>
                  <a:srgbClr val="E9F2FF"/>
                </a:solidFill>
              </a:rPr>
              <a:t>“</a:t>
            </a:r>
            <a:r>
              <a:rPr lang="zh-CN" altLang="zh-CN" sz="1600" dirty="0">
                <a:solidFill>
                  <a:srgbClr val="E9F2FF"/>
                </a:solidFill>
              </a:rPr>
              <a:t>回澜阁</a:t>
            </a:r>
            <a:r>
              <a:rPr lang="en-US" altLang="zh-CN" sz="1600" dirty="0">
                <a:solidFill>
                  <a:srgbClr val="E9F2FF"/>
                </a:solidFill>
              </a:rPr>
              <a:t>”</a:t>
            </a:r>
            <a:r>
              <a:rPr lang="zh-CN" altLang="zh-CN" sz="1600" dirty="0">
                <a:solidFill>
                  <a:srgbClr val="E9F2FF"/>
                </a:solidFill>
              </a:rPr>
              <a:t>。</a:t>
            </a:r>
          </a:p>
          <a:p>
            <a:pPr algn="l"/>
            <a:r>
              <a:rPr lang="zh-CN" altLang="zh-CN" sz="1600" dirty="0">
                <a:solidFill>
                  <a:srgbClr val="E9F2FF"/>
                </a:solidFill>
              </a:rPr>
              <a:t>回澜阁对面的小岛是小青岛。小岛因为常年林木葱郁，对面有黄岛，彼黄此青而得名青岛，德国占领青岛时，将小青岛命名为</a:t>
            </a:r>
            <a:r>
              <a:rPr lang="en-US" altLang="zh-CN" sz="1600" dirty="0">
                <a:solidFill>
                  <a:srgbClr val="E9F2FF"/>
                </a:solidFill>
              </a:rPr>
              <a:t>“</a:t>
            </a:r>
            <a:r>
              <a:rPr lang="zh-CN" altLang="zh-CN" sz="1600" dirty="0">
                <a:solidFill>
                  <a:srgbClr val="E9F2FF"/>
                </a:solidFill>
              </a:rPr>
              <a:t>阿克那岛</a:t>
            </a:r>
            <a:r>
              <a:rPr lang="en-US" altLang="zh-CN" sz="1600" dirty="0">
                <a:solidFill>
                  <a:srgbClr val="E9F2FF"/>
                </a:solidFill>
              </a:rPr>
              <a:t>”</a:t>
            </a:r>
            <a:r>
              <a:rPr lang="zh-CN" altLang="zh-CN" sz="1600" dirty="0">
                <a:solidFill>
                  <a:srgbClr val="E9F2FF"/>
                </a:solidFill>
              </a:rPr>
              <a:t>，</a:t>
            </a:r>
            <a:r>
              <a:rPr lang="en-US" altLang="zh-CN" sz="1600" dirty="0">
                <a:solidFill>
                  <a:srgbClr val="E9F2FF"/>
                </a:solidFill>
              </a:rPr>
              <a:t>1914</a:t>
            </a:r>
            <a:r>
              <a:rPr lang="zh-CN" altLang="zh-CN" sz="1600" dirty="0">
                <a:solidFill>
                  <a:srgbClr val="E9F2FF"/>
                </a:solidFill>
              </a:rPr>
              <a:t>年日本取代德国占领青岛后，将该岛改为</a:t>
            </a:r>
            <a:r>
              <a:rPr lang="en-US" altLang="zh-CN" sz="1600" dirty="0">
                <a:solidFill>
                  <a:srgbClr val="E9F2FF"/>
                </a:solidFill>
              </a:rPr>
              <a:t>“</a:t>
            </a:r>
            <a:r>
              <a:rPr lang="zh-CN" altLang="zh-CN" sz="1600" dirty="0">
                <a:solidFill>
                  <a:srgbClr val="E9F2FF"/>
                </a:solidFill>
              </a:rPr>
              <a:t>加藤岛</a:t>
            </a:r>
            <a:r>
              <a:rPr lang="en-US" altLang="zh-CN" sz="1600" dirty="0">
                <a:solidFill>
                  <a:srgbClr val="E9F2FF"/>
                </a:solidFill>
              </a:rPr>
              <a:t>”</a:t>
            </a:r>
            <a:r>
              <a:rPr lang="zh-CN" altLang="zh-CN" sz="1600" dirty="0">
                <a:solidFill>
                  <a:srgbClr val="E9F2FF"/>
                </a:solidFill>
              </a:rPr>
              <a:t>。青岛回归后，胶澳督办公署将其命名为小青岛，并于</a:t>
            </a:r>
            <a:r>
              <a:rPr lang="en-US" altLang="zh-CN" sz="1600" dirty="0">
                <a:solidFill>
                  <a:srgbClr val="E9F2FF"/>
                </a:solidFill>
              </a:rPr>
              <a:t>20</a:t>
            </a:r>
            <a:r>
              <a:rPr lang="zh-CN" altLang="zh-CN" sz="1600" dirty="0">
                <a:solidFill>
                  <a:srgbClr val="E9F2FF"/>
                </a:solidFill>
              </a:rPr>
              <a:t>世纪</a:t>
            </a:r>
            <a:r>
              <a:rPr lang="en-US" altLang="zh-CN" sz="1600" dirty="0">
                <a:solidFill>
                  <a:srgbClr val="E9F2FF"/>
                </a:solidFill>
              </a:rPr>
              <a:t>30</a:t>
            </a:r>
            <a:r>
              <a:rPr lang="zh-CN" altLang="zh-CN" sz="1600" dirty="0">
                <a:solidFill>
                  <a:srgbClr val="E9F2FF"/>
                </a:solidFill>
              </a:rPr>
              <a:t>年代初开辟为</a:t>
            </a:r>
            <a:r>
              <a:rPr lang="en-US" altLang="zh-CN" sz="1600" dirty="0">
                <a:solidFill>
                  <a:srgbClr val="E9F2FF"/>
                </a:solidFill>
              </a:rPr>
              <a:t>“</a:t>
            </a:r>
            <a:r>
              <a:rPr lang="zh-CN" altLang="zh-CN" sz="1600" dirty="0">
                <a:solidFill>
                  <a:srgbClr val="E9F2FF"/>
                </a:solidFill>
              </a:rPr>
              <a:t>小青岛公园</a:t>
            </a:r>
            <a:r>
              <a:rPr lang="en-US" altLang="zh-CN" sz="1600" dirty="0">
                <a:solidFill>
                  <a:srgbClr val="E9F2FF"/>
                </a:solidFill>
              </a:rPr>
              <a:t>”</a:t>
            </a:r>
            <a:r>
              <a:rPr lang="zh-CN" altLang="zh-CN" sz="1600" dirty="0">
                <a:solidFill>
                  <a:srgbClr val="E9F2FF"/>
                </a:solidFill>
              </a:rPr>
              <a:t>，设有茶厅、花圃、石凳、石椅、辟建了道路，修筑了游艇码头，游人可乘船前往。</a:t>
            </a:r>
            <a:r>
              <a:rPr lang="en-US" altLang="zh-CN" sz="1600" dirty="0">
                <a:solidFill>
                  <a:srgbClr val="E9F2FF"/>
                </a:solidFill>
              </a:rPr>
              <a:t>1988</a:t>
            </a:r>
            <a:r>
              <a:rPr lang="zh-CN" altLang="zh-CN" sz="1600" dirty="0">
                <a:solidFill>
                  <a:srgbClr val="E9F2FF"/>
                </a:solidFill>
              </a:rPr>
              <a:t>年夏，小青岛经重新规划建设成为前海一处旅游景点。如今的小青岛，遍植黑松、樱花、碧桃、石榴、木槿、紫薇等花木。</a:t>
            </a:r>
          </a:p>
          <a:p>
            <a:r>
              <a:rPr lang="en-US" altLang="zh-CN" sz="1600" dirty="0">
                <a:solidFill>
                  <a:srgbClr val="E9F2FF"/>
                </a:solidFill>
              </a:rPr>
              <a:t> </a:t>
            </a:r>
            <a:endParaRPr lang="zh-CN" altLang="zh-CN" sz="1600" dirty="0">
              <a:solidFill>
                <a:srgbClr val="E9F2FF"/>
              </a:solidFill>
            </a:endParaRPr>
          </a:p>
          <a:p>
            <a:r>
              <a:rPr lang="zh-CN" altLang="zh-CN" sz="1600" dirty="0">
                <a:solidFill>
                  <a:srgbClr val="E9F2FF"/>
                </a:solidFill>
              </a:rPr>
              <a:t>可乘地铁</a:t>
            </a:r>
            <a:r>
              <a:rPr lang="en-US" altLang="zh-CN" sz="1600" dirty="0">
                <a:solidFill>
                  <a:srgbClr val="E9F2FF"/>
                </a:solidFill>
              </a:rPr>
              <a:t>3</a:t>
            </a:r>
            <a:r>
              <a:rPr lang="zh-CN" altLang="zh-CN" sz="1600" dirty="0">
                <a:solidFill>
                  <a:srgbClr val="E9F2FF"/>
                </a:solidFill>
              </a:rPr>
              <a:t>号线或公交</a:t>
            </a:r>
            <a:r>
              <a:rPr lang="en-US" altLang="zh-CN" sz="1600" dirty="0">
                <a:solidFill>
                  <a:srgbClr val="E9F2FF"/>
                </a:solidFill>
              </a:rPr>
              <a:t>6</a:t>
            </a:r>
            <a:r>
              <a:rPr lang="zh-CN" altLang="zh-CN" sz="1600" dirty="0">
                <a:solidFill>
                  <a:srgbClr val="E9F2FF"/>
                </a:solidFill>
              </a:rPr>
              <a:t>路、</a:t>
            </a:r>
            <a:r>
              <a:rPr lang="en-US" altLang="zh-CN" sz="1600" dirty="0">
                <a:solidFill>
                  <a:srgbClr val="E9F2FF"/>
                </a:solidFill>
              </a:rPr>
              <a:t>26</a:t>
            </a:r>
            <a:r>
              <a:rPr lang="zh-CN" altLang="zh-CN" sz="1600" dirty="0">
                <a:solidFill>
                  <a:srgbClr val="E9F2FF"/>
                </a:solidFill>
              </a:rPr>
              <a:t>路、</a:t>
            </a:r>
            <a:r>
              <a:rPr lang="en-US" altLang="zh-CN" sz="1600" dirty="0">
                <a:solidFill>
                  <a:srgbClr val="E9F2FF"/>
                </a:solidFill>
              </a:rPr>
              <a:t>202</a:t>
            </a:r>
            <a:r>
              <a:rPr lang="zh-CN" altLang="zh-CN" sz="1600" dirty="0">
                <a:solidFill>
                  <a:srgbClr val="E9F2FF"/>
                </a:solidFill>
              </a:rPr>
              <a:t>路抵达，打车仅</a:t>
            </a:r>
            <a:r>
              <a:rPr lang="en-US" altLang="zh-CN" sz="1600" dirty="0">
                <a:solidFill>
                  <a:srgbClr val="E9F2FF"/>
                </a:solidFill>
              </a:rPr>
              <a:t>5</a:t>
            </a:r>
            <a:r>
              <a:rPr lang="zh-CN" altLang="zh-CN" sz="1600" dirty="0">
                <a:solidFill>
                  <a:srgbClr val="E9F2FF"/>
                </a:solidFill>
              </a:rPr>
              <a:t>分钟。</a:t>
            </a:r>
          </a:p>
        </p:txBody>
      </p:sp>
    </p:spTree>
    <p:extLst>
      <p:ext uri="{BB962C8B-B14F-4D97-AF65-F5344CB8AC3E}">
        <p14:creationId xmlns:p14="http://schemas.microsoft.com/office/powerpoint/2010/main" val="23906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6413" y="293052"/>
            <a:ext cx="4112049" cy="522652"/>
          </a:xfrm>
        </p:spPr>
        <p:txBody>
          <a:bodyPr>
            <a:normAutofit/>
          </a:bodyPr>
          <a:lstStyle/>
          <a:p>
            <a:r>
              <a:rPr lang="zh-CN" altLang="zh-CN" sz="1800" dirty="0">
                <a:solidFill>
                  <a:srgbClr val="E0E9F4"/>
                </a:solidFill>
              </a:rPr>
              <a:t>小鱼山公园</a:t>
            </a:r>
          </a:p>
        </p:txBody>
      </p:sp>
      <p:pic>
        <p:nvPicPr>
          <p:cNvPr id="8" name="图片 7" descr="sy_4334099479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8787" y="938685"/>
            <a:ext cx="4547235" cy="183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矩形 3"/>
          <p:cNvSpPr/>
          <p:nvPr/>
        </p:nvSpPr>
        <p:spPr>
          <a:xfrm>
            <a:off x="568404" y="2949541"/>
            <a:ext cx="8765862" cy="2604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20"/>
              </a:lnSpc>
            </a:pPr>
            <a:r>
              <a:rPr lang="zh-CN" altLang="zh-CN" sz="1600" dirty="0">
                <a:solidFill>
                  <a:srgbClr val="E0E9F4"/>
                </a:solidFill>
              </a:rPr>
              <a:t>此山原无正名，后因靠近鱼山路而获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>
                <a:solidFill>
                  <a:srgbClr val="E0E9F4"/>
                </a:solidFill>
              </a:rPr>
              <a:t>小鱼山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>
                <a:solidFill>
                  <a:srgbClr val="E0E9F4"/>
                </a:solidFill>
              </a:rPr>
              <a:t>之称</a:t>
            </a:r>
            <a:r>
              <a:rPr lang="zh-CN" altLang="zh-CN" sz="1600" dirty="0" smtClean="0">
                <a:solidFill>
                  <a:srgbClr val="E0E9F4"/>
                </a:solidFill>
              </a:rPr>
              <a:t>。</a:t>
            </a:r>
            <a:endParaRPr lang="en-US" altLang="zh-CN" sz="1600" dirty="0" smtClean="0">
              <a:solidFill>
                <a:srgbClr val="E0E9F4"/>
              </a:solidFill>
            </a:endParaRPr>
          </a:p>
          <a:p>
            <a:pPr>
              <a:lnSpc>
                <a:spcPts val="2820"/>
              </a:lnSpc>
            </a:pPr>
            <a:r>
              <a:rPr lang="zh-CN" altLang="zh-CN" sz="1600" dirty="0" smtClean="0">
                <a:solidFill>
                  <a:srgbClr val="E0E9F4"/>
                </a:solidFill>
              </a:rPr>
              <a:t>山虽</a:t>
            </a:r>
            <a:r>
              <a:rPr lang="zh-CN" altLang="zh-CN" sz="1600" dirty="0">
                <a:solidFill>
                  <a:srgbClr val="E0E9F4"/>
                </a:solidFill>
              </a:rPr>
              <a:t>不高却能远眺，登山俯瞰，栈桥、小青岛、鲁迅公园、海水浴场、八大关等景观尽收眼底；山虽不大却因地处市区而颇显突出，为游人视线所瞩。</a:t>
            </a:r>
          </a:p>
          <a:p>
            <a:pPr>
              <a:lnSpc>
                <a:spcPts val="2820"/>
              </a:lnSpc>
            </a:pPr>
            <a:r>
              <a:rPr lang="zh-CN" altLang="zh-CN" sz="1600" dirty="0">
                <a:solidFill>
                  <a:srgbClr val="E0E9F4"/>
                </a:solidFill>
              </a:rPr>
              <a:t>小鱼山主建筑为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>
                <a:solidFill>
                  <a:srgbClr val="E0E9F4"/>
                </a:solidFill>
              </a:rPr>
              <a:t>览潮阁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>
                <a:solidFill>
                  <a:srgbClr val="E0E9F4"/>
                </a:solidFill>
              </a:rPr>
              <a:t>，三层八角高</a:t>
            </a:r>
            <a:r>
              <a:rPr lang="en-US" altLang="zh-CN" sz="1600" dirty="0">
                <a:solidFill>
                  <a:srgbClr val="E0E9F4"/>
                </a:solidFill>
              </a:rPr>
              <a:t>18</a:t>
            </a:r>
            <a:r>
              <a:rPr lang="zh-CN" altLang="zh-CN" sz="1600" dirty="0">
                <a:solidFill>
                  <a:srgbClr val="E0E9F4"/>
                </a:solidFill>
              </a:rPr>
              <a:t>米，阁内有螺旋式的楼梯，外设护栏平台</a:t>
            </a:r>
            <a:r>
              <a:rPr lang="zh-CN" altLang="zh-CN" sz="1600" dirty="0" smtClean="0">
                <a:solidFill>
                  <a:srgbClr val="E0E9F4"/>
                </a:solidFill>
              </a:rPr>
              <a:t>，</a:t>
            </a:r>
            <a:endParaRPr lang="en-US" altLang="zh-CN" sz="1600" dirty="0" smtClean="0">
              <a:solidFill>
                <a:srgbClr val="E0E9F4"/>
              </a:solidFill>
            </a:endParaRPr>
          </a:p>
          <a:p>
            <a:pPr>
              <a:lnSpc>
                <a:spcPts val="2820"/>
              </a:lnSpc>
            </a:pPr>
            <a:r>
              <a:rPr lang="zh-CN" altLang="zh-CN" sz="1600" dirty="0" smtClean="0">
                <a:solidFill>
                  <a:srgbClr val="E0E9F4"/>
                </a:solidFill>
              </a:rPr>
              <a:t>人们可沿平台绕阁</a:t>
            </a:r>
            <a:r>
              <a:rPr lang="zh-CN" altLang="zh-CN" sz="1600" dirty="0">
                <a:solidFill>
                  <a:srgbClr val="E0E9F4"/>
                </a:solidFill>
              </a:rPr>
              <a:t>一周，饱览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>
                <a:solidFill>
                  <a:srgbClr val="E0E9F4"/>
                </a:solidFill>
              </a:rPr>
              <a:t>蓝天、碧海、青山、绿树、红瓦、黄墙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>
                <a:solidFill>
                  <a:srgbClr val="E0E9F4"/>
                </a:solidFill>
              </a:rPr>
              <a:t>这一青岛的独特风貌</a:t>
            </a:r>
            <a:r>
              <a:rPr lang="zh-CN" altLang="zh-CN" sz="1600" dirty="0" smtClean="0">
                <a:solidFill>
                  <a:srgbClr val="E0E9F4"/>
                </a:solidFill>
              </a:rPr>
              <a:t>。</a:t>
            </a:r>
            <a:endParaRPr lang="en-US" altLang="zh-CN" sz="1600" dirty="0" smtClean="0">
              <a:solidFill>
                <a:srgbClr val="E0E9F4"/>
              </a:solidFill>
            </a:endParaRPr>
          </a:p>
          <a:p>
            <a:pPr>
              <a:lnSpc>
                <a:spcPts val="2820"/>
              </a:lnSpc>
            </a:pPr>
            <a:r>
              <a:rPr lang="zh-CN" altLang="zh-CN" sz="1600" dirty="0" smtClean="0">
                <a:solidFill>
                  <a:srgbClr val="E0E9F4"/>
                </a:solidFill>
              </a:rPr>
              <a:t>山之西坡有一挑檐式</a:t>
            </a:r>
            <a:r>
              <a:rPr lang="zh-CN" altLang="zh-CN" sz="1600" dirty="0">
                <a:solidFill>
                  <a:srgbClr val="E0E9F4"/>
                </a:solidFill>
              </a:rPr>
              <a:t>六角亭，因站在亭内可一览碧波荡漾的汇泉湾，故取名</a:t>
            </a:r>
            <a:r>
              <a:rPr lang="en-US" altLang="zh-CN" sz="1600" dirty="0">
                <a:solidFill>
                  <a:srgbClr val="E0E9F4"/>
                </a:solidFill>
              </a:rPr>
              <a:t>"</a:t>
            </a:r>
            <a:r>
              <a:rPr lang="zh-CN" altLang="zh-CN" sz="1600" dirty="0" smtClean="0">
                <a:solidFill>
                  <a:srgbClr val="E0E9F4"/>
                </a:solidFill>
              </a:rPr>
              <a:t>碧波亭</a:t>
            </a:r>
            <a:r>
              <a:rPr lang="en-US" altLang="zh-CN" sz="1600" dirty="0" smtClean="0">
                <a:solidFill>
                  <a:srgbClr val="E0E9F4"/>
                </a:solidFill>
              </a:rPr>
              <a:t>”</a:t>
            </a:r>
            <a:r>
              <a:rPr lang="zh-CN" altLang="zh-CN" sz="1600" dirty="0" smtClean="0">
                <a:solidFill>
                  <a:srgbClr val="E0E9F4"/>
                </a:solidFill>
              </a:rPr>
              <a:t>。</a:t>
            </a:r>
            <a:endParaRPr lang="en-US" altLang="zh-CN" sz="1600" dirty="0" smtClean="0">
              <a:solidFill>
                <a:srgbClr val="E0E9F4"/>
              </a:solidFill>
            </a:endParaRPr>
          </a:p>
          <a:p>
            <a:pPr>
              <a:lnSpc>
                <a:spcPts val="2820"/>
              </a:lnSpc>
            </a:pPr>
            <a:r>
              <a:rPr lang="zh-CN" altLang="zh-CN" sz="1600" dirty="0" smtClean="0">
                <a:solidFill>
                  <a:srgbClr val="E0E9F4"/>
                </a:solidFill>
              </a:rPr>
              <a:t>东面</a:t>
            </a:r>
            <a:r>
              <a:rPr lang="zh-CN" altLang="zh-CN" sz="1600" dirty="0">
                <a:solidFill>
                  <a:srgbClr val="E0E9F4"/>
                </a:solidFill>
              </a:rPr>
              <a:t>是</a:t>
            </a:r>
            <a:r>
              <a:rPr lang="zh-CN" altLang="zh-CN" sz="1600" dirty="0" smtClean="0">
                <a:solidFill>
                  <a:srgbClr val="E0E9F4"/>
                </a:solidFill>
              </a:rPr>
              <a:t>四角的</a:t>
            </a:r>
            <a:r>
              <a:rPr lang="en-US" altLang="zh-CN" sz="1600" dirty="0" smtClean="0">
                <a:solidFill>
                  <a:srgbClr val="E0E9F4"/>
                </a:solidFill>
              </a:rPr>
              <a:t>“</a:t>
            </a:r>
            <a:r>
              <a:rPr lang="zh-CN" altLang="zh-CN" sz="1600" dirty="0" smtClean="0">
                <a:solidFill>
                  <a:srgbClr val="E0E9F4"/>
                </a:solidFill>
              </a:rPr>
              <a:t>拥翠亭</a:t>
            </a:r>
            <a:r>
              <a:rPr lang="en-US" altLang="zh-CN" sz="1600" dirty="0" smtClean="0">
                <a:solidFill>
                  <a:srgbClr val="E0E9F4"/>
                </a:solidFill>
              </a:rPr>
              <a:t>”</a:t>
            </a:r>
            <a:r>
              <a:rPr lang="zh-CN" altLang="zh-CN" sz="1600" dirty="0" smtClean="0">
                <a:solidFill>
                  <a:srgbClr val="E0E9F4"/>
                </a:solidFill>
              </a:rPr>
              <a:t>，</a:t>
            </a:r>
            <a:r>
              <a:rPr lang="zh-CN" altLang="zh-CN" sz="1600" dirty="0">
                <a:solidFill>
                  <a:srgbClr val="E0E9F4"/>
                </a:solidFill>
              </a:rPr>
              <a:t>其风格</a:t>
            </a:r>
            <a:r>
              <a:rPr lang="zh-CN" altLang="zh-CN" sz="1600" dirty="0" smtClean="0">
                <a:solidFill>
                  <a:srgbClr val="E0E9F4"/>
                </a:solidFill>
              </a:rPr>
              <a:t>与</a:t>
            </a:r>
            <a:r>
              <a:rPr lang="en-US" altLang="zh-CN" sz="1600" dirty="0" smtClean="0">
                <a:solidFill>
                  <a:srgbClr val="E0E9F4"/>
                </a:solidFill>
              </a:rPr>
              <a:t>“</a:t>
            </a:r>
            <a:r>
              <a:rPr lang="zh-CN" altLang="zh-CN" sz="1600" dirty="0" smtClean="0">
                <a:solidFill>
                  <a:srgbClr val="E0E9F4"/>
                </a:solidFill>
              </a:rPr>
              <a:t>碧波亭</a:t>
            </a:r>
            <a:r>
              <a:rPr lang="en-US" altLang="zh-CN" sz="1600" dirty="0" smtClean="0">
                <a:solidFill>
                  <a:srgbClr val="E0E9F4"/>
                </a:solidFill>
              </a:rPr>
              <a:t>”</a:t>
            </a:r>
            <a:r>
              <a:rPr lang="zh-CN" altLang="zh-CN" sz="1600" dirty="0" smtClean="0">
                <a:solidFill>
                  <a:srgbClr val="E0E9F4"/>
                </a:solidFill>
              </a:rPr>
              <a:t>相似</a:t>
            </a:r>
            <a:r>
              <a:rPr lang="zh-CN" altLang="en-US" sz="1600" dirty="0" smtClean="0">
                <a:solidFill>
                  <a:srgbClr val="E0E9F4"/>
                </a:solidFill>
              </a:rPr>
              <a:t>。</a:t>
            </a:r>
            <a:r>
              <a:rPr lang="zh-CN" altLang="zh-CN" sz="1600" dirty="0" smtClean="0">
                <a:solidFill>
                  <a:srgbClr val="E0E9F4"/>
                </a:solidFill>
              </a:rPr>
              <a:t> </a:t>
            </a:r>
            <a:endParaRPr lang="zh-CN" altLang="zh-CN" sz="1600" dirty="0">
              <a:solidFill>
                <a:srgbClr val="E0E9F4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6877" y="6078615"/>
            <a:ext cx="768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>
                <a:solidFill>
                  <a:srgbClr val="E0E9F4"/>
                </a:solidFill>
              </a:rPr>
              <a:t>距汇泉王朝</a:t>
            </a:r>
            <a:r>
              <a:rPr lang="en-US" altLang="zh-CN" sz="1400" dirty="0" smtClean="0">
                <a:solidFill>
                  <a:srgbClr val="E0E9F4"/>
                </a:solidFill>
              </a:rPr>
              <a:t>1</a:t>
            </a:r>
            <a:r>
              <a:rPr lang="zh-CN" altLang="zh-CN" sz="1400" dirty="0" smtClean="0">
                <a:solidFill>
                  <a:srgbClr val="E0E9F4"/>
                </a:solidFill>
              </a:rPr>
              <a:t>公里</a:t>
            </a:r>
            <a:r>
              <a:rPr lang="zh-CN" altLang="zh-CN" sz="1400" dirty="0">
                <a:solidFill>
                  <a:srgbClr val="E0E9F4"/>
                </a:solidFill>
              </a:rPr>
              <a:t>，步行仅</a:t>
            </a:r>
            <a:r>
              <a:rPr lang="en-US" altLang="zh-CN" sz="1400" dirty="0">
                <a:solidFill>
                  <a:srgbClr val="E0E9F4"/>
                </a:solidFill>
              </a:rPr>
              <a:t>15</a:t>
            </a:r>
            <a:r>
              <a:rPr lang="zh-CN" altLang="zh-CN" sz="1400" dirty="0">
                <a:solidFill>
                  <a:srgbClr val="E0E9F4"/>
                </a:solidFill>
              </a:rPr>
              <a:t>分钟 </a:t>
            </a:r>
            <a:r>
              <a:rPr lang="zh-CN" altLang="zh-CN" sz="1400" dirty="0">
                <a:solidFill>
                  <a:srgbClr val="E9F2FF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260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底图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35" y="0"/>
            <a:ext cx="9995435" cy="69407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b="4785"/>
          <a:stretch/>
        </p:blipFill>
        <p:spPr>
          <a:xfrm>
            <a:off x="966763" y="871869"/>
            <a:ext cx="7883038" cy="451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3471795" y="5769673"/>
            <a:ext cx="2198616" cy="52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7419" tIns="37419" rIns="37419" bIns="37419" anchor="ctr">
            <a:normAutofit/>
          </a:bodyPr>
          <a:lstStyle>
            <a:lvl1pPr marL="0" marR="0" indent="0" algn="ctr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546056"/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1pPr>
            <a:lvl2pPr marL="0" marR="0" indent="16838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2pPr>
            <a:lvl3pPr marL="0" marR="0" indent="33677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3pPr>
            <a:lvl4pPr marL="0" marR="0" indent="505160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4pPr>
            <a:lvl5pPr marL="0" marR="0" indent="67354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5pPr>
            <a:lvl6pPr marL="0" marR="0" indent="84193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6pPr>
            <a:lvl7pPr marL="0" marR="0" indent="1010321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7pPr>
            <a:lvl8pPr marL="0" marR="0" indent="1178707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8pPr>
            <a:lvl9pPr marL="0" marR="0" indent="1347094" algn="l" defTabSz="43032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00" b="0" i="0" u="none" strike="noStrike" cap="none" spc="0" baseline="0">
                <a:ln>
                  <a:noFill/>
                </a:ln>
                <a:solidFill>
                  <a:srgbClr val="FFFFFF">
                    <a:alpha val="95000"/>
                  </a:srgbClr>
                </a:solidFill>
                <a:uFillTx/>
                <a:latin typeface="+mn-lt"/>
                <a:ea typeface="+mn-ea"/>
                <a:cs typeface="+mn-cs"/>
                <a:sym typeface="Palatino"/>
              </a:defRPr>
            </a:lvl9pPr>
          </a:lstStyle>
          <a:p>
            <a:r>
              <a:rPr kumimoji="1" lang="zh-CN" altLang="en-US" sz="2400" dirty="0" smtClean="0">
                <a:solidFill>
                  <a:srgbClr val="E9F2FF"/>
                </a:solidFill>
              </a:rPr>
              <a:t>饭店大堂</a:t>
            </a:r>
            <a:endParaRPr kumimoji="1" lang="zh-CN" altLang="en-US" sz="2400" dirty="0">
              <a:solidFill>
                <a:srgbClr val="E9F2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1176</Words>
  <Application>Microsoft Office PowerPoint</Application>
  <PresentationFormat>A4 纸张(210x297 毫米)</PresentationFormat>
  <Paragraphs>76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BrushedCanvas</vt:lpstr>
      <vt:lpstr>PowerPoint 演示文稿</vt:lpstr>
      <vt:lpstr>PowerPoint 演示文稿</vt:lpstr>
      <vt:lpstr>饭店概况</vt:lpstr>
      <vt:lpstr>饭店位置  </vt:lpstr>
      <vt:lpstr>PowerPoint 演示文稿</vt:lpstr>
      <vt:lpstr>PowerPoint 演示文稿</vt:lpstr>
      <vt:lpstr>栈桥及小青岛公园 </vt:lpstr>
      <vt:lpstr>小鱼山公园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101</cp:revision>
  <dcterms:modified xsi:type="dcterms:W3CDTF">2024-10-23T09:00:21Z</dcterms:modified>
</cp:coreProperties>
</file>