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791" r:id="rId3"/>
    <p:sldId id="1037" r:id="rId4"/>
    <p:sldId id="731" r:id="rId5"/>
    <p:sldId id="1040" r:id="rId6"/>
    <p:sldId id="1103" r:id="rId7"/>
    <p:sldId id="740" r:id="rId8"/>
    <p:sldId id="1100" r:id="rId9"/>
    <p:sldId id="1154" r:id="rId10"/>
    <p:sldId id="1155" r:id="rId11"/>
    <p:sldId id="1156" r:id="rId12"/>
    <p:sldId id="1157" r:id="rId13"/>
    <p:sldId id="115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王林" initials="" lastIdx="1" clrIdx="0"/>
  <p:cmAuthor id="1" name="虞枫" initials="虞枫" lastIdx="27" clrIdx="0"/>
  <p:cmAuthor id="2" name="吴凯" initials="吴凯" lastIdx="1" clrIdx="1"/>
  <p:cmAuthor id="3" name="8100426@qq.com" initials="8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104C87"/>
    <a:srgbClr val="FD9D9B"/>
    <a:srgbClr val="FFC000"/>
    <a:srgbClr val="EAAEE3"/>
    <a:srgbClr val="C55A11"/>
    <a:srgbClr val="4472C4"/>
    <a:srgbClr val="23E148"/>
    <a:srgbClr val="BE128D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32" y="48"/>
      </p:cViewPr>
      <p:guideLst>
        <p:guide orient="horz" pos="239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508B2-EA02-4933-A746-1F04061BC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71E5A-4914-40E6-9230-04FA5B46004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1D4-B446-45B1-A51D-1541AB9127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8C1F-0225-4360-BE8A-3BF5D99FC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1D4-B446-45B1-A51D-1541AB9127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8C1F-0225-4360-BE8A-3BF5D99FC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1D4-B446-45B1-A51D-1541AB9127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8C1F-0225-4360-BE8A-3BF5D99FC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1129" y="319935"/>
            <a:ext cx="2758776" cy="3942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1D4-B446-45B1-A51D-1541AB9127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8C1F-0225-4360-BE8A-3BF5D99FC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1D4-B446-45B1-A51D-1541AB9127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8C1F-0225-4360-BE8A-3BF5D99FC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1D4-B446-45B1-A51D-1541AB9127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8C1F-0225-4360-BE8A-3BF5D99FC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1D4-B446-45B1-A51D-1541AB9127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8C1F-0225-4360-BE8A-3BF5D99FC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1D4-B446-45B1-A51D-1541AB9127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8C1F-0225-4360-BE8A-3BF5D99FC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1D4-B446-45B1-A51D-1541AB9127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8C1F-0225-4360-BE8A-3BF5D99FC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1D4-B446-45B1-A51D-1541AB9127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8C1F-0225-4360-BE8A-3BF5D99FC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1D4-B446-45B1-A51D-1541AB9127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8C1F-0225-4360-BE8A-3BF5D99FC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711D4-B446-45B1-A51D-1541AB9127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38C1F-0225-4360-BE8A-3BF5D99FCD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60857" y="2461777"/>
            <a:ext cx="798774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DAB7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萧山宝龙广场业态分布简介</a:t>
            </a:r>
            <a:endParaRPr lang="zh-CN" altLang="en-US" sz="3600" dirty="0">
              <a:solidFill>
                <a:srgbClr val="DAB7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01210" y="3588026"/>
            <a:ext cx="17094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DAB7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2020.10</a:t>
            </a:r>
            <a:endParaRPr lang="en-US" sz="3200" dirty="0">
              <a:solidFill>
                <a:srgbClr val="DAB7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1600" y="1459865"/>
            <a:ext cx="6363970" cy="5320665"/>
          </a:xfrm>
          <a:prstGeom prst="rect">
            <a:avLst/>
          </a:prstGeom>
        </p:spPr>
      </p:pic>
      <p:pic>
        <p:nvPicPr>
          <p:cNvPr id="3" name="Picture 3" descr="WechatIMG33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1899" y="319936"/>
            <a:ext cx="2755901" cy="39423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4593" y="124672"/>
            <a:ext cx="25336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3F-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区块规划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9574" y="811439"/>
            <a:ext cx="119070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10428618" y="1984569"/>
            <a:ext cx="859400" cy="62135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3F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76095" y="931545"/>
            <a:ext cx="1231900" cy="454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7830" y="714375"/>
            <a:ext cx="1118997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规划后：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拆铺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个，从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个铺增加到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38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个铺，提升次主力店品牌丰富度和吸客能力，加强体验感。三层儿童零售结合儿童艺培、儿童游乐、儿童服务及亲子体验业态，形成完整的儿童生态圈。</a:t>
            </a:r>
            <a:endParaRPr lang="zh-CN" altLang="en-US"/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8086725" y="5347970"/>
            <a:ext cx="655955" cy="3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2950210" y="2251710"/>
            <a:ext cx="5815965" cy="806450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5049520" y="2470785"/>
            <a:ext cx="2047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艺培、儿童早教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950210" y="3058160"/>
            <a:ext cx="1447165" cy="2988945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565525" y="3639820"/>
            <a:ext cx="459740" cy="1590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亲子空间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398010" y="3058160"/>
            <a:ext cx="3204845" cy="1079500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5281295" y="3324860"/>
            <a:ext cx="149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童装、童趣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396105" y="4137025"/>
            <a:ext cx="3206750" cy="2411095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4276725" y="4531995"/>
            <a:ext cx="3593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欢乐空间、儿童零售、电玩电竞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602855" y="3058160"/>
            <a:ext cx="1170940" cy="3722370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7879080" y="3569335"/>
            <a:ext cx="459740" cy="22929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儿童体验、教培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WechatIMG3355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851899" y="319936"/>
            <a:ext cx="2755901" cy="3942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7443" y="154517"/>
            <a:ext cx="25336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4F-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业态分布：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9574" y="739049"/>
            <a:ext cx="119070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37260" y="739140"/>
            <a:ext cx="10287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当前：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餐饮楼层合计铺位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营商户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个，餐饮商户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个，端头冷区客流较少，氛围差，经营困难。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866782" y="2007005"/>
            <a:ext cx="859400" cy="62135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4F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0160" y="1646555"/>
            <a:ext cx="7316470" cy="49485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0170" y="1667510"/>
            <a:ext cx="7611745" cy="5066030"/>
          </a:xfrm>
          <a:prstGeom prst="rect">
            <a:avLst/>
          </a:prstGeom>
        </p:spPr>
      </p:pic>
      <p:pic>
        <p:nvPicPr>
          <p:cNvPr id="3" name="Picture 3" descr="WechatIMG33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1899" y="319936"/>
            <a:ext cx="2755901" cy="3942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7443" y="154517"/>
            <a:ext cx="25336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4F-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区块规划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9574" y="739049"/>
            <a:ext cx="119070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517345" y="676095"/>
            <a:ext cx="1018659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规划后：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拆铺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个，合铺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个，增加冷区端头休闲娱乐氛围，导流并提升周边品牌经营信心维稳经营，餐饮增加江浙菜、网红菜系及全国连锁品牌餐饮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866782" y="2007005"/>
            <a:ext cx="859400" cy="62135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4F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628265" y="3921125"/>
            <a:ext cx="5070475" cy="1873885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76165" y="4080510"/>
            <a:ext cx="5803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娱乐休闲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28265" y="1598295"/>
            <a:ext cx="6445250" cy="2322830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222750" y="1925955"/>
            <a:ext cx="28682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杭派特色美食餐饮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99375" y="3921125"/>
            <a:ext cx="1374140" cy="2002790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367530" y="3172460"/>
            <a:ext cx="28682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各地餐饮风味料理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96250" y="4323080"/>
            <a:ext cx="5803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网红餐饮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68253" y="1122481"/>
            <a:ext cx="7944487" cy="52593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251495">
            <a:off x="5279593" y="5604657"/>
            <a:ext cx="706755" cy="219710"/>
          </a:xfrm>
          <a:prstGeom prst="rect">
            <a:avLst/>
          </a:prstGeom>
        </p:spPr>
      </p:pic>
      <p:pic>
        <p:nvPicPr>
          <p:cNvPr id="3" name="Picture 3" descr="WechatIMG33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1899" y="319936"/>
            <a:ext cx="2755901" cy="394239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916517"/>
          </a:xfrm>
          <a:noFill/>
          <a:ln>
            <a:noFill/>
          </a:ln>
        </p:spPr>
        <p:txBody>
          <a:bodyPr vert="horz" wrap="square" lIns="121920" tIns="60960" rIns="121920" bIns="60960" anchor="ctr">
            <a:scene3d>
              <a:camera prst="orthographicFront"/>
              <a:lightRig rig="threePt" dir="t"/>
            </a:scene3d>
          </a:bodyPr>
          <a:lstStyle/>
          <a:p>
            <a:pPr algn="l" defTabSz="457200"/>
            <a:r>
              <a:rPr lang="zh-CN" altLang="en-US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萧山</a:t>
            </a:r>
            <a:r>
              <a:rPr lang="zh-CN" altLang="en-US" sz="3200" kern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宝龙广场</a:t>
            </a:r>
            <a:r>
              <a:rPr lang="en-US" altLang="zh-CN" sz="3200" kern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B1</a:t>
            </a:r>
            <a:r>
              <a:rPr lang="zh-CN" altLang="en-US" sz="3200" kern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层业态分布：</a:t>
            </a:r>
            <a:endParaRPr lang="zh-CN" altLang="en-US" sz="3200" kern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5323840" y="2598420"/>
            <a:ext cx="92710" cy="11430"/>
          </a:xfrm>
          <a:custGeom>
            <a:avLst/>
            <a:gdLst>
              <a:gd name="connisteX0" fmla="*/ 92710 w 92710"/>
              <a:gd name="connsiteY0" fmla="*/ 0 h 11430"/>
              <a:gd name="connisteX1" fmla="*/ 0 w 92710"/>
              <a:gd name="connsiteY1" fmla="*/ 11430 h 114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92710" h="11430">
                <a:moveTo>
                  <a:pt x="92710" y="0"/>
                </a:moveTo>
                <a:lnTo>
                  <a:pt x="0" y="1143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4" name="文本框 33"/>
          <p:cNvSpPr txBox="1"/>
          <p:nvPr/>
        </p:nvSpPr>
        <p:spPr>
          <a:xfrm>
            <a:off x="5701029" y="2954430"/>
            <a:ext cx="2018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停   车  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233170" y="771525"/>
            <a:ext cx="9345930" cy="571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4" name="文本框 43"/>
          <p:cNvSpPr txBox="1"/>
          <p:nvPr/>
        </p:nvSpPr>
        <p:spPr>
          <a:xfrm>
            <a:off x="1055576" y="2091280"/>
            <a:ext cx="800219" cy="24367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     设      一      路</a:t>
            </a:r>
            <a:endParaRPr lang="en-US" altLang="zh-CN" sz="2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36"/>
          <p:cNvSpPr>
            <a:spLocks noChangeArrowheads="1"/>
          </p:cNvSpPr>
          <p:nvPr/>
        </p:nvSpPr>
        <p:spPr bwMode="auto">
          <a:xfrm>
            <a:off x="5067935" y="771525"/>
            <a:ext cx="200469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     达     路 </a:t>
            </a:r>
            <a:endParaRPr lang="zh-CN" altLang="en-US" sz="2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36"/>
          <p:cNvSpPr>
            <a:spLocks noChangeArrowheads="1"/>
          </p:cNvSpPr>
          <p:nvPr/>
        </p:nvSpPr>
        <p:spPr bwMode="auto">
          <a:xfrm>
            <a:off x="10081895" y="2313305"/>
            <a:ext cx="490220" cy="261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友       佳        路</a:t>
            </a:r>
            <a:endParaRPr lang="zh-CN" altLang="en-US" sz="2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6"/>
          <p:cNvSpPr>
            <a:spLocks noChangeArrowheads="1"/>
          </p:cNvSpPr>
          <p:nvPr/>
        </p:nvSpPr>
        <p:spPr bwMode="auto">
          <a:xfrm>
            <a:off x="4949741" y="6087892"/>
            <a:ext cx="2721928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   鸡    路</a:t>
            </a:r>
            <a:endParaRPr lang="zh-CN" altLang="en-US" sz="2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 rot="803962">
            <a:off x="5296535" y="4996815"/>
            <a:ext cx="671195" cy="6451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0" name="Rectangle 227"/>
          <p:cNvSpPr/>
          <p:nvPr/>
        </p:nvSpPr>
        <p:spPr>
          <a:xfrm>
            <a:off x="5426710" y="5180965"/>
            <a:ext cx="412115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停车场出入口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856220" y="2296160"/>
            <a:ext cx="601345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扶梯入口 </a:t>
            </a:r>
            <a:r>
              <a:rPr lang="en-US" altLang="zh-CN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8%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1859" y="4641227"/>
            <a:ext cx="706755" cy="219710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 bwMode="auto">
          <a:xfrm>
            <a:off x="5500351" y="4363737"/>
            <a:ext cx="702310" cy="21717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1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</a:t>
            </a:r>
            <a:r>
              <a:rPr lang="en-US" altLang="zh-CN" sz="1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1F</a:t>
            </a:r>
            <a:endParaRPr lang="zh-CN" altLang="en-US" sz="12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1881505" y="4591412"/>
            <a:ext cx="702310" cy="21717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1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</a:t>
            </a:r>
            <a:r>
              <a:rPr lang="en-US" altLang="zh-CN" sz="1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1F</a:t>
            </a:r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2569177" y="4713339"/>
            <a:ext cx="291375" cy="23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矩形 19"/>
          <p:cNvSpPr/>
          <p:nvPr/>
        </p:nvSpPr>
        <p:spPr bwMode="auto">
          <a:xfrm>
            <a:off x="2849245" y="4574869"/>
            <a:ext cx="779145" cy="3524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9525572" y="3428999"/>
            <a:ext cx="571148" cy="19809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B2</a:t>
            </a:r>
            <a:r>
              <a:rPr lang="en-US" altLang="zh-CN" sz="1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  </a:t>
            </a:r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9180459" y="3507516"/>
            <a:ext cx="36057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矩形 50"/>
          <p:cNvSpPr/>
          <p:nvPr/>
        </p:nvSpPr>
        <p:spPr>
          <a:xfrm>
            <a:off x="3540179" y="1279585"/>
            <a:ext cx="5344390" cy="2157730"/>
          </a:xfrm>
          <a:prstGeom prst="rect">
            <a:avLst/>
          </a:prstGeom>
          <a:solidFill>
            <a:schemeClr val="bg2">
              <a:alpha val="83000"/>
            </a:schemeClr>
          </a:solidFill>
          <a:ln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5" name="矩形 24"/>
          <p:cNvSpPr/>
          <p:nvPr/>
        </p:nvSpPr>
        <p:spPr bwMode="auto">
          <a:xfrm rot="5400000">
            <a:off x="8685530" y="3190240"/>
            <a:ext cx="381000" cy="6705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 rot="803962">
            <a:off x="6277993" y="4326575"/>
            <a:ext cx="671195" cy="645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Rectangle 227"/>
          <p:cNvSpPr/>
          <p:nvPr/>
        </p:nvSpPr>
        <p:spPr>
          <a:xfrm>
            <a:off x="6380228" y="4505010"/>
            <a:ext cx="467995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超市出入口   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上箭头 34"/>
          <p:cNvSpPr/>
          <p:nvPr/>
        </p:nvSpPr>
        <p:spPr>
          <a:xfrm rot="16200000">
            <a:off x="5964029" y="4541401"/>
            <a:ext cx="166370" cy="291465"/>
          </a:xfrm>
          <a:prstGeom prst="upArrow">
            <a:avLst>
              <a:gd name="adj1" fmla="val 50000"/>
              <a:gd name="adj2" fmla="val 477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2980" y="3429000"/>
            <a:ext cx="706755" cy="21971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7388" y="2563805"/>
            <a:ext cx="609600" cy="361950"/>
          </a:xfrm>
          <a:prstGeom prst="rect">
            <a:avLst/>
          </a:prstGeom>
        </p:spPr>
      </p:pic>
      <p:sp>
        <p:nvSpPr>
          <p:cNvPr id="49" name="椭圆 48"/>
          <p:cNvSpPr/>
          <p:nvPr/>
        </p:nvSpPr>
        <p:spPr>
          <a:xfrm rot="803962">
            <a:off x="7714615" y="1995170"/>
            <a:ext cx="671195" cy="645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0" name="文本框 49"/>
          <p:cNvSpPr txBox="1"/>
          <p:nvPr/>
        </p:nvSpPr>
        <p:spPr>
          <a:xfrm>
            <a:off x="7705090" y="2127250"/>
            <a:ext cx="747395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观光电梯入口 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 rot="803962">
            <a:off x="4930775" y="2015490"/>
            <a:ext cx="671195" cy="645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4921250" y="2147570"/>
            <a:ext cx="747395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观光电梯入口 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6202" y="2573779"/>
            <a:ext cx="609600" cy="36195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798820" y="2087880"/>
            <a:ext cx="13576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  主  车  位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357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 rot="803962">
            <a:off x="1921414" y="2407060"/>
            <a:ext cx="671195" cy="6451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7" name="Rectangle 227"/>
          <p:cNvSpPr/>
          <p:nvPr/>
        </p:nvSpPr>
        <p:spPr>
          <a:xfrm>
            <a:off x="2057304" y="2591210"/>
            <a:ext cx="412115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停车场出口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540179" y="1279585"/>
            <a:ext cx="5356620" cy="21577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4798060" y="1437005"/>
            <a:ext cx="995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803962">
            <a:off x="6161405" y="5249545"/>
            <a:ext cx="671195" cy="6451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Rectangle 227"/>
          <p:cNvSpPr/>
          <p:nvPr/>
        </p:nvSpPr>
        <p:spPr>
          <a:xfrm>
            <a:off x="6291580" y="5433060"/>
            <a:ext cx="412115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超市卸货平台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36307" y="1102572"/>
            <a:ext cx="7101458" cy="5110733"/>
          </a:xfrm>
          <a:prstGeom prst="rect">
            <a:avLst/>
          </a:prstGeom>
        </p:spPr>
      </p:pic>
      <p:pic>
        <p:nvPicPr>
          <p:cNvPr id="3" name="Picture 3" descr="WechatIMG33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1899" y="319936"/>
            <a:ext cx="2755901" cy="394239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916517"/>
          </a:xfrm>
          <a:noFill/>
          <a:ln>
            <a:noFill/>
          </a:ln>
        </p:spPr>
        <p:txBody>
          <a:bodyPr vert="horz" wrap="square" lIns="121920" tIns="60960" rIns="121920" bIns="60960" anchor="ctr">
            <a:normAutofit fontScale="90000"/>
            <a:scene3d>
              <a:camera prst="orthographicFront"/>
              <a:lightRig rig="threePt" dir="t"/>
            </a:scene3d>
          </a:bodyPr>
          <a:lstStyle/>
          <a:p>
            <a:pPr algn="l" defTabSz="457200"/>
            <a:r>
              <a:rPr lang="zh-CN" altLang="en-US" sz="3200" kern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萧山宝龙广场</a:t>
            </a:r>
            <a:r>
              <a:rPr lang="en-US" altLang="zh-CN" sz="3200" kern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1F</a:t>
            </a:r>
            <a:r>
              <a:rPr lang="zh-CN" altLang="en-US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层业态分布：</a:t>
            </a:r>
            <a:br>
              <a:rPr lang="zh-CN" altLang="en-US" sz="3200" kern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endParaRPr lang="zh-CN" altLang="en-US" sz="3200" kern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5323840" y="2598420"/>
            <a:ext cx="92710" cy="11430"/>
          </a:xfrm>
          <a:custGeom>
            <a:avLst/>
            <a:gdLst>
              <a:gd name="connisteX0" fmla="*/ 92710 w 92710"/>
              <a:gd name="connsiteY0" fmla="*/ 0 h 11430"/>
              <a:gd name="connisteX1" fmla="*/ 0 w 92710"/>
              <a:gd name="connsiteY1" fmla="*/ 11430 h 114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92710" h="11430">
                <a:moveTo>
                  <a:pt x="92710" y="0"/>
                </a:moveTo>
                <a:lnTo>
                  <a:pt x="0" y="1143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6" name="矩形 35"/>
          <p:cNvSpPr/>
          <p:nvPr/>
        </p:nvSpPr>
        <p:spPr>
          <a:xfrm>
            <a:off x="1212850" y="742315"/>
            <a:ext cx="9345930" cy="5772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kern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659883" y="2045213"/>
            <a:ext cx="492443" cy="24367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    设   一     路</a:t>
            </a:r>
            <a:endParaRPr lang="en-US" altLang="zh-CN" sz="2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36"/>
          <p:cNvSpPr>
            <a:spLocks noChangeArrowheads="1"/>
          </p:cNvSpPr>
          <p:nvPr/>
        </p:nvSpPr>
        <p:spPr bwMode="auto">
          <a:xfrm>
            <a:off x="4756785" y="742315"/>
            <a:ext cx="2004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       达      路 </a:t>
            </a:r>
            <a:endParaRPr lang="zh-CN" altLang="en-US" sz="2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36"/>
          <p:cNvSpPr>
            <a:spLocks noChangeArrowheads="1"/>
          </p:cNvSpPr>
          <p:nvPr/>
        </p:nvSpPr>
        <p:spPr bwMode="auto">
          <a:xfrm>
            <a:off x="9510743" y="2189480"/>
            <a:ext cx="492443" cy="304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友       佳      路 </a:t>
            </a:r>
            <a:endParaRPr lang="zh-CN" altLang="en-US" sz="2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6"/>
          <p:cNvSpPr>
            <a:spLocks noChangeArrowheads="1"/>
          </p:cNvSpPr>
          <p:nvPr/>
        </p:nvSpPr>
        <p:spPr bwMode="auto">
          <a:xfrm>
            <a:off x="4949741" y="6087892"/>
            <a:ext cx="2721928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     鸡    路 </a:t>
            </a:r>
            <a:endParaRPr lang="zh-CN" altLang="en-US" sz="2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5535" y="1881823"/>
            <a:ext cx="609600" cy="361950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 bwMode="auto">
          <a:xfrm flipV="1">
            <a:off x="3930999" y="1571943"/>
            <a:ext cx="0" cy="3250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" name="矩形 53"/>
          <p:cNvSpPr/>
          <p:nvPr/>
        </p:nvSpPr>
        <p:spPr bwMode="auto">
          <a:xfrm>
            <a:off x="3577804" y="1912172"/>
            <a:ext cx="706120" cy="34988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3584892" y="1335829"/>
            <a:ext cx="702310" cy="21717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观光梯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9072" y="1867812"/>
            <a:ext cx="609600" cy="3619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>
            <a:off x="7751341" y="1898161"/>
            <a:ext cx="706120" cy="34988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 bwMode="auto">
          <a:xfrm flipV="1">
            <a:off x="8086439" y="1602425"/>
            <a:ext cx="0" cy="3269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矩形 37"/>
          <p:cNvSpPr/>
          <p:nvPr/>
        </p:nvSpPr>
        <p:spPr bwMode="auto">
          <a:xfrm>
            <a:off x="7740332" y="1366309"/>
            <a:ext cx="702310" cy="21717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观光梯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连接符: 肘形 50"/>
          <p:cNvCxnSpPr/>
          <p:nvPr/>
        </p:nvCxnSpPr>
        <p:spPr>
          <a:xfrm>
            <a:off x="4255135" y="3098800"/>
            <a:ext cx="1905" cy="12700"/>
          </a:xfrm>
          <a:prstGeom prst="bentConnector3">
            <a:avLst>
              <a:gd name="adj1" fmla="val 16965002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7477574" y="3101123"/>
            <a:ext cx="289429" cy="3278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H="1">
            <a:off x="7740332" y="3404447"/>
            <a:ext cx="26671" cy="1638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7359968" y="5042535"/>
            <a:ext cx="3803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7359968" y="5042535"/>
            <a:ext cx="0" cy="362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H="1">
            <a:off x="7024490" y="5405120"/>
            <a:ext cx="335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7024490" y="5385641"/>
            <a:ext cx="0" cy="2141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H="1">
            <a:off x="5147096" y="5599814"/>
            <a:ext cx="18773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flipH="1">
            <a:off x="4268470" y="3092140"/>
            <a:ext cx="1" cy="2293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图片 9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7003" y="4959418"/>
            <a:ext cx="452524" cy="268686"/>
          </a:xfrm>
          <a:prstGeom prst="rect">
            <a:avLst/>
          </a:prstGeom>
        </p:spPr>
      </p:pic>
      <p:sp>
        <p:nvSpPr>
          <p:cNvPr id="99" name="矩形 98"/>
          <p:cNvSpPr/>
          <p:nvPr/>
        </p:nvSpPr>
        <p:spPr bwMode="auto">
          <a:xfrm>
            <a:off x="7761913" y="4973682"/>
            <a:ext cx="484284" cy="29770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0" name="直接连接符 99"/>
          <p:cNvCxnSpPr/>
          <p:nvPr/>
        </p:nvCxnSpPr>
        <p:spPr bwMode="auto">
          <a:xfrm flipV="1">
            <a:off x="8077234" y="5273009"/>
            <a:ext cx="0" cy="3269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矩形 100"/>
          <p:cNvSpPr/>
          <p:nvPr/>
        </p:nvSpPr>
        <p:spPr bwMode="auto">
          <a:xfrm>
            <a:off x="7726045" y="5600065"/>
            <a:ext cx="824865" cy="25908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影城货梯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2" name="直接连接符 101"/>
          <p:cNvCxnSpPr/>
          <p:nvPr/>
        </p:nvCxnSpPr>
        <p:spPr>
          <a:xfrm>
            <a:off x="5147096" y="5405120"/>
            <a:ext cx="0" cy="179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>
            <a:off x="4268470" y="5387975"/>
            <a:ext cx="878626" cy="171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/>
          <p:cNvSpPr txBox="1"/>
          <p:nvPr/>
        </p:nvSpPr>
        <p:spPr>
          <a:xfrm>
            <a:off x="5166357" y="397671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永辉超市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/>
        </p:nvSpPr>
        <p:spPr>
          <a:xfrm rot="803962">
            <a:off x="3946605" y="4476524"/>
            <a:ext cx="671195" cy="645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1" name="Rectangle 227"/>
          <p:cNvSpPr/>
          <p:nvPr/>
        </p:nvSpPr>
        <p:spPr>
          <a:xfrm>
            <a:off x="4050110" y="4707029"/>
            <a:ext cx="4679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超市出入口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椭圆 112"/>
          <p:cNvSpPr/>
          <p:nvPr/>
        </p:nvSpPr>
        <p:spPr>
          <a:xfrm rot="803962">
            <a:off x="7227751" y="4428753"/>
            <a:ext cx="671195" cy="645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5" name="Rectangle 227"/>
          <p:cNvSpPr/>
          <p:nvPr/>
        </p:nvSpPr>
        <p:spPr>
          <a:xfrm>
            <a:off x="7331256" y="4659258"/>
            <a:ext cx="467995" cy="138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超市入口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6" name="图片 1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5347" y="5043708"/>
            <a:ext cx="706755" cy="219710"/>
          </a:xfrm>
          <a:prstGeom prst="rect">
            <a:avLst/>
          </a:prstGeom>
        </p:spPr>
      </p:pic>
      <p:sp>
        <p:nvSpPr>
          <p:cNvPr id="117" name="矩形 116"/>
          <p:cNvSpPr/>
          <p:nvPr/>
        </p:nvSpPr>
        <p:spPr bwMode="auto">
          <a:xfrm>
            <a:off x="5359077" y="4619299"/>
            <a:ext cx="899355" cy="21717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en-US" altLang="zh-CN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1F-2F</a:t>
            </a:r>
            <a:r>
              <a:rPr lang="zh-CN" altLang="en-US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上下扶梯</a:t>
            </a:r>
            <a:endParaRPr lang="zh-CN" altLang="en-US" sz="8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8" name="直接连接符 117"/>
          <p:cNvCxnSpPr/>
          <p:nvPr/>
        </p:nvCxnSpPr>
        <p:spPr bwMode="auto">
          <a:xfrm flipH="1">
            <a:off x="5839697" y="4841134"/>
            <a:ext cx="1" cy="1293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矩形 118"/>
          <p:cNvSpPr/>
          <p:nvPr/>
        </p:nvSpPr>
        <p:spPr bwMode="auto">
          <a:xfrm>
            <a:off x="3383915" y="3775710"/>
            <a:ext cx="370840" cy="78613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5389398" y="4988780"/>
            <a:ext cx="779145" cy="3524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16182" y="4098828"/>
            <a:ext cx="706755" cy="21971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 bwMode="auto">
          <a:xfrm flipV="1">
            <a:off x="3569049" y="3482658"/>
            <a:ext cx="0" cy="3250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矩形 6"/>
          <p:cNvSpPr/>
          <p:nvPr/>
        </p:nvSpPr>
        <p:spPr bwMode="auto">
          <a:xfrm>
            <a:off x="3105785" y="3239135"/>
            <a:ext cx="943610" cy="2438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双向扶梯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364855" y="4147820"/>
            <a:ext cx="370840" cy="78613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 flipV="1">
            <a:off x="8549989" y="3854768"/>
            <a:ext cx="0" cy="3250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矩形 12"/>
          <p:cNvSpPr/>
          <p:nvPr/>
        </p:nvSpPr>
        <p:spPr bwMode="auto">
          <a:xfrm>
            <a:off x="8086725" y="3611245"/>
            <a:ext cx="943610" cy="2438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双向扶梯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8185057" y="4470938"/>
            <a:ext cx="706755" cy="2197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8592" y="2229388"/>
            <a:ext cx="706755" cy="21971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 bwMode="auto">
          <a:xfrm>
            <a:off x="4652322" y="1804979"/>
            <a:ext cx="899355" cy="21717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双向扶梯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4682643" y="2174460"/>
            <a:ext cx="779145" cy="3524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1217" y="2218593"/>
            <a:ext cx="706755" cy="21971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 bwMode="auto">
          <a:xfrm>
            <a:off x="6604947" y="1794184"/>
            <a:ext cx="899355" cy="21717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双向扶梯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6635268" y="2163665"/>
            <a:ext cx="779145" cy="3524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 bwMode="auto">
          <a:xfrm>
            <a:off x="5099050" y="2021840"/>
            <a:ext cx="5080" cy="2984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直接连接符 23"/>
          <p:cNvCxnSpPr/>
          <p:nvPr/>
        </p:nvCxnSpPr>
        <p:spPr bwMode="auto">
          <a:xfrm>
            <a:off x="7057390" y="2011045"/>
            <a:ext cx="15875" cy="23241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椭圆 58"/>
          <p:cNvSpPr/>
          <p:nvPr/>
        </p:nvSpPr>
        <p:spPr>
          <a:xfrm rot="803962">
            <a:off x="2272167" y="2393166"/>
            <a:ext cx="671195" cy="6451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0" name="Rectangle 227"/>
          <p:cNvSpPr/>
          <p:nvPr/>
        </p:nvSpPr>
        <p:spPr>
          <a:xfrm>
            <a:off x="2291470" y="2598176"/>
            <a:ext cx="617220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停车场出口：</a:t>
            </a:r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万次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椭圆 60"/>
          <p:cNvSpPr/>
          <p:nvPr/>
        </p:nvSpPr>
        <p:spPr>
          <a:xfrm rot="803962">
            <a:off x="4350083" y="5359105"/>
            <a:ext cx="671195" cy="6451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2" name="Rectangle 227"/>
          <p:cNvSpPr/>
          <p:nvPr/>
        </p:nvSpPr>
        <p:spPr>
          <a:xfrm>
            <a:off x="4369385" y="5546530"/>
            <a:ext cx="617220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停车场出入口：</a:t>
            </a:r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万次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62"/>
          <p:cNvSpPr/>
          <p:nvPr/>
        </p:nvSpPr>
        <p:spPr>
          <a:xfrm rot="803962">
            <a:off x="9001213" y="3037936"/>
            <a:ext cx="671195" cy="6451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4" name="Rectangle 227"/>
          <p:cNvSpPr/>
          <p:nvPr/>
        </p:nvSpPr>
        <p:spPr>
          <a:xfrm>
            <a:off x="9029308" y="3242945"/>
            <a:ext cx="617220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停车场入口：</a:t>
            </a:r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</a:t>
            </a:r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万次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6505575" y="3611245"/>
            <a:ext cx="1120140" cy="100774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56375" y="3858895"/>
            <a:ext cx="935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>
                <a:solidFill>
                  <a:srgbClr val="FF0000"/>
                </a:solidFill>
              </a:rPr>
              <a:t>生鲜区</a:t>
            </a:r>
            <a:endParaRPr lang="zh-CN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36307" y="1114637"/>
            <a:ext cx="7101458" cy="5110733"/>
          </a:xfrm>
          <a:prstGeom prst="rect">
            <a:avLst/>
          </a:prstGeom>
        </p:spPr>
      </p:pic>
      <p:pic>
        <p:nvPicPr>
          <p:cNvPr id="3" name="Picture 3" descr="WechatIMG33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1899" y="319936"/>
            <a:ext cx="2755901" cy="394239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916517"/>
          </a:xfrm>
          <a:noFill/>
          <a:ln>
            <a:noFill/>
          </a:ln>
        </p:spPr>
        <p:txBody>
          <a:bodyPr vert="horz" wrap="square" lIns="121920" tIns="60960" rIns="121920" bIns="60960" anchor="ctr">
            <a:normAutofit fontScale="90000"/>
            <a:scene3d>
              <a:camera prst="orthographicFront"/>
              <a:lightRig rig="threePt" dir="t"/>
            </a:scene3d>
          </a:bodyPr>
          <a:lstStyle/>
          <a:p>
            <a:pPr algn="l" defTabSz="457200"/>
            <a:r>
              <a:rPr lang="zh-CN" altLang="en-US" sz="3200" kern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萧山宝龙广场</a:t>
            </a:r>
            <a:r>
              <a:rPr lang="en-US" altLang="zh-CN" sz="3200" kern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2F</a:t>
            </a:r>
            <a:r>
              <a:rPr lang="zh-CN" altLang="en-US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层业态分布：</a:t>
            </a:r>
            <a:br>
              <a:rPr lang="zh-CN" altLang="en-US" sz="3200" kern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endParaRPr lang="zh-CN" altLang="en-US" sz="3200" kern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5323840" y="2598420"/>
            <a:ext cx="92710" cy="11430"/>
          </a:xfrm>
          <a:custGeom>
            <a:avLst/>
            <a:gdLst>
              <a:gd name="connisteX0" fmla="*/ 92710 w 92710"/>
              <a:gd name="connsiteY0" fmla="*/ 0 h 11430"/>
              <a:gd name="connisteX1" fmla="*/ 0 w 92710"/>
              <a:gd name="connsiteY1" fmla="*/ 11430 h 114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92710" h="11430">
                <a:moveTo>
                  <a:pt x="92710" y="0"/>
                </a:moveTo>
                <a:lnTo>
                  <a:pt x="0" y="1143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6" name="矩形 35"/>
          <p:cNvSpPr/>
          <p:nvPr/>
        </p:nvSpPr>
        <p:spPr>
          <a:xfrm>
            <a:off x="1212850" y="742315"/>
            <a:ext cx="9345930" cy="5772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kern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5535" y="1881823"/>
            <a:ext cx="609600" cy="361950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 bwMode="auto">
          <a:xfrm flipV="1">
            <a:off x="3930999" y="1571943"/>
            <a:ext cx="0" cy="3250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" name="矩形 53"/>
          <p:cNvSpPr/>
          <p:nvPr/>
        </p:nvSpPr>
        <p:spPr bwMode="auto">
          <a:xfrm>
            <a:off x="3577804" y="1912172"/>
            <a:ext cx="706120" cy="34988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3584892" y="1335829"/>
            <a:ext cx="702310" cy="21717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观光梯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9072" y="1867812"/>
            <a:ext cx="609600" cy="3619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>
            <a:off x="7751341" y="1898161"/>
            <a:ext cx="706120" cy="34988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 bwMode="auto">
          <a:xfrm flipV="1">
            <a:off x="8086439" y="1602425"/>
            <a:ext cx="0" cy="3269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矩形 37"/>
          <p:cNvSpPr/>
          <p:nvPr/>
        </p:nvSpPr>
        <p:spPr bwMode="auto">
          <a:xfrm>
            <a:off x="7740332" y="1366309"/>
            <a:ext cx="702310" cy="21717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观光梯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连接符: 肘形 50"/>
          <p:cNvCxnSpPr/>
          <p:nvPr/>
        </p:nvCxnSpPr>
        <p:spPr>
          <a:xfrm>
            <a:off x="4255135" y="3098800"/>
            <a:ext cx="1905" cy="12700"/>
          </a:xfrm>
          <a:prstGeom prst="bentConnector3">
            <a:avLst>
              <a:gd name="adj1" fmla="val 16965002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7477574" y="3101123"/>
            <a:ext cx="289429" cy="3278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H="1">
            <a:off x="7740332" y="3404447"/>
            <a:ext cx="26671" cy="1638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7359968" y="5042535"/>
            <a:ext cx="3803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7359968" y="5042535"/>
            <a:ext cx="0" cy="362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H="1">
            <a:off x="7024490" y="5405120"/>
            <a:ext cx="335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7024490" y="5385641"/>
            <a:ext cx="0" cy="2141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H="1">
            <a:off x="5147096" y="5599814"/>
            <a:ext cx="18773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flipH="1">
            <a:off x="4268470" y="3092140"/>
            <a:ext cx="1" cy="2293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图片 9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7003" y="4959418"/>
            <a:ext cx="452524" cy="268686"/>
          </a:xfrm>
          <a:prstGeom prst="rect">
            <a:avLst/>
          </a:prstGeom>
        </p:spPr>
      </p:pic>
      <p:sp>
        <p:nvSpPr>
          <p:cNvPr id="99" name="矩形 98"/>
          <p:cNvSpPr/>
          <p:nvPr/>
        </p:nvSpPr>
        <p:spPr bwMode="auto">
          <a:xfrm>
            <a:off x="7761913" y="4973682"/>
            <a:ext cx="484284" cy="29770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0" name="直接连接符 99"/>
          <p:cNvCxnSpPr/>
          <p:nvPr/>
        </p:nvCxnSpPr>
        <p:spPr bwMode="auto">
          <a:xfrm flipV="1">
            <a:off x="8077234" y="5273009"/>
            <a:ext cx="0" cy="3269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矩形 100"/>
          <p:cNvSpPr/>
          <p:nvPr/>
        </p:nvSpPr>
        <p:spPr bwMode="auto">
          <a:xfrm>
            <a:off x="7726045" y="5600065"/>
            <a:ext cx="824865" cy="25908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影城货梯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2" name="直接连接符 101"/>
          <p:cNvCxnSpPr/>
          <p:nvPr/>
        </p:nvCxnSpPr>
        <p:spPr>
          <a:xfrm>
            <a:off x="5147096" y="5405120"/>
            <a:ext cx="0" cy="179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>
            <a:off x="4268470" y="5387975"/>
            <a:ext cx="878626" cy="171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/>
          <p:cNvSpPr txBox="1"/>
          <p:nvPr/>
        </p:nvSpPr>
        <p:spPr>
          <a:xfrm>
            <a:off x="5166357" y="397671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永辉超市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/>
        </p:nvSpPr>
        <p:spPr>
          <a:xfrm rot="803962">
            <a:off x="3946605" y="4476524"/>
            <a:ext cx="671195" cy="645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1" name="Rectangle 227"/>
          <p:cNvSpPr/>
          <p:nvPr/>
        </p:nvSpPr>
        <p:spPr>
          <a:xfrm>
            <a:off x="4050110" y="4707029"/>
            <a:ext cx="4679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超市出入口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椭圆 112"/>
          <p:cNvSpPr/>
          <p:nvPr/>
        </p:nvSpPr>
        <p:spPr>
          <a:xfrm rot="803962">
            <a:off x="7227751" y="4428753"/>
            <a:ext cx="671195" cy="645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5" name="Rectangle 227"/>
          <p:cNvSpPr/>
          <p:nvPr/>
        </p:nvSpPr>
        <p:spPr>
          <a:xfrm>
            <a:off x="7331256" y="4659258"/>
            <a:ext cx="467995" cy="138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超市入口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6" name="图片 1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5347" y="5043708"/>
            <a:ext cx="706755" cy="219710"/>
          </a:xfrm>
          <a:prstGeom prst="rect">
            <a:avLst/>
          </a:prstGeom>
        </p:spPr>
      </p:pic>
      <p:sp>
        <p:nvSpPr>
          <p:cNvPr id="117" name="矩形 116"/>
          <p:cNvSpPr/>
          <p:nvPr/>
        </p:nvSpPr>
        <p:spPr bwMode="auto">
          <a:xfrm>
            <a:off x="5359077" y="4619299"/>
            <a:ext cx="899355" cy="21717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en-US" altLang="zh-CN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1F-2F</a:t>
            </a:r>
            <a:r>
              <a:rPr lang="zh-CN" altLang="en-US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上下扶梯</a:t>
            </a:r>
            <a:endParaRPr lang="zh-CN" altLang="en-US" sz="8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8" name="直接连接符 117"/>
          <p:cNvCxnSpPr/>
          <p:nvPr/>
        </p:nvCxnSpPr>
        <p:spPr bwMode="auto">
          <a:xfrm flipH="1">
            <a:off x="5839697" y="4841134"/>
            <a:ext cx="1" cy="1293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矩形 118"/>
          <p:cNvSpPr/>
          <p:nvPr/>
        </p:nvSpPr>
        <p:spPr bwMode="auto">
          <a:xfrm>
            <a:off x="3383915" y="3775710"/>
            <a:ext cx="370840" cy="78613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5389398" y="4988780"/>
            <a:ext cx="779145" cy="3524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16182" y="4098828"/>
            <a:ext cx="706755" cy="21971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 bwMode="auto">
          <a:xfrm flipV="1">
            <a:off x="3569049" y="3482658"/>
            <a:ext cx="0" cy="3250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矩形 6"/>
          <p:cNvSpPr/>
          <p:nvPr/>
        </p:nvSpPr>
        <p:spPr bwMode="auto">
          <a:xfrm>
            <a:off x="3105785" y="3239135"/>
            <a:ext cx="943610" cy="2438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双向扶梯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364855" y="4147820"/>
            <a:ext cx="370840" cy="78613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 flipV="1">
            <a:off x="8549989" y="3854768"/>
            <a:ext cx="0" cy="3250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矩形 12"/>
          <p:cNvSpPr/>
          <p:nvPr/>
        </p:nvSpPr>
        <p:spPr bwMode="auto">
          <a:xfrm>
            <a:off x="8086725" y="3611245"/>
            <a:ext cx="943610" cy="2438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双向扶梯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8185057" y="4470938"/>
            <a:ext cx="706755" cy="2197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8592" y="2229388"/>
            <a:ext cx="706755" cy="21971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 bwMode="auto">
          <a:xfrm>
            <a:off x="4652322" y="1804979"/>
            <a:ext cx="899355" cy="21717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双向扶梯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4682643" y="2174460"/>
            <a:ext cx="779145" cy="3524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1217" y="2218593"/>
            <a:ext cx="706755" cy="21971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 bwMode="auto">
          <a:xfrm>
            <a:off x="6604947" y="1794184"/>
            <a:ext cx="899355" cy="21717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双向扶梯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6635268" y="2163665"/>
            <a:ext cx="779145" cy="3524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 bwMode="auto">
          <a:xfrm>
            <a:off x="5099050" y="2021840"/>
            <a:ext cx="5080" cy="2984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直接连接符 23"/>
          <p:cNvCxnSpPr/>
          <p:nvPr/>
        </p:nvCxnSpPr>
        <p:spPr bwMode="auto">
          <a:xfrm>
            <a:off x="7057390" y="2011045"/>
            <a:ext cx="15875" cy="23241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椭圆 60"/>
          <p:cNvSpPr/>
          <p:nvPr/>
        </p:nvSpPr>
        <p:spPr>
          <a:xfrm rot="803962">
            <a:off x="4350083" y="5359105"/>
            <a:ext cx="671195" cy="6451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2" name="Rectangle 227"/>
          <p:cNvSpPr/>
          <p:nvPr/>
        </p:nvSpPr>
        <p:spPr>
          <a:xfrm>
            <a:off x="4369385" y="5546530"/>
            <a:ext cx="617220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停车场出入口：</a:t>
            </a:r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万次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6207760" y="3611245"/>
            <a:ext cx="463550" cy="100774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227445" y="3707765"/>
            <a:ext cx="407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>
                <a:solidFill>
                  <a:srgbClr val="FF0000"/>
                </a:solidFill>
              </a:rPr>
              <a:t>收</a:t>
            </a:r>
            <a:endParaRPr lang="zh-CN" altLang="zh-CN" b="1">
              <a:solidFill>
                <a:srgbClr val="FF0000"/>
              </a:solidFill>
            </a:endParaRPr>
          </a:p>
          <a:p>
            <a:r>
              <a:rPr lang="zh-CN" altLang="zh-CN" b="1">
                <a:solidFill>
                  <a:srgbClr val="FF0000"/>
                </a:solidFill>
              </a:rPr>
              <a:t>银</a:t>
            </a:r>
            <a:endParaRPr lang="zh-CN" altLang="zh-CN" b="1">
              <a:solidFill>
                <a:srgbClr val="FF0000"/>
              </a:solidFill>
            </a:endParaRPr>
          </a:p>
          <a:p>
            <a:r>
              <a:rPr lang="zh-CN" altLang="zh-CN" b="1">
                <a:solidFill>
                  <a:srgbClr val="FF0000"/>
                </a:solidFill>
              </a:rPr>
              <a:t>区</a:t>
            </a:r>
            <a:endParaRPr lang="zh-CN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02815" y="1245870"/>
            <a:ext cx="7277100" cy="5391150"/>
          </a:xfrm>
          <a:prstGeom prst="rect">
            <a:avLst/>
          </a:prstGeom>
        </p:spPr>
      </p:pic>
      <p:pic>
        <p:nvPicPr>
          <p:cNvPr id="3" name="Picture 3" descr="WechatIMG33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1899" y="319936"/>
            <a:ext cx="2755901" cy="3942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7443" y="154517"/>
            <a:ext cx="25336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1F-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业态分布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9574" y="739049"/>
            <a:ext cx="119070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54940" y="739140"/>
            <a:ext cx="1173670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当前：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1F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楼层原合计铺位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个，在营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0340492" y="1776500"/>
            <a:ext cx="859400" cy="62135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1F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6" name="图片 1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3665" y="5462270"/>
            <a:ext cx="715645" cy="1924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8055" y="1658620"/>
            <a:ext cx="7527925" cy="4913630"/>
          </a:xfrm>
          <a:prstGeom prst="rect">
            <a:avLst/>
          </a:prstGeom>
        </p:spPr>
      </p:pic>
      <p:pic>
        <p:nvPicPr>
          <p:cNvPr id="3" name="Picture 3" descr="WechatIMG33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1899" y="319936"/>
            <a:ext cx="2755901" cy="39423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7443" y="214842"/>
            <a:ext cx="25336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1F-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区块规划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42599" y="714284"/>
            <a:ext cx="119070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013460" y="1658620"/>
            <a:ext cx="10187305" cy="49142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6" name="圆角矩形 45"/>
          <p:cNvSpPr/>
          <p:nvPr/>
        </p:nvSpPr>
        <p:spPr>
          <a:xfrm>
            <a:off x="10114928" y="1913449"/>
            <a:ext cx="859400" cy="62135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1F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729855" y="3048000"/>
            <a:ext cx="833120" cy="3338830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7916545" y="3281045"/>
            <a:ext cx="459740" cy="24580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服饰、服饰配套</a:t>
            </a:r>
            <a:endParaRPr 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729990" y="5894070"/>
            <a:ext cx="4000500" cy="518795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5004435" y="5969000"/>
            <a:ext cx="1955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零售、轻食</a:t>
            </a:r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234055" y="3048000"/>
            <a:ext cx="907415" cy="2524125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3421380" y="3281045"/>
            <a:ext cx="459740" cy="1886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珠宝、化妆品</a:t>
            </a:r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224020" y="3354070"/>
            <a:ext cx="3421380" cy="502920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4224655" y="3951605"/>
            <a:ext cx="3422650" cy="1620520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5385679" y="3421379"/>
            <a:ext cx="127566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潮品运动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1"/>
          <p:cNvSpPr txBox="1"/>
          <p:nvPr/>
        </p:nvSpPr>
        <p:spPr>
          <a:xfrm>
            <a:off x="4359910" y="3987165"/>
            <a:ext cx="3243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少淑女装、时尚休闲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1"/>
          <p:cNvSpPr txBox="1"/>
          <p:nvPr/>
        </p:nvSpPr>
        <p:spPr>
          <a:xfrm>
            <a:off x="4318000" y="4859655"/>
            <a:ext cx="3243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运动集合店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4940" y="739140"/>
            <a:ext cx="117367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规划后：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永辉缩面，电梯拆除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部，增加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个铺位，从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个铺增加到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个铺，从而提升品牌丰富度和吸客能力，并提升租金收益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43405" y="1343025"/>
            <a:ext cx="7778115" cy="5445125"/>
          </a:xfrm>
          <a:prstGeom prst="rect">
            <a:avLst/>
          </a:prstGeom>
        </p:spPr>
      </p:pic>
      <p:pic>
        <p:nvPicPr>
          <p:cNvPr id="3" name="Picture 3" descr="WechatIMG33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1899" y="319936"/>
            <a:ext cx="2755901" cy="3942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7443" y="154517"/>
            <a:ext cx="25336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2F-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业态分布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9574" y="739049"/>
            <a:ext cx="119070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524000" y="739140"/>
            <a:ext cx="72078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当前：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2F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楼层合计铺位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营商户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866782" y="2007005"/>
            <a:ext cx="859400" cy="62135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2F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6" name="图片 1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5885" y="5690235"/>
            <a:ext cx="715645" cy="1924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WechatIMG3355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851899" y="319936"/>
            <a:ext cx="2755901" cy="3942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7443" y="154517"/>
            <a:ext cx="25336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2F-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区块规划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9574" y="739049"/>
            <a:ext cx="119070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28650" y="739140"/>
            <a:ext cx="1173670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规划后：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永辉缩面，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招调以男女青休集合馆、生活配套、品质家居为主题，带动目的型消费。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866782" y="2007005"/>
            <a:ext cx="859400" cy="62135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2F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755" y="1198245"/>
            <a:ext cx="7509510" cy="569849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154930" y="2421890"/>
            <a:ext cx="3836035" cy="1894205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7769860" y="4316095"/>
            <a:ext cx="1255395" cy="2366010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8021320" y="4630420"/>
            <a:ext cx="459740" cy="20516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配饰杂品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53335" y="2421255"/>
            <a:ext cx="2601595" cy="3840480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3769995" y="3269615"/>
            <a:ext cx="459740" cy="17341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服装、生活配套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154930" y="4316730"/>
            <a:ext cx="2534920" cy="2204085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5481955" y="4874895"/>
            <a:ext cx="149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主力店永辉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68340" y="2764155"/>
            <a:ext cx="2484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男女集合、居家配套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WechatIMG3355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851899" y="319936"/>
            <a:ext cx="2755901" cy="39423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7443" y="214842"/>
            <a:ext cx="25336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3F-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业态分布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9574" y="811439"/>
            <a:ext cx="119070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10476878" y="1179389"/>
            <a:ext cx="859400" cy="62135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3F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76095" y="931545"/>
            <a:ext cx="1231900" cy="454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1415" y="1558925"/>
            <a:ext cx="7103745" cy="4965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05025" y="905330"/>
            <a:ext cx="10186597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当前：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楼层原合计铺位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个，在营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WPS 演示</Application>
  <PresentationFormat>宽屏</PresentationFormat>
  <Paragraphs>198</Paragraphs>
  <Slides>12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萧山宝龙广场B1层业态分布：</vt:lpstr>
      <vt:lpstr>萧山宝龙广场1F层业态分布： </vt:lpstr>
      <vt:lpstr>萧山宝龙广场2F层业态分布：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读你</cp:lastModifiedBy>
  <cp:revision>760</cp:revision>
  <dcterms:created xsi:type="dcterms:W3CDTF">2020-07-30T09:26:00Z</dcterms:created>
  <dcterms:modified xsi:type="dcterms:W3CDTF">2020-10-22T03:05:56Z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