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37" r:id="rId3"/>
    <p:sldId id="284" r:id="rId5"/>
    <p:sldId id="285" r:id="rId6"/>
    <p:sldId id="286" r:id="rId7"/>
    <p:sldId id="287" r:id="rId8"/>
    <p:sldId id="288" r:id="rId9"/>
    <p:sldId id="289" r:id="rId10"/>
    <p:sldId id="291" r:id="rId11"/>
    <p:sldId id="292" r:id="rId12"/>
    <p:sldId id="385" r:id="rId13"/>
    <p:sldId id="294" r:id="rId14"/>
    <p:sldId id="295" r:id="rId15"/>
    <p:sldId id="296" r:id="rId16"/>
    <p:sldId id="424" r:id="rId17"/>
    <p:sldId id="425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86" r:id="rId27"/>
    <p:sldId id="387" r:id="rId28"/>
    <p:sldId id="466" r:id="rId29"/>
    <p:sldId id="475" r:id="rId30"/>
    <p:sldId id="476" r:id="rId31"/>
    <p:sldId id="472" r:id="rId32"/>
    <p:sldId id="477" r:id="rId33"/>
    <p:sldId id="440" r:id="rId34"/>
    <p:sldId id="471" r:id="rId35"/>
  </p:sldIdLst>
  <p:sldSz cx="9144000" cy="5143500" type="screen16x9"/>
  <p:notesSz cx="6858000" cy="9144000"/>
  <p:custDataLst>
    <p:tags r:id="rId40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0" userDrawn="1">
          <p15:clr>
            <a:srgbClr val="A4A3A4"/>
          </p15:clr>
        </p15:guide>
        <p15:guide id="2" pos="295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ngying0010" initials="j" lastIdx="1" clrIdx="0"/>
  <p:cmAuthor id="0" name="姜伟光" initials="" lastIdx="1" clrIdx="0"/>
  <p:cmAuthor id="7" name="郑惠宜" initials="p" lastIdx="1" clrIdx="4"/>
  <p:cmAuthor id="2" name="Author" initials="A" lastIdx="8" clrIdx="1"/>
  <p:cmAuthor id="3" name="xie huiying" initials="xh" lastIdx="1" clrIdx="2"/>
  <p:cmAuthor id="4" name="Administrator" initials="A" lastIdx="1" clrIdx="0"/>
  <p:cmAuthor id="5" name="焦鑫" initials="焦鑫" lastIdx="4" clrIdx="2"/>
  <p:cmAuthor id="6" name="儒 李" initials="儒" lastIdx="1" clrIdx="3"/>
  <p:cmAuthor id="1483810881" name="WPS_1679281038" initials="W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BA203"/>
    <a:srgbClr val="0266B4"/>
    <a:srgbClr val="F8832D"/>
    <a:srgbClr val="3C3C3C"/>
    <a:srgbClr val="9B1E23"/>
    <a:srgbClr val="D60000"/>
    <a:srgbClr val="595959"/>
    <a:srgbClr val="B40000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6" autoAdjust="0"/>
    <p:restoredTop sz="94660"/>
  </p:normalViewPr>
  <p:slideViewPr>
    <p:cSldViewPr snapToGrid="0" showGuides="1">
      <p:cViewPr>
        <p:scale>
          <a:sx n="101" d="100"/>
          <a:sy n="101" d="100"/>
        </p:scale>
        <p:origin x="54" y="327"/>
      </p:cViewPr>
      <p:guideLst>
        <p:guide orient="horz" pos="1530"/>
        <p:guide pos="295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47.xml"/><Relationship Id="rId4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4CE4F-0F5E-4A4B-A818-201B4A2C93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280AC-A647-4255-AC62-45EE4BE83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167-7902-4898-B952-77959DB73C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C6A60-F0C7-4C1A-B007-6E1FF3B092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167-7902-4898-B952-77959DB73C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C6A60-F0C7-4C1A-B007-6E1FF3B092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167-7902-4898-B952-77959DB73C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C6A60-F0C7-4C1A-B007-6E1FF3B092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4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自由: 形状 55"/>
          <p:cNvSpPr/>
          <p:nvPr userDrawn="1"/>
        </p:nvSpPr>
        <p:spPr>
          <a:xfrm>
            <a:off x="-16811" y="3635829"/>
            <a:ext cx="9177621" cy="1323530"/>
          </a:xfrm>
          <a:custGeom>
            <a:avLst/>
            <a:gdLst>
              <a:gd name="connsiteX0" fmla="*/ 3286000 w 12236828"/>
              <a:gd name="connsiteY0" fmla="*/ 721 h 3351700"/>
              <a:gd name="connsiteX1" fmla="*/ 3544088 w 12236828"/>
              <a:gd name="connsiteY1" fmla="*/ 4523 h 3351700"/>
              <a:gd name="connsiteX2" fmla="*/ 9088532 w 12236828"/>
              <a:gd name="connsiteY2" fmla="*/ 1213891 h 3351700"/>
              <a:gd name="connsiteX3" fmla="*/ 12203713 w 12236828"/>
              <a:gd name="connsiteY3" fmla="*/ 807389 h 3351700"/>
              <a:gd name="connsiteX4" fmla="*/ 12236828 w 12236828"/>
              <a:gd name="connsiteY4" fmla="*/ 798131 h 3351700"/>
              <a:gd name="connsiteX5" fmla="*/ 12236828 w 12236828"/>
              <a:gd name="connsiteY5" fmla="*/ 3351700 h 3351700"/>
              <a:gd name="connsiteX6" fmla="*/ 0 w 12236828"/>
              <a:gd name="connsiteY6" fmla="*/ 3351700 h 3351700"/>
              <a:gd name="connsiteX7" fmla="*/ 0 w 12236828"/>
              <a:gd name="connsiteY7" fmla="*/ 706061 h 3351700"/>
              <a:gd name="connsiteX8" fmla="*/ 111156 w 12236828"/>
              <a:gd name="connsiteY8" fmla="*/ 756666 h 3351700"/>
              <a:gd name="connsiteX9" fmla="*/ 619546 w 12236828"/>
              <a:gd name="connsiteY9" fmla="*/ 800936 h 3351700"/>
              <a:gd name="connsiteX10" fmla="*/ 3286000 w 12236828"/>
              <a:gd name="connsiteY10" fmla="*/ 721 h 335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36828" h="3351700">
                <a:moveTo>
                  <a:pt x="3286000" y="721"/>
                </a:moveTo>
                <a:cubicBezTo>
                  <a:pt x="3369872" y="-931"/>
                  <a:pt x="3455869" y="222"/>
                  <a:pt x="3544088" y="4523"/>
                </a:cubicBezTo>
                <a:cubicBezTo>
                  <a:pt x="4955587" y="73349"/>
                  <a:pt x="7590721" y="1095904"/>
                  <a:pt x="9088532" y="1213891"/>
                </a:cubicBezTo>
                <a:cubicBezTo>
                  <a:pt x="10211892" y="1302381"/>
                  <a:pt x="11586579" y="976073"/>
                  <a:pt x="12203713" y="807389"/>
                </a:cubicBezTo>
                <a:lnTo>
                  <a:pt x="12236828" y="798131"/>
                </a:lnTo>
                <a:lnTo>
                  <a:pt x="12236828" y="3351700"/>
                </a:lnTo>
                <a:lnTo>
                  <a:pt x="0" y="3351700"/>
                </a:lnTo>
                <a:lnTo>
                  <a:pt x="0" y="706061"/>
                </a:lnTo>
                <a:lnTo>
                  <a:pt x="111156" y="756666"/>
                </a:lnTo>
                <a:cubicBezTo>
                  <a:pt x="245291" y="807369"/>
                  <a:pt x="410106" y="840880"/>
                  <a:pt x="619546" y="800936"/>
                </a:cubicBezTo>
                <a:cubicBezTo>
                  <a:pt x="1247865" y="681106"/>
                  <a:pt x="2027910" y="25493"/>
                  <a:pt x="3286000" y="721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自由: 形状 43"/>
          <p:cNvSpPr/>
          <p:nvPr userDrawn="1"/>
        </p:nvSpPr>
        <p:spPr>
          <a:xfrm>
            <a:off x="4204" y="3894528"/>
            <a:ext cx="9156608" cy="1231054"/>
          </a:xfrm>
          <a:custGeom>
            <a:avLst/>
            <a:gdLst>
              <a:gd name="connsiteX0" fmla="*/ 7414898 w 12208811"/>
              <a:gd name="connsiteY0" fmla="*/ 102 h 2844083"/>
              <a:gd name="connsiteX1" fmla="*/ 11514950 w 12208811"/>
              <a:gd name="connsiteY1" fmla="*/ 885006 h 2844083"/>
              <a:gd name="connsiteX2" fmla="*/ 12077232 w 12208811"/>
              <a:gd name="connsiteY2" fmla="*/ 967274 h 2844083"/>
              <a:gd name="connsiteX3" fmla="*/ 12208811 w 12208811"/>
              <a:gd name="connsiteY3" fmla="*/ 977980 h 2844083"/>
              <a:gd name="connsiteX4" fmla="*/ 12208811 w 12208811"/>
              <a:gd name="connsiteY4" fmla="*/ 2844083 h 2844083"/>
              <a:gd name="connsiteX5" fmla="*/ 0 w 12208811"/>
              <a:gd name="connsiteY5" fmla="*/ 2844083 h 2844083"/>
              <a:gd name="connsiteX6" fmla="*/ 0 w 12208811"/>
              <a:gd name="connsiteY6" fmla="*/ 797497 h 2844083"/>
              <a:gd name="connsiteX7" fmla="*/ 78760 w 12208811"/>
              <a:gd name="connsiteY7" fmla="*/ 799115 h 2844083"/>
              <a:gd name="connsiteX8" fmla="*/ 3491827 w 12208811"/>
              <a:gd name="connsiteY8" fmla="*/ 826012 h 2844083"/>
              <a:gd name="connsiteX9" fmla="*/ 7414898 w 12208811"/>
              <a:gd name="connsiteY9" fmla="*/ 102 h 284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8811" h="2844083">
                <a:moveTo>
                  <a:pt x="7414898" y="102"/>
                </a:moveTo>
                <a:cubicBezTo>
                  <a:pt x="8752085" y="9934"/>
                  <a:pt x="10630047" y="722774"/>
                  <a:pt x="11514950" y="885006"/>
                </a:cubicBezTo>
                <a:cubicBezTo>
                  <a:pt x="11736176" y="925564"/>
                  <a:pt x="11922374" y="951374"/>
                  <a:pt x="12077232" y="967274"/>
                </a:cubicBezTo>
                <a:lnTo>
                  <a:pt x="12208811" y="977980"/>
                </a:lnTo>
                <a:lnTo>
                  <a:pt x="12208811" y="2844083"/>
                </a:lnTo>
                <a:lnTo>
                  <a:pt x="0" y="2844083"/>
                </a:lnTo>
                <a:lnTo>
                  <a:pt x="0" y="797497"/>
                </a:lnTo>
                <a:lnTo>
                  <a:pt x="78760" y="799115"/>
                </a:lnTo>
                <a:cubicBezTo>
                  <a:pt x="770865" y="819963"/>
                  <a:pt x="2325783" y="950451"/>
                  <a:pt x="3491827" y="826012"/>
                </a:cubicBezTo>
                <a:cubicBezTo>
                  <a:pt x="4735608" y="693277"/>
                  <a:pt x="6077711" y="-9730"/>
                  <a:pt x="7414898" y="102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自由: 形状 36"/>
          <p:cNvSpPr/>
          <p:nvPr userDrawn="1"/>
        </p:nvSpPr>
        <p:spPr>
          <a:xfrm>
            <a:off x="-4201" y="4297638"/>
            <a:ext cx="9152405" cy="845862"/>
          </a:xfrm>
          <a:custGeom>
            <a:avLst/>
            <a:gdLst>
              <a:gd name="connsiteX0" fmla="*/ 5502885 w 12203206"/>
              <a:gd name="connsiteY0" fmla="*/ 17 h 2142056"/>
              <a:gd name="connsiteX1" fmla="*/ 5821337 w 12203206"/>
              <a:gd name="connsiteY1" fmla="*/ 5998 h 2142056"/>
              <a:gd name="connsiteX2" fmla="*/ 10961717 w 12203206"/>
              <a:gd name="connsiteY2" fmla="*/ 920398 h 2142056"/>
              <a:gd name="connsiteX3" fmla="*/ 12202564 w 12203206"/>
              <a:gd name="connsiteY3" fmla="*/ 651240 h 2142056"/>
              <a:gd name="connsiteX4" fmla="*/ 12203206 w 12203206"/>
              <a:gd name="connsiteY4" fmla="*/ 650842 h 2142056"/>
              <a:gd name="connsiteX5" fmla="*/ 12203206 w 12203206"/>
              <a:gd name="connsiteY5" fmla="*/ 2142056 h 2142056"/>
              <a:gd name="connsiteX6" fmla="*/ 0 w 12203206"/>
              <a:gd name="connsiteY6" fmla="*/ 2142056 h 2142056"/>
              <a:gd name="connsiteX7" fmla="*/ 0 w 12203206"/>
              <a:gd name="connsiteY7" fmla="*/ 328487 h 2142056"/>
              <a:gd name="connsiteX8" fmla="*/ 39132 w 12203206"/>
              <a:gd name="connsiteY8" fmla="*/ 346157 h 2142056"/>
              <a:gd name="connsiteX9" fmla="*/ 927202 w 12203206"/>
              <a:gd name="connsiteY9" fmla="*/ 507443 h 2142056"/>
              <a:gd name="connsiteX10" fmla="*/ 5502885 w 12203206"/>
              <a:gd name="connsiteY10" fmla="*/ 17 h 214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03206" h="2142056">
                <a:moveTo>
                  <a:pt x="5502885" y="17"/>
                </a:moveTo>
                <a:cubicBezTo>
                  <a:pt x="5610540" y="-205"/>
                  <a:pt x="5716810" y="1696"/>
                  <a:pt x="5821337" y="5998"/>
                </a:cubicBezTo>
                <a:cubicBezTo>
                  <a:pt x="7493755" y="74824"/>
                  <a:pt x="9797180" y="876153"/>
                  <a:pt x="10961717" y="920398"/>
                </a:cubicBezTo>
                <a:cubicBezTo>
                  <a:pt x="11543986" y="942521"/>
                  <a:pt x="11926179" y="806098"/>
                  <a:pt x="12202564" y="651240"/>
                </a:cubicBezTo>
                <a:lnTo>
                  <a:pt x="12203206" y="650842"/>
                </a:lnTo>
                <a:lnTo>
                  <a:pt x="12203206" y="2142056"/>
                </a:lnTo>
                <a:lnTo>
                  <a:pt x="0" y="2142056"/>
                </a:lnTo>
                <a:lnTo>
                  <a:pt x="0" y="328487"/>
                </a:lnTo>
                <a:lnTo>
                  <a:pt x="39132" y="346157"/>
                </a:lnTo>
                <a:cubicBezTo>
                  <a:pt x="262866" y="438368"/>
                  <a:pt x="548054" y="515893"/>
                  <a:pt x="927202" y="507443"/>
                </a:cubicBezTo>
                <a:cubicBezTo>
                  <a:pt x="1961241" y="484398"/>
                  <a:pt x="3888043" y="3348"/>
                  <a:pt x="5502885" y="1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自由: 形状 26"/>
          <p:cNvSpPr/>
          <p:nvPr userDrawn="1"/>
        </p:nvSpPr>
        <p:spPr>
          <a:xfrm>
            <a:off x="-4201" y="4471928"/>
            <a:ext cx="9144000" cy="671573"/>
          </a:xfrm>
          <a:custGeom>
            <a:avLst/>
            <a:gdLst>
              <a:gd name="connsiteX0" fmla="*/ 4095511 w 12192000"/>
              <a:gd name="connsiteY0" fmla="*/ 334 h 1700688"/>
              <a:gd name="connsiteX1" fmla="*/ 4384740 w 12192000"/>
              <a:gd name="connsiteY1" fmla="*/ 4626 h 1700688"/>
              <a:gd name="connsiteX2" fmla="*/ 9556000 w 12192000"/>
              <a:gd name="connsiteY2" fmla="*/ 948523 h 1700688"/>
              <a:gd name="connsiteX3" fmla="*/ 11942603 w 12192000"/>
              <a:gd name="connsiteY3" fmla="*/ 526811 h 1700688"/>
              <a:gd name="connsiteX4" fmla="*/ 12192000 w 12192000"/>
              <a:gd name="connsiteY4" fmla="*/ 445414 h 1700688"/>
              <a:gd name="connsiteX5" fmla="*/ 12192000 w 12192000"/>
              <a:gd name="connsiteY5" fmla="*/ 1700688 h 1700688"/>
              <a:gd name="connsiteX6" fmla="*/ 0 w 12192000"/>
              <a:gd name="connsiteY6" fmla="*/ 1700688 h 1700688"/>
              <a:gd name="connsiteX7" fmla="*/ 0 w 12192000"/>
              <a:gd name="connsiteY7" fmla="*/ 525611 h 1700688"/>
              <a:gd name="connsiteX8" fmla="*/ 110445 w 12192000"/>
              <a:gd name="connsiteY8" fmla="*/ 550487 h 1700688"/>
              <a:gd name="connsiteX9" fmla="*/ 321607 w 12192000"/>
              <a:gd name="connsiteY9" fmla="*/ 565065 h 1700688"/>
              <a:gd name="connsiteX10" fmla="*/ 4095511 w 12192000"/>
              <a:gd name="connsiteY10" fmla="*/ 334 h 1700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1700688">
                <a:moveTo>
                  <a:pt x="4095511" y="334"/>
                </a:moveTo>
                <a:cubicBezTo>
                  <a:pt x="4192077" y="-693"/>
                  <a:pt x="4288549" y="632"/>
                  <a:pt x="4384740" y="4626"/>
                </a:cubicBezTo>
                <a:cubicBezTo>
                  <a:pt x="5923806" y="68536"/>
                  <a:pt x="8140059" y="909194"/>
                  <a:pt x="9556000" y="948523"/>
                </a:cubicBezTo>
                <a:cubicBezTo>
                  <a:pt x="10440962" y="973104"/>
                  <a:pt x="11287850" y="736515"/>
                  <a:pt x="11942603" y="526811"/>
                </a:cubicBezTo>
                <a:lnTo>
                  <a:pt x="12192000" y="445414"/>
                </a:lnTo>
                <a:lnTo>
                  <a:pt x="12192000" y="1700688"/>
                </a:lnTo>
                <a:lnTo>
                  <a:pt x="0" y="1700688"/>
                </a:lnTo>
                <a:lnTo>
                  <a:pt x="0" y="525611"/>
                </a:lnTo>
                <a:lnTo>
                  <a:pt x="110445" y="550487"/>
                </a:lnTo>
                <a:cubicBezTo>
                  <a:pt x="176450" y="560248"/>
                  <a:pt x="246698" y="565469"/>
                  <a:pt x="321607" y="565065"/>
                </a:cubicBezTo>
                <a:cubicBezTo>
                  <a:pt x="1177712" y="560457"/>
                  <a:pt x="2647039" y="15745"/>
                  <a:pt x="4095511" y="33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167-7902-4898-B952-77959DB73C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C6A60-F0C7-4C1A-B007-6E1FF3B092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167-7902-4898-B952-77959DB73C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C6A60-F0C7-4C1A-B007-6E1FF3B092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 rot="10800000" flipV="1">
            <a:off x="7746714" y="-1"/>
            <a:ext cx="1087354" cy="750617"/>
          </a:xfrm>
          <a:prstGeom prst="rect">
            <a:avLst/>
          </a:prstGeom>
          <a:solidFill>
            <a:srgbClr val="D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0" y="750617"/>
            <a:ext cx="9144000" cy="0"/>
          </a:xfrm>
          <a:prstGeom prst="line">
            <a:avLst/>
          </a:prstGeom>
          <a:ln w="12700">
            <a:solidFill>
              <a:srgbClr val="D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 userDrawn="1"/>
        </p:nvSpPr>
        <p:spPr>
          <a:xfrm rot="10800000" flipV="1">
            <a:off x="1" y="332646"/>
            <a:ext cx="279989" cy="365998"/>
          </a:xfrm>
          <a:prstGeom prst="rect">
            <a:avLst/>
          </a:prstGeom>
          <a:solidFill>
            <a:srgbClr val="D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864825" y="320786"/>
            <a:ext cx="858523" cy="3103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167-7902-4898-B952-77959DB73C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C6A60-F0C7-4C1A-B007-6E1FF3B092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167-7902-4898-B952-77959DB73C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C6A60-F0C7-4C1A-B007-6E1FF3B092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167-7902-4898-B952-77959DB73C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C6A60-F0C7-4C1A-B007-6E1FF3B092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15167-7902-4898-B952-77959DB73C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C6A60-F0C7-4C1A-B007-6E1FF3B0929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95.png"/><Relationship Id="rId8" Type="http://schemas.openxmlformats.org/officeDocument/2006/relationships/image" Target="../media/image94.png"/><Relationship Id="rId71" Type="http://schemas.openxmlformats.org/officeDocument/2006/relationships/slideLayout" Target="../slideLayouts/slideLayout24.xml"/><Relationship Id="rId70" Type="http://schemas.openxmlformats.org/officeDocument/2006/relationships/image" Target="../media/image156.png"/><Relationship Id="rId7" Type="http://schemas.openxmlformats.org/officeDocument/2006/relationships/image" Target="../media/image93.png"/><Relationship Id="rId69" Type="http://schemas.openxmlformats.org/officeDocument/2006/relationships/image" Target="../media/image155.png"/><Relationship Id="rId68" Type="http://schemas.openxmlformats.org/officeDocument/2006/relationships/image" Target="../media/image154.png"/><Relationship Id="rId67" Type="http://schemas.openxmlformats.org/officeDocument/2006/relationships/image" Target="../media/image153.png"/><Relationship Id="rId66" Type="http://schemas.openxmlformats.org/officeDocument/2006/relationships/image" Target="../media/image152.png"/><Relationship Id="rId65" Type="http://schemas.openxmlformats.org/officeDocument/2006/relationships/image" Target="../media/image151.png"/><Relationship Id="rId64" Type="http://schemas.openxmlformats.org/officeDocument/2006/relationships/image" Target="../media/image150.png"/><Relationship Id="rId63" Type="http://schemas.openxmlformats.org/officeDocument/2006/relationships/image" Target="../media/image149.png"/><Relationship Id="rId62" Type="http://schemas.openxmlformats.org/officeDocument/2006/relationships/image" Target="../media/image148.png"/><Relationship Id="rId61" Type="http://schemas.openxmlformats.org/officeDocument/2006/relationships/image" Target="../media/image147.png"/><Relationship Id="rId60" Type="http://schemas.openxmlformats.org/officeDocument/2006/relationships/image" Target="../media/image146.png"/><Relationship Id="rId6" Type="http://schemas.openxmlformats.org/officeDocument/2006/relationships/image" Target="../media/image92.png"/><Relationship Id="rId59" Type="http://schemas.openxmlformats.org/officeDocument/2006/relationships/image" Target="../media/image145.png"/><Relationship Id="rId58" Type="http://schemas.openxmlformats.org/officeDocument/2006/relationships/image" Target="../media/image144.png"/><Relationship Id="rId57" Type="http://schemas.openxmlformats.org/officeDocument/2006/relationships/image" Target="../media/image143.png"/><Relationship Id="rId56" Type="http://schemas.openxmlformats.org/officeDocument/2006/relationships/image" Target="../media/image142.png"/><Relationship Id="rId55" Type="http://schemas.openxmlformats.org/officeDocument/2006/relationships/image" Target="../media/image141.png"/><Relationship Id="rId54" Type="http://schemas.openxmlformats.org/officeDocument/2006/relationships/image" Target="../media/image140.png"/><Relationship Id="rId53" Type="http://schemas.openxmlformats.org/officeDocument/2006/relationships/image" Target="../media/image139.png"/><Relationship Id="rId52" Type="http://schemas.openxmlformats.org/officeDocument/2006/relationships/image" Target="../media/image138.png"/><Relationship Id="rId51" Type="http://schemas.openxmlformats.org/officeDocument/2006/relationships/image" Target="../media/image137.png"/><Relationship Id="rId50" Type="http://schemas.openxmlformats.org/officeDocument/2006/relationships/image" Target="../media/image136.png"/><Relationship Id="rId5" Type="http://schemas.openxmlformats.org/officeDocument/2006/relationships/image" Target="../media/image91.png"/><Relationship Id="rId49" Type="http://schemas.openxmlformats.org/officeDocument/2006/relationships/image" Target="../media/image135.png"/><Relationship Id="rId48" Type="http://schemas.openxmlformats.org/officeDocument/2006/relationships/image" Target="../media/image134.png"/><Relationship Id="rId47" Type="http://schemas.openxmlformats.org/officeDocument/2006/relationships/image" Target="../media/image133.png"/><Relationship Id="rId46" Type="http://schemas.openxmlformats.org/officeDocument/2006/relationships/image" Target="../media/image132.png"/><Relationship Id="rId45" Type="http://schemas.openxmlformats.org/officeDocument/2006/relationships/image" Target="../media/image131.png"/><Relationship Id="rId44" Type="http://schemas.openxmlformats.org/officeDocument/2006/relationships/image" Target="../media/image130.png"/><Relationship Id="rId43" Type="http://schemas.openxmlformats.org/officeDocument/2006/relationships/image" Target="../media/image129.png"/><Relationship Id="rId42" Type="http://schemas.openxmlformats.org/officeDocument/2006/relationships/image" Target="../media/image128.png"/><Relationship Id="rId41" Type="http://schemas.openxmlformats.org/officeDocument/2006/relationships/image" Target="../media/image127.png"/><Relationship Id="rId40" Type="http://schemas.openxmlformats.org/officeDocument/2006/relationships/image" Target="../media/image126.png"/><Relationship Id="rId4" Type="http://schemas.openxmlformats.org/officeDocument/2006/relationships/image" Target="../media/image90.png"/><Relationship Id="rId39" Type="http://schemas.openxmlformats.org/officeDocument/2006/relationships/image" Target="../media/image125.png"/><Relationship Id="rId38" Type="http://schemas.openxmlformats.org/officeDocument/2006/relationships/image" Target="../media/image124.png"/><Relationship Id="rId37" Type="http://schemas.openxmlformats.org/officeDocument/2006/relationships/image" Target="../media/image123.png"/><Relationship Id="rId36" Type="http://schemas.openxmlformats.org/officeDocument/2006/relationships/image" Target="../media/image122.png"/><Relationship Id="rId35" Type="http://schemas.openxmlformats.org/officeDocument/2006/relationships/image" Target="../media/image121.png"/><Relationship Id="rId34" Type="http://schemas.openxmlformats.org/officeDocument/2006/relationships/image" Target="../media/image120.png"/><Relationship Id="rId33" Type="http://schemas.openxmlformats.org/officeDocument/2006/relationships/image" Target="../media/image119.png"/><Relationship Id="rId32" Type="http://schemas.openxmlformats.org/officeDocument/2006/relationships/image" Target="../media/image118.png"/><Relationship Id="rId31" Type="http://schemas.openxmlformats.org/officeDocument/2006/relationships/image" Target="../media/image117.png"/><Relationship Id="rId30" Type="http://schemas.openxmlformats.org/officeDocument/2006/relationships/image" Target="../media/image116.png"/><Relationship Id="rId3" Type="http://schemas.openxmlformats.org/officeDocument/2006/relationships/image" Target="../media/image89.png"/><Relationship Id="rId29" Type="http://schemas.openxmlformats.org/officeDocument/2006/relationships/image" Target="../media/image115.png"/><Relationship Id="rId28" Type="http://schemas.openxmlformats.org/officeDocument/2006/relationships/image" Target="../media/image114.png"/><Relationship Id="rId27" Type="http://schemas.openxmlformats.org/officeDocument/2006/relationships/image" Target="../media/image113.png"/><Relationship Id="rId26" Type="http://schemas.openxmlformats.org/officeDocument/2006/relationships/image" Target="../media/image112.png"/><Relationship Id="rId25" Type="http://schemas.openxmlformats.org/officeDocument/2006/relationships/image" Target="../media/image111.png"/><Relationship Id="rId24" Type="http://schemas.openxmlformats.org/officeDocument/2006/relationships/image" Target="../media/image110.png"/><Relationship Id="rId23" Type="http://schemas.openxmlformats.org/officeDocument/2006/relationships/image" Target="../media/image109.png"/><Relationship Id="rId22" Type="http://schemas.openxmlformats.org/officeDocument/2006/relationships/image" Target="../media/image108.png"/><Relationship Id="rId21" Type="http://schemas.openxmlformats.org/officeDocument/2006/relationships/image" Target="../media/image107.png"/><Relationship Id="rId20" Type="http://schemas.openxmlformats.org/officeDocument/2006/relationships/image" Target="../media/image106.png"/><Relationship Id="rId2" Type="http://schemas.openxmlformats.org/officeDocument/2006/relationships/image" Target="../media/image88.png"/><Relationship Id="rId19" Type="http://schemas.openxmlformats.org/officeDocument/2006/relationships/image" Target="../media/image105.png"/><Relationship Id="rId18" Type="http://schemas.openxmlformats.org/officeDocument/2006/relationships/image" Target="../media/image104.png"/><Relationship Id="rId17" Type="http://schemas.openxmlformats.org/officeDocument/2006/relationships/image" Target="../media/image103.png"/><Relationship Id="rId16" Type="http://schemas.openxmlformats.org/officeDocument/2006/relationships/image" Target="../media/image102.png"/><Relationship Id="rId15" Type="http://schemas.openxmlformats.org/officeDocument/2006/relationships/image" Target="../media/image101.png"/><Relationship Id="rId14" Type="http://schemas.openxmlformats.org/officeDocument/2006/relationships/image" Target="../media/image100.png"/><Relationship Id="rId13" Type="http://schemas.openxmlformats.org/officeDocument/2006/relationships/image" Target="../media/image99.png"/><Relationship Id="rId12" Type="http://schemas.openxmlformats.org/officeDocument/2006/relationships/image" Target="../media/image98.png"/><Relationship Id="rId11" Type="http://schemas.openxmlformats.org/officeDocument/2006/relationships/image" Target="../media/image97.png"/><Relationship Id="rId10" Type="http://schemas.openxmlformats.org/officeDocument/2006/relationships/image" Target="../media/image96.png"/><Relationship Id="rId1" Type="http://schemas.openxmlformats.org/officeDocument/2006/relationships/image" Target="../media/image87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5.png"/><Relationship Id="rId89" Type="http://schemas.openxmlformats.org/officeDocument/2006/relationships/slideLayout" Target="../slideLayouts/slideLayout2.xml"/><Relationship Id="rId88" Type="http://schemas.openxmlformats.org/officeDocument/2006/relationships/image" Target="../media/image244.png"/><Relationship Id="rId87" Type="http://schemas.openxmlformats.org/officeDocument/2006/relationships/image" Target="../media/image243.png"/><Relationship Id="rId86" Type="http://schemas.openxmlformats.org/officeDocument/2006/relationships/image" Target="../media/image242.png"/><Relationship Id="rId85" Type="http://schemas.openxmlformats.org/officeDocument/2006/relationships/image" Target="../media/image241.png"/><Relationship Id="rId84" Type="http://schemas.openxmlformats.org/officeDocument/2006/relationships/image" Target="../media/image240.png"/><Relationship Id="rId83" Type="http://schemas.openxmlformats.org/officeDocument/2006/relationships/image" Target="../media/image239.png"/><Relationship Id="rId82" Type="http://schemas.openxmlformats.org/officeDocument/2006/relationships/image" Target="../media/image238.png"/><Relationship Id="rId81" Type="http://schemas.openxmlformats.org/officeDocument/2006/relationships/image" Target="../media/image237.png"/><Relationship Id="rId80" Type="http://schemas.openxmlformats.org/officeDocument/2006/relationships/image" Target="../media/image236.png"/><Relationship Id="rId8" Type="http://schemas.openxmlformats.org/officeDocument/2006/relationships/image" Target="../media/image164.png"/><Relationship Id="rId79" Type="http://schemas.openxmlformats.org/officeDocument/2006/relationships/image" Target="../media/image235.png"/><Relationship Id="rId78" Type="http://schemas.openxmlformats.org/officeDocument/2006/relationships/image" Target="../media/image234.png"/><Relationship Id="rId77" Type="http://schemas.openxmlformats.org/officeDocument/2006/relationships/image" Target="../media/image233.png"/><Relationship Id="rId76" Type="http://schemas.openxmlformats.org/officeDocument/2006/relationships/image" Target="../media/image232.png"/><Relationship Id="rId75" Type="http://schemas.openxmlformats.org/officeDocument/2006/relationships/image" Target="../media/image231.png"/><Relationship Id="rId74" Type="http://schemas.openxmlformats.org/officeDocument/2006/relationships/image" Target="../media/image230.png"/><Relationship Id="rId73" Type="http://schemas.openxmlformats.org/officeDocument/2006/relationships/image" Target="../media/image229.png"/><Relationship Id="rId72" Type="http://schemas.openxmlformats.org/officeDocument/2006/relationships/image" Target="../media/image228.png"/><Relationship Id="rId71" Type="http://schemas.openxmlformats.org/officeDocument/2006/relationships/image" Target="../media/image227.png"/><Relationship Id="rId70" Type="http://schemas.openxmlformats.org/officeDocument/2006/relationships/image" Target="../media/image226.png"/><Relationship Id="rId7" Type="http://schemas.openxmlformats.org/officeDocument/2006/relationships/image" Target="../media/image163.png"/><Relationship Id="rId69" Type="http://schemas.openxmlformats.org/officeDocument/2006/relationships/image" Target="../media/image225.png"/><Relationship Id="rId68" Type="http://schemas.openxmlformats.org/officeDocument/2006/relationships/image" Target="../media/image224.png"/><Relationship Id="rId67" Type="http://schemas.openxmlformats.org/officeDocument/2006/relationships/image" Target="../media/image223.png"/><Relationship Id="rId66" Type="http://schemas.openxmlformats.org/officeDocument/2006/relationships/image" Target="../media/image222.png"/><Relationship Id="rId65" Type="http://schemas.openxmlformats.org/officeDocument/2006/relationships/image" Target="../media/image221.png"/><Relationship Id="rId64" Type="http://schemas.openxmlformats.org/officeDocument/2006/relationships/image" Target="../media/image220.png"/><Relationship Id="rId63" Type="http://schemas.openxmlformats.org/officeDocument/2006/relationships/image" Target="../media/image219.png"/><Relationship Id="rId62" Type="http://schemas.openxmlformats.org/officeDocument/2006/relationships/image" Target="../media/image218.png"/><Relationship Id="rId61" Type="http://schemas.openxmlformats.org/officeDocument/2006/relationships/image" Target="../media/image217.png"/><Relationship Id="rId60" Type="http://schemas.openxmlformats.org/officeDocument/2006/relationships/image" Target="../media/image216.png"/><Relationship Id="rId6" Type="http://schemas.openxmlformats.org/officeDocument/2006/relationships/image" Target="../media/image162.png"/><Relationship Id="rId59" Type="http://schemas.openxmlformats.org/officeDocument/2006/relationships/image" Target="../media/image215.png"/><Relationship Id="rId58" Type="http://schemas.openxmlformats.org/officeDocument/2006/relationships/image" Target="../media/image214.png"/><Relationship Id="rId57" Type="http://schemas.openxmlformats.org/officeDocument/2006/relationships/image" Target="../media/image213.png"/><Relationship Id="rId56" Type="http://schemas.openxmlformats.org/officeDocument/2006/relationships/image" Target="../media/image212.png"/><Relationship Id="rId55" Type="http://schemas.openxmlformats.org/officeDocument/2006/relationships/image" Target="../media/image211.png"/><Relationship Id="rId54" Type="http://schemas.openxmlformats.org/officeDocument/2006/relationships/image" Target="../media/image210.png"/><Relationship Id="rId53" Type="http://schemas.openxmlformats.org/officeDocument/2006/relationships/image" Target="../media/image209.png"/><Relationship Id="rId52" Type="http://schemas.openxmlformats.org/officeDocument/2006/relationships/image" Target="../media/image208.png"/><Relationship Id="rId51" Type="http://schemas.openxmlformats.org/officeDocument/2006/relationships/image" Target="../media/image207.png"/><Relationship Id="rId50" Type="http://schemas.openxmlformats.org/officeDocument/2006/relationships/image" Target="../media/image206.png"/><Relationship Id="rId5" Type="http://schemas.openxmlformats.org/officeDocument/2006/relationships/image" Target="../media/image161.png"/><Relationship Id="rId49" Type="http://schemas.openxmlformats.org/officeDocument/2006/relationships/image" Target="../media/image205.png"/><Relationship Id="rId48" Type="http://schemas.openxmlformats.org/officeDocument/2006/relationships/image" Target="../media/image204.png"/><Relationship Id="rId47" Type="http://schemas.openxmlformats.org/officeDocument/2006/relationships/image" Target="../media/image203.png"/><Relationship Id="rId46" Type="http://schemas.openxmlformats.org/officeDocument/2006/relationships/image" Target="../media/image202.png"/><Relationship Id="rId45" Type="http://schemas.openxmlformats.org/officeDocument/2006/relationships/image" Target="../media/image201.png"/><Relationship Id="rId44" Type="http://schemas.openxmlformats.org/officeDocument/2006/relationships/image" Target="../media/image200.png"/><Relationship Id="rId43" Type="http://schemas.openxmlformats.org/officeDocument/2006/relationships/image" Target="../media/image199.png"/><Relationship Id="rId42" Type="http://schemas.openxmlformats.org/officeDocument/2006/relationships/image" Target="../media/image198.png"/><Relationship Id="rId41" Type="http://schemas.openxmlformats.org/officeDocument/2006/relationships/image" Target="../media/image197.png"/><Relationship Id="rId40" Type="http://schemas.openxmlformats.org/officeDocument/2006/relationships/image" Target="../media/image196.png"/><Relationship Id="rId4" Type="http://schemas.openxmlformats.org/officeDocument/2006/relationships/image" Target="../media/image160.png"/><Relationship Id="rId39" Type="http://schemas.openxmlformats.org/officeDocument/2006/relationships/image" Target="../media/image195.png"/><Relationship Id="rId38" Type="http://schemas.openxmlformats.org/officeDocument/2006/relationships/image" Target="../media/image194.png"/><Relationship Id="rId37" Type="http://schemas.openxmlformats.org/officeDocument/2006/relationships/image" Target="../media/image193.png"/><Relationship Id="rId36" Type="http://schemas.openxmlformats.org/officeDocument/2006/relationships/image" Target="../media/image192.png"/><Relationship Id="rId35" Type="http://schemas.openxmlformats.org/officeDocument/2006/relationships/image" Target="../media/image191.png"/><Relationship Id="rId34" Type="http://schemas.openxmlformats.org/officeDocument/2006/relationships/image" Target="../media/image190.png"/><Relationship Id="rId33" Type="http://schemas.openxmlformats.org/officeDocument/2006/relationships/image" Target="../media/image189.png"/><Relationship Id="rId32" Type="http://schemas.openxmlformats.org/officeDocument/2006/relationships/image" Target="../media/image188.png"/><Relationship Id="rId31" Type="http://schemas.openxmlformats.org/officeDocument/2006/relationships/image" Target="../media/image187.png"/><Relationship Id="rId30" Type="http://schemas.openxmlformats.org/officeDocument/2006/relationships/image" Target="../media/image186.png"/><Relationship Id="rId3" Type="http://schemas.openxmlformats.org/officeDocument/2006/relationships/image" Target="../media/image159.png"/><Relationship Id="rId29" Type="http://schemas.openxmlformats.org/officeDocument/2006/relationships/image" Target="../media/image185.png"/><Relationship Id="rId28" Type="http://schemas.openxmlformats.org/officeDocument/2006/relationships/image" Target="../media/image184.png"/><Relationship Id="rId27" Type="http://schemas.openxmlformats.org/officeDocument/2006/relationships/image" Target="../media/image183.png"/><Relationship Id="rId26" Type="http://schemas.openxmlformats.org/officeDocument/2006/relationships/image" Target="../media/image182.png"/><Relationship Id="rId25" Type="http://schemas.openxmlformats.org/officeDocument/2006/relationships/image" Target="../media/image181.png"/><Relationship Id="rId24" Type="http://schemas.openxmlformats.org/officeDocument/2006/relationships/image" Target="../media/image180.png"/><Relationship Id="rId23" Type="http://schemas.openxmlformats.org/officeDocument/2006/relationships/image" Target="../media/image179.png"/><Relationship Id="rId22" Type="http://schemas.openxmlformats.org/officeDocument/2006/relationships/image" Target="../media/image178.png"/><Relationship Id="rId21" Type="http://schemas.openxmlformats.org/officeDocument/2006/relationships/image" Target="../media/image177.png"/><Relationship Id="rId20" Type="http://schemas.openxmlformats.org/officeDocument/2006/relationships/image" Target="../media/image176.png"/><Relationship Id="rId2" Type="http://schemas.openxmlformats.org/officeDocument/2006/relationships/image" Target="../media/image158.jpeg"/><Relationship Id="rId19" Type="http://schemas.openxmlformats.org/officeDocument/2006/relationships/image" Target="../media/image175.png"/><Relationship Id="rId18" Type="http://schemas.openxmlformats.org/officeDocument/2006/relationships/image" Target="../media/image174.png"/><Relationship Id="rId17" Type="http://schemas.openxmlformats.org/officeDocument/2006/relationships/image" Target="../media/image173.png"/><Relationship Id="rId16" Type="http://schemas.openxmlformats.org/officeDocument/2006/relationships/image" Target="../media/image172.png"/><Relationship Id="rId15" Type="http://schemas.openxmlformats.org/officeDocument/2006/relationships/image" Target="../media/image171.png"/><Relationship Id="rId14" Type="http://schemas.openxmlformats.org/officeDocument/2006/relationships/image" Target="../media/image170.png"/><Relationship Id="rId13" Type="http://schemas.openxmlformats.org/officeDocument/2006/relationships/image" Target="../media/image169.png"/><Relationship Id="rId12" Type="http://schemas.openxmlformats.org/officeDocument/2006/relationships/image" Target="../media/image168.png"/><Relationship Id="rId11" Type="http://schemas.openxmlformats.org/officeDocument/2006/relationships/image" Target="../media/image167.png"/><Relationship Id="rId10" Type="http://schemas.openxmlformats.org/officeDocument/2006/relationships/image" Target="../media/image166.png"/><Relationship Id="rId1" Type="http://schemas.openxmlformats.org/officeDocument/2006/relationships/image" Target="../media/image15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7" Type="http://schemas.openxmlformats.org/officeDocument/2006/relationships/image" Target="../media/image248.jpeg"/><Relationship Id="rId6" Type="http://schemas.openxmlformats.org/officeDocument/2006/relationships/image" Target="../media/image247.jpeg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7.png"/><Relationship Id="rId8" Type="http://schemas.openxmlformats.org/officeDocument/2006/relationships/image" Target="../media/image256.jpeg"/><Relationship Id="rId7" Type="http://schemas.openxmlformats.org/officeDocument/2006/relationships/image" Target="../media/image255.png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4" Type="http://schemas.openxmlformats.org/officeDocument/2006/relationships/image" Target="../media/image252.jpeg"/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6" Type="http://schemas.openxmlformats.org/officeDocument/2006/relationships/slideLayout" Target="../slideLayouts/slideLayout24.xml"/><Relationship Id="rId15" Type="http://schemas.openxmlformats.org/officeDocument/2006/relationships/image" Target="../media/image263.jpeg"/><Relationship Id="rId14" Type="http://schemas.openxmlformats.org/officeDocument/2006/relationships/image" Target="../media/image262.png"/><Relationship Id="rId13" Type="http://schemas.openxmlformats.org/officeDocument/2006/relationships/image" Target="../media/image261.png"/><Relationship Id="rId12" Type="http://schemas.openxmlformats.org/officeDocument/2006/relationships/image" Target="../media/image260.jpeg"/><Relationship Id="rId11" Type="http://schemas.openxmlformats.org/officeDocument/2006/relationships/image" Target="../media/image259.png"/><Relationship Id="rId10" Type="http://schemas.openxmlformats.org/officeDocument/2006/relationships/image" Target="../media/image258.jpeg"/><Relationship Id="rId1" Type="http://schemas.openxmlformats.org/officeDocument/2006/relationships/image" Target="../media/image249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tags" Target="../tags/tag2.xml"/><Relationship Id="rId3" Type="http://schemas.openxmlformats.org/officeDocument/2006/relationships/image" Target="../media/image259.png"/><Relationship Id="rId2" Type="http://schemas.openxmlformats.org/officeDocument/2006/relationships/image" Target="../media/image257.png"/><Relationship Id="rId1" Type="http://schemas.openxmlformats.org/officeDocument/2006/relationships/image" Target="../media/image25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tags" Target="../tags/tag3.xml"/><Relationship Id="rId3" Type="http://schemas.openxmlformats.org/officeDocument/2006/relationships/image" Target="../media/image259.png"/><Relationship Id="rId2" Type="http://schemas.openxmlformats.org/officeDocument/2006/relationships/image" Target="../media/image257.png"/><Relationship Id="rId1" Type="http://schemas.openxmlformats.org/officeDocument/2006/relationships/image" Target="../media/image25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6.png"/><Relationship Id="rId5" Type="http://schemas.openxmlformats.org/officeDocument/2006/relationships/image" Target="../media/image265.png"/><Relationship Id="rId4" Type="http://schemas.openxmlformats.org/officeDocument/2006/relationships/image" Target="../media/image264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5.xml"/><Relationship Id="rId6" Type="http://schemas.openxmlformats.org/officeDocument/2006/relationships/image" Target="../media/image269.jpeg"/><Relationship Id="rId5" Type="http://schemas.openxmlformats.org/officeDocument/2006/relationships/image" Target="../media/image268.jpeg"/><Relationship Id="rId4" Type="http://schemas.openxmlformats.org/officeDocument/2006/relationships/image" Target="../media/image267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270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5.xml"/><Relationship Id="rId6" Type="http://schemas.openxmlformats.org/officeDocument/2006/relationships/image" Target="../media/image273.jpeg"/><Relationship Id="rId5" Type="http://schemas.openxmlformats.org/officeDocument/2006/relationships/image" Target="../media/image272.jpeg"/><Relationship Id="rId4" Type="http://schemas.openxmlformats.org/officeDocument/2006/relationships/image" Target="../media/image271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276.jpeg"/><Relationship Id="rId1" Type="http://schemas.openxmlformats.org/officeDocument/2006/relationships/image" Target="../media/image275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.xml"/><Relationship Id="rId5" Type="http://schemas.openxmlformats.org/officeDocument/2006/relationships/image" Target="../media/image281.jpeg"/><Relationship Id="rId4" Type="http://schemas.openxmlformats.org/officeDocument/2006/relationships/image" Target="../media/image280.jpeg"/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image" Target="../media/image277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284.jpeg"/><Relationship Id="rId2" Type="http://schemas.openxmlformats.org/officeDocument/2006/relationships/image" Target="../media/image283.jpeg"/><Relationship Id="rId1" Type="http://schemas.openxmlformats.org/officeDocument/2006/relationships/image" Target="../media/image28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85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289.jpeg"/><Relationship Id="rId3" Type="http://schemas.openxmlformats.org/officeDocument/2006/relationships/image" Target="../media/image288.jpeg"/><Relationship Id="rId2" Type="http://schemas.openxmlformats.org/officeDocument/2006/relationships/image" Target="../media/image287.jpeg"/><Relationship Id="rId1" Type="http://schemas.openxmlformats.org/officeDocument/2006/relationships/image" Target="../media/image286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image" Target="../media/image290.png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8" Type="http://schemas.openxmlformats.org/officeDocument/2006/relationships/slideLayout" Target="../slideLayouts/slideLayout25.xml"/><Relationship Id="rId17" Type="http://schemas.openxmlformats.org/officeDocument/2006/relationships/tags" Target="../tags/tag18.xml"/><Relationship Id="rId16" Type="http://schemas.openxmlformats.org/officeDocument/2006/relationships/image" Target="../media/image291.png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tags" Target="../tags/tag4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image" Target="../media/image292.jpeg"/><Relationship Id="rId2" Type="http://schemas.openxmlformats.org/officeDocument/2006/relationships/tags" Target="../tags/tag20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25.xml"/><Relationship Id="rId13" Type="http://schemas.openxmlformats.org/officeDocument/2006/relationships/tags" Target="../tags/tag29.xml"/><Relationship Id="rId12" Type="http://schemas.openxmlformats.org/officeDocument/2006/relationships/image" Target="../media/image293.png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tags" Target="../tags/tag19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image" Target="../media/image294.png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25.xml"/><Relationship Id="rId13" Type="http://schemas.openxmlformats.org/officeDocument/2006/relationships/tags" Target="../tags/tag40.xml"/><Relationship Id="rId12" Type="http://schemas.openxmlformats.org/officeDocument/2006/relationships/image" Target="../media/image293.png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tags" Target="../tags/tag30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296.png"/><Relationship Id="rId3" Type="http://schemas.openxmlformats.org/officeDocument/2006/relationships/tags" Target="../tags/tag42.xml"/><Relationship Id="rId2" Type="http://schemas.openxmlformats.org/officeDocument/2006/relationships/image" Target="../media/image295.png"/><Relationship Id="rId1" Type="http://schemas.openxmlformats.org/officeDocument/2006/relationships/tags" Target="../tags/tag4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297.png"/><Relationship Id="rId3" Type="http://schemas.openxmlformats.org/officeDocument/2006/relationships/tags" Target="../tags/tag44.xml"/><Relationship Id="rId2" Type="http://schemas.openxmlformats.org/officeDocument/2006/relationships/image" Target="../media/image296.png"/><Relationship Id="rId1" Type="http://schemas.openxmlformats.org/officeDocument/2006/relationships/tags" Target="../tags/tag43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tags" Target="../tags/tag45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298.png"/><Relationship Id="rId2" Type="http://schemas.openxmlformats.org/officeDocument/2006/relationships/tags" Target="../tags/tag46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8.png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3" Type="http://schemas.openxmlformats.org/officeDocument/2006/relationships/slideLayout" Target="../slideLayouts/slideLayout24.xml"/><Relationship Id="rId62" Type="http://schemas.openxmlformats.org/officeDocument/2006/relationships/image" Target="../media/image85.png"/><Relationship Id="rId61" Type="http://schemas.openxmlformats.org/officeDocument/2006/relationships/image" Target="../media/image84.png"/><Relationship Id="rId60" Type="http://schemas.openxmlformats.org/officeDocument/2006/relationships/image" Target="../media/image83.png"/><Relationship Id="rId6" Type="http://schemas.openxmlformats.org/officeDocument/2006/relationships/image" Target="../media/image29.png"/><Relationship Id="rId59" Type="http://schemas.openxmlformats.org/officeDocument/2006/relationships/image" Target="../media/image82.png"/><Relationship Id="rId58" Type="http://schemas.openxmlformats.org/officeDocument/2006/relationships/image" Target="../media/image81.png"/><Relationship Id="rId57" Type="http://schemas.openxmlformats.org/officeDocument/2006/relationships/image" Target="../media/image80.png"/><Relationship Id="rId56" Type="http://schemas.openxmlformats.org/officeDocument/2006/relationships/image" Target="../media/image79.png"/><Relationship Id="rId55" Type="http://schemas.openxmlformats.org/officeDocument/2006/relationships/image" Target="../media/image78.png"/><Relationship Id="rId54" Type="http://schemas.openxmlformats.org/officeDocument/2006/relationships/image" Target="../media/image77.png"/><Relationship Id="rId53" Type="http://schemas.openxmlformats.org/officeDocument/2006/relationships/image" Target="../media/image76.png"/><Relationship Id="rId52" Type="http://schemas.openxmlformats.org/officeDocument/2006/relationships/image" Target="../media/image75.png"/><Relationship Id="rId51" Type="http://schemas.openxmlformats.org/officeDocument/2006/relationships/image" Target="../media/image74.png"/><Relationship Id="rId50" Type="http://schemas.openxmlformats.org/officeDocument/2006/relationships/image" Target="../media/image73.png"/><Relationship Id="rId5" Type="http://schemas.openxmlformats.org/officeDocument/2006/relationships/image" Target="../media/image28.png"/><Relationship Id="rId49" Type="http://schemas.openxmlformats.org/officeDocument/2006/relationships/image" Target="../media/image72.png"/><Relationship Id="rId48" Type="http://schemas.openxmlformats.org/officeDocument/2006/relationships/image" Target="../media/image71.png"/><Relationship Id="rId47" Type="http://schemas.openxmlformats.org/officeDocument/2006/relationships/image" Target="../media/image70.png"/><Relationship Id="rId46" Type="http://schemas.openxmlformats.org/officeDocument/2006/relationships/image" Target="../media/image69.png"/><Relationship Id="rId45" Type="http://schemas.openxmlformats.org/officeDocument/2006/relationships/image" Target="../media/image68.png"/><Relationship Id="rId44" Type="http://schemas.openxmlformats.org/officeDocument/2006/relationships/image" Target="../media/image67.png"/><Relationship Id="rId43" Type="http://schemas.openxmlformats.org/officeDocument/2006/relationships/image" Target="../media/image66.png"/><Relationship Id="rId42" Type="http://schemas.openxmlformats.org/officeDocument/2006/relationships/image" Target="../media/image65.png"/><Relationship Id="rId41" Type="http://schemas.openxmlformats.org/officeDocument/2006/relationships/image" Target="../media/image64.png"/><Relationship Id="rId40" Type="http://schemas.openxmlformats.org/officeDocument/2006/relationships/image" Target="../media/image63.png"/><Relationship Id="rId4" Type="http://schemas.openxmlformats.org/officeDocument/2006/relationships/image" Target="../media/image27.png"/><Relationship Id="rId39" Type="http://schemas.openxmlformats.org/officeDocument/2006/relationships/image" Target="../media/image62.png"/><Relationship Id="rId38" Type="http://schemas.openxmlformats.org/officeDocument/2006/relationships/image" Target="../media/image61.png"/><Relationship Id="rId37" Type="http://schemas.openxmlformats.org/officeDocument/2006/relationships/image" Target="../media/image60.png"/><Relationship Id="rId36" Type="http://schemas.openxmlformats.org/officeDocument/2006/relationships/image" Target="../media/image59.png"/><Relationship Id="rId35" Type="http://schemas.openxmlformats.org/officeDocument/2006/relationships/image" Target="../media/image58.png"/><Relationship Id="rId34" Type="http://schemas.openxmlformats.org/officeDocument/2006/relationships/image" Target="../media/image57.png"/><Relationship Id="rId33" Type="http://schemas.openxmlformats.org/officeDocument/2006/relationships/image" Target="../media/image56.png"/><Relationship Id="rId32" Type="http://schemas.openxmlformats.org/officeDocument/2006/relationships/image" Target="../media/image55.png"/><Relationship Id="rId31" Type="http://schemas.openxmlformats.org/officeDocument/2006/relationships/image" Target="../media/image54.png"/><Relationship Id="rId30" Type="http://schemas.openxmlformats.org/officeDocument/2006/relationships/image" Target="../media/image53.png"/><Relationship Id="rId3" Type="http://schemas.openxmlformats.org/officeDocument/2006/relationships/image" Target="../media/image26.png"/><Relationship Id="rId29" Type="http://schemas.openxmlformats.org/officeDocument/2006/relationships/image" Target="../media/image52.png"/><Relationship Id="rId28" Type="http://schemas.openxmlformats.org/officeDocument/2006/relationships/image" Target="../media/image51.png"/><Relationship Id="rId27" Type="http://schemas.openxmlformats.org/officeDocument/2006/relationships/image" Target="../media/image50.png"/><Relationship Id="rId26" Type="http://schemas.openxmlformats.org/officeDocument/2006/relationships/image" Target="../media/image49.png"/><Relationship Id="rId25" Type="http://schemas.openxmlformats.org/officeDocument/2006/relationships/image" Target="../media/image48.png"/><Relationship Id="rId24" Type="http://schemas.openxmlformats.org/officeDocument/2006/relationships/image" Target="../media/image47.png"/><Relationship Id="rId23" Type="http://schemas.openxmlformats.org/officeDocument/2006/relationships/image" Target="../media/image46.png"/><Relationship Id="rId22" Type="http://schemas.openxmlformats.org/officeDocument/2006/relationships/image" Target="../media/image45.png"/><Relationship Id="rId21" Type="http://schemas.openxmlformats.org/officeDocument/2006/relationships/image" Target="../media/image44.png"/><Relationship Id="rId20" Type="http://schemas.openxmlformats.org/officeDocument/2006/relationships/image" Target="../media/image43.png"/><Relationship Id="rId2" Type="http://schemas.openxmlformats.org/officeDocument/2006/relationships/image" Target="../media/image25.png"/><Relationship Id="rId19" Type="http://schemas.openxmlformats.org/officeDocument/2006/relationships/image" Target="../media/image42.png"/><Relationship Id="rId18" Type="http://schemas.openxmlformats.org/officeDocument/2006/relationships/image" Target="../media/image41.png"/><Relationship Id="rId17" Type="http://schemas.openxmlformats.org/officeDocument/2006/relationships/image" Target="../media/image40.png"/><Relationship Id="rId16" Type="http://schemas.openxmlformats.org/officeDocument/2006/relationships/image" Target="../media/image39.png"/><Relationship Id="rId15" Type="http://schemas.openxmlformats.org/officeDocument/2006/relationships/image" Target="../media/image38.png"/><Relationship Id="rId14" Type="http://schemas.openxmlformats.org/officeDocument/2006/relationships/image" Target="../media/image37.png"/><Relationship Id="rId13" Type="http://schemas.openxmlformats.org/officeDocument/2006/relationships/image" Target="../media/image36.png"/><Relationship Id="rId12" Type="http://schemas.openxmlformats.org/officeDocument/2006/relationships/image" Target="../media/image35.png"/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1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8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/>
          <p:cNvSpPr>
            <a:spLocks noGrp="1"/>
          </p:cNvSpPr>
          <p:nvPr/>
        </p:nvSpPr>
        <p:spPr bwMode="auto">
          <a:xfrm>
            <a:off x="6748469" y="3942016"/>
            <a:ext cx="1480714" cy="38338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72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72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72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72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x+1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315278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" y="0"/>
            <a:ext cx="9138672" cy="3152786"/>
          </a:xfrm>
          <a:prstGeom prst="rect">
            <a:avLst/>
          </a:prstGeom>
        </p:spPr>
      </p:pic>
      <p:sp>
        <p:nvSpPr>
          <p:cNvPr id="19" name="标题 3"/>
          <p:cNvSpPr>
            <a:spLocks noGrp="1"/>
          </p:cNvSpPr>
          <p:nvPr/>
        </p:nvSpPr>
        <p:spPr>
          <a:xfrm>
            <a:off x="118586" y="3173254"/>
            <a:ext cx="8825865" cy="13816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1D7A8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成都乐天项目融资方案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1D7A8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0" y="3080096"/>
            <a:ext cx="9143244" cy="93110"/>
          </a:xfrm>
          <a:prstGeom prst="rect">
            <a:avLst/>
          </a:prstGeom>
          <a:solidFill>
            <a:srgbClr val="247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1575" y="857250"/>
            <a:ext cx="6750844" cy="385762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" name="object 3"/>
          <p:cNvSpPr/>
          <p:nvPr/>
        </p:nvSpPr>
        <p:spPr>
          <a:xfrm>
            <a:off x="6668643" y="4369346"/>
            <a:ext cx="175259" cy="242411"/>
          </a:xfrm>
          <a:custGeom>
            <a:avLst/>
            <a:gdLst/>
            <a:ahLst/>
            <a:cxnLst/>
            <a:rect l="l" t="t" r="r" b="b"/>
            <a:pathLst>
              <a:path w="233679" h="323214">
                <a:moveTo>
                  <a:pt x="75692" y="0"/>
                </a:moveTo>
                <a:lnTo>
                  <a:pt x="0" y="322592"/>
                </a:lnTo>
                <a:lnTo>
                  <a:pt x="233679" y="127012"/>
                </a:lnTo>
                <a:lnTo>
                  <a:pt x="181991" y="127012"/>
                </a:lnTo>
                <a:lnTo>
                  <a:pt x="92836" y="72072"/>
                </a:lnTo>
                <a:lnTo>
                  <a:pt x="120269" y="27470"/>
                </a:lnTo>
                <a:lnTo>
                  <a:pt x="756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6738270" y="4389948"/>
            <a:ext cx="120968" cy="746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6758845" y="2969800"/>
            <a:ext cx="941546" cy="1461611"/>
          </a:xfrm>
          <a:custGeom>
            <a:avLst/>
            <a:gdLst/>
            <a:ahLst/>
            <a:cxnLst/>
            <a:rect l="l" t="t" r="r" b="b"/>
            <a:pathLst>
              <a:path w="1255395" h="1948814">
                <a:moveTo>
                  <a:pt x="1165859" y="0"/>
                </a:moveTo>
                <a:lnTo>
                  <a:pt x="0" y="1893531"/>
                </a:lnTo>
                <a:lnTo>
                  <a:pt x="89153" y="1948434"/>
                </a:lnTo>
                <a:lnTo>
                  <a:pt x="1255013" y="54991"/>
                </a:lnTo>
                <a:lnTo>
                  <a:pt x="1165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7599711" y="2789682"/>
            <a:ext cx="190500" cy="241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 txBox="1"/>
          <p:nvPr/>
        </p:nvSpPr>
        <p:spPr>
          <a:xfrm>
            <a:off x="1295095" y="174974"/>
            <a:ext cx="3489484" cy="28638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45440" indent="-335915">
              <a:spcBef>
                <a:spcPts val="75"/>
              </a:spcBef>
              <a:buFont typeface="Arial" panose="020B0604020202020204"/>
              <a:buChar char="■"/>
              <a:tabLst>
                <a:tab pos="344805" algn="l"/>
                <a:tab pos="345440" algn="l"/>
              </a:tabLst>
            </a:pPr>
            <a:r>
              <a:rPr sz="1800" b="1" spc="45" dirty="0">
                <a:latin typeface="宋体" panose="02010600030101010101" pitchFamily="2" charset="-122"/>
                <a:cs typeface="宋体" panose="02010600030101010101" pitchFamily="2" charset="-122"/>
              </a:rPr>
              <a:t>乐天商业地块全</a:t>
            </a:r>
            <a:r>
              <a:rPr sz="18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景</a:t>
            </a:r>
            <a:r>
              <a:rPr sz="15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(202</a:t>
            </a:r>
            <a:r>
              <a:rPr lang="en-US" sz="15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sz="15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en-US" sz="15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z="1500" b="1" spc="11" dirty="0">
                <a:latin typeface="宋体" panose="02010600030101010101" pitchFamily="2" charset="-122"/>
                <a:cs typeface="宋体" panose="02010600030101010101" pitchFamily="2" charset="-122"/>
              </a:rPr>
              <a:t>月末</a:t>
            </a:r>
            <a:r>
              <a:rPr sz="15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sz="15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00863" y="3936207"/>
            <a:ext cx="602456" cy="267702"/>
          </a:xfrm>
          <a:prstGeom prst="rect">
            <a:avLst/>
          </a:prstGeom>
          <a:solidFill>
            <a:srgbClr val="1F4E79">
              <a:alpha val="79998"/>
            </a:srgbClr>
          </a:solidFill>
        </p:spPr>
        <p:txBody>
          <a:bodyPr vert="horz" wrap="square" lIns="0" tIns="46673" rIns="0" bIns="0" rtlCol="0">
            <a:spAutoFit/>
          </a:bodyPr>
          <a:lstStyle/>
          <a:p>
            <a:pPr marL="48260" marR="2540" algn="ctr">
              <a:spcBef>
                <a:spcPts val="370"/>
              </a:spcBef>
            </a:pPr>
            <a:r>
              <a:rPr sz="675" b="1" spc="49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东大</a:t>
            </a:r>
            <a:r>
              <a:rPr sz="675" b="1" spc="4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街</a:t>
            </a:r>
            <a:r>
              <a:rPr sz="6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75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61595" algn="ctr">
              <a:spcBef>
                <a:spcPts val="80"/>
              </a:spcBef>
            </a:pPr>
            <a:r>
              <a:rPr sz="675" b="1" spc="4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sz="675" b="1" spc="49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往返</a:t>
            </a:r>
            <a:r>
              <a:rPr sz="675" b="1" spc="-1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8</a:t>
            </a:r>
            <a:r>
              <a:rPr sz="675" b="1" spc="-4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车</a:t>
            </a:r>
            <a:r>
              <a:rPr sz="675" b="1" spc="-1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道</a:t>
            </a:r>
            <a:r>
              <a:rPr sz="675" b="1" spc="-1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sz="6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7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07969" y="3536156"/>
            <a:ext cx="478631" cy="200025"/>
          </a:xfrm>
          <a:custGeom>
            <a:avLst/>
            <a:gdLst/>
            <a:ahLst/>
            <a:cxnLst/>
            <a:rect l="l" t="t" r="r" b="b"/>
            <a:pathLst>
              <a:path w="638175" h="266700">
                <a:moveTo>
                  <a:pt x="0" y="266700"/>
                </a:moveTo>
                <a:lnTo>
                  <a:pt x="638175" y="266700"/>
                </a:lnTo>
                <a:lnTo>
                  <a:pt x="638175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E26C09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" name="object 10"/>
          <p:cNvSpPr txBox="1"/>
          <p:nvPr/>
        </p:nvSpPr>
        <p:spPr>
          <a:xfrm>
            <a:off x="6640639" y="3589782"/>
            <a:ext cx="460058" cy="10195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00" b="1" spc="60" dirty="0">
                <a:latin typeface="宋体" panose="02010600030101010101" pitchFamily="2" charset="-122"/>
                <a:cs typeface="宋体" panose="02010600030101010101" pitchFamily="2" charset="-122"/>
              </a:rPr>
              <a:t>地铁</a:t>
            </a:r>
            <a:r>
              <a:rPr sz="600" b="1" spc="-86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600" b="1" dirty="0">
                <a:latin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sz="600" b="1" spc="-248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600" b="1" spc="11" dirty="0">
                <a:latin typeface="宋体" panose="02010600030101010101" pitchFamily="2" charset="-122"/>
                <a:cs typeface="宋体" panose="02010600030101010101" pitchFamily="2" charset="-122"/>
              </a:rPr>
              <a:t>出</a:t>
            </a:r>
            <a:r>
              <a:rPr sz="600" b="1" spc="8" dirty="0">
                <a:latin typeface="宋体" panose="02010600030101010101" pitchFamily="2" charset="-122"/>
                <a:cs typeface="宋体" panose="02010600030101010101" pitchFamily="2" charset="-122"/>
              </a:rPr>
              <a:t>口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57900" y="4221957"/>
            <a:ext cx="428625" cy="192881"/>
          </a:xfrm>
          <a:custGeom>
            <a:avLst/>
            <a:gdLst/>
            <a:ahLst/>
            <a:cxnLst/>
            <a:rect l="l" t="t" r="r" b="b"/>
            <a:pathLst>
              <a:path w="571500" h="257175">
                <a:moveTo>
                  <a:pt x="0" y="257175"/>
                </a:moveTo>
                <a:lnTo>
                  <a:pt x="571500" y="257175"/>
                </a:lnTo>
                <a:lnTo>
                  <a:pt x="571500" y="0"/>
                </a:lnTo>
                <a:lnTo>
                  <a:pt x="0" y="0"/>
                </a:lnTo>
                <a:lnTo>
                  <a:pt x="0" y="257175"/>
                </a:lnTo>
                <a:close/>
              </a:path>
            </a:pathLst>
          </a:custGeom>
          <a:solidFill>
            <a:srgbClr val="E26C09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" name="object 12"/>
          <p:cNvSpPr txBox="1"/>
          <p:nvPr/>
        </p:nvSpPr>
        <p:spPr>
          <a:xfrm>
            <a:off x="6065995" y="4273296"/>
            <a:ext cx="460058" cy="10195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00" b="1" spc="60" dirty="0">
                <a:latin typeface="宋体" panose="02010600030101010101" pitchFamily="2" charset="-122"/>
                <a:cs typeface="宋体" panose="02010600030101010101" pitchFamily="2" charset="-122"/>
              </a:rPr>
              <a:t>地铁</a:t>
            </a:r>
            <a:r>
              <a:rPr sz="600" b="1" spc="-94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600" b="1" spc="8" dirty="0">
                <a:latin typeface="宋体" panose="02010600030101010101" pitchFamily="2" charset="-122"/>
                <a:cs typeface="宋体" panose="02010600030101010101" pitchFamily="2" charset="-122"/>
              </a:rPr>
              <a:t>C</a:t>
            </a:r>
            <a:r>
              <a:rPr sz="600" b="1" spc="-248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600" b="1" spc="8" dirty="0">
                <a:latin typeface="宋体" panose="02010600030101010101" pitchFamily="2" charset="-122"/>
                <a:cs typeface="宋体" panose="02010600030101010101" pitchFamily="2" charset="-122"/>
              </a:rPr>
              <a:t>出口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00675" y="3971925"/>
            <a:ext cx="660797" cy="2536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" name="object 14"/>
          <p:cNvSpPr/>
          <p:nvPr/>
        </p:nvSpPr>
        <p:spPr>
          <a:xfrm>
            <a:off x="5457825" y="4064794"/>
            <a:ext cx="232172" cy="2536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object 15"/>
          <p:cNvSpPr/>
          <p:nvPr/>
        </p:nvSpPr>
        <p:spPr>
          <a:xfrm>
            <a:off x="5500688" y="4064794"/>
            <a:ext cx="396478" cy="2536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6" name="object 16"/>
          <p:cNvSpPr/>
          <p:nvPr/>
        </p:nvSpPr>
        <p:spPr>
          <a:xfrm>
            <a:off x="5707857" y="4064794"/>
            <a:ext cx="267890" cy="2536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7" name="object 17"/>
          <p:cNvSpPr/>
          <p:nvPr/>
        </p:nvSpPr>
        <p:spPr>
          <a:xfrm>
            <a:off x="5786438" y="4064794"/>
            <a:ext cx="225028" cy="2536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8" name="object 18"/>
          <p:cNvSpPr txBox="1"/>
          <p:nvPr/>
        </p:nvSpPr>
        <p:spPr>
          <a:xfrm>
            <a:off x="5499544" y="4043743"/>
            <a:ext cx="528638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5405" marR="4445" indent="-56515">
              <a:spcBef>
                <a:spcPts val="75"/>
              </a:spcBef>
            </a:pPr>
            <a:r>
              <a:rPr sz="600" spc="15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公共绿地</a:t>
            </a:r>
            <a:r>
              <a:rPr sz="600" spc="8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广</a:t>
            </a:r>
            <a:r>
              <a:rPr sz="600" spc="11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场 </a:t>
            </a:r>
            <a:r>
              <a:rPr sz="600" spc="19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(5,100m²)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136356" y="3321844"/>
            <a:ext cx="514350" cy="207169"/>
          </a:xfrm>
          <a:custGeom>
            <a:avLst/>
            <a:gdLst/>
            <a:ahLst/>
            <a:cxnLst/>
            <a:rect l="l" t="t" r="r" b="b"/>
            <a:pathLst>
              <a:path w="685800" h="276225">
                <a:moveTo>
                  <a:pt x="0" y="276225"/>
                </a:moveTo>
                <a:lnTo>
                  <a:pt x="685800" y="276225"/>
                </a:lnTo>
                <a:lnTo>
                  <a:pt x="685800" y="0"/>
                </a:lnTo>
                <a:lnTo>
                  <a:pt x="0" y="0"/>
                </a:lnTo>
                <a:lnTo>
                  <a:pt x="0" y="276225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0" name="object 20"/>
          <p:cNvSpPr txBox="1"/>
          <p:nvPr/>
        </p:nvSpPr>
        <p:spPr>
          <a:xfrm>
            <a:off x="5136357" y="3319843"/>
            <a:ext cx="521494" cy="21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385" indent="41910">
              <a:lnSpc>
                <a:spcPts val="805"/>
              </a:lnSpc>
              <a:spcBef>
                <a:spcPts val="105"/>
              </a:spcBef>
            </a:pPr>
            <a:r>
              <a:rPr sz="675" b="1" spc="49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商业地</a:t>
            </a:r>
            <a:r>
              <a:rPr sz="675" b="1" spc="41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块 </a:t>
            </a:r>
            <a:r>
              <a:rPr sz="675" b="1" spc="8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(15,619m²)</a:t>
            </a:r>
            <a:r>
              <a:rPr sz="6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7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814637" y="2771776"/>
            <a:ext cx="1071563" cy="291683"/>
          </a:xfrm>
          <a:prstGeom prst="rect">
            <a:avLst/>
          </a:prstGeom>
          <a:solidFill>
            <a:srgbClr val="FFFFFF">
              <a:alpha val="50195"/>
            </a:srgbClr>
          </a:solidFill>
        </p:spPr>
        <p:txBody>
          <a:bodyPr vert="horz" wrap="square" lIns="0" tIns="2858" rIns="0" bIns="0" rtlCol="0">
            <a:spAutoFit/>
          </a:bodyPr>
          <a:lstStyle/>
          <a:p>
            <a:pPr marL="128270" marR="71755" indent="230505">
              <a:lnSpc>
                <a:spcPts val="1185"/>
              </a:lnSpc>
              <a:spcBef>
                <a:spcPts val="25"/>
              </a:spcBef>
            </a:pPr>
            <a:r>
              <a:rPr sz="675" b="1" spc="49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住</a:t>
            </a:r>
            <a:r>
              <a:rPr sz="675" b="1" spc="38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宅</a:t>
            </a:r>
            <a:r>
              <a:rPr sz="675" b="1" spc="49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地</a:t>
            </a:r>
            <a:r>
              <a:rPr sz="675" b="1" spc="41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块 </a:t>
            </a:r>
            <a:r>
              <a:rPr sz="675" b="1" spc="19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(1,428</a:t>
            </a:r>
            <a:r>
              <a:rPr sz="675" b="1" spc="-15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套</a:t>
            </a:r>
            <a:r>
              <a:rPr sz="675" b="1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sz="675" b="1" spc="-158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675" b="1" spc="4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38,433m²)</a:t>
            </a:r>
            <a:r>
              <a:rPr sz="6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7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79157" y="2736056"/>
            <a:ext cx="292894" cy="89768"/>
          </a:xfrm>
          <a:prstGeom prst="rect">
            <a:avLst/>
          </a:prstGeom>
          <a:solidFill>
            <a:srgbClr val="D9D9D9">
              <a:alpha val="50195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60960">
              <a:lnSpc>
                <a:spcPts val="675"/>
              </a:lnSpc>
            </a:pPr>
            <a:r>
              <a:rPr sz="600" b="1" spc="64" dirty="0">
                <a:latin typeface="宋体" panose="02010600030101010101" pitchFamily="2" charset="-122"/>
                <a:cs typeface="宋体" panose="02010600030101010101" pitchFamily="2" charset="-122"/>
              </a:rPr>
              <a:t>公</a:t>
            </a:r>
            <a:r>
              <a:rPr sz="600" b="1" spc="60" dirty="0">
                <a:latin typeface="宋体" panose="02010600030101010101" pitchFamily="2" charset="-122"/>
                <a:cs typeface="宋体" panose="02010600030101010101" pitchFamily="2" charset="-122"/>
              </a:rPr>
              <a:t>园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629151" y="2250282"/>
            <a:ext cx="364331" cy="92869"/>
          </a:xfrm>
          <a:custGeom>
            <a:avLst/>
            <a:gdLst/>
            <a:ahLst/>
            <a:cxnLst/>
            <a:rect l="l" t="t" r="r" b="b"/>
            <a:pathLst>
              <a:path w="485775" h="123825">
                <a:moveTo>
                  <a:pt x="0" y="123825"/>
                </a:moveTo>
                <a:lnTo>
                  <a:pt x="485775" y="123825"/>
                </a:lnTo>
                <a:lnTo>
                  <a:pt x="485775" y="0"/>
                </a:lnTo>
                <a:lnTo>
                  <a:pt x="0" y="0"/>
                </a:lnTo>
                <a:lnTo>
                  <a:pt x="0" y="123825"/>
                </a:lnTo>
                <a:close/>
              </a:path>
            </a:pathLst>
          </a:custGeom>
          <a:solidFill>
            <a:srgbClr val="D9D9D9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4" name="object 24"/>
          <p:cNvSpPr txBox="1"/>
          <p:nvPr/>
        </p:nvSpPr>
        <p:spPr>
          <a:xfrm>
            <a:off x="4635151" y="2243518"/>
            <a:ext cx="398145" cy="10243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600" b="1" spc="71" dirty="0">
                <a:latin typeface="宋体" panose="02010600030101010101" pitchFamily="2" charset="-122"/>
                <a:cs typeface="宋体" panose="02010600030101010101" pitchFamily="2" charset="-122"/>
              </a:rPr>
              <a:t>公共</a:t>
            </a:r>
            <a:r>
              <a:rPr sz="600" b="1" spc="60" dirty="0">
                <a:latin typeface="宋体" panose="02010600030101010101" pitchFamily="2" charset="-122"/>
                <a:cs typeface="宋体" panose="02010600030101010101" pitchFamily="2" charset="-122"/>
              </a:rPr>
              <a:t>设施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700713" y="1593056"/>
            <a:ext cx="350044" cy="185738"/>
          </a:xfrm>
          <a:custGeom>
            <a:avLst/>
            <a:gdLst/>
            <a:ahLst/>
            <a:cxnLst/>
            <a:rect l="l" t="t" r="r" b="b"/>
            <a:pathLst>
              <a:path w="466725" h="247650">
                <a:moveTo>
                  <a:pt x="0" y="247650"/>
                </a:moveTo>
                <a:lnTo>
                  <a:pt x="466725" y="247650"/>
                </a:lnTo>
                <a:lnTo>
                  <a:pt x="466725" y="0"/>
                </a:lnTo>
                <a:lnTo>
                  <a:pt x="0" y="0"/>
                </a:lnTo>
                <a:lnTo>
                  <a:pt x="0" y="247650"/>
                </a:lnTo>
                <a:close/>
              </a:path>
            </a:pathLst>
          </a:custGeom>
          <a:solidFill>
            <a:srgbClr val="D9D9D9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6" name="object 26"/>
          <p:cNvSpPr txBox="1"/>
          <p:nvPr/>
        </p:nvSpPr>
        <p:spPr>
          <a:xfrm>
            <a:off x="5743385" y="1593914"/>
            <a:ext cx="267176" cy="19476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8425" marR="3810" indent="-89535">
              <a:spcBef>
                <a:spcPts val="80"/>
              </a:spcBef>
            </a:pPr>
            <a:r>
              <a:rPr sz="600" b="1" spc="71" dirty="0">
                <a:latin typeface="宋体" panose="02010600030101010101" pitchFamily="2" charset="-122"/>
                <a:cs typeface="宋体" panose="02010600030101010101" pitchFamily="2" charset="-122"/>
              </a:rPr>
              <a:t>香港</a:t>
            </a:r>
            <a:r>
              <a:rPr sz="600" b="1" dirty="0">
                <a:latin typeface="宋体" panose="02010600030101010101" pitchFamily="2" charset="-122"/>
                <a:cs typeface="宋体" panose="02010600030101010101" pitchFamily="2" charset="-122"/>
              </a:rPr>
              <a:t>置 </a:t>
            </a:r>
            <a:r>
              <a:rPr sz="600" b="1" spc="8" dirty="0">
                <a:latin typeface="宋体" panose="02010600030101010101" pitchFamily="2" charset="-122"/>
                <a:cs typeface="宋体" panose="02010600030101010101" pitchFamily="2" charset="-122"/>
              </a:rPr>
              <a:t>地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786819" y="1771078"/>
            <a:ext cx="226695" cy="10243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600" b="1" spc="60" dirty="0">
                <a:latin typeface="宋体" panose="02010600030101010101" pitchFamily="2" charset="-122"/>
                <a:cs typeface="宋体" panose="02010600030101010101" pitchFamily="2" charset="-122"/>
              </a:rPr>
              <a:t>住宅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879181" y="1250156"/>
            <a:ext cx="252413" cy="89768"/>
          </a:xfrm>
          <a:prstGeom prst="rect">
            <a:avLst/>
          </a:prstGeom>
          <a:solidFill>
            <a:srgbClr val="D9D9D9">
              <a:alpha val="50195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36195">
              <a:lnSpc>
                <a:spcPts val="675"/>
              </a:lnSpc>
            </a:pPr>
            <a:r>
              <a:rPr sz="600" b="1" spc="71" dirty="0">
                <a:latin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sz="600" b="1" spc="60" dirty="0">
                <a:latin typeface="宋体" panose="02010600030101010101" pitchFamily="2" charset="-122"/>
                <a:cs typeface="宋体" panose="02010600030101010101" pitchFamily="2" charset="-122"/>
              </a:rPr>
              <a:t>洲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50531" y="1393031"/>
            <a:ext cx="252413" cy="91211"/>
          </a:xfrm>
          <a:prstGeom prst="rect">
            <a:avLst/>
          </a:prstGeom>
          <a:solidFill>
            <a:srgbClr val="D9D9D9">
              <a:alpha val="50195"/>
            </a:srgbClr>
          </a:solidFill>
        </p:spPr>
        <p:txBody>
          <a:bodyPr vert="horz" wrap="square" lIns="0" tIns="1429" rIns="0" bIns="0" rtlCol="0">
            <a:spAutoFit/>
          </a:bodyPr>
          <a:lstStyle/>
          <a:p>
            <a:pPr marL="38735">
              <a:lnSpc>
                <a:spcPts val="720"/>
              </a:lnSpc>
              <a:spcBef>
                <a:spcPts val="10"/>
              </a:spcBef>
            </a:pPr>
            <a:r>
              <a:rPr sz="600" b="1" spc="71" dirty="0">
                <a:latin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sz="600" b="1" spc="60" dirty="0">
                <a:latin typeface="宋体" panose="02010600030101010101" pitchFamily="2" charset="-122"/>
                <a:cs typeface="宋体" panose="02010600030101010101" pitchFamily="2" charset="-122"/>
              </a:rPr>
              <a:t>粮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736431" y="1307307"/>
            <a:ext cx="457200" cy="92869"/>
          </a:xfrm>
          <a:custGeom>
            <a:avLst/>
            <a:gdLst/>
            <a:ahLst/>
            <a:cxnLst/>
            <a:rect l="l" t="t" r="r" b="b"/>
            <a:pathLst>
              <a:path w="609600" h="123825">
                <a:moveTo>
                  <a:pt x="0" y="123825"/>
                </a:moveTo>
                <a:lnTo>
                  <a:pt x="609600" y="123825"/>
                </a:lnTo>
                <a:lnTo>
                  <a:pt x="609600" y="0"/>
                </a:lnTo>
                <a:lnTo>
                  <a:pt x="0" y="0"/>
                </a:lnTo>
                <a:lnTo>
                  <a:pt x="0" y="123825"/>
                </a:lnTo>
                <a:close/>
              </a:path>
            </a:pathLst>
          </a:custGeom>
          <a:solidFill>
            <a:srgbClr val="D9D9D9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1" name="object 31"/>
          <p:cNvSpPr txBox="1"/>
          <p:nvPr/>
        </p:nvSpPr>
        <p:spPr>
          <a:xfrm>
            <a:off x="5757386" y="1301686"/>
            <a:ext cx="481965" cy="10243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600" b="1" spc="60" dirty="0">
                <a:latin typeface="宋体" panose="02010600030101010101" pitchFamily="2" charset="-122"/>
                <a:cs typeface="宋体" panose="02010600030101010101" pitchFamily="2" charset="-122"/>
              </a:rPr>
              <a:t>仁恒</a:t>
            </a:r>
            <a:r>
              <a:rPr sz="600" b="1" spc="68" dirty="0">
                <a:latin typeface="宋体" panose="02010600030101010101" pitchFamily="2" charset="-122"/>
                <a:cs typeface="宋体" panose="02010600030101010101" pitchFamily="2" charset="-122"/>
              </a:rPr>
              <a:t>滨</a:t>
            </a:r>
            <a:r>
              <a:rPr sz="600" b="1" spc="60" dirty="0">
                <a:latin typeface="宋体" panose="02010600030101010101" pitchFamily="2" charset="-122"/>
                <a:cs typeface="宋体" panose="02010600030101010101" pitchFamily="2" charset="-122"/>
              </a:rPr>
              <a:t>河</a:t>
            </a:r>
            <a:r>
              <a:rPr sz="600" b="1" spc="64" dirty="0">
                <a:latin typeface="宋体" panose="02010600030101010101" pitchFamily="2" charset="-122"/>
                <a:cs typeface="宋体" panose="02010600030101010101" pitchFamily="2" charset="-122"/>
              </a:rPr>
              <a:t>湾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822282" y="1285875"/>
            <a:ext cx="273844" cy="98584"/>
          </a:xfrm>
          <a:custGeom>
            <a:avLst/>
            <a:gdLst/>
            <a:ahLst/>
            <a:cxnLst/>
            <a:rect l="l" t="t" r="r" b="b"/>
            <a:pathLst>
              <a:path w="365125" h="131444">
                <a:moveTo>
                  <a:pt x="0" y="131445"/>
                </a:moveTo>
                <a:lnTo>
                  <a:pt x="365125" y="131445"/>
                </a:lnTo>
                <a:lnTo>
                  <a:pt x="365125" y="0"/>
                </a:lnTo>
                <a:lnTo>
                  <a:pt x="0" y="0"/>
                </a:lnTo>
                <a:lnTo>
                  <a:pt x="0" y="131445"/>
                </a:lnTo>
                <a:close/>
              </a:path>
            </a:pathLst>
          </a:custGeom>
          <a:solidFill>
            <a:srgbClr val="D9D9D9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3" name="object 33"/>
          <p:cNvSpPr txBox="1"/>
          <p:nvPr/>
        </p:nvSpPr>
        <p:spPr>
          <a:xfrm>
            <a:off x="6826281" y="1283208"/>
            <a:ext cx="313373" cy="10243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600" b="1" spc="71" dirty="0">
                <a:latin typeface="宋体" panose="02010600030101010101" pitchFamily="2" charset="-122"/>
                <a:cs typeface="宋体" panose="02010600030101010101" pitchFamily="2" charset="-122"/>
              </a:rPr>
              <a:t>新鸿</a:t>
            </a:r>
            <a:r>
              <a:rPr sz="600" b="1" spc="60" dirty="0">
                <a:latin typeface="宋体" panose="02010600030101010101" pitchFamily="2" charset="-122"/>
                <a:cs typeface="宋体" panose="02010600030101010101" pitchFamily="2" charset="-122"/>
              </a:rPr>
              <a:t>基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822282" y="1384460"/>
            <a:ext cx="264319" cy="87629"/>
          </a:xfrm>
          <a:custGeom>
            <a:avLst/>
            <a:gdLst/>
            <a:ahLst/>
            <a:cxnLst/>
            <a:rect l="l" t="t" r="r" b="b"/>
            <a:pathLst>
              <a:path w="352425" h="116839">
                <a:moveTo>
                  <a:pt x="0" y="116838"/>
                </a:moveTo>
                <a:lnTo>
                  <a:pt x="352425" y="116838"/>
                </a:lnTo>
                <a:lnTo>
                  <a:pt x="352425" y="0"/>
                </a:lnTo>
                <a:lnTo>
                  <a:pt x="0" y="0"/>
                </a:lnTo>
                <a:lnTo>
                  <a:pt x="0" y="116838"/>
                </a:lnTo>
                <a:close/>
              </a:path>
            </a:pathLst>
          </a:custGeom>
          <a:solidFill>
            <a:srgbClr val="D9D9D9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5" name="object 35"/>
          <p:cNvSpPr txBox="1"/>
          <p:nvPr/>
        </p:nvSpPr>
        <p:spPr>
          <a:xfrm>
            <a:off x="6862858" y="1371886"/>
            <a:ext cx="226695" cy="10243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600" b="1" spc="60" dirty="0">
                <a:latin typeface="宋体" panose="02010600030101010101" pitchFamily="2" charset="-122"/>
                <a:cs typeface="宋体" panose="02010600030101010101" pitchFamily="2" charset="-122"/>
              </a:rPr>
              <a:t>住宅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696771" y="1336738"/>
            <a:ext cx="57626" cy="10243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465219" y="1335882"/>
            <a:ext cx="254794" cy="195887"/>
          </a:xfrm>
          <a:prstGeom prst="rect">
            <a:avLst/>
          </a:prstGeom>
          <a:solidFill>
            <a:srgbClr val="D9D9D9">
              <a:alpha val="50195"/>
            </a:srgbClr>
          </a:solidFill>
        </p:spPr>
        <p:txBody>
          <a:bodyPr vert="horz" wrap="square" lIns="0" tIns="16193" rIns="0" bIns="0" rtlCol="0">
            <a:spAutoFit/>
          </a:bodyPr>
          <a:lstStyle/>
          <a:p>
            <a:pPr marL="36195" marR="3810" indent="-28575">
              <a:lnSpc>
                <a:spcPts val="700"/>
              </a:lnSpc>
              <a:spcBef>
                <a:spcPts val="125"/>
              </a:spcBef>
            </a:pPr>
            <a:r>
              <a:rPr sz="600" b="1" spc="8" dirty="0">
                <a:latin typeface="宋体" panose="02010600030101010101" pitchFamily="2" charset="-122"/>
                <a:cs typeface="宋体" panose="02010600030101010101" pitchFamily="2" charset="-122"/>
              </a:rPr>
              <a:t>新鸿基 </a:t>
            </a:r>
            <a:r>
              <a:rPr sz="600" b="1" spc="71" dirty="0">
                <a:latin typeface="宋体" panose="02010600030101010101" pitchFamily="2" charset="-122"/>
                <a:cs typeface="宋体" panose="02010600030101010101" pitchFamily="2" charset="-122"/>
              </a:rPr>
              <a:t>商</a:t>
            </a:r>
            <a:r>
              <a:rPr sz="600" b="1" spc="60" dirty="0">
                <a:latin typeface="宋体" panose="02010600030101010101" pitchFamily="2" charset="-122"/>
                <a:cs typeface="宋体" panose="02010600030101010101" pitchFamily="2" charset="-122"/>
              </a:rPr>
              <a:t>业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822282" y="2300287"/>
            <a:ext cx="426244" cy="199734"/>
          </a:xfrm>
          <a:prstGeom prst="rect">
            <a:avLst/>
          </a:prstGeom>
          <a:solidFill>
            <a:srgbClr val="D9D9D9">
              <a:alpha val="50195"/>
            </a:srgbClr>
          </a:solidFill>
        </p:spPr>
        <p:txBody>
          <a:bodyPr vert="horz" wrap="square" lIns="0" tIns="20002" rIns="0" bIns="0" rtlCol="0">
            <a:spAutoFit/>
          </a:bodyPr>
          <a:lstStyle/>
          <a:p>
            <a:pPr marL="121920" indent="-85725">
              <a:lnSpc>
                <a:spcPts val="675"/>
              </a:lnSpc>
              <a:spcBef>
                <a:spcPts val="155"/>
              </a:spcBef>
            </a:pPr>
            <a:r>
              <a:rPr sz="600" b="1" spc="71" dirty="0">
                <a:latin typeface="宋体" panose="02010600030101010101" pitchFamily="2" charset="-122"/>
                <a:cs typeface="宋体" panose="02010600030101010101" pitchFamily="2" charset="-122"/>
              </a:rPr>
              <a:t>香港</a:t>
            </a:r>
            <a:r>
              <a:rPr sz="600" b="1" spc="60" dirty="0">
                <a:latin typeface="宋体" panose="02010600030101010101" pitchFamily="2" charset="-122"/>
                <a:cs typeface="宋体" panose="02010600030101010101" pitchFamily="2" charset="-122"/>
              </a:rPr>
              <a:t>置地 </a:t>
            </a:r>
            <a:r>
              <a:rPr sz="600" b="1" spc="71" dirty="0">
                <a:latin typeface="宋体" panose="02010600030101010101" pitchFamily="2" charset="-122"/>
                <a:cs typeface="宋体" panose="02010600030101010101" pitchFamily="2" charset="-122"/>
              </a:rPr>
              <a:t>商</a:t>
            </a:r>
            <a:r>
              <a:rPr sz="600" b="1" spc="60" dirty="0">
                <a:latin typeface="宋体" panose="02010600030101010101" pitchFamily="2" charset="-122"/>
                <a:cs typeface="宋体" panose="02010600030101010101" pitchFamily="2" charset="-122"/>
              </a:rPr>
              <a:t>业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300287" y="3536156"/>
            <a:ext cx="1385888" cy="231313"/>
          </a:xfrm>
          <a:prstGeom prst="rect">
            <a:avLst/>
          </a:prstGeom>
          <a:solidFill>
            <a:srgbClr val="1F4E79">
              <a:alpha val="79998"/>
            </a:srgbClr>
          </a:solidFill>
        </p:spPr>
        <p:txBody>
          <a:bodyPr vert="horz" wrap="square" lIns="0" tIns="23336" rIns="0" bIns="0" rtlCol="0">
            <a:spAutoFit/>
          </a:bodyPr>
          <a:lstStyle/>
          <a:p>
            <a:pPr marL="422910" marR="94615" indent="-273685">
              <a:spcBef>
                <a:spcPts val="185"/>
              </a:spcBef>
            </a:pPr>
            <a:r>
              <a:rPr sz="675" b="1" spc="49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二环</a:t>
            </a:r>
            <a:r>
              <a:rPr sz="675" b="1" spc="53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高</a:t>
            </a:r>
            <a:r>
              <a:rPr sz="675" b="1" spc="4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架</a:t>
            </a:r>
            <a:r>
              <a:rPr sz="675" b="1" spc="-146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675" b="1" spc="49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开</a:t>
            </a:r>
            <a:r>
              <a:rPr sz="675" b="1" spc="4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通</a:t>
            </a:r>
            <a:r>
              <a:rPr sz="675" b="1" spc="-83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675" b="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(2013.5.31) </a:t>
            </a:r>
            <a:r>
              <a:rPr sz="675" b="1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675" b="1" spc="4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sz="675" b="1" spc="49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往返</a:t>
            </a:r>
            <a:r>
              <a:rPr sz="675" b="1" spc="-7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675" b="1" spc="34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z="675" b="1" spc="49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车道</a:t>
            </a:r>
            <a:r>
              <a:rPr sz="675" b="1" spc="-1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sz="6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7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436269" y="3050334"/>
            <a:ext cx="503634" cy="4822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1" name="object 41"/>
          <p:cNvSpPr/>
          <p:nvPr/>
        </p:nvSpPr>
        <p:spPr>
          <a:xfrm>
            <a:off x="4592003" y="3221355"/>
            <a:ext cx="194881" cy="1514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2" name="object 42"/>
          <p:cNvSpPr/>
          <p:nvPr/>
        </p:nvSpPr>
        <p:spPr>
          <a:xfrm>
            <a:off x="6218586" y="3203924"/>
            <a:ext cx="66102" cy="1003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3" name="object 43"/>
          <p:cNvSpPr/>
          <p:nvPr/>
        </p:nvSpPr>
        <p:spPr>
          <a:xfrm>
            <a:off x="6186488" y="3128915"/>
            <a:ext cx="310753" cy="31075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4" name="object 44"/>
          <p:cNvSpPr/>
          <p:nvPr/>
        </p:nvSpPr>
        <p:spPr>
          <a:xfrm>
            <a:off x="6300407" y="3246788"/>
            <a:ext cx="91699" cy="851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5" name="object 45"/>
          <p:cNvSpPr/>
          <p:nvPr/>
        </p:nvSpPr>
        <p:spPr>
          <a:xfrm>
            <a:off x="4179094" y="2950369"/>
            <a:ext cx="1285875" cy="964406"/>
          </a:xfrm>
          <a:custGeom>
            <a:avLst/>
            <a:gdLst/>
            <a:ahLst/>
            <a:cxnLst/>
            <a:rect l="l" t="t" r="r" b="b"/>
            <a:pathLst>
              <a:path w="1714500" h="1285875">
                <a:moveTo>
                  <a:pt x="48260" y="1182497"/>
                </a:moveTo>
                <a:lnTo>
                  <a:pt x="42672" y="1184783"/>
                </a:lnTo>
                <a:lnTo>
                  <a:pt x="0" y="1285875"/>
                </a:lnTo>
                <a:lnTo>
                  <a:pt x="31673" y="1282192"/>
                </a:lnTo>
                <a:lnTo>
                  <a:pt x="20827" y="1282192"/>
                </a:lnTo>
                <a:lnTo>
                  <a:pt x="69297" y="1245870"/>
                </a:lnTo>
                <a:lnTo>
                  <a:pt x="37591" y="1245870"/>
                </a:lnTo>
                <a:lnTo>
                  <a:pt x="60198" y="1192149"/>
                </a:lnTo>
                <a:lnTo>
                  <a:pt x="57912" y="1186561"/>
                </a:lnTo>
                <a:lnTo>
                  <a:pt x="48260" y="1182497"/>
                </a:lnTo>
                <a:close/>
              </a:path>
              <a:path w="1714500" h="1285875">
                <a:moveTo>
                  <a:pt x="106807" y="1254379"/>
                </a:moveTo>
                <a:lnTo>
                  <a:pt x="101600" y="1254887"/>
                </a:lnTo>
                <a:lnTo>
                  <a:pt x="49149" y="1260983"/>
                </a:lnTo>
                <a:lnTo>
                  <a:pt x="20827" y="1282192"/>
                </a:lnTo>
                <a:lnTo>
                  <a:pt x="31673" y="1282192"/>
                </a:lnTo>
                <a:lnTo>
                  <a:pt x="103759" y="1273810"/>
                </a:lnTo>
                <a:lnTo>
                  <a:pt x="109092" y="1273302"/>
                </a:lnTo>
                <a:lnTo>
                  <a:pt x="112775" y="1268476"/>
                </a:lnTo>
                <a:lnTo>
                  <a:pt x="112140" y="1263142"/>
                </a:lnTo>
                <a:lnTo>
                  <a:pt x="111633" y="1258062"/>
                </a:lnTo>
                <a:lnTo>
                  <a:pt x="106807" y="1254379"/>
                </a:lnTo>
                <a:close/>
              </a:path>
              <a:path w="1714500" h="1285875">
                <a:moveTo>
                  <a:pt x="1704016" y="24892"/>
                </a:moveTo>
                <a:lnTo>
                  <a:pt x="1665351" y="24892"/>
                </a:lnTo>
                <a:lnTo>
                  <a:pt x="37591" y="1245870"/>
                </a:lnTo>
                <a:lnTo>
                  <a:pt x="69297" y="1245870"/>
                </a:lnTo>
                <a:lnTo>
                  <a:pt x="1676908" y="40005"/>
                </a:lnTo>
                <a:lnTo>
                  <a:pt x="1697632" y="40005"/>
                </a:lnTo>
                <a:lnTo>
                  <a:pt x="1704016" y="24892"/>
                </a:lnTo>
                <a:close/>
              </a:path>
              <a:path w="1714500" h="1285875">
                <a:moveTo>
                  <a:pt x="1697632" y="40005"/>
                </a:moveTo>
                <a:lnTo>
                  <a:pt x="1676908" y="40005"/>
                </a:lnTo>
                <a:lnTo>
                  <a:pt x="1654302" y="93725"/>
                </a:lnTo>
                <a:lnTo>
                  <a:pt x="1656588" y="99313"/>
                </a:lnTo>
                <a:lnTo>
                  <a:pt x="1666239" y="103377"/>
                </a:lnTo>
                <a:lnTo>
                  <a:pt x="1671827" y="101092"/>
                </a:lnTo>
                <a:lnTo>
                  <a:pt x="1697632" y="40005"/>
                </a:lnTo>
                <a:close/>
              </a:path>
              <a:path w="1714500" h="1285875">
                <a:moveTo>
                  <a:pt x="1714500" y="0"/>
                </a:moveTo>
                <a:lnTo>
                  <a:pt x="1610740" y="12064"/>
                </a:lnTo>
                <a:lnTo>
                  <a:pt x="1605534" y="12573"/>
                </a:lnTo>
                <a:lnTo>
                  <a:pt x="1601724" y="17399"/>
                </a:lnTo>
                <a:lnTo>
                  <a:pt x="1602994" y="27812"/>
                </a:lnTo>
                <a:lnTo>
                  <a:pt x="1607692" y="31495"/>
                </a:lnTo>
                <a:lnTo>
                  <a:pt x="1612900" y="30987"/>
                </a:lnTo>
                <a:lnTo>
                  <a:pt x="1665351" y="24892"/>
                </a:lnTo>
                <a:lnTo>
                  <a:pt x="1704016" y="24892"/>
                </a:lnTo>
                <a:lnTo>
                  <a:pt x="1712976" y="3682"/>
                </a:lnTo>
                <a:lnTo>
                  <a:pt x="1714500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6" name="object 46"/>
          <p:cNvSpPr/>
          <p:nvPr/>
        </p:nvSpPr>
        <p:spPr>
          <a:xfrm>
            <a:off x="4043363" y="2493169"/>
            <a:ext cx="1918335" cy="1380173"/>
          </a:xfrm>
          <a:custGeom>
            <a:avLst/>
            <a:gdLst/>
            <a:ahLst/>
            <a:cxnLst/>
            <a:rect l="l" t="t" r="r" b="b"/>
            <a:pathLst>
              <a:path w="2557779" h="1840229">
                <a:moveTo>
                  <a:pt x="50291" y="1737360"/>
                </a:moveTo>
                <a:lnTo>
                  <a:pt x="44703" y="1739519"/>
                </a:lnTo>
                <a:lnTo>
                  <a:pt x="0" y="1839722"/>
                </a:lnTo>
                <a:lnTo>
                  <a:pt x="109220" y="1829308"/>
                </a:lnTo>
                <a:lnTo>
                  <a:pt x="113157" y="1824608"/>
                </a:lnTo>
                <a:lnTo>
                  <a:pt x="112314" y="1815973"/>
                </a:lnTo>
                <a:lnTo>
                  <a:pt x="49402" y="1815973"/>
                </a:lnTo>
                <a:lnTo>
                  <a:pt x="70942" y="1800479"/>
                </a:lnTo>
                <a:lnTo>
                  <a:pt x="38353" y="1800479"/>
                </a:lnTo>
                <a:lnTo>
                  <a:pt x="62102" y="1747266"/>
                </a:lnTo>
                <a:lnTo>
                  <a:pt x="59944" y="1741551"/>
                </a:lnTo>
                <a:lnTo>
                  <a:pt x="55117" y="1739519"/>
                </a:lnTo>
                <a:lnTo>
                  <a:pt x="50291" y="1737360"/>
                </a:lnTo>
                <a:close/>
              </a:path>
              <a:path w="2557779" h="1840229">
                <a:moveTo>
                  <a:pt x="107441" y="1810385"/>
                </a:moveTo>
                <a:lnTo>
                  <a:pt x="49402" y="1815973"/>
                </a:lnTo>
                <a:lnTo>
                  <a:pt x="112314" y="1815973"/>
                </a:lnTo>
                <a:lnTo>
                  <a:pt x="112140" y="1814195"/>
                </a:lnTo>
                <a:lnTo>
                  <a:pt x="107441" y="1810385"/>
                </a:lnTo>
                <a:close/>
              </a:path>
              <a:path w="2557779" h="1840229">
                <a:moveTo>
                  <a:pt x="2546848" y="23875"/>
                </a:moveTo>
                <a:lnTo>
                  <a:pt x="2508123" y="23875"/>
                </a:lnTo>
                <a:lnTo>
                  <a:pt x="38353" y="1800479"/>
                </a:lnTo>
                <a:lnTo>
                  <a:pt x="70942" y="1800479"/>
                </a:lnTo>
                <a:lnTo>
                  <a:pt x="2519172" y="39370"/>
                </a:lnTo>
                <a:lnTo>
                  <a:pt x="2539955" y="39370"/>
                </a:lnTo>
                <a:lnTo>
                  <a:pt x="2546848" y="23875"/>
                </a:lnTo>
                <a:close/>
              </a:path>
              <a:path w="2557779" h="1840229">
                <a:moveTo>
                  <a:pt x="2539955" y="39370"/>
                </a:moveTo>
                <a:lnTo>
                  <a:pt x="2519172" y="39370"/>
                </a:lnTo>
                <a:lnTo>
                  <a:pt x="2497582" y="87757"/>
                </a:lnTo>
                <a:lnTo>
                  <a:pt x="2495550" y="92583"/>
                </a:lnTo>
                <a:lnTo>
                  <a:pt x="2497709" y="98171"/>
                </a:lnTo>
                <a:lnTo>
                  <a:pt x="2502408" y="100329"/>
                </a:lnTo>
                <a:lnTo>
                  <a:pt x="2507234" y="102488"/>
                </a:lnTo>
                <a:lnTo>
                  <a:pt x="2512949" y="100329"/>
                </a:lnTo>
                <a:lnTo>
                  <a:pt x="2514980" y="95503"/>
                </a:lnTo>
                <a:lnTo>
                  <a:pt x="2539955" y="39370"/>
                </a:lnTo>
                <a:close/>
              </a:path>
              <a:path w="2557779" h="1840229">
                <a:moveTo>
                  <a:pt x="2557526" y="0"/>
                </a:moveTo>
                <a:lnTo>
                  <a:pt x="2448305" y="10413"/>
                </a:lnTo>
                <a:lnTo>
                  <a:pt x="2444369" y="15112"/>
                </a:lnTo>
                <a:lnTo>
                  <a:pt x="2445385" y="25526"/>
                </a:lnTo>
                <a:lnTo>
                  <a:pt x="2450084" y="29463"/>
                </a:lnTo>
                <a:lnTo>
                  <a:pt x="2508123" y="23875"/>
                </a:lnTo>
                <a:lnTo>
                  <a:pt x="2546848" y="23875"/>
                </a:lnTo>
                <a:lnTo>
                  <a:pt x="2556002" y="3301"/>
                </a:lnTo>
                <a:lnTo>
                  <a:pt x="2557526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7" name="object 47"/>
          <p:cNvSpPr/>
          <p:nvPr/>
        </p:nvSpPr>
        <p:spPr>
          <a:xfrm>
            <a:off x="4586287" y="3164633"/>
            <a:ext cx="460772" cy="44648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8" name="object 48"/>
          <p:cNvSpPr/>
          <p:nvPr/>
        </p:nvSpPr>
        <p:spPr>
          <a:xfrm>
            <a:off x="4732497" y="3319844"/>
            <a:ext cx="176117" cy="1428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9" name="object 49"/>
          <p:cNvSpPr/>
          <p:nvPr/>
        </p:nvSpPr>
        <p:spPr>
          <a:xfrm>
            <a:off x="5657850" y="2868168"/>
            <a:ext cx="84105" cy="786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0" name="object 50"/>
          <p:cNvSpPr/>
          <p:nvPr/>
        </p:nvSpPr>
        <p:spPr>
          <a:xfrm>
            <a:off x="5679949" y="2589466"/>
            <a:ext cx="425291" cy="340043"/>
          </a:xfrm>
          <a:custGeom>
            <a:avLst/>
            <a:gdLst/>
            <a:ahLst/>
            <a:cxnLst/>
            <a:rect l="l" t="t" r="r" b="b"/>
            <a:pathLst>
              <a:path w="567054" h="453389">
                <a:moveTo>
                  <a:pt x="566928" y="0"/>
                </a:moveTo>
                <a:lnTo>
                  <a:pt x="548132" y="2666"/>
                </a:lnTo>
                <a:lnTo>
                  <a:pt x="6858" y="435228"/>
                </a:lnTo>
                <a:lnTo>
                  <a:pt x="0" y="452881"/>
                </a:lnTo>
                <a:lnTo>
                  <a:pt x="18669" y="450214"/>
                </a:lnTo>
                <a:lnTo>
                  <a:pt x="560069" y="17525"/>
                </a:lnTo>
                <a:lnTo>
                  <a:pt x="566928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1" name="object 51"/>
          <p:cNvSpPr/>
          <p:nvPr/>
        </p:nvSpPr>
        <p:spPr>
          <a:xfrm>
            <a:off x="6043042" y="2571750"/>
            <a:ext cx="84200" cy="7867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2" name="object 52"/>
          <p:cNvSpPr/>
          <p:nvPr/>
        </p:nvSpPr>
        <p:spPr>
          <a:xfrm>
            <a:off x="5765007" y="2557415"/>
            <a:ext cx="467915" cy="43934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3" name="object 53"/>
          <p:cNvSpPr/>
          <p:nvPr/>
        </p:nvSpPr>
        <p:spPr>
          <a:xfrm>
            <a:off x="5912358" y="2709863"/>
            <a:ext cx="180594" cy="13525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4" name="object 54"/>
          <p:cNvSpPr/>
          <p:nvPr/>
        </p:nvSpPr>
        <p:spPr>
          <a:xfrm>
            <a:off x="4856797" y="4295737"/>
            <a:ext cx="86201" cy="782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5" name="object 55"/>
          <p:cNvSpPr/>
          <p:nvPr/>
        </p:nvSpPr>
        <p:spPr>
          <a:xfrm>
            <a:off x="4198525" y="4079462"/>
            <a:ext cx="718185" cy="273368"/>
          </a:xfrm>
          <a:custGeom>
            <a:avLst/>
            <a:gdLst/>
            <a:ahLst/>
            <a:cxnLst/>
            <a:rect l="l" t="t" r="r" b="b"/>
            <a:pathLst>
              <a:path w="957579" h="364489">
                <a:moveTo>
                  <a:pt x="18541" y="0"/>
                </a:moveTo>
                <a:lnTo>
                  <a:pt x="0" y="3174"/>
                </a:lnTo>
                <a:lnTo>
                  <a:pt x="11937" y="17779"/>
                </a:lnTo>
                <a:lnTo>
                  <a:pt x="938529" y="363969"/>
                </a:lnTo>
                <a:lnTo>
                  <a:pt x="957326" y="360743"/>
                </a:lnTo>
                <a:lnTo>
                  <a:pt x="945261" y="346125"/>
                </a:lnTo>
                <a:lnTo>
                  <a:pt x="18541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6" name="object 56"/>
          <p:cNvSpPr/>
          <p:nvPr/>
        </p:nvSpPr>
        <p:spPr>
          <a:xfrm>
            <a:off x="4907470" y="4339056"/>
            <a:ext cx="23813" cy="11430"/>
          </a:xfrm>
          <a:custGeom>
            <a:avLst/>
            <a:gdLst/>
            <a:ahLst/>
            <a:cxnLst/>
            <a:rect l="l" t="t" r="r" b="b"/>
            <a:pathLst>
              <a:path w="31750" h="15239">
                <a:moveTo>
                  <a:pt x="0" y="0"/>
                </a:moveTo>
                <a:lnTo>
                  <a:pt x="12064" y="14617"/>
                </a:lnTo>
                <a:lnTo>
                  <a:pt x="28066" y="11861"/>
                </a:lnTo>
                <a:lnTo>
                  <a:pt x="31750" y="11861"/>
                </a:lnTo>
                <a:lnTo>
                  <a:pt x="0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7" name="object 57"/>
          <p:cNvSpPr/>
          <p:nvPr/>
        </p:nvSpPr>
        <p:spPr>
          <a:xfrm>
            <a:off x="4171951" y="4057935"/>
            <a:ext cx="86201" cy="782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8" name="object 58"/>
          <p:cNvSpPr/>
          <p:nvPr/>
        </p:nvSpPr>
        <p:spPr>
          <a:xfrm>
            <a:off x="4314825" y="4086225"/>
            <a:ext cx="425053" cy="37504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9" name="object 59"/>
          <p:cNvSpPr/>
          <p:nvPr/>
        </p:nvSpPr>
        <p:spPr>
          <a:xfrm>
            <a:off x="4467415" y="4218652"/>
            <a:ext cx="128225" cy="10297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0" name="object 60"/>
          <p:cNvSpPr/>
          <p:nvPr/>
        </p:nvSpPr>
        <p:spPr>
          <a:xfrm>
            <a:off x="5014913" y="4261571"/>
            <a:ext cx="82962" cy="8061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1" name="object 61"/>
          <p:cNvSpPr/>
          <p:nvPr/>
        </p:nvSpPr>
        <p:spPr>
          <a:xfrm>
            <a:off x="5035868" y="3733800"/>
            <a:ext cx="649605" cy="589598"/>
          </a:xfrm>
          <a:custGeom>
            <a:avLst/>
            <a:gdLst/>
            <a:ahLst/>
            <a:cxnLst/>
            <a:rect l="l" t="t" r="r" b="b"/>
            <a:pathLst>
              <a:path w="866139" h="786129">
                <a:moveTo>
                  <a:pt x="865759" y="0"/>
                </a:moveTo>
                <a:lnTo>
                  <a:pt x="847471" y="3810"/>
                </a:lnTo>
                <a:lnTo>
                  <a:pt x="5714" y="767854"/>
                </a:lnTo>
                <a:lnTo>
                  <a:pt x="0" y="785774"/>
                </a:lnTo>
                <a:lnTo>
                  <a:pt x="18414" y="781862"/>
                </a:lnTo>
                <a:lnTo>
                  <a:pt x="860171" y="17906"/>
                </a:lnTo>
                <a:lnTo>
                  <a:pt x="865759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2" name="object 62"/>
          <p:cNvSpPr/>
          <p:nvPr/>
        </p:nvSpPr>
        <p:spPr>
          <a:xfrm>
            <a:off x="5623179" y="3714750"/>
            <a:ext cx="83057" cy="805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3" name="object 63"/>
          <p:cNvSpPr/>
          <p:nvPr/>
        </p:nvSpPr>
        <p:spPr>
          <a:xfrm>
            <a:off x="5229225" y="3843338"/>
            <a:ext cx="453628" cy="4536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4" name="object 64"/>
          <p:cNvSpPr/>
          <p:nvPr/>
        </p:nvSpPr>
        <p:spPr>
          <a:xfrm>
            <a:off x="5374766" y="3995452"/>
            <a:ext cx="165639" cy="15573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5" name="object 65"/>
          <p:cNvSpPr/>
          <p:nvPr/>
        </p:nvSpPr>
        <p:spPr>
          <a:xfrm>
            <a:off x="6104857" y="3811048"/>
            <a:ext cx="85916" cy="7924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6" name="object 66"/>
          <p:cNvSpPr/>
          <p:nvPr/>
        </p:nvSpPr>
        <p:spPr>
          <a:xfrm>
            <a:off x="5727668" y="3720369"/>
            <a:ext cx="436245" cy="146685"/>
          </a:xfrm>
          <a:custGeom>
            <a:avLst/>
            <a:gdLst/>
            <a:ahLst/>
            <a:cxnLst/>
            <a:rect l="l" t="t" r="r" b="b"/>
            <a:pathLst>
              <a:path w="581659" h="195579">
                <a:moveTo>
                  <a:pt x="18542" y="0"/>
                </a:moveTo>
                <a:lnTo>
                  <a:pt x="0" y="4063"/>
                </a:lnTo>
                <a:lnTo>
                  <a:pt x="12700" y="18160"/>
                </a:lnTo>
                <a:lnTo>
                  <a:pt x="562990" y="195579"/>
                </a:lnTo>
                <a:lnTo>
                  <a:pt x="581533" y="191388"/>
                </a:lnTo>
                <a:lnTo>
                  <a:pt x="568960" y="177418"/>
                </a:lnTo>
                <a:lnTo>
                  <a:pt x="18542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7" name="object 67"/>
          <p:cNvSpPr/>
          <p:nvPr/>
        </p:nvSpPr>
        <p:spPr>
          <a:xfrm>
            <a:off x="6154388" y="3853433"/>
            <a:ext cx="24765" cy="10478"/>
          </a:xfrm>
          <a:custGeom>
            <a:avLst/>
            <a:gdLst/>
            <a:ahLst/>
            <a:cxnLst/>
            <a:rect l="l" t="t" r="r" b="b"/>
            <a:pathLst>
              <a:path w="33020" h="13970">
                <a:moveTo>
                  <a:pt x="0" y="0"/>
                </a:moveTo>
                <a:lnTo>
                  <a:pt x="12573" y="13969"/>
                </a:lnTo>
                <a:lnTo>
                  <a:pt x="28448" y="10540"/>
                </a:lnTo>
                <a:lnTo>
                  <a:pt x="32766" y="10540"/>
                </a:lnTo>
                <a:lnTo>
                  <a:pt x="0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8" name="object 68"/>
          <p:cNvSpPr/>
          <p:nvPr/>
        </p:nvSpPr>
        <p:spPr>
          <a:xfrm>
            <a:off x="5700713" y="3697034"/>
            <a:ext cx="85915" cy="7924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9" name="object 69"/>
          <p:cNvSpPr/>
          <p:nvPr/>
        </p:nvSpPr>
        <p:spPr>
          <a:xfrm>
            <a:off x="5629275" y="3664791"/>
            <a:ext cx="417909" cy="37504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0" name="object 70"/>
          <p:cNvSpPr/>
          <p:nvPr/>
        </p:nvSpPr>
        <p:spPr>
          <a:xfrm>
            <a:off x="5770054" y="3797712"/>
            <a:ext cx="135350" cy="10287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1" name="object 71"/>
          <p:cNvSpPr/>
          <p:nvPr/>
        </p:nvSpPr>
        <p:spPr>
          <a:xfrm>
            <a:off x="6229351" y="3752850"/>
            <a:ext cx="78581" cy="8420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2" name="object 72"/>
          <p:cNvSpPr/>
          <p:nvPr/>
        </p:nvSpPr>
        <p:spPr>
          <a:xfrm>
            <a:off x="6247066" y="3458242"/>
            <a:ext cx="284321" cy="356711"/>
          </a:xfrm>
          <a:custGeom>
            <a:avLst/>
            <a:gdLst/>
            <a:ahLst/>
            <a:cxnLst/>
            <a:rect l="l" t="t" r="r" b="b"/>
            <a:pathLst>
              <a:path w="379095" h="475614">
                <a:moveTo>
                  <a:pt x="378713" y="0"/>
                </a:moveTo>
                <a:lnTo>
                  <a:pt x="361060" y="6858"/>
                </a:lnTo>
                <a:lnTo>
                  <a:pt x="2667" y="456819"/>
                </a:lnTo>
                <a:lnTo>
                  <a:pt x="0" y="475361"/>
                </a:lnTo>
                <a:lnTo>
                  <a:pt x="17525" y="468630"/>
                </a:lnTo>
                <a:lnTo>
                  <a:pt x="376047" y="18923"/>
                </a:lnTo>
                <a:lnTo>
                  <a:pt x="378713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3" name="object 73"/>
          <p:cNvSpPr/>
          <p:nvPr/>
        </p:nvSpPr>
        <p:spPr>
          <a:xfrm>
            <a:off x="6470142" y="3436144"/>
            <a:ext cx="78676" cy="8420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4" name="object 74"/>
          <p:cNvSpPr/>
          <p:nvPr/>
        </p:nvSpPr>
        <p:spPr>
          <a:xfrm>
            <a:off x="6393657" y="3314653"/>
            <a:ext cx="396478" cy="41076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5" name="object 75"/>
          <p:cNvSpPr/>
          <p:nvPr/>
        </p:nvSpPr>
        <p:spPr>
          <a:xfrm>
            <a:off x="6530245" y="3460051"/>
            <a:ext cx="115062" cy="12287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6" name="object 76"/>
          <p:cNvSpPr/>
          <p:nvPr/>
        </p:nvSpPr>
        <p:spPr>
          <a:xfrm>
            <a:off x="6779419" y="2964608"/>
            <a:ext cx="439340" cy="46077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7" name="object 77"/>
          <p:cNvSpPr/>
          <p:nvPr/>
        </p:nvSpPr>
        <p:spPr>
          <a:xfrm>
            <a:off x="6921436" y="3115531"/>
            <a:ext cx="154496" cy="16478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8" name="object 78"/>
          <p:cNvSpPr/>
          <p:nvPr/>
        </p:nvSpPr>
        <p:spPr>
          <a:xfrm>
            <a:off x="6172200" y="2495265"/>
            <a:ext cx="731044" cy="315754"/>
          </a:xfrm>
          <a:custGeom>
            <a:avLst/>
            <a:gdLst/>
            <a:ahLst/>
            <a:cxnLst/>
            <a:rect l="l" t="t" r="r" b="b"/>
            <a:pathLst>
              <a:path w="974725" h="421004">
                <a:moveTo>
                  <a:pt x="98476" y="45211"/>
                </a:moveTo>
                <a:lnTo>
                  <a:pt x="46735" y="45211"/>
                </a:lnTo>
                <a:lnTo>
                  <a:pt x="920623" y="393191"/>
                </a:lnTo>
                <a:lnTo>
                  <a:pt x="868172" y="401065"/>
                </a:lnTo>
                <a:lnTo>
                  <a:pt x="862965" y="401954"/>
                </a:lnTo>
                <a:lnTo>
                  <a:pt x="859408" y="406780"/>
                </a:lnTo>
                <a:lnTo>
                  <a:pt x="860932" y="417194"/>
                </a:lnTo>
                <a:lnTo>
                  <a:pt x="865885" y="420750"/>
                </a:lnTo>
                <a:lnTo>
                  <a:pt x="974471" y="404494"/>
                </a:lnTo>
                <a:lnTo>
                  <a:pt x="951850" y="375538"/>
                </a:lnTo>
                <a:lnTo>
                  <a:pt x="927607" y="375538"/>
                </a:lnTo>
                <a:lnTo>
                  <a:pt x="98476" y="45211"/>
                </a:lnTo>
                <a:close/>
              </a:path>
              <a:path w="974725" h="421004">
                <a:moveTo>
                  <a:pt x="900810" y="317245"/>
                </a:moveTo>
                <a:lnTo>
                  <a:pt x="896620" y="320420"/>
                </a:lnTo>
                <a:lnTo>
                  <a:pt x="892555" y="323722"/>
                </a:lnTo>
                <a:lnTo>
                  <a:pt x="891794" y="329691"/>
                </a:lnTo>
                <a:lnTo>
                  <a:pt x="927607" y="375538"/>
                </a:lnTo>
                <a:lnTo>
                  <a:pt x="951850" y="375538"/>
                </a:lnTo>
                <a:lnTo>
                  <a:pt x="910081" y="322071"/>
                </a:lnTo>
                <a:lnTo>
                  <a:pt x="906779" y="317880"/>
                </a:lnTo>
                <a:lnTo>
                  <a:pt x="900810" y="317245"/>
                </a:lnTo>
                <a:close/>
              </a:path>
              <a:path w="974725" h="421004">
                <a:moveTo>
                  <a:pt x="108584" y="0"/>
                </a:moveTo>
                <a:lnTo>
                  <a:pt x="0" y="16255"/>
                </a:lnTo>
                <a:lnTo>
                  <a:pt x="64389" y="98551"/>
                </a:lnTo>
                <a:lnTo>
                  <a:pt x="67564" y="102742"/>
                </a:lnTo>
                <a:lnTo>
                  <a:pt x="73532" y="103504"/>
                </a:lnTo>
                <a:lnTo>
                  <a:pt x="77724" y="100202"/>
                </a:lnTo>
                <a:lnTo>
                  <a:pt x="81915" y="97027"/>
                </a:lnTo>
                <a:lnTo>
                  <a:pt x="82550" y="91058"/>
                </a:lnTo>
                <a:lnTo>
                  <a:pt x="79375" y="86867"/>
                </a:lnTo>
                <a:lnTo>
                  <a:pt x="46735" y="45211"/>
                </a:lnTo>
                <a:lnTo>
                  <a:pt x="98476" y="45211"/>
                </a:lnTo>
                <a:lnTo>
                  <a:pt x="53848" y="27431"/>
                </a:lnTo>
                <a:lnTo>
                  <a:pt x="111378" y="18795"/>
                </a:lnTo>
                <a:lnTo>
                  <a:pt x="114680" y="14350"/>
                </a:lnTo>
                <a:lnTo>
                  <a:pt x="114934" y="13969"/>
                </a:lnTo>
                <a:lnTo>
                  <a:pt x="113410" y="3555"/>
                </a:lnTo>
                <a:lnTo>
                  <a:pt x="108584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9" name="object 79"/>
          <p:cNvSpPr/>
          <p:nvPr/>
        </p:nvSpPr>
        <p:spPr>
          <a:xfrm>
            <a:off x="6665119" y="2950369"/>
            <a:ext cx="375285" cy="428625"/>
          </a:xfrm>
          <a:custGeom>
            <a:avLst/>
            <a:gdLst/>
            <a:ahLst/>
            <a:cxnLst/>
            <a:rect l="l" t="t" r="r" b="b"/>
            <a:pathLst>
              <a:path w="500379" h="571500">
                <a:moveTo>
                  <a:pt x="25780" y="460375"/>
                </a:moveTo>
                <a:lnTo>
                  <a:pt x="20827" y="463676"/>
                </a:lnTo>
                <a:lnTo>
                  <a:pt x="0" y="571500"/>
                </a:lnTo>
                <a:lnTo>
                  <a:pt x="102498" y="537082"/>
                </a:lnTo>
                <a:lnTo>
                  <a:pt x="42799" y="537082"/>
                </a:lnTo>
                <a:lnTo>
                  <a:pt x="53798" y="524510"/>
                </a:lnTo>
                <a:lnTo>
                  <a:pt x="28448" y="524510"/>
                </a:lnTo>
                <a:lnTo>
                  <a:pt x="38480" y="472439"/>
                </a:lnTo>
                <a:lnTo>
                  <a:pt x="39497" y="467360"/>
                </a:lnTo>
                <a:lnTo>
                  <a:pt x="36068" y="462280"/>
                </a:lnTo>
                <a:lnTo>
                  <a:pt x="30988" y="461391"/>
                </a:lnTo>
                <a:lnTo>
                  <a:pt x="25780" y="460375"/>
                </a:lnTo>
                <a:close/>
              </a:path>
              <a:path w="500379" h="571500">
                <a:moveTo>
                  <a:pt x="98044" y="518541"/>
                </a:moveTo>
                <a:lnTo>
                  <a:pt x="92964" y="520192"/>
                </a:lnTo>
                <a:lnTo>
                  <a:pt x="42799" y="537082"/>
                </a:lnTo>
                <a:lnTo>
                  <a:pt x="102498" y="537082"/>
                </a:lnTo>
                <a:lnTo>
                  <a:pt x="104013" y="536575"/>
                </a:lnTo>
                <a:lnTo>
                  <a:pt x="106806" y="531241"/>
                </a:lnTo>
                <a:lnTo>
                  <a:pt x="105028" y="526161"/>
                </a:lnTo>
                <a:lnTo>
                  <a:pt x="103377" y="521207"/>
                </a:lnTo>
                <a:lnTo>
                  <a:pt x="98044" y="518541"/>
                </a:lnTo>
                <a:close/>
              </a:path>
              <a:path w="500379" h="571500">
                <a:moveTo>
                  <a:pt x="493453" y="34543"/>
                </a:moveTo>
                <a:lnTo>
                  <a:pt x="457073" y="34543"/>
                </a:lnTo>
                <a:lnTo>
                  <a:pt x="28448" y="524510"/>
                </a:lnTo>
                <a:lnTo>
                  <a:pt x="53798" y="524510"/>
                </a:lnTo>
                <a:lnTo>
                  <a:pt x="471550" y="46989"/>
                </a:lnTo>
                <a:lnTo>
                  <a:pt x="491049" y="46989"/>
                </a:lnTo>
                <a:lnTo>
                  <a:pt x="493453" y="34543"/>
                </a:lnTo>
                <a:close/>
              </a:path>
              <a:path w="500379" h="571500">
                <a:moveTo>
                  <a:pt x="491049" y="46989"/>
                </a:moveTo>
                <a:lnTo>
                  <a:pt x="471550" y="46989"/>
                </a:lnTo>
                <a:lnTo>
                  <a:pt x="461518" y="99060"/>
                </a:lnTo>
                <a:lnTo>
                  <a:pt x="460628" y="104139"/>
                </a:lnTo>
                <a:lnTo>
                  <a:pt x="463930" y="109219"/>
                </a:lnTo>
                <a:lnTo>
                  <a:pt x="469138" y="110108"/>
                </a:lnTo>
                <a:lnTo>
                  <a:pt x="474218" y="111125"/>
                </a:lnTo>
                <a:lnTo>
                  <a:pt x="479298" y="107823"/>
                </a:lnTo>
                <a:lnTo>
                  <a:pt x="491049" y="46989"/>
                </a:lnTo>
                <a:close/>
              </a:path>
              <a:path w="500379" h="571500">
                <a:moveTo>
                  <a:pt x="500125" y="0"/>
                </a:moveTo>
                <a:lnTo>
                  <a:pt x="395985" y="34925"/>
                </a:lnTo>
                <a:lnTo>
                  <a:pt x="393319" y="40258"/>
                </a:lnTo>
                <a:lnTo>
                  <a:pt x="394970" y="45338"/>
                </a:lnTo>
                <a:lnTo>
                  <a:pt x="396621" y="50292"/>
                </a:lnTo>
                <a:lnTo>
                  <a:pt x="402081" y="52958"/>
                </a:lnTo>
                <a:lnTo>
                  <a:pt x="457073" y="34543"/>
                </a:lnTo>
                <a:lnTo>
                  <a:pt x="493453" y="34543"/>
                </a:lnTo>
                <a:lnTo>
                  <a:pt x="500125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0" name="object 80"/>
          <p:cNvSpPr/>
          <p:nvPr/>
        </p:nvSpPr>
        <p:spPr>
          <a:xfrm>
            <a:off x="6293644" y="2364533"/>
            <a:ext cx="453628" cy="37504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1" name="object 81"/>
          <p:cNvSpPr/>
          <p:nvPr/>
        </p:nvSpPr>
        <p:spPr>
          <a:xfrm>
            <a:off x="6430804" y="2495168"/>
            <a:ext cx="182689" cy="1068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2" name="object 82"/>
          <p:cNvSpPr txBox="1"/>
          <p:nvPr/>
        </p:nvSpPr>
        <p:spPr>
          <a:xfrm>
            <a:off x="6050756" y="2793206"/>
            <a:ext cx="533400" cy="217688"/>
          </a:xfrm>
          <a:prstGeom prst="rect">
            <a:avLst/>
          </a:prstGeom>
          <a:solidFill>
            <a:srgbClr val="FFFFFF">
              <a:alpha val="50195"/>
            </a:srgbClr>
          </a:solidFill>
        </p:spPr>
        <p:txBody>
          <a:bodyPr vert="horz" wrap="square" lIns="0" tIns="12383" rIns="0" bIns="0" rtlCol="0">
            <a:spAutoFit/>
          </a:bodyPr>
          <a:lstStyle/>
          <a:p>
            <a:pPr marL="33655" indent="41910">
              <a:lnSpc>
                <a:spcPts val="805"/>
              </a:lnSpc>
              <a:spcBef>
                <a:spcPts val="100"/>
              </a:spcBef>
            </a:pPr>
            <a:r>
              <a:rPr sz="675" b="1" spc="49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商业地</a:t>
            </a:r>
            <a:r>
              <a:rPr sz="675" b="1" spc="41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块 </a:t>
            </a:r>
            <a:r>
              <a:rPr sz="675" b="1" spc="8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(16,717m²)</a:t>
            </a:r>
            <a:r>
              <a:rPr sz="6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7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4150519" y="3386090"/>
            <a:ext cx="332184" cy="196453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4" name="object 84"/>
          <p:cNvSpPr/>
          <p:nvPr/>
        </p:nvSpPr>
        <p:spPr>
          <a:xfrm>
            <a:off x="4071937" y="3478959"/>
            <a:ext cx="175022" cy="19645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5" name="object 85"/>
          <p:cNvSpPr/>
          <p:nvPr/>
        </p:nvSpPr>
        <p:spPr>
          <a:xfrm>
            <a:off x="4107657" y="3478959"/>
            <a:ext cx="267890" cy="19645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6" name="object 86"/>
          <p:cNvSpPr/>
          <p:nvPr/>
        </p:nvSpPr>
        <p:spPr>
          <a:xfrm>
            <a:off x="4236244" y="3486102"/>
            <a:ext cx="175022" cy="19645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7" name="object 87"/>
          <p:cNvSpPr/>
          <p:nvPr/>
        </p:nvSpPr>
        <p:spPr>
          <a:xfrm>
            <a:off x="4271963" y="3478959"/>
            <a:ext cx="253603" cy="196453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8" name="object 88"/>
          <p:cNvSpPr/>
          <p:nvPr/>
        </p:nvSpPr>
        <p:spPr>
          <a:xfrm>
            <a:off x="4371976" y="3450383"/>
            <a:ext cx="210740" cy="24645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9" name="object 89"/>
          <p:cNvSpPr txBox="1"/>
          <p:nvPr/>
        </p:nvSpPr>
        <p:spPr>
          <a:xfrm>
            <a:off x="4140517" y="3445764"/>
            <a:ext cx="414338" cy="1763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9525" algn="ctr">
              <a:lnSpc>
                <a:spcPts val="505"/>
              </a:lnSpc>
              <a:spcBef>
                <a:spcPts val="75"/>
              </a:spcBef>
            </a:pPr>
            <a:r>
              <a:rPr sz="450" b="1" spc="49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通源</a:t>
            </a:r>
            <a:r>
              <a:rPr sz="450" b="1" spc="4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街</a:t>
            </a:r>
            <a:r>
              <a:rPr sz="45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45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ctr">
              <a:lnSpc>
                <a:spcPts val="775"/>
              </a:lnSpc>
            </a:pPr>
            <a:r>
              <a:rPr sz="450" b="1" spc="-4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sz="450" b="1" spc="-21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450" b="1" spc="49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往返</a:t>
            </a:r>
            <a:r>
              <a:rPr sz="450" b="1" spc="15" dirty="0">
                <a:solidFill>
                  <a:srgbClr val="FFFFFF"/>
                </a:solidFill>
                <a:latin typeface="Malgun Gothic" panose="020B0503020000020004" charset="-127"/>
                <a:cs typeface="Malgun Gothic" panose="020B0503020000020004" charset="-127"/>
              </a:rPr>
              <a:t>4</a:t>
            </a:r>
            <a:r>
              <a:rPr sz="450" b="1" spc="-4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车</a:t>
            </a:r>
            <a:r>
              <a:rPr sz="450" b="1" spc="-1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道</a:t>
            </a:r>
            <a:r>
              <a:rPr sz="675" b="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sz="6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7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7100888" y="2771727"/>
            <a:ext cx="389334" cy="18930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1" name="object 91"/>
          <p:cNvSpPr/>
          <p:nvPr/>
        </p:nvSpPr>
        <p:spPr>
          <a:xfrm>
            <a:off x="7058025" y="2857452"/>
            <a:ext cx="175022" cy="18930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2" name="object 92"/>
          <p:cNvSpPr/>
          <p:nvPr/>
        </p:nvSpPr>
        <p:spPr>
          <a:xfrm>
            <a:off x="7093744" y="2857452"/>
            <a:ext cx="267890" cy="18930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3" name="object 93"/>
          <p:cNvSpPr/>
          <p:nvPr/>
        </p:nvSpPr>
        <p:spPr>
          <a:xfrm>
            <a:off x="7222332" y="2857452"/>
            <a:ext cx="167878" cy="189309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4" name="object 94"/>
          <p:cNvSpPr/>
          <p:nvPr/>
        </p:nvSpPr>
        <p:spPr>
          <a:xfrm>
            <a:off x="7250907" y="2857452"/>
            <a:ext cx="253603" cy="189309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5" name="object 95"/>
          <p:cNvSpPr/>
          <p:nvPr/>
        </p:nvSpPr>
        <p:spPr>
          <a:xfrm>
            <a:off x="7358063" y="2836021"/>
            <a:ext cx="196453" cy="23217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6" name="object 96"/>
          <p:cNvSpPr txBox="1"/>
          <p:nvPr/>
        </p:nvSpPr>
        <p:spPr>
          <a:xfrm>
            <a:off x="7129462" y="2826068"/>
            <a:ext cx="397193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9525" marR="3810" indent="43180">
              <a:lnSpc>
                <a:spcPts val="640"/>
              </a:lnSpc>
              <a:spcBef>
                <a:spcPts val="15"/>
              </a:spcBef>
            </a:pPr>
            <a:r>
              <a:rPr sz="450" b="1" spc="49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汇泉北</a:t>
            </a:r>
            <a:r>
              <a:rPr sz="450" b="1" spc="4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路 </a:t>
            </a:r>
            <a:r>
              <a:rPr sz="450" b="1" spc="-4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sz="450" b="1" spc="-217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450" b="1" spc="49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往返</a:t>
            </a:r>
            <a:r>
              <a:rPr sz="450" b="1" spc="-1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z="450" b="1" spc="-4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车</a:t>
            </a:r>
            <a:r>
              <a:rPr sz="450" b="1" spc="-1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道</a:t>
            </a:r>
            <a:r>
              <a:rPr sz="600" b="1" spc="8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1195958" y="793433"/>
            <a:ext cx="2295525" cy="891540"/>
          </a:xfrm>
          <a:custGeom>
            <a:avLst/>
            <a:gdLst/>
            <a:ahLst/>
            <a:cxnLst/>
            <a:rect l="l" t="t" r="r" b="b"/>
            <a:pathLst>
              <a:path w="3060700" h="1188720">
                <a:moveTo>
                  <a:pt x="3060319" y="0"/>
                </a:moveTo>
                <a:lnTo>
                  <a:pt x="0" y="0"/>
                </a:lnTo>
                <a:lnTo>
                  <a:pt x="0" y="1188719"/>
                </a:lnTo>
                <a:lnTo>
                  <a:pt x="3060319" y="1188719"/>
                </a:lnTo>
                <a:lnTo>
                  <a:pt x="3060319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8" name="object 98"/>
          <p:cNvSpPr/>
          <p:nvPr/>
        </p:nvSpPr>
        <p:spPr>
          <a:xfrm>
            <a:off x="4247008" y="2996851"/>
            <a:ext cx="2278856" cy="1293019"/>
          </a:xfrm>
          <a:custGeom>
            <a:avLst/>
            <a:gdLst/>
            <a:ahLst/>
            <a:cxnLst/>
            <a:rect l="l" t="t" r="r" b="b"/>
            <a:pathLst>
              <a:path w="3038475" h="1724025">
                <a:moveTo>
                  <a:pt x="2616454" y="1046861"/>
                </a:moveTo>
                <a:lnTo>
                  <a:pt x="2605785" y="1058545"/>
                </a:lnTo>
                <a:lnTo>
                  <a:pt x="2586608" y="1064133"/>
                </a:lnTo>
                <a:lnTo>
                  <a:pt x="2559812" y="1064260"/>
                </a:lnTo>
                <a:lnTo>
                  <a:pt x="2526538" y="1059561"/>
                </a:lnTo>
                <a:lnTo>
                  <a:pt x="2487295" y="1050798"/>
                </a:lnTo>
                <a:lnTo>
                  <a:pt x="2443099" y="1038479"/>
                </a:lnTo>
                <a:lnTo>
                  <a:pt x="2394839" y="1023112"/>
                </a:lnTo>
                <a:lnTo>
                  <a:pt x="2343531" y="1005586"/>
                </a:lnTo>
                <a:lnTo>
                  <a:pt x="2289683" y="986282"/>
                </a:lnTo>
                <a:lnTo>
                  <a:pt x="2234565" y="965962"/>
                </a:lnTo>
                <a:lnTo>
                  <a:pt x="2178812" y="945261"/>
                </a:lnTo>
                <a:lnTo>
                  <a:pt x="2123313" y="924813"/>
                </a:lnTo>
                <a:lnTo>
                  <a:pt x="2068957" y="905129"/>
                </a:lnTo>
                <a:lnTo>
                  <a:pt x="2016633" y="886841"/>
                </a:lnTo>
                <a:lnTo>
                  <a:pt x="1967229" y="870838"/>
                </a:lnTo>
                <a:lnTo>
                  <a:pt x="1921637" y="857376"/>
                </a:lnTo>
                <a:lnTo>
                  <a:pt x="957452" y="1723961"/>
                </a:lnTo>
                <a:lnTo>
                  <a:pt x="28828" y="1399286"/>
                </a:lnTo>
                <a:lnTo>
                  <a:pt x="0" y="1287780"/>
                </a:lnTo>
                <a:lnTo>
                  <a:pt x="18541" y="1271778"/>
                </a:lnTo>
                <a:lnTo>
                  <a:pt x="40004" y="1253744"/>
                </a:lnTo>
                <a:lnTo>
                  <a:pt x="90550" y="1211961"/>
                </a:lnTo>
                <a:lnTo>
                  <a:pt x="150749" y="1163193"/>
                </a:lnTo>
                <a:lnTo>
                  <a:pt x="184150" y="1136396"/>
                </a:lnTo>
                <a:lnTo>
                  <a:pt x="219583" y="1108075"/>
                </a:lnTo>
                <a:lnTo>
                  <a:pt x="256794" y="1078611"/>
                </a:lnTo>
                <a:lnTo>
                  <a:pt x="295910" y="1047750"/>
                </a:lnTo>
                <a:lnTo>
                  <a:pt x="336550" y="1015746"/>
                </a:lnTo>
                <a:lnTo>
                  <a:pt x="378713" y="982726"/>
                </a:lnTo>
                <a:lnTo>
                  <a:pt x="422148" y="948690"/>
                </a:lnTo>
                <a:lnTo>
                  <a:pt x="466978" y="913892"/>
                </a:lnTo>
                <a:lnTo>
                  <a:pt x="512699" y="878332"/>
                </a:lnTo>
                <a:lnTo>
                  <a:pt x="559562" y="842137"/>
                </a:lnTo>
                <a:lnTo>
                  <a:pt x="607187" y="805307"/>
                </a:lnTo>
                <a:lnTo>
                  <a:pt x="655574" y="768096"/>
                </a:lnTo>
                <a:lnTo>
                  <a:pt x="704469" y="730504"/>
                </a:lnTo>
                <a:lnTo>
                  <a:pt x="753872" y="692657"/>
                </a:lnTo>
                <a:lnTo>
                  <a:pt x="803656" y="654685"/>
                </a:lnTo>
                <a:lnTo>
                  <a:pt x="853566" y="616712"/>
                </a:lnTo>
                <a:lnTo>
                  <a:pt x="903477" y="578738"/>
                </a:lnTo>
                <a:lnTo>
                  <a:pt x="953388" y="540893"/>
                </a:lnTo>
                <a:lnTo>
                  <a:pt x="1003046" y="503428"/>
                </a:lnTo>
                <a:lnTo>
                  <a:pt x="1052449" y="466090"/>
                </a:lnTo>
                <a:lnTo>
                  <a:pt x="1101344" y="429387"/>
                </a:lnTo>
                <a:lnTo>
                  <a:pt x="1149603" y="393192"/>
                </a:lnTo>
                <a:lnTo>
                  <a:pt x="1197228" y="357631"/>
                </a:lnTo>
                <a:lnTo>
                  <a:pt x="1243964" y="322834"/>
                </a:lnTo>
                <a:lnTo>
                  <a:pt x="1289685" y="288798"/>
                </a:lnTo>
                <a:lnTo>
                  <a:pt x="1334389" y="255778"/>
                </a:lnTo>
                <a:lnTo>
                  <a:pt x="1377823" y="223900"/>
                </a:lnTo>
                <a:lnTo>
                  <a:pt x="1419860" y="193040"/>
                </a:lnTo>
                <a:lnTo>
                  <a:pt x="1460373" y="163449"/>
                </a:lnTo>
                <a:lnTo>
                  <a:pt x="1499235" y="135255"/>
                </a:lnTo>
                <a:lnTo>
                  <a:pt x="1536446" y="108457"/>
                </a:lnTo>
                <a:lnTo>
                  <a:pt x="1571625" y="83312"/>
                </a:lnTo>
                <a:lnTo>
                  <a:pt x="1604899" y="59690"/>
                </a:lnTo>
                <a:lnTo>
                  <a:pt x="1664715" y="18034"/>
                </a:lnTo>
                <a:lnTo>
                  <a:pt x="1691132" y="0"/>
                </a:lnTo>
                <a:lnTo>
                  <a:pt x="1892935" y="108331"/>
                </a:lnTo>
                <a:lnTo>
                  <a:pt x="2357120" y="296418"/>
                </a:lnTo>
                <a:lnTo>
                  <a:pt x="2825115" y="474853"/>
                </a:lnTo>
                <a:lnTo>
                  <a:pt x="3038475" y="554228"/>
                </a:lnTo>
                <a:lnTo>
                  <a:pt x="2622169" y="1049401"/>
                </a:lnTo>
                <a:lnTo>
                  <a:pt x="2617724" y="1049401"/>
                </a:lnTo>
                <a:lnTo>
                  <a:pt x="2610357" y="1049020"/>
                </a:lnTo>
                <a:lnTo>
                  <a:pt x="2609723" y="1050671"/>
                </a:lnTo>
                <a:lnTo>
                  <a:pt x="2626105" y="1056386"/>
                </a:lnTo>
              </a:path>
            </a:pathLst>
          </a:custGeom>
          <a:ln w="953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9" name="object 99"/>
          <p:cNvSpPr/>
          <p:nvPr/>
        </p:nvSpPr>
        <p:spPr>
          <a:xfrm>
            <a:off x="5618607" y="2561082"/>
            <a:ext cx="1300163" cy="771525"/>
          </a:xfrm>
          <a:custGeom>
            <a:avLst/>
            <a:gdLst/>
            <a:ahLst/>
            <a:cxnLst/>
            <a:rect l="l" t="t" r="r" b="b"/>
            <a:pathLst>
              <a:path w="1733550" h="1028700">
                <a:moveTo>
                  <a:pt x="55245" y="521843"/>
                </a:moveTo>
                <a:lnTo>
                  <a:pt x="0" y="447421"/>
                </a:lnTo>
                <a:lnTo>
                  <a:pt x="570865" y="0"/>
                </a:lnTo>
                <a:lnTo>
                  <a:pt x="1654175" y="408940"/>
                </a:lnTo>
                <a:lnTo>
                  <a:pt x="1733550" y="541528"/>
                </a:lnTo>
                <a:lnTo>
                  <a:pt x="1334770" y="1028700"/>
                </a:lnTo>
                <a:lnTo>
                  <a:pt x="55245" y="521843"/>
                </a:lnTo>
                <a:close/>
              </a:path>
            </a:pathLst>
          </a:custGeom>
          <a:ln w="953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0" name="object 100"/>
          <p:cNvSpPr/>
          <p:nvPr/>
        </p:nvSpPr>
        <p:spPr>
          <a:xfrm>
            <a:off x="4857751" y="1907333"/>
            <a:ext cx="439340" cy="303609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1" name="object 101"/>
          <p:cNvSpPr/>
          <p:nvPr/>
        </p:nvSpPr>
        <p:spPr>
          <a:xfrm>
            <a:off x="4864894" y="1914477"/>
            <a:ext cx="410765" cy="275034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2" name="object 102"/>
          <p:cNvSpPr/>
          <p:nvPr/>
        </p:nvSpPr>
        <p:spPr>
          <a:xfrm>
            <a:off x="5079206" y="1907333"/>
            <a:ext cx="517922" cy="303609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3" name="object 103"/>
          <p:cNvSpPr/>
          <p:nvPr/>
        </p:nvSpPr>
        <p:spPr>
          <a:xfrm>
            <a:off x="5086350" y="1914477"/>
            <a:ext cx="489347" cy="275034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4" name="object 104"/>
          <p:cNvSpPr/>
          <p:nvPr/>
        </p:nvSpPr>
        <p:spPr>
          <a:xfrm>
            <a:off x="5379244" y="1907333"/>
            <a:ext cx="303609" cy="303609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5" name="object 105"/>
          <p:cNvSpPr/>
          <p:nvPr/>
        </p:nvSpPr>
        <p:spPr>
          <a:xfrm>
            <a:off x="5386388" y="1914477"/>
            <a:ext cx="275034" cy="275034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6" name="object 106"/>
          <p:cNvSpPr/>
          <p:nvPr/>
        </p:nvSpPr>
        <p:spPr>
          <a:xfrm>
            <a:off x="1191198" y="948689"/>
            <a:ext cx="466249" cy="160020"/>
          </a:xfrm>
          <a:custGeom>
            <a:avLst/>
            <a:gdLst/>
            <a:ahLst/>
            <a:cxnLst/>
            <a:rect l="l" t="t" r="r" b="b"/>
            <a:pathLst>
              <a:path w="621665" h="213359">
                <a:moveTo>
                  <a:pt x="0" y="213360"/>
                </a:moveTo>
                <a:lnTo>
                  <a:pt x="621665" y="213360"/>
                </a:lnTo>
                <a:lnTo>
                  <a:pt x="621665" y="0"/>
                </a:lnTo>
                <a:lnTo>
                  <a:pt x="0" y="0"/>
                </a:lnTo>
                <a:lnTo>
                  <a:pt x="0" y="2133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7" name="object 107"/>
          <p:cNvSpPr/>
          <p:nvPr/>
        </p:nvSpPr>
        <p:spPr>
          <a:xfrm>
            <a:off x="1657445" y="948689"/>
            <a:ext cx="542449" cy="160020"/>
          </a:xfrm>
          <a:custGeom>
            <a:avLst/>
            <a:gdLst/>
            <a:ahLst/>
            <a:cxnLst/>
            <a:rect l="l" t="t" r="r" b="b"/>
            <a:pathLst>
              <a:path w="723265" h="213359">
                <a:moveTo>
                  <a:pt x="0" y="213360"/>
                </a:moveTo>
                <a:lnTo>
                  <a:pt x="723265" y="213360"/>
                </a:lnTo>
                <a:lnTo>
                  <a:pt x="723265" y="0"/>
                </a:lnTo>
                <a:lnTo>
                  <a:pt x="0" y="0"/>
                </a:lnTo>
                <a:lnTo>
                  <a:pt x="0" y="2133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8" name="object 108"/>
          <p:cNvSpPr/>
          <p:nvPr/>
        </p:nvSpPr>
        <p:spPr>
          <a:xfrm>
            <a:off x="2199894" y="948689"/>
            <a:ext cx="618649" cy="160020"/>
          </a:xfrm>
          <a:custGeom>
            <a:avLst/>
            <a:gdLst/>
            <a:ahLst/>
            <a:cxnLst/>
            <a:rect l="l" t="t" r="r" b="b"/>
            <a:pathLst>
              <a:path w="824864" h="213359">
                <a:moveTo>
                  <a:pt x="0" y="213360"/>
                </a:moveTo>
                <a:lnTo>
                  <a:pt x="824865" y="213360"/>
                </a:lnTo>
                <a:lnTo>
                  <a:pt x="824865" y="0"/>
                </a:lnTo>
                <a:lnTo>
                  <a:pt x="0" y="0"/>
                </a:lnTo>
                <a:lnTo>
                  <a:pt x="0" y="2133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9" name="object 109"/>
          <p:cNvSpPr/>
          <p:nvPr/>
        </p:nvSpPr>
        <p:spPr>
          <a:xfrm>
            <a:off x="2818543" y="948689"/>
            <a:ext cx="666274" cy="160020"/>
          </a:xfrm>
          <a:custGeom>
            <a:avLst/>
            <a:gdLst/>
            <a:ahLst/>
            <a:cxnLst/>
            <a:rect l="l" t="t" r="r" b="b"/>
            <a:pathLst>
              <a:path w="888364" h="213359">
                <a:moveTo>
                  <a:pt x="0" y="213360"/>
                </a:moveTo>
                <a:lnTo>
                  <a:pt x="888365" y="213360"/>
                </a:lnTo>
                <a:lnTo>
                  <a:pt x="888365" y="0"/>
                </a:lnTo>
                <a:lnTo>
                  <a:pt x="0" y="0"/>
                </a:lnTo>
                <a:lnTo>
                  <a:pt x="0" y="2133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0" name="object 110"/>
          <p:cNvSpPr/>
          <p:nvPr/>
        </p:nvSpPr>
        <p:spPr>
          <a:xfrm>
            <a:off x="1191198" y="1108710"/>
            <a:ext cx="466249" cy="160020"/>
          </a:xfrm>
          <a:custGeom>
            <a:avLst/>
            <a:gdLst/>
            <a:ahLst/>
            <a:cxnLst/>
            <a:rect l="l" t="t" r="r" b="b"/>
            <a:pathLst>
              <a:path w="621665" h="213360">
                <a:moveTo>
                  <a:pt x="0" y="213360"/>
                </a:moveTo>
                <a:lnTo>
                  <a:pt x="621665" y="213360"/>
                </a:lnTo>
                <a:lnTo>
                  <a:pt x="621665" y="0"/>
                </a:lnTo>
                <a:lnTo>
                  <a:pt x="0" y="0"/>
                </a:lnTo>
                <a:lnTo>
                  <a:pt x="0" y="2133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1" name="object 111"/>
          <p:cNvSpPr/>
          <p:nvPr/>
        </p:nvSpPr>
        <p:spPr>
          <a:xfrm>
            <a:off x="1657445" y="1108710"/>
            <a:ext cx="542449" cy="160020"/>
          </a:xfrm>
          <a:custGeom>
            <a:avLst/>
            <a:gdLst/>
            <a:ahLst/>
            <a:cxnLst/>
            <a:rect l="l" t="t" r="r" b="b"/>
            <a:pathLst>
              <a:path w="723265" h="213360">
                <a:moveTo>
                  <a:pt x="0" y="213360"/>
                </a:moveTo>
                <a:lnTo>
                  <a:pt x="723265" y="213360"/>
                </a:lnTo>
                <a:lnTo>
                  <a:pt x="723265" y="0"/>
                </a:lnTo>
                <a:lnTo>
                  <a:pt x="0" y="0"/>
                </a:lnTo>
                <a:lnTo>
                  <a:pt x="0" y="2133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2" name="object 112"/>
          <p:cNvSpPr/>
          <p:nvPr/>
        </p:nvSpPr>
        <p:spPr>
          <a:xfrm>
            <a:off x="2199894" y="1108710"/>
            <a:ext cx="618649" cy="160020"/>
          </a:xfrm>
          <a:custGeom>
            <a:avLst/>
            <a:gdLst/>
            <a:ahLst/>
            <a:cxnLst/>
            <a:rect l="l" t="t" r="r" b="b"/>
            <a:pathLst>
              <a:path w="824864" h="213360">
                <a:moveTo>
                  <a:pt x="0" y="213360"/>
                </a:moveTo>
                <a:lnTo>
                  <a:pt x="824865" y="213360"/>
                </a:lnTo>
                <a:lnTo>
                  <a:pt x="824865" y="0"/>
                </a:lnTo>
                <a:lnTo>
                  <a:pt x="0" y="0"/>
                </a:lnTo>
                <a:lnTo>
                  <a:pt x="0" y="2133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3" name="object 113"/>
          <p:cNvSpPr/>
          <p:nvPr/>
        </p:nvSpPr>
        <p:spPr>
          <a:xfrm>
            <a:off x="2818543" y="1108710"/>
            <a:ext cx="666274" cy="160020"/>
          </a:xfrm>
          <a:custGeom>
            <a:avLst/>
            <a:gdLst/>
            <a:ahLst/>
            <a:cxnLst/>
            <a:rect l="l" t="t" r="r" b="b"/>
            <a:pathLst>
              <a:path w="888364" h="213360">
                <a:moveTo>
                  <a:pt x="0" y="213360"/>
                </a:moveTo>
                <a:lnTo>
                  <a:pt x="888365" y="213360"/>
                </a:lnTo>
                <a:lnTo>
                  <a:pt x="888365" y="0"/>
                </a:lnTo>
                <a:lnTo>
                  <a:pt x="0" y="0"/>
                </a:lnTo>
                <a:lnTo>
                  <a:pt x="0" y="2133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4" name="object 114"/>
          <p:cNvSpPr/>
          <p:nvPr/>
        </p:nvSpPr>
        <p:spPr>
          <a:xfrm>
            <a:off x="1191198" y="1268729"/>
            <a:ext cx="466249" cy="160020"/>
          </a:xfrm>
          <a:custGeom>
            <a:avLst/>
            <a:gdLst/>
            <a:ahLst/>
            <a:cxnLst/>
            <a:rect l="l" t="t" r="r" b="b"/>
            <a:pathLst>
              <a:path w="621665" h="213360">
                <a:moveTo>
                  <a:pt x="0" y="213360"/>
                </a:moveTo>
                <a:lnTo>
                  <a:pt x="621665" y="213360"/>
                </a:lnTo>
                <a:lnTo>
                  <a:pt x="621665" y="0"/>
                </a:lnTo>
                <a:lnTo>
                  <a:pt x="0" y="0"/>
                </a:lnTo>
                <a:lnTo>
                  <a:pt x="0" y="2133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5" name="object 115"/>
          <p:cNvSpPr/>
          <p:nvPr/>
        </p:nvSpPr>
        <p:spPr>
          <a:xfrm>
            <a:off x="1657445" y="1268729"/>
            <a:ext cx="542449" cy="160020"/>
          </a:xfrm>
          <a:custGeom>
            <a:avLst/>
            <a:gdLst/>
            <a:ahLst/>
            <a:cxnLst/>
            <a:rect l="l" t="t" r="r" b="b"/>
            <a:pathLst>
              <a:path w="723265" h="213360">
                <a:moveTo>
                  <a:pt x="0" y="213360"/>
                </a:moveTo>
                <a:lnTo>
                  <a:pt x="723265" y="213360"/>
                </a:lnTo>
                <a:lnTo>
                  <a:pt x="723265" y="0"/>
                </a:lnTo>
                <a:lnTo>
                  <a:pt x="0" y="0"/>
                </a:lnTo>
                <a:lnTo>
                  <a:pt x="0" y="2133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6" name="object 116"/>
          <p:cNvSpPr/>
          <p:nvPr/>
        </p:nvSpPr>
        <p:spPr>
          <a:xfrm>
            <a:off x="2199894" y="1268729"/>
            <a:ext cx="618649" cy="160020"/>
          </a:xfrm>
          <a:custGeom>
            <a:avLst/>
            <a:gdLst/>
            <a:ahLst/>
            <a:cxnLst/>
            <a:rect l="l" t="t" r="r" b="b"/>
            <a:pathLst>
              <a:path w="824864" h="213360">
                <a:moveTo>
                  <a:pt x="0" y="213360"/>
                </a:moveTo>
                <a:lnTo>
                  <a:pt x="824865" y="213360"/>
                </a:lnTo>
                <a:lnTo>
                  <a:pt x="824865" y="0"/>
                </a:lnTo>
                <a:lnTo>
                  <a:pt x="0" y="0"/>
                </a:lnTo>
                <a:lnTo>
                  <a:pt x="0" y="2133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7" name="object 117"/>
          <p:cNvSpPr/>
          <p:nvPr/>
        </p:nvSpPr>
        <p:spPr>
          <a:xfrm>
            <a:off x="2818543" y="1268729"/>
            <a:ext cx="666274" cy="160020"/>
          </a:xfrm>
          <a:custGeom>
            <a:avLst/>
            <a:gdLst/>
            <a:ahLst/>
            <a:cxnLst/>
            <a:rect l="l" t="t" r="r" b="b"/>
            <a:pathLst>
              <a:path w="888364" h="213360">
                <a:moveTo>
                  <a:pt x="0" y="213360"/>
                </a:moveTo>
                <a:lnTo>
                  <a:pt x="888365" y="213360"/>
                </a:lnTo>
                <a:lnTo>
                  <a:pt x="888365" y="0"/>
                </a:lnTo>
                <a:lnTo>
                  <a:pt x="0" y="0"/>
                </a:lnTo>
                <a:lnTo>
                  <a:pt x="0" y="2133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8" name="object 118"/>
          <p:cNvSpPr/>
          <p:nvPr/>
        </p:nvSpPr>
        <p:spPr>
          <a:xfrm>
            <a:off x="1191198" y="1428750"/>
            <a:ext cx="466249" cy="251460"/>
          </a:xfrm>
          <a:custGeom>
            <a:avLst/>
            <a:gdLst/>
            <a:ahLst/>
            <a:cxnLst/>
            <a:rect l="l" t="t" r="r" b="b"/>
            <a:pathLst>
              <a:path w="621665" h="335280">
                <a:moveTo>
                  <a:pt x="0" y="335279"/>
                </a:moveTo>
                <a:lnTo>
                  <a:pt x="621665" y="335279"/>
                </a:lnTo>
                <a:lnTo>
                  <a:pt x="621665" y="0"/>
                </a:lnTo>
                <a:lnTo>
                  <a:pt x="0" y="0"/>
                </a:lnTo>
                <a:lnTo>
                  <a:pt x="0" y="3352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9" name="object 119"/>
          <p:cNvSpPr/>
          <p:nvPr/>
        </p:nvSpPr>
        <p:spPr>
          <a:xfrm>
            <a:off x="1657444" y="1428750"/>
            <a:ext cx="1161098" cy="251460"/>
          </a:xfrm>
          <a:custGeom>
            <a:avLst/>
            <a:gdLst/>
            <a:ahLst/>
            <a:cxnLst/>
            <a:rect l="l" t="t" r="r" b="b"/>
            <a:pathLst>
              <a:path w="1548130" h="335280">
                <a:moveTo>
                  <a:pt x="0" y="335279"/>
                </a:moveTo>
                <a:lnTo>
                  <a:pt x="1548130" y="335279"/>
                </a:lnTo>
                <a:lnTo>
                  <a:pt x="1548130" y="0"/>
                </a:lnTo>
                <a:lnTo>
                  <a:pt x="0" y="0"/>
                </a:lnTo>
                <a:lnTo>
                  <a:pt x="0" y="3352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0" name="object 120"/>
          <p:cNvSpPr/>
          <p:nvPr/>
        </p:nvSpPr>
        <p:spPr>
          <a:xfrm>
            <a:off x="2818543" y="1428750"/>
            <a:ext cx="666274" cy="251460"/>
          </a:xfrm>
          <a:custGeom>
            <a:avLst/>
            <a:gdLst/>
            <a:ahLst/>
            <a:cxnLst/>
            <a:rect l="l" t="t" r="r" b="b"/>
            <a:pathLst>
              <a:path w="888364" h="335280">
                <a:moveTo>
                  <a:pt x="0" y="335279"/>
                </a:moveTo>
                <a:lnTo>
                  <a:pt x="888365" y="335279"/>
                </a:lnTo>
                <a:lnTo>
                  <a:pt x="888365" y="0"/>
                </a:lnTo>
                <a:lnTo>
                  <a:pt x="0" y="0"/>
                </a:lnTo>
                <a:lnTo>
                  <a:pt x="0" y="3352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graphicFrame>
        <p:nvGraphicFramePr>
          <p:cNvPr id="121" name="object 121"/>
          <p:cNvGraphicFramePr>
            <a:graphicFrameLocks noGrp="1"/>
          </p:cNvGraphicFramePr>
          <p:nvPr/>
        </p:nvGraphicFramePr>
        <p:xfrm>
          <a:off x="1186435" y="623888"/>
          <a:ext cx="2293620" cy="11158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6249"/>
                <a:gridCol w="542449"/>
                <a:gridCol w="618649"/>
                <a:gridCol w="666273"/>
              </a:tblGrid>
              <a:tr h="1600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600" spc="20" dirty="0">
                          <a:latin typeface="黑体" panose="02010609060101010101" charset="-122"/>
                          <a:cs typeface="黑体" panose="02010609060101010101" charset="-122"/>
                        </a:rPr>
                        <a:t>区分</a:t>
                      </a:r>
                      <a:endParaRPr sz="6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600" spc="-30" dirty="0">
                          <a:latin typeface="黑体" panose="02010609060101010101" charset="-122"/>
                          <a:cs typeface="黑体" panose="02010609060101010101" charset="-122"/>
                        </a:rPr>
                        <a:t>(</a:t>
                      </a:r>
                      <a:r>
                        <a:rPr sz="600" spc="10" dirty="0">
                          <a:latin typeface="黑体" panose="02010609060101010101" charset="-122"/>
                          <a:cs typeface="黑体" panose="02010609060101010101" charset="-122"/>
                        </a:rPr>
                        <a:t>㎡</a:t>
                      </a:r>
                      <a:r>
                        <a:rPr sz="600" dirty="0">
                          <a:latin typeface="黑体" panose="02010609060101010101" charset="-122"/>
                          <a:cs typeface="黑体" panose="02010609060101010101" charset="-122"/>
                        </a:rPr>
                        <a:t>)</a:t>
                      </a:r>
                      <a:endParaRPr sz="6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600" spc="20" dirty="0">
                          <a:latin typeface="黑体" panose="02010609060101010101" charset="-122"/>
                          <a:cs typeface="黑体" panose="02010609060101010101" charset="-122"/>
                        </a:rPr>
                        <a:t>工程进度</a:t>
                      </a:r>
                      <a:r>
                        <a:rPr sz="600" spc="10" dirty="0">
                          <a:latin typeface="黑体" panose="02010609060101010101" charset="-122"/>
                          <a:cs typeface="黑体" panose="02010609060101010101" charset="-122"/>
                        </a:rPr>
                        <a:t>现况</a:t>
                      </a:r>
                      <a:endParaRPr sz="6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600" spc="20" dirty="0">
                          <a:latin typeface="黑体" panose="02010609060101010101" charset="-122"/>
                          <a:cs typeface="黑体" panose="02010609060101010101" charset="-122"/>
                        </a:rPr>
                        <a:t>结构完成</a:t>
                      </a:r>
                      <a:endParaRPr sz="6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00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600" spc="25" dirty="0">
                          <a:latin typeface="黑体" panose="02010609060101010101" charset="-122"/>
                          <a:cs typeface="黑体" panose="02010609060101010101" charset="-122"/>
                        </a:rPr>
                        <a:t>商场</a:t>
                      </a:r>
                      <a:endParaRPr sz="6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04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600" spc="-5" dirty="0">
                          <a:latin typeface="黑体" panose="02010609060101010101" charset="-122"/>
                          <a:cs typeface="黑体" panose="02010609060101010101" charset="-122"/>
                        </a:rPr>
                        <a:t>130,360</a:t>
                      </a:r>
                      <a:endParaRPr sz="6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04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600" spc="-35" dirty="0">
                          <a:latin typeface="黑体" panose="02010609060101010101" charset="-122"/>
                          <a:cs typeface="黑体" panose="02010609060101010101" charset="-122"/>
                        </a:rPr>
                        <a:t>7</a:t>
                      </a:r>
                      <a:r>
                        <a:rPr sz="600" spc="10" dirty="0">
                          <a:latin typeface="黑体" panose="02010609060101010101" charset="-122"/>
                          <a:cs typeface="黑体" panose="02010609060101010101" charset="-122"/>
                        </a:rPr>
                        <a:t>层</a:t>
                      </a:r>
                      <a:r>
                        <a:rPr sz="600" dirty="0">
                          <a:latin typeface="黑体" panose="02010609060101010101" charset="-122"/>
                          <a:cs typeface="黑体" panose="02010609060101010101" charset="-122"/>
                        </a:rPr>
                        <a:t>/7</a:t>
                      </a:r>
                      <a:r>
                        <a:rPr sz="6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层</a:t>
                      </a:r>
                      <a:endParaRPr sz="6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04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600" dirty="0">
                          <a:latin typeface="黑体" panose="02010609060101010101" charset="-122"/>
                          <a:cs typeface="黑体" panose="02010609060101010101" charset="-122"/>
                        </a:rPr>
                        <a:t>20</a:t>
                      </a:r>
                      <a:r>
                        <a:rPr sz="6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年</a:t>
                      </a:r>
                      <a:r>
                        <a:rPr sz="600" spc="-40" dirty="0">
                          <a:latin typeface="黑体" panose="02010609060101010101" charset="-122"/>
                          <a:cs typeface="黑体" panose="02010609060101010101" charset="-122"/>
                        </a:rPr>
                        <a:t> 12</a:t>
                      </a:r>
                      <a:r>
                        <a:rPr sz="6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月</a:t>
                      </a:r>
                      <a:endParaRPr sz="6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04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00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600" spc="20" dirty="0">
                          <a:latin typeface="黑体" panose="02010609060101010101" charset="-122"/>
                          <a:cs typeface="黑体" panose="02010609060101010101" charset="-122"/>
                        </a:rPr>
                        <a:t>酒店</a:t>
                      </a:r>
                      <a:endParaRPr sz="6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095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600" dirty="0">
                          <a:latin typeface="黑体" panose="02010609060101010101" charset="-122"/>
                          <a:cs typeface="黑体" panose="02010609060101010101" charset="-122"/>
                        </a:rPr>
                        <a:t>44,152</a:t>
                      </a:r>
                      <a:endParaRPr sz="6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095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6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35</a:t>
                      </a:r>
                      <a:r>
                        <a:rPr sz="600" spc="20" dirty="0">
                          <a:latin typeface="黑体" panose="02010609060101010101" charset="-122"/>
                          <a:cs typeface="黑体" panose="02010609060101010101" charset="-122"/>
                        </a:rPr>
                        <a:t>层</a:t>
                      </a:r>
                      <a:r>
                        <a:rPr sz="600" spc="-35" dirty="0">
                          <a:latin typeface="黑体" panose="02010609060101010101" charset="-122"/>
                          <a:cs typeface="黑体" panose="02010609060101010101" charset="-122"/>
                        </a:rPr>
                        <a:t>/35</a:t>
                      </a:r>
                      <a:r>
                        <a:rPr sz="600" dirty="0">
                          <a:latin typeface="黑体" panose="02010609060101010101" charset="-122"/>
                          <a:cs typeface="黑体" panose="02010609060101010101" charset="-122"/>
                        </a:rPr>
                        <a:t>层</a:t>
                      </a:r>
                      <a:endParaRPr sz="6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095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600" spc="20" dirty="0">
                          <a:latin typeface="黑体" panose="02010609060101010101" charset="-122"/>
                          <a:cs typeface="黑体" panose="02010609060101010101" charset="-122"/>
                        </a:rPr>
                        <a:t>结构完成</a:t>
                      </a:r>
                      <a:endParaRPr sz="6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095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600" spc="20" dirty="0">
                          <a:latin typeface="黑体" panose="02010609060101010101" charset="-122"/>
                          <a:cs typeface="黑体" panose="02010609060101010101" charset="-122"/>
                        </a:rPr>
                        <a:t>办</a:t>
                      </a:r>
                      <a:r>
                        <a:rPr sz="600" spc="10" dirty="0">
                          <a:latin typeface="黑体" panose="02010609060101010101" charset="-122"/>
                          <a:cs typeface="黑体" panose="02010609060101010101" charset="-122"/>
                        </a:rPr>
                        <a:t>公</a:t>
                      </a:r>
                      <a:r>
                        <a:rPr sz="600" dirty="0">
                          <a:latin typeface="黑体" panose="02010609060101010101" charset="-122"/>
                          <a:cs typeface="黑体" panose="02010609060101010101" charset="-122"/>
                        </a:rPr>
                        <a:t>楼</a:t>
                      </a:r>
                      <a:endParaRPr sz="6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095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600" dirty="0">
                          <a:latin typeface="黑体" panose="02010609060101010101" charset="-122"/>
                          <a:cs typeface="黑体" panose="02010609060101010101" charset="-122"/>
                        </a:rPr>
                        <a:t>46,258</a:t>
                      </a:r>
                      <a:endParaRPr sz="6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095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6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37</a:t>
                      </a:r>
                      <a:r>
                        <a:rPr sz="600" spc="20" dirty="0">
                          <a:latin typeface="黑体" panose="02010609060101010101" charset="-122"/>
                          <a:cs typeface="黑体" panose="02010609060101010101" charset="-122"/>
                        </a:rPr>
                        <a:t>层</a:t>
                      </a:r>
                      <a:r>
                        <a:rPr sz="600" spc="-35" dirty="0">
                          <a:latin typeface="黑体" panose="02010609060101010101" charset="-122"/>
                          <a:cs typeface="黑体" panose="02010609060101010101" charset="-122"/>
                        </a:rPr>
                        <a:t>/37</a:t>
                      </a:r>
                      <a:r>
                        <a:rPr sz="600" dirty="0">
                          <a:latin typeface="黑体" panose="02010609060101010101" charset="-122"/>
                          <a:cs typeface="黑体" panose="02010609060101010101" charset="-122"/>
                        </a:rPr>
                        <a:t>层</a:t>
                      </a:r>
                      <a:endParaRPr sz="6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095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600" spc="20" dirty="0">
                          <a:latin typeface="黑体" panose="02010609060101010101" charset="-122"/>
                          <a:cs typeface="黑体" panose="02010609060101010101" charset="-122"/>
                        </a:rPr>
                        <a:t>结构完成</a:t>
                      </a:r>
                      <a:endParaRPr sz="6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095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435"/>
                        </a:spcBef>
                      </a:pPr>
                      <a:r>
                        <a:rPr sz="600" spc="20" dirty="0">
                          <a:latin typeface="黑体" panose="02010609060101010101" charset="-122"/>
                          <a:cs typeface="黑体" panose="02010609060101010101" charset="-122"/>
                        </a:rPr>
                        <a:t>停</a:t>
                      </a:r>
                      <a:r>
                        <a:rPr sz="600" spc="10" dirty="0">
                          <a:latin typeface="黑体" panose="02010609060101010101" charset="-122"/>
                          <a:cs typeface="黑体" panose="02010609060101010101" charset="-122"/>
                        </a:rPr>
                        <a:t>车</a:t>
                      </a:r>
                      <a:r>
                        <a:rPr sz="600" dirty="0">
                          <a:latin typeface="黑体" panose="02010609060101010101" charset="-122"/>
                          <a:cs typeface="黑体" panose="02010609060101010101" charset="-122"/>
                        </a:rPr>
                        <a:t>场</a:t>
                      </a:r>
                      <a:endParaRPr sz="6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1433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435"/>
                        </a:spcBef>
                      </a:pPr>
                      <a:r>
                        <a:rPr sz="600" spc="-5" dirty="0">
                          <a:latin typeface="黑体" panose="02010609060101010101" charset="-122"/>
                          <a:cs typeface="黑体" panose="02010609060101010101" charset="-122"/>
                        </a:rPr>
                        <a:t>125,279</a:t>
                      </a:r>
                      <a:endParaRPr sz="6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1433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5"/>
                        </a:spcBef>
                      </a:pPr>
                      <a:r>
                        <a:rPr sz="6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B5F</a:t>
                      </a:r>
                      <a:endParaRPr sz="6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1433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435"/>
                        </a:spcBef>
                      </a:pPr>
                      <a:r>
                        <a:rPr sz="600" spc="20" dirty="0">
                          <a:latin typeface="黑体" panose="02010609060101010101" charset="-122"/>
                          <a:cs typeface="黑体" panose="02010609060101010101" charset="-122"/>
                        </a:rPr>
                        <a:t>结构完成</a:t>
                      </a:r>
                      <a:endParaRPr sz="6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1433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514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6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20" dirty="0">
                          <a:latin typeface="黑体" panose="02010609060101010101" charset="-122"/>
                          <a:cs typeface="黑体" panose="02010609060101010101" charset="-122"/>
                        </a:rPr>
                        <a:t>其他</a:t>
                      </a:r>
                      <a:endParaRPr sz="6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85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17220" marR="250190" indent="-360045">
                        <a:lnSpc>
                          <a:spcPct val="100000"/>
                        </a:lnSpc>
                        <a:spcBef>
                          <a:spcPts val="435"/>
                        </a:spcBef>
                      </a:pPr>
                      <a:r>
                        <a:rPr sz="600" spc="20" dirty="0">
                          <a:latin typeface="黑体" panose="02010609060101010101" charset="-122"/>
                          <a:cs typeface="黑体" panose="02010609060101010101" charset="-122"/>
                        </a:rPr>
                        <a:t>绿地广</a:t>
                      </a:r>
                      <a:r>
                        <a:rPr sz="600" spc="10" dirty="0">
                          <a:latin typeface="黑体" panose="02010609060101010101" charset="-122"/>
                          <a:cs typeface="黑体" panose="02010609060101010101" charset="-122"/>
                        </a:rPr>
                        <a:t>场</a:t>
                      </a:r>
                      <a:r>
                        <a:rPr sz="600" spc="-30" dirty="0">
                          <a:latin typeface="黑体" panose="02010609060101010101" charset="-122"/>
                          <a:cs typeface="黑体" panose="02010609060101010101" charset="-122"/>
                        </a:rPr>
                        <a:t>/</a:t>
                      </a:r>
                      <a:r>
                        <a:rPr sz="600" spc="-60" dirty="0">
                          <a:latin typeface="黑体" panose="02010609060101010101" charset="-122"/>
                          <a:cs typeface="黑体" panose="02010609060101010101" charset="-122"/>
                        </a:rPr>
                        <a:t>地铁连接通道 </a:t>
                      </a:r>
                      <a:r>
                        <a:rPr sz="600" spc="20" dirty="0">
                          <a:latin typeface="黑体" panose="02010609060101010101" charset="-122"/>
                          <a:cs typeface="黑体" panose="02010609060101010101" charset="-122"/>
                        </a:rPr>
                        <a:t>施工中</a:t>
                      </a:r>
                      <a:endParaRPr sz="6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1433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6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5080" algn="ctr">
                        <a:lnSpc>
                          <a:spcPct val="100000"/>
                        </a:lnSpc>
                      </a:pPr>
                      <a:r>
                        <a:rPr sz="6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21</a:t>
                      </a:r>
                      <a:r>
                        <a:rPr sz="600" dirty="0">
                          <a:latin typeface="黑体" panose="02010609060101010101" charset="-122"/>
                          <a:cs typeface="黑体" panose="02010609060101010101" charset="-122"/>
                        </a:rPr>
                        <a:t>年</a:t>
                      </a:r>
                      <a:r>
                        <a:rPr sz="600" spc="-35" dirty="0">
                          <a:latin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r>
                        <a:rPr sz="600" spc="-45" dirty="0">
                          <a:latin typeface="黑体" panose="02010609060101010101" charset="-122"/>
                          <a:cs typeface="黑体" panose="02010609060101010101" charset="-122"/>
                        </a:rPr>
                        <a:t>6</a:t>
                      </a:r>
                      <a:r>
                        <a:rPr sz="600" dirty="0">
                          <a:latin typeface="黑体" panose="02010609060101010101" charset="-122"/>
                          <a:cs typeface="黑体" panose="02010609060101010101" charset="-122"/>
                        </a:rPr>
                        <a:t>月</a:t>
                      </a:r>
                      <a:endParaRPr sz="6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85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2" name="object 122"/>
          <p:cNvSpPr txBox="1"/>
          <p:nvPr/>
        </p:nvSpPr>
        <p:spPr>
          <a:xfrm>
            <a:off x="4956619" y="1981581"/>
            <a:ext cx="681038" cy="1313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790" b="1" spc="23" dirty="0">
                <a:solidFill>
                  <a:srgbClr val="92D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(37F,</a:t>
            </a:r>
            <a:r>
              <a:rPr sz="790" b="1" spc="-191" dirty="0">
                <a:solidFill>
                  <a:srgbClr val="92D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790" b="1" spc="15" dirty="0">
                <a:solidFill>
                  <a:srgbClr val="92D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182M)</a:t>
            </a:r>
            <a:r>
              <a:rPr sz="790" b="1" spc="-15" dirty="0">
                <a:solidFill>
                  <a:srgbClr val="92D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79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79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4950619" y="1778794"/>
            <a:ext cx="664369" cy="185738"/>
          </a:xfrm>
          <a:custGeom>
            <a:avLst/>
            <a:gdLst/>
            <a:ahLst/>
            <a:cxnLst/>
            <a:rect l="l" t="t" r="r" b="b"/>
            <a:pathLst>
              <a:path w="885825" h="247650">
                <a:moveTo>
                  <a:pt x="0" y="247650"/>
                </a:moveTo>
                <a:lnTo>
                  <a:pt x="885825" y="247650"/>
                </a:lnTo>
                <a:lnTo>
                  <a:pt x="885825" y="0"/>
                </a:lnTo>
                <a:lnTo>
                  <a:pt x="0" y="0"/>
                </a:lnTo>
                <a:lnTo>
                  <a:pt x="0" y="247650"/>
                </a:lnTo>
                <a:close/>
              </a:path>
            </a:pathLst>
          </a:custGeom>
          <a:solidFill>
            <a:srgbClr val="BDBDBD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4" name="object 124"/>
          <p:cNvSpPr/>
          <p:nvPr/>
        </p:nvSpPr>
        <p:spPr>
          <a:xfrm>
            <a:off x="4914900" y="1700165"/>
            <a:ext cx="746522" cy="410765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5" name="object 125"/>
          <p:cNvSpPr/>
          <p:nvPr/>
        </p:nvSpPr>
        <p:spPr>
          <a:xfrm>
            <a:off x="4922044" y="1707309"/>
            <a:ext cx="717947" cy="382190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6" name="object 126"/>
          <p:cNvSpPr txBox="1"/>
          <p:nvPr/>
        </p:nvSpPr>
        <p:spPr>
          <a:xfrm>
            <a:off x="5040439" y="1786795"/>
            <a:ext cx="561499" cy="18809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0"/>
              </a:spcBef>
            </a:pPr>
            <a:r>
              <a:rPr sz="1165" b="1" spc="64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写字</a:t>
            </a:r>
            <a:r>
              <a:rPr sz="1165" b="1" spc="53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楼</a:t>
            </a:r>
            <a:r>
              <a:rPr sz="1165" spc="-4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16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5993607" y="1850184"/>
            <a:ext cx="439340" cy="310753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8" name="object 128"/>
          <p:cNvSpPr/>
          <p:nvPr/>
        </p:nvSpPr>
        <p:spPr>
          <a:xfrm>
            <a:off x="6000751" y="1857327"/>
            <a:ext cx="410765" cy="282178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9" name="object 129"/>
          <p:cNvSpPr/>
          <p:nvPr/>
        </p:nvSpPr>
        <p:spPr>
          <a:xfrm>
            <a:off x="6215062" y="1850184"/>
            <a:ext cx="517922" cy="310753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0" name="object 130"/>
          <p:cNvSpPr/>
          <p:nvPr/>
        </p:nvSpPr>
        <p:spPr>
          <a:xfrm>
            <a:off x="6222206" y="1857327"/>
            <a:ext cx="489347" cy="282178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1" name="object 131"/>
          <p:cNvSpPr/>
          <p:nvPr/>
        </p:nvSpPr>
        <p:spPr>
          <a:xfrm>
            <a:off x="6515100" y="1850184"/>
            <a:ext cx="303609" cy="310753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2" name="object 132"/>
          <p:cNvSpPr/>
          <p:nvPr/>
        </p:nvSpPr>
        <p:spPr>
          <a:xfrm>
            <a:off x="6522244" y="1857327"/>
            <a:ext cx="275034" cy="282178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3" name="object 133"/>
          <p:cNvSpPr/>
          <p:nvPr/>
        </p:nvSpPr>
        <p:spPr>
          <a:xfrm>
            <a:off x="6093619" y="1657302"/>
            <a:ext cx="589359" cy="403622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4" name="object 134"/>
          <p:cNvSpPr/>
          <p:nvPr/>
        </p:nvSpPr>
        <p:spPr>
          <a:xfrm>
            <a:off x="6100763" y="1664446"/>
            <a:ext cx="560784" cy="375047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5" name="object 135"/>
          <p:cNvSpPr txBox="1"/>
          <p:nvPr/>
        </p:nvSpPr>
        <p:spPr>
          <a:xfrm>
            <a:off x="6095047" y="1729487"/>
            <a:ext cx="681038" cy="334675"/>
          </a:xfrm>
          <a:prstGeom prst="rect">
            <a:avLst/>
          </a:prstGeom>
        </p:spPr>
        <p:txBody>
          <a:bodyPr vert="horz" wrap="square" lIns="0" tIns="21431" rIns="0" bIns="0" rtlCol="0">
            <a:spAutoFit/>
          </a:bodyPr>
          <a:lstStyle/>
          <a:p>
            <a:pPr marR="15240" algn="ctr">
              <a:spcBef>
                <a:spcPts val="170"/>
              </a:spcBef>
            </a:pPr>
            <a:r>
              <a:rPr sz="1165" b="1" spc="64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酒店</a:t>
            </a:r>
            <a:r>
              <a:rPr sz="1165" spc="-4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165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ctr">
              <a:spcBef>
                <a:spcPts val="70"/>
              </a:spcBef>
            </a:pPr>
            <a:r>
              <a:rPr sz="790" b="1" spc="26" dirty="0">
                <a:solidFill>
                  <a:srgbClr val="92D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(35F,</a:t>
            </a:r>
            <a:r>
              <a:rPr sz="790" b="1" spc="-199" dirty="0">
                <a:solidFill>
                  <a:srgbClr val="92D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790" b="1" spc="15" dirty="0">
                <a:solidFill>
                  <a:srgbClr val="92D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164M)</a:t>
            </a:r>
            <a:r>
              <a:rPr sz="790" b="1" spc="-15" dirty="0">
                <a:solidFill>
                  <a:srgbClr val="92D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79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79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6507956" y="3593307"/>
            <a:ext cx="114300" cy="107156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7" name="object 137"/>
          <p:cNvSpPr/>
          <p:nvPr/>
        </p:nvSpPr>
        <p:spPr>
          <a:xfrm>
            <a:off x="6275832" y="3589782"/>
            <a:ext cx="214313" cy="114300"/>
          </a:xfrm>
          <a:custGeom>
            <a:avLst/>
            <a:gdLst/>
            <a:ahLst/>
            <a:cxnLst/>
            <a:rect l="l" t="t" r="r" b="b"/>
            <a:pathLst>
              <a:path w="285750" h="152400">
                <a:moveTo>
                  <a:pt x="76200" y="0"/>
                </a:moveTo>
                <a:lnTo>
                  <a:pt x="0" y="76200"/>
                </a:lnTo>
                <a:lnTo>
                  <a:pt x="76200" y="152400"/>
                </a:lnTo>
                <a:lnTo>
                  <a:pt x="76200" y="114300"/>
                </a:lnTo>
                <a:lnTo>
                  <a:pt x="285750" y="114300"/>
                </a:lnTo>
                <a:lnTo>
                  <a:pt x="285750" y="38100"/>
                </a:lnTo>
                <a:lnTo>
                  <a:pt x="76200" y="38100"/>
                </a:lnTo>
                <a:lnTo>
                  <a:pt x="76200" y="0"/>
                </a:lnTo>
                <a:close/>
              </a:path>
            </a:pathLst>
          </a:custGeom>
          <a:solidFill>
            <a:srgbClr val="FF0000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8" name="object 138"/>
          <p:cNvSpPr/>
          <p:nvPr/>
        </p:nvSpPr>
        <p:spPr>
          <a:xfrm>
            <a:off x="6275832" y="3589782"/>
            <a:ext cx="214313" cy="114300"/>
          </a:xfrm>
          <a:custGeom>
            <a:avLst/>
            <a:gdLst/>
            <a:ahLst/>
            <a:cxnLst/>
            <a:rect l="l" t="t" r="r" b="b"/>
            <a:pathLst>
              <a:path w="285750" h="152400">
                <a:moveTo>
                  <a:pt x="285750" y="38100"/>
                </a:moveTo>
                <a:lnTo>
                  <a:pt x="76200" y="38100"/>
                </a:lnTo>
                <a:lnTo>
                  <a:pt x="76200" y="0"/>
                </a:lnTo>
                <a:lnTo>
                  <a:pt x="0" y="76200"/>
                </a:lnTo>
                <a:lnTo>
                  <a:pt x="76200" y="152400"/>
                </a:lnTo>
                <a:lnTo>
                  <a:pt x="76200" y="114300"/>
                </a:lnTo>
                <a:lnTo>
                  <a:pt x="285750" y="114300"/>
                </a:lnTo>
                <a:lnTo>
                  <a:pt x="285750" y="38100"/>
                </a:lnTo>
                <a:close/>
              </a:path>
            </a:pathLst>
          </a:custGeom>
          <a:ln w="9534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9" name="object 139"/>
          <p:cNvSpPr/>
          <p:nvPr/>
        </p:nvSpPr>
        <p:spPr>
          <a:xfrm>
            <a:off x="6100763" y="3636121"/>
            <a:ext cx="596503" cy="23217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0" name="object 140"/>
          <p:cNvSpPr txBox="1"/>
          <p:nvPr/>
        </p:nvSpPr>
        <p:spPr>
          <a:xfrm>
            <a:off x="6186201" y="3710749"/>
            <a:ext cx="475298" cy="8422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0"/>
              </a:spcBef>
            </a:pPr>
            <a:r>
              <a:rPr sz="490" b="1" spc="68" dirty="0">
                <a:solidFill>
                  <a:srgbClr val="C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地下连接通道</a:t>
            </a:r>
            <a:r>
              <a:rPr sz="490" spc="-4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49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5929313" y="4250532"/>
            <a:ext cx="107156" cy="107156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4437" y="1264444"/>
            <a:ext cx="6757988" cy="315039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" name="object 3"/>
          <p:cNvSpPr/>
          <p:nvPr/>
        </p:nvSpPr>
        <p:spPr>
          <a:xfrm>
            <a:off x="6672262" y="678627"/>
            <a:ext cx="1327595" cy="8860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95095" y="178466"/>
            <a:ext cx="3629025" cy="286385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345440" indent="-335915">
              <a:lnSpc>
                <a:spcPct val="100000"/>
              </a:lnSpc>
              <a:spcBef>
                <a:spcPts val="75"/>
              </a:spcBef>
              <a:buFont typeface="Arial" panose="020B0604020202020204"/>
              <a:buChar char="■"/>
              <a:tabLst>
                <a:tab pos="344805" algn="l"/>
                <a:tab pos="345440" algn="l"/>
              </a:tabLst>
            </a:pPr>
            <a:r>
              <a:rPr sz="1800" b="1" spc="45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攀成钢区域开发全</a:t>
            </a:r>
            <a:r>
              <a:rPr sz="1800" b="1" spc="49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景</a:t>
            </a:r>
            <a:r>
              <a:rPr sz="1800" b="1" spc="-40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500" b="1" spc="3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(202</a:t>
            </a:r>
            <a:r>
              <a:rPr lang="en-US" sz="1500" b="1" spc="3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sz="1500" b="1" spc="3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en-US" sz="1500" b="1" spc="3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z="1500" b="1" spc="1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月</a:t>
            </a:r>
            <a:r>
              <a:rPr sz="1500" b="1" spc="-4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sz="1500" dirty="0">
                <a:solidFill>
                  <a:srgbClr val="000000"/>
                </a:solidFill>
              </a:rPr>
              <a:t> 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44296" y="1366838"/>
            <a:ext cx="195263" cy="8422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0"/>
              </a:spcBef>
            </a:pPr>
            <a:r>
              <a:rPr sz="490" b="1" spc="11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S</a:t>
            </a:r>
            <a:r>
              <a:rPr sz="490" b="1" spc="-221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490" b="1" spc="11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I</a:t>
            </a:r>
            <a:r>
              <a:rPr sz="490" b="1" spc="-206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490" b="1" spc="23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TE</a:t>
            </a:r>
            <a:r>
              <a:rPr sz="490" spc="-4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49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61499" y="1485900"/>
            <a:ext cx="64294" cy="64294"/>
          </a:xfrm>
          <a:custGeom>
            <a:avLst/>
            <a:gdLst/>
            <a:ahLst/>
            <a:cxnLst/>
            <a:rect l="l" t="t" r="r" b="b"/>
            <a:pathLst>
              <a:path w="85725" h="85725">
                <a:moveTo>
                  <a:pt x="85725" y="0"/>
                </a:moveTo>
                <a:lnTo>
                  <a:pt x="0" y="42799"/>
                </a:lnTo>
                <a:lnTo>
                  <a:pt x="85725" y="85725"/>
                </a:lnTo>
                <a:lnTo>
                  <a:pt x="85725" y="57150"/>
                </a:lnTo>
                <a:lnTo>
                  <a:pt x="71500" y="57150"/>
                </a:lnTo>
                <a:lnTo>
                  <a:pt x="71500" y="28575"/>
                </a:lnTo>
                <a:lnTo>
                  <a:pt x="85725" y="28575"/>
                </a:lnTo>
                <a:lnTo>
                  <a:pt x="85725" y="0"/>
                </a:lnTo>
                <a:close/>
              </a:path>
            </a:pathLst>
          </a:custGeom>
          <a:solidFill>
            <a:srgbClr val="D4DCE3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7955947" y="1485900"/>
            <a:ext cx="43339" cy="64294"/>
          </a:xfrm>
          <a:custGeom>
            <a:avLst/>
            <a:gdLst/>
            <a:ahLst/>
            <a:cxnLst/>
            <a:rect l="l" t="t" r="r" b="b"/>
            <a:pathLst>
              <a:path w="57784" h="85725">
                <a:moveTo>
                  <a:pt x="0" y="0"/>
                </a:moveTo>
                <a:lnTo>
                  <a:pt x="0" y="85725"/>
                </a:lnTo>
                <a:lnTo>
                  <a:pt x="57276" y="57150"/>
                </a:lnTo>
                <a:lnTo>
                  <a:pt x="14350" y="57150"/>
                </a:lnTo>
                <a:lnTo>
                  <a:pt x="14350" y="28575"/>
                </a:lnTo>
                <a:lnTo>
                  <a:pt x="57023" y="28575"/>
                </a:lnTo>
                <a:lnTo>
                  <a:pt x="0" y="0"/>
                </a:lnTo>
                <a:close/>
              </a:path>
            </a:pathLst>
          </a:custGeom>
          <a:solidFill>
            <a:srgbClr val="D4DCE3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/>
          <p:nvPr/>
        </p:nvSpPr>
        <p:spPr>
          <a:xfrm>
            <a:off x="6715125" y="1507332"/>
            <a:ext cx="10953" cy="21431"/>
          </a:xfrm>
          <a:custGeom>
            <a:avLst/>
            <a:gdLst/>
            <a:ahLst/>
            <a:cxnLst/>
            <a:rect l="l" t="t" r="r" b="b"/>
            <a:pathLst>
              <a:path w="14604" h="28575">
                <a:moveTo>
                  <a:pt x="0" y="28575"/>
                </a:moveTo>
                <a:lnTo>
                  <a:pt x="14225" y="28575"/>
                </a:lnTo>
                <a:lnTo>
                  <a:pt x="14225" y="0"/>
                </a:lnTo>
                <a:lnTo>
                  <a:pt x="0" y="0"/>
                </a:lnTo>
                <a:lnTo>
                  <a:pt x="0" y="28575"/>
                </a:lnTo>
                <a:close/>
              </a:path>
            </a:pathLst>
          </a:custGeom>
          <a:solidFill>
            <a:srgbClr val="D4DCE3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" name="object 9"/>
          <p:cNvSpPr/>
          <p:nvPr/>
        </p:nvSpPr>
        <p:spPr>
          <a:xfrm>
            <a:off x="6725793" y="1518047"/>
            <a:ext cx="1230154" cy="0"/>
          </a:xfrm>
          <a:custGeom>
            <a:avLst/>
            <a:gdLst/>
            <a:ahLst/>
            <a:cxnLst/>
            <a:rect l="l" t="t" r="r" b="b"/>
            <a:pathLst>
              <a:path w="1640204">
                <a:moveTo>
                  <a:pt x="0" y="0"/>
                </a:moveTo>
                <a:lnTo>
                  <a:pt x="1640204" y="0"/>
                </a:lnTo>
              </a:path>
            </a:pathLst>
          </a:custGeom>
          <a:ln w="28575">
            <a:solidFill>
              <a:srgbClr val="D4DCE3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" name="object 10"/>
          <p:cNvSpPr/>
          <p:nvPr/>
        </p:nvSpPr>
        <p:spPr>
          <a:xfrm>
            <a:off x="7966710" y="1507332"/>
            <a:ext cx="34290" cy="21431"/>
          </a:xfrm>
          <a:custGeom>
            <a:avLst/>
            <a:gdLst/>
            <a:ahLst/>
            <a:cxnLst/>
            <a:rect l="l" t="t" r="r" b="b"/>
            <a:pathLst>
              <a:path w="45720" h="28575">
                <a:moveTo>
                  <a:pt x="42672" y="0"/>
                </a:moveTo>
                <a:lnTo>
                  <a:pt x="0" y="0"/>
                </a:lnTo>
                <a:lnTo>
                  <a:pt x="0" y="28575"/>
                </a:lnTo>
                <a:lnTo>
                  <a:pt x="42925" y="28575"/>
                </a:lnTo>
                <a:lnTo>
                  <a:pt x="45720" y="27177"/>
                </a:lnTo>
                <a:lnTo>
                  <a:pt x="45720" y="1524"/>
                </a:lnTo>
                <a:lnTo>
                  <a:pt x="42672" y="0"/>
                </a:lnTo>
                <a:close/>
              </a:path>
            </a:pathLst>
          </a:custGeom>
          <a:solidFill>
            <a:srgbClr val="D4DCE3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" name="object 11"/>
          <p:cNvSpPr/>
          <p:nvPr/>
        </p:nvSpPr>
        <p:spPr>
          <a:xfrm>
            <a:off x="7279576" y="1350169"/>
            <a:ext cx="65342" cy="1874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" name="object 12"/>
          <p:cNvSpPr/>
          <p:nvPr/>
        </p:nvSpPr>
        <p:spPr>
          <a:xfrm>
            <a:off x="7131939" y="1470373"/>
            <a:ext cx="60389" cy="714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" name="object 13"/>
          <p:cNvSpPr/>
          <p:nvPr/>
        </p:nvSpPr>
        <p:spPr>
          <a:xfrm>
            <a:off x="7152036" y="831913"/>
            <a:ext cx="254794" cy="653414"/>
          </a:xfrm>
          <a:custGeom>
            <a:avLst/>
            <a:gdLst/>
            <a:ahLst/>
            <a:cxnLst/>
            <a:rect l="l" t="t" r="r" b="b"/>
            <a:pathLst>
              <a:path w="339725" h="871219">
                <a:moveTo>
                  <a:pt x="312927" y="0"/>
                </a:moveTo>
                <a:lnTo>
                  <a:pt x="0" y="861060"/>
                </a:lnTo>
                <a:lnTo>
                  <a:pt x="26797" y="870712"/>
                </a:lnTo>
                <a:lnTo>
                  <a:pt x="339725" y="9652"/>
                </a:lnTo>
                <a:lnTo>
                  <a:pt x="31292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" name="object 14"/>
          <p:cNvSpPr/>
          <p:nvPr/>
        </p:nvSpPr>
        <p:spPr>
          <a:xfrm>
            <a:off x="7366540" y="775049"/>
            <a:ext cx="60389" cy="714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object 15"/>
          <p:cNvSpPr/>
          <p:nvPr/>
        </p:nvSpPr>
        <p:spPr>
          <a:xfrm>
            <a:off x="7795641" y="1116902"/>
            <a:ext cx="68484" cy="635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6" name="object 16"/>
          <p:cNvSpPr/>
          <p:nvPr/>
        </p:nvSpPr>
        <p:spPr>
          <a:xfrm>
            <a:off x="6809136" y="981741"/>
            <a:ext cx="993458" cy="177641"/>
          </a:xfrm>
          <a:custGeom>
            <a:avLst/>
            <a:gdLst/>
            <a:ahLst/>
            <a:cxnLst/>
            <a:rect l="l" t="t" r="r" b="b"/>
            <a:pathLst>
              <a:path w="1324609" h="236855">
                <a:moveTo>
                  <a:pt x="4445" y="0"/>
                </a:moveTo>
                <a:lnTo>
                  <a:pt x="0" y="28194"/>
                </a:lnTo>
                <a:lnTo>
                  <a:pt x="1319783" y="236600"/>
                </a:lnTo>
                <a:lnTo>
                  <a:pt x="1324228" y="208407"/>
                </a:lnTo>
                <a:lnTo>
                  <a:pt x="4445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7" name="object 17"/>
          <p:cNvSpPr/>
          <p:nvPr/>
        </p:nvSpPr>
        <p:spPr>
          <a:xfrm>
            <a:off x="6747224" y="960501"/>
            <a:ext cx="68580" cy="635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8" name="object 18"/>
          <p:cNvSpPr txBox="1"/>
          <p:nvPr/>
        </p:nvSpPr>
        <p:spPr>
          <a:xfrm>
            <a:off x="7656386" y="1368457"/>
            <a:ext cx="190500" cy="7886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450" dirty="0">
                <a:solidFill>
                  <a:srgbClr val="D4DCE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2环路</a:t>
            </a:r>
            <a:r>
              <a:rPr sz="45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45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97814" y="863918"/>
            <a:ext cx="468630" cy="34047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7020">
              <a:lnSpc>
                <a:spcPts val="535"/>
              </a:lnSpc>
              <a:spcBef>
                <a:spcPts val="75"/>
              </a:spcBef>
            </a:pPr>
            <a:r>
              <a:rPr sz="450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sz="450" dirty="0">
                <a:solidFill>
                  <a:srgbClr val="FFC000"/>
                </a:solidFill>
                <a:latin typeface="MS Mincho"/>
                <a:cs typeface="MS Mincho"/>
              </a:rPr>
              <a:t>号</a:t>
            </a:r>
            <a:r>
              <a:rPr sz="450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线</a:t>
            </a:r>
            <a:r>
              <a:rPr sz="45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45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525">
              <a:lnSpc>
                <a:spcPts val="670"/>
              </a:lnSpc>
            </a:pPr>
            <a:r>
              <a:rPr sz="56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565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6670">
              <a:spcBef>
                <a:spcPts val="85"/>
              </a:spcBef>
            </a:pPr>
            <a:r>
              <a:rPr sz="450" dirty="0">
                <a:solidFill>
                  <a:srgbClr val="92D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8</a:t>
            </a:r>
            <a:r>
              <a:rPr sz="450" dirty="0">
                <a:solidFill>
                  <a:srgbClr val="92D050"/>
                </a:solidFill>
                <a:latin typeface="MS Mincho"/>
                <a:cs typeface="MS Mincho"/>
              </a:rPr>
              <a:t>号</a:t>
            </a:r>
            <a:r>
              <a:rPr sz="450" dirty="0">
                <a:solidFill>
                  <a:srgbClr val="92D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线 </a:t>
            </a:r>
            <a:endParaRPr sz="45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8415">
              <a:spcBef>
                <a:spcPts val="200"/>
              </a:spcBef>
            </a:pPr>
            <a:r>
              <a:rPr sz="450" dirty="0">
                <a:solidFill>
                  <a:srgbClr val="92D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(预计)</a:t>
            </a:r>
            <a:r>
              <a:rPr sz="45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45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193131" y="3136058"/>
            <a:ext cx="489347" cy="2321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1" name="object 21"/>
          <p:cNvSpPr/>
          <p:nvPr/>
        </p:nvSpPr>
        <p:spPr>
          <a:xfrm>
            <a:off x="2043113" y="3243214"/>
            <a:ext cx="446484" cy="2321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2" name="object 22"/>
          <p:cNvSpPr/>
          <p:nvPr/>
        </p:nvSpPr>
        <p:spPr>
          <a:xfrm>
            <a:off x="2328863" y="3243214"/>
            <a:ext cx="239315" cy="2321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3" name="object 23"/>
          <p:cNvSpPr/>
          <p:nvPr/>
        </p:nvSpPr>
        <p:spPr>
          <a:xfrm>
            <a:off x="2436019" y="3243214"/>
            <a:ext cx="396478" cy="2321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4" name="object 24"/>
          <p:cNvSpPr txBox="1"/>
          <p:nvPr/>
        </p:nvSpPr>
        <p:spPr>
          <a:xfrm>
            <a:off x="2122170" y="3177616"/>
            <a:ext cx="678180" cy="225383"/>
          </a:xfrm>
          <a:prstGeom prst="rect">
            <a:avLst/>
          </a:prstGeom>
        </p:spPr>
        <p:txBody>
          <a:bodyPr vert="horz" wrap="square" lIns="0" tIns="27623" rIns="0" bIns="0" rtlCol="0">
            <a:spAutoFit/>
          </a:bodyPr>
          <a:lstStyle/>
          <a:p>
            <a:pPr algn="ctr">
              <a:spcBef>
                <a:spcPts val="215"/>
              </a:spcBef>
            </a:pPr>
            <a:r>
              <a:rPr sz="600" b="1" spc="60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住宅</a:t>
            </a:r>
            <a:r>
              <a:rPr sz="600" b="1" spc="71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地</a:t>
            </a:r>
            <a:r>
              <a:rPr sz="600" b="1" spc="64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块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ctr">
              <a:spcBef>
                <a:spcPts val="145"/>
              </a:spcBef>
            </a:pPr>
            <a:r>
              <a:rPr sz="600" b="1" spc="19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sz="600" b="1" spc="-266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600" b="1" spc="4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38,433m²</a:t>
            </a:r>
            <a:r>
              <a:rPr sz="600" b="1" spc="-165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600" b="1" spc="19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sz="600" b="1" spc="-45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600" b="1" spc="15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4BL)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021681" y="2421683"/>
            <a:ext cx="332184" cy="23217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6" name="object 26"/>
          <p:cNvSpPr txBox="1"/>
          <p:nvPr/>
        </p:nvSpPr>
        <p:spPr>
          <a:xfrm>
            <a:off x="2093785" y="2482024"/>
            <a:ext cx="227648" cy="10243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600" b="1" spc="71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sz="600" b="1" spc="60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粮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414588" y="2107358"/>
            <a:ext cx="332184" cy="2321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8" name="object 28"/>
          <p:cNvSpPr txBox="1"/>
          <p:nvPr/>
        </p:nvSpPr>
        <p:spPr>
          <a:xfrm>
            <a:off x="2490693" y="2164708"/>
            <a:ext cx="228124" cy="10243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600" b="1" spc="68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sz="600" b="1" spc="60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洲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836069" y="2114502"/>
            <a:ext cx="546497" cy="2321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0" name="object 30"/>
          <p:cNvSpPr/>
          <p:nvPr/>
        </p:nvSpPr>
        <p:spPr>
          <a:xfrm>
            <a:off x="2943225" y="2207371"/>
            <a:ext cx="246459" cy="2321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1" name="object 31"/>
          <p:cNvSpPr/>
          <p:nvPr/>
        </p:nvSpPr>
        <p:spPr>
          <a:xfrm>
            <a:off x="3028950" y="2207371"/>
            <a:ext cx="246459" cy="23217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2" name="object 32"/>
          <p:cNvSpPr txBox="1"/>
          <p:nvPr/>
        </p:nvSpPr>
        <p:spPr>
          <a:xfrm>
            <a:off x="2913316" y="2173605"/>
            <a:ext cx="448628" cy="19476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15570" marR="3810" indent="-106680">
              <a:spcBef>
                <a:spcPts val="80"/>
              </a:spcBef>
            </a:pPr>
            <a:r>
              <a:rPr sz="600" b="1" spc="15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仁</a:t>
            </a:r>
            <a:r>
              <a:rPr sz="600" b="1" spc="8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恒滨</a:t>
            </a:r>
            <a:r>
              <a:rPr sz="600" b="1" spc="15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河</a:t>
            </a:r>
            <a:r>
              <a:rPr sz="600" b="1" spc="8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湾 </a:t>
            </a:r>
            <a:r>
              <a:rPr sz="600" b="1" spc="60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住宅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800350" y="2400252"/>
            <a:ext cx="489347" cy="23217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4" name="object 34"/>
          <p:cNvSpPr/>
          <p:nvPr/>
        </p:nvSpPr>
        <p:spPr>
          <a:xfrm>
            <a:off x="2878931" y="2493121"/>
            <a:ext cx="332184" cy="23217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5" name="object 35"/>
          <p:cNvSpPr txBox="1"/>
          <p:nvPr/>
        </p:nvSpPr>
        <p:spPr>
          <a:xfrm>
            <a:off x="2868358" y="2459546"/>
            <a:ext cx="397193" cy="19476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4615" marR="3810" indent="-85090">
              <a:spcBef>
                <a:spcPts val="80"/>
              </a:spcBef>
            </a:pPr>
            <a:r>
              <a:rPr sz="600" b="1" spc="64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香</a:t>
            </a:r>
            <a:r>
              <a:rPr sz="600" b="1" spc="60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港</a:t>
            </a:r>
            <a:r>
              <a:rPr sz="600" b="1" spc="71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置</a:t>
            </a:r>
            <a:r>
              <a:rPr sz="600" b="1" spc="60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地 </a:t>
            </a:r>
            <a:r>
              <a:rPr sz="600" b="1" spc="71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住</a:t>
            </a:r>
            <a:r>
              <a:rPr sz="600" b="1" spc="60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宅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600450" y="2057352"/>
            <a:ext cx="332184" cy="23217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7" name="object 37"/>
          <p:cNvSpPr/>
          <p:nvPr/>
        </p:nvSpPr>
        <p:spPr>
          <a:xfrm>
            <a:off x="3771900" y="2057352"/>
            <a:ext cx="275034" cy="23217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8" name="object 38"/>
          <p:cNvSpPr/>
          <p:nvPr/>
        </p:nvSpPr>
        <p:spPr>
          <a:xfrm>
            <a:off x="3657600" y="2150221"/>
            <a:ext cx="332184" cy="23217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9" name="object 39"/>
          <p:cNvSpPr txBox="1"/>
          <p:nvPr/>
        </p:nvSpPr>
        <p:spPr>
          <a:xfrm>
            <a:off x="3735419" y="2207419"/>
            <a:ext cx="227648" cy="10243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600" b="1" spc="71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住</a:t>
            </a:r>
            <a:r>
              <a:rPr sz="600" b="1" spc="60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宅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957638" y="2114502"/>
            <a:ext cx="332184" cy="23217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1" name="object 41"/>
          <p:cNvSpPr/>
          <p:nvPr/>
        </p:nvSpPr>
        <p:spPr>
          <a:xfrm>
            <a:off x="4129088" y="2114502"/>
            <a:ext cx="275034" cy="23217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2" name="object 42"/>
          <p:cNvSpPr/>
          <p:nvPr/>
        </p:nvSpPr>
        <p:spPr>
          <a:xfrm>
            <a:off x="4014788" y="2207371"/>
            <a:ext cx="332184" cy="23217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3" name="object 43"/>
          <p:cNvSpPr txBox="1"/>
          <p:nvPr/>
        </p:nvSpPr>
        <p:spPr>
          <a:xfrm>
            <a:off x="3678270" y="2115750"/>
            <a:ext cx="701516" cy="16398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lnSpc>
                <a:spcPts val="585"/>
              </a:lnSpc>
              <a:spcBef>
                <a:spcPts val="80"/>
              </a:spcBef>
            </a:pPr>
            <a:r>
              <a:rPr sz="600" b="1" spc="60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成都</a:t>
            </a:r>
            <a:r>
              <a:rPr sz="600" b="1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ICC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367665">
              <a:lnSpc>
                <a:spcPts val="585"/>
              </a:lnSpc>
            </a:pPr>
            <a:r>
              <a:rPr sz="600" b="1" spc="60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成都</a:t>
            </a:r>
            <a:r>
              <a:rPr sz="600" b="1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ICC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093654" y="2264092"/>
            <a:ext cx="227648" cy="10243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600" b="1" spc="71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</a:t>
            </a:r>
            <a:r>
              <a:rPr sz="600" b="1" spc="60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业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779044" y="2621708"/>
            <a:ext cx="489347" cy="23217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6" name="object 46"/>
          <p:cNvSpPr/>
          <p:nvPr/>
        </p:nvSpPr>
        <p:spPr>
          <a:xfrm>
            <a:off x="3743325" y="2714577"/>
            <a:ext cx="489347" cy="23217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7" name="object 47"/>
          <p:cNvSpPr/>
          <p:nvPr/>
        </p:nvSpPr>
        <p:spPr>
          <a:xfrm>
            <a:off x="4071937" y="2714577"/>
            <a:ext cx="232172" cy="23217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8" name="object 48"/>
          <p:cNvSpPr txBox="1"/>
          <p:nvPr/>
        </p:nvSpPr>
        <p:spPr>
          <a:xfrm>
            <a:off x="3817239" y="2683573"/>
            <a:ext cx="458629" cy="19476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45720">
              <a:spcBef>
                <a:spcPts val="80"/>
              </a:spcBef>
            </a:pPr>
            <a:r>
              <a:rPr sz="600" b="1" spc="60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香港</a:t>
            </a:r>
            <a:r>
              <a:rPr sz="600" b="1" spc="71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置</a:t>
            </a:r>
            <a:r>
              <a:rPr sz="600" b="1" spc="60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地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525"/>
            <a:r>
              <a:rPr sz="600" b="1" spc="8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sz="600" b="1" spc="-285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600" b="1" spc="60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北</a:t>
            </a:r>
            <a:r>
              <a:rPr sz="600" b="1" spc="15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）商</a:t>
            </a:r>
            <a:r>
              <a:rPr sz="600" b="1" spc="8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业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125153" y="2814638"/>
            <a:ext cx="1039654" cy="834866"/>
          </a:xfrm>
          <a:custGeom>
            <a:avLst/>
            <a:gdLst/>
            <a:ahLst/>
            <a:cxnLst/>
            <a:rect l="l" t="t" r="r" b="b"/>
            <a:pathLst>
              <a:path w="1386204" h="1113154">
                <a:moveTo>
                  <a:pt x="0" y="1074039"/>
                </a:moveTo>
                <a:lnTo>
                  <a:pt x="698119" y="0"/>
                </a:lnTo>
                <a:lnTo>
                  <a:pt x="1385696" y="21843"/>
                </a:lnTo>
                <a:lnTo>
                  <a:pt x="1051941" y="1112901"/>
                </a:lnTo>
                <a:lnTo>
                  <a:pt x="0" y="1074039"/>
                </a:lnTo>
                <a:close/>
              </a:path>
            </a:pathLst>
          </a:custGeom>
          <a:ln w="12700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0" name="object 50"/>
          <p:cNvSpPr/>
          <p:nvPr/>
        </p:nvSpPr>
        <p:spPr>
          <a:xfrm>
            <a:off x="3429000" y="3050334"/>
            <a:ext cx="432197" cy="22502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1" name="object 51"/>
          <p:cNvSpPr/>
          <p:nvPr/>
        </p:nvSpPr>
        <p:spPr>
          <a:xfrm>
            <a:off x="3700462" y="3050334"/>
            <a:ext cx="232172" cy="2250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2" name="object 52"/>
          <p:cNvSpPr/>
          <p:nvPr/>
        </p:nvSpPr>
        <p:spPr>
          <a:xfrm>
            <a:off x="3814763" y="3050334"/>
            <a:ext cx="382190" cy="22502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3" name="object 53"/>
          <p:cNvSpPr/>
          <p:nvPr/>
        </p:nvSpPr>
        <p:spPr>
          <a:xfrm>
            <a:off x="3371850" y="3293221"/>
            <a:ext cx="489347" cy="22502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4" name="object 54"/>
          <p:cNvSpPr/>
          <p:nvPr/>
        </p:nvSpPr>
        <p:spPr>
          <a:xfrm>
            <a:off x="3236119" y="3400377"/>
            <a:ext cx="753665" cy="22502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5" name="object 55"/>
          <p:cNvSpPr/>
          <p:nvPr/>
        </p:nvSpPr>
        <p:spPr>
          <a:xfrm>
            <a:off x="4850607" y="3164634"/>
            <a:ext cx="353615" cy="23931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6" name="object 56"/>
          <p:cNvSpPr/>
          <p:nvPr/>
        </p:nvSpPr>
        <p:spPr>
          <a:xfrm>
            <a:off x="5036344" y="3164634"/>
            <a:ext cx="346472" cy="23931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7" name="object 57"/>
          <p:cNvSpPr/>
          <p:nvPr/>
        </p:nvSpPr>
        <p:spPr>
          <a:xfrm>
            <a:off x="4943475" y="3271790"/>
            <a:ext cx="339328" cy="23931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8" name="object 58"/>
          <p:cNvSpPr txBox="1"/>
          <p:nvPr/>
        </p:nvSpPr>
        <p:spPr>
          <a:xfrm>
            <a:off x="4934140" y="3221260"/>
            <a:ext cx="43148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b="1" spc="49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四川泰</a:t>
            </a:r>
            <a:r>
              <a:rPr sz="675" b="1" spc="41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合</a:t>
            </a:r>
            <a:r>
              <a:rPr sz="6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75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05410"/>
            <a:r>
              <a:rPr sz="675" b="1" spc="-4" dirty="0">
                <a:solidFill>
                  <a:srgbClr val="FFFF00"/>
                </a:solidFill>
                <a:latin typeface="黑体" panose="02010609060101010101" charset="-122"/>
                <a:cs typeface="黑体" panose="02010609060101010101" charset="-122"/>
              </a:rPr>
              <a:t>商业</a:t>
            </a:r>
            <a:endParaRPr sz="675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300788" y="3150346"/>
            <a:ext cx="353615" cy="23931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0" name="object 60"/>
          <p:cNvSpPr txBox="1"/>
          <p:nvPr/>
        </p:nvSpPr>
        <p:spPr>
          <a:xfrm>
            <a:off x="6385561" y="3205734"/>
            <a:ext cx="246221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b="1" spc="49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伊</a:t>
            </a:r>
            <a:r>
              <a:rPr sz="675" b="1" spc="41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泰</a:t>
            </a:r>
            <a:r>
              <a:rPr sz="6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7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7179469" y="2964609"/>
            <a:ext cx="446484" cy="23931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2" name="object 62"/>
          <p:cNvSpPr txBox="1"/>
          <p:nvPr/>
        </p:nvSpPr>
        <p:spPr>
          <a:xfrm>
            <a:off x="7266145" y="3021521"/>
            <a:ext cx="34004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b="1" spc="19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Keppel</a:t>
            </a:r>
            <a:r>
              <a:rPr sz="6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7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708106" y="2728865"/>
            <a:ext cx="292893" cy="23931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4" name="object 64"/>
          <p:cNvSpPr txBox="1"/>
          <p:nvPr/>
        </p:nvSpPr>
        <p:spPr>
          <a:xfrm>
            <a:off x="7788498" y="2786063"/>
            <a:ext cx="204311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b="1" spc="49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绿地</a:t>
            </a:r>
            <a:endParaRPr sz="67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3893344" y="3586115"/>
            <a:ext cx="360759" cy="21788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6" name="object 66"/>
          <p:cNvSpPr/>
          <p:nvPr/>
        </p:nvSpPr>
        <p:spPr>
          <a:xfrm>
            <a:off x="3893344" y="3657552"/>
            <a:ext cx="203597" cy="21788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7" name="object 67"/>
          <p:cNvSpPr/>
          <p:nvPr/>
        </p:nvSpPr>
        <p:spPr>
          <a:xfrm>
            <a:off x="3929063" y="3657552"/>
            <a:ext cx="296465" cy="21788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8" name="object 68"/>
          <p:cNvSpPr/>
          <p:nvPr/>
        </p:nvSpPr>
        <p:spPr>
          <a:xfrm>
            <a:off x="4050506" y="3193208"/>
            <a:ext cx="360759" cy="21788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9" name="object 69"/>
          <p:cNvSpPr txBox="1"/>
          <p:nvPr/>
        </p:nvSpPr>
        <p:spPr>
          <a:xfrm>
            <a:off x="4127945" y="3266312"/>
            <a:ext cx="238601" cy="7886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450" b="1" spc="49" dirty="0">
                <a:solidFill>
                  <a:srgbClr val="C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牛市</a:t>
            </a:r>
            <a:r>
              <a:rPr sz="450" b="1" spc="41" dirty="0">
                <a:solidFill>
                  <a:srgbClr val="C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口</a:t>
            </a:r>
            <a:r>
              <a:rPr sz="45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45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4050506" y="3264646"/>
            <a:ext cx="203597" cy="21788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1" name="object 71"/>
          <p:cNvSpPr/>
          <p:nvPr/>
        </p:nvSpPr>
        <p:spPr>
          <a:xfrm>
            <a:off x="4086226" y="3264646"/>
            <a:ext cx="296465" cy="21788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2" name="object 72"/>
          <p:cNvSpPr txBox="1"/>
          <p:nvPr/>
        </p:nvSpPr>
        <p:spPr>
          <a:xfrm>
            <a:off x="4127944" y="3337845"/>
            <a:ext cx="206693" cy="7886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450" b="1" spc="-4" dirty="0">
                <a:solidFill>
                  <a:srgbClr val="C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sz="450" b="1" spc="-217" dirty="0">
                <a:solidFill>
                  <a:srgbClr val="C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450" b="1" spc="49" dirty="0">
                <a:solidFill>
                  <a:srgbClr val="C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出口</a:t>
            </a:r>
            <a:r>
              <a:rPr sz="45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45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4343400" y="2807446"/>
            <a:ext cx="417909" cy="22502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4" name="object 74"/>
          <p:cNvSpPr/>
          <p:nvPr/>
        </p:nvSpPr>
        <p:spPr>
          <a:xfrm>
            <a:off x="7779544" y="3336132"/>
            <a:ext cx="221456" cy="392906"/>
          </a:xfrm>
          <a:custGeom>
            <a:avLst/>
            <a:gdLst/>
            <a:ahLst/>
            <a:cxnLst/>
            <a:rect l="l" t="t" r="r" b="b"/>
            <a:pathLst>
              <a:path w="295275" h="523875">
                <a:moveTo>
                  <a:pt x="0" y="0"/>
                </a:moveTo>
                <a:lnTo>
                  <a:pt x="0" y="523875"/>
                </a:lnTo>
                <a:lnTo>
                  <a:pt x="295275" y="284988"/>
                </a:lnTo>
                <a:lnTo>
                  <a:pt x="295275" y="238760"/>
                </a:lnTo>
                <a:lnTo>
                  <a:pt x="0" y="0"/>
                </a:lnTo>
                <a:close/>
              </a:path>
            </a:pathLst>
          </a:custGeom>
          <a:solidFill>
            <a:srgbClr val="BDBDB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5" name="object 75"/>
          <p:cNvSpPr txBox="1"/>
          <p:nvPr/>
        </p:nvSpPr>
        <p:spPr>
          <a:xfrm>
            <a:off x="4366831" y="2882074"/>
            <a:ext cx="700564" cy="7886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450" b="1" u="heavy" dirty="0">
                <a:solidFill>
                  <a:srgbClr val="C00000"/>
                </a:solidFill>
                <a:uFill>
                  <a:solidFill>
                    <a:srgbClr val="006600"/>
                  </a:solidFill>
                </a:uFill>
                <a:latin typeface="Times New Roman" panose="02020603050405020304"/>
                <a:cs typeface="Times New Roman" panose="02020603050405020304"/>
              </a:rPr>
              <a:t>   </a:t>
            </a:r>
            <a:r>
              <a:rPr sz="450" b="1" u="heavy" spc="-23" dirty="0">
                <a:solidFill>
                  <a:srgbClr val="C00000"/>
                </a:solidFill>
                <a:uFill>
                  <a:solidFill>
                    <a:srgbClr val="006600"/>
                  </a:solidFill>
                </a:u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50" b="1" spc="49" dirty="0">
                <a:solidFill>
                  <a:srgbClr val="C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东</a:t>
            </a:r>
            <a:r>
              <a:rPr sz="450" b="1" u="heavy" spc="49" dirty="0">
                <a:solidFill>
                  <a:srgbClr val="C00000"/>
                </a:solidFill>
                <a:uFill>
                  <a:solidFill>
                    <a:srgbClr val="006600"/>
                  </a:solidFill>
                </a:uFill>
                <a:latin typeface="宋体" panose="02010600030101010101" pitchFamily="2" charset="-122"/>
                <a:cs typeface="宋体" panose="02010600030101010101" pitchFamily="2" charset="-122"/>
              </a:rPr>
              <a:t>大路</a:t>
            </a:r>
            <a:r>
              <a:rPr sz="450" b="1" spc="41" dirty="0">
                <a:solidFill>
                  <a:srgbClr val="C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站</a:t>
            </a:r>
            <a:r>
              <a:rPr sz="450" u="heavy" dirty="0">
                <a:uFill>
                  <a:solidFill>
                    <a:srgbClr val="006600"/>
                  </a:solidFill>
                </a:u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45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450" spc="34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450" u="heavy" dirty="0">
                <a:uFill>
                  <a:solidFill>
                    <a:srgbClr val="006600"/>
                  </a:solidFill>
                </a:uFill>
                <a:latin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450" u="heavy" spc="-38" dirty="0">
                <a:uFill>
                  <a:solidFill>
                    <a:srgbClr val="006600"/>
                  </a:solidFill>
                </a:u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450" spc="-79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450" u="heavy" dirty="0">
                <a:uFill>
                  <a:solidFill>
                    <a:srgbClr val="006600"/>
                  </a:solidFill>
                </a:uFill>
                <a:latin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450" u="heavy" spc="-38" dirty="0">
                <a:uFill>
                  <a:solidFill>
                    <a:srgbClr val="006600"/>
                  </a:solidFill>
                </a:u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450" spc="-79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450" u="heavy" dirty="0">
                <a:uFill>
                  <a:solidFill>
                    <a:srgbClr val="006600"/>
                  </a:solidFill>
                </a:u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450" u="heavy" spc="-38" dirty="0">
                <a:uFill>
                  <a:solidFill>
                    <a:srgbClr val="006600"/>
                  </a:solidFill>
                </a:u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45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7779544" y="3336131"/>
            <a:ext cx="221456" cy="179070"/>
          </a:xfrm>
          <a:custGeom>
            <a:avLst/>
            <a:gdLst/>
            <a:ahLst/>
            <a:cxnLst/>
            <a:rect l="l" t="t" r="r" b="b"/>
            <a:pathLst>
              <a:path w="295275" h="238760">
                <a:moveTo>
                  <a:pt x="0" y="0"/>
                </a:moveTo>
                <a:lnTo>
                  <a:pt x="295275" y="238760"/>
                </a:lnTo>
              </a:path>
            </a:pathLst>
          </a:custGeom>
          <a:ln w="19050">
            <a:solidFill>
              <a:srgbClr val="2C6B6E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7" name="object 77"/>
          <p:cNvSpPr/>
          <p:nvPr/>
        </p:nvSpPr>
        <p:spPr>
          <a:xfrm>
            <a:off x="7779544" y="3336132"/>
            <a:ext cx="221456" cy="392906"/>
          </a:xfrm>
          <a:custGeom>
            <a:avLst/>
            <a:gdLst/>
            <a:ahLst/>
            <a:cxnLst/>
            <a:rect l="l" t="t" r="r" b="b"/>
            <a:pathLst>
              <a:path w="295275" h="523875">
                <a:moveTo>
                  <a:pt x="295275" y="284988"/>
                </a:moveTo>
                <a:lnTo>
                  <a:pt x="0" y="523875"/>
                </a:lnTo>
                <a:lnTo>
                  <a:pt x="0" y="0"/>
                </a:lnTo>
              </a:path>
            </a:pathLst>
          </a:custGeom>
          <a:ln w="19050">
            <a:solidFill>
              <a:srgbClr val="2C6B6E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8" name="object 78"/>
          <p:cNvSpPr/>
          <p:nvPr/>
        </p:nvSpPr>
        <p:spPr>
          <a:xfrm>
            <a:off x="1171575" y="3429001"/>
            <a:ext cx="242888" cy="392906"/>
          </a:xfrm>
          <a:custGeom>
            <a:avLst/>
            <a:gdLst/>
            <a:ahLst/>
            <a:cxnLst/>
            <a:rect l="l" t="t" r="r" b="b"/>
            <a:pathLst>
              <a:path w="323850" h="523875">
                <a:moveTo>
                  <a:pt x="323850" y="0"/>
                </a:moveTo>
                <a:lnTo>
                  <a:pt x="0" y="261874"/>
                </a:lnTo>
                <a:lnTo>
                  <a:pt x="323850" y="523875"/>
                </a:lnTo>
                <a:lnTo>
                  <a:pt x="323850" y="0"/>
                </a:lnTo>
                <a:close/>
              </a:path>
            </a:pathLst>
          </a:custGeom>
          <a:solidFill>
            <a:srgbClr val="BDBDB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9" name="object 79"/>
          <p:cNvSpPr/>
          <p:nvPr/>
        </p:nvSpPr>
        <p:spPr>
          <a:xfrm>
            <a:off x="1171575" y="3429001"/>
            <a:ext cx="242888" cy="392906"/>
          </a:xfrm>
          <a:custGeom>
            <a:avLst/>
            <a:gdLst/>
            <a:ahLst/>
            <a:cxnLst/>
            <a:rect l="l" t="t" r="r" b="b"/>
            <a:pathLst>
              <a:path w="323850" h="523875">
                <a:moveTo>
                  <a:pt x="323850" y="523875"/>
                </a:moveTo>
                <a:lnTo>
                  <a:pt x="0" y="261874"/>
                </a:lnTo>
                <a:lnTo>
                  <a:pt x="323850" y="0"/>
                </a:lnTo>
                <a:lnTo>
                  <a:pt x="323850" y="523875"/>
                </a:lnTo>
                <a:close/>
              </a:path>
            </a:pathLst>
          </a:custGeom>
          <a:ln w="19050">
            <a:solidFill>
              <a:srgbClr val="2C6B6E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0" name="object 80"/>
          <p:cNvSpPr/>
          <p:nvPr/>
        </p:nvSpPr>
        <p:spPr>
          <a:xfrm>
            <a:off x="7708106" y="3386090"/>
            <a:ext cx="292893" cy="30360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1" name="object 81"/>
          <p:cNvSpPr txBox="1"/>
          <p:nvPr/>
        </p:nvSpPr>
        <p:spPr>
          <a:xfrm>
            <a:off x="7811357" y="3459481"/>
            <a:ext cx="19050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4" dirty="0">
                <a:solidFill>
                  <a:srgbClr val="0000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南</a:t>
            </a:r>
            <a:r>
              <a:rPr sz="900" spc="-4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9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150144" y="3471815"/>
            <a:ext cx="325040" cy="310753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3" name="object 83"/>
          <p:cNvSpPr txBox="1"/>
          <p:nvPr/>
        </p:nvSpPr>
        <p:spPr>
          <a:xfrm>
            <a:off x="1245489" y="3550444"/>
            <a:ext cx="19050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4" dirty="0">
                <a:solidFill>
                  <a:srgbClr val="0000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北</a:t>
            </a:r>
            <a:r>
              <a:rPr sz="900" spc="-4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9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4155186" y="4293803"/>
            <a:ext cx="56578" cy="16124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5" name="object 85"/>
          <p:cNvSpPr/>
          <p:nvPr/>
        </p:nvSpPr>
        <p:spPr>
          <a:xfrm>
            <a:off x="4197859" y="4138327"/>
            <a:ext cx="30956" cy="115253"/>
          </a:xfrm>
          <a:custGeom>
            <a:avLst/>
            <a:gdLst/>
            <a:ahLst/>
            <a:cxnLst/>
            <a:rect l="l" t="t" r="r" b="b"/>
            <a:pathLst>
              <a:path w="41275" h="153670">
                <a:moveTo>
                  <a:pt x="22225" y="0"/>
                </a:moveTo>
                <a:lnTo>
                  <a:pt x="0" y="150761"/>
                </a:lnTo>
                <a:lnTo>
                  <a:pt x="18795" y="153542"/>
                </a:lnTo>
                <a:lnTo>
                  <a:pt x="41020" y="2793"/>
                </a:lnTo>
                <a:lnTo>
                  <a:pt x="22225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6" name="object 86"/>
          <p:cNvSpPr/>
          <p:nvPr/>
        </p:nvSpPr>
        <p:spPr>
          <a:xfrm>
            <a:off x="4220814" y="3982878"/>
            <a:ext cx="30956" cy="115253"/>
          </a:xfrm>
          <a:custGeom>
            <a:avLst/>
            <a:gdLst/>
            <a:ahLst/>
            <a:cxnLst/>
            <a:rect l="l" t="t" r="r" b="b"/>
            <a:pathLst>
              <a:path w="41275" h="153670">
                <a:moveTo>
                  <a:pt x="22225" y="0"/>
                </a:moveTo>
                <a:lnTo>
                  <a:pt x="0" y="150749"/>
                </a:lnTo>
                <a:lnTo>
                  <a:pt x="18796" y="153543"/>
                </a:lnTo>
                <a:lnTo>
                  <a:pt x="41148" y="2794"/>
                </a:lnTo>
                <a:lnTo>
                  <a:pt x="22225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7" name="object 87"/>
          <p:cNvSpPr/>
          <p:nvPr/>
        </p:nvSpPr>
        <p:spPr>
          <a:xfrm>
            <a:off x="4243769" y="3827335"/>
            <a:ext cx="30956" cy="115253"/>
          </a:xfrm>
          <a:custGeom>
            <a:avLst/>
            <a:gdLst/>
            <a:ahLst/>
            <a:cxnLst/>
            <a:rect l="l" t="t" r="r" b="b"/>
            <a:pathLst>
              <a:path w="41275" h="153670">
                <a:moveTo>
                  <a:pt x="22351" y="0"/>
                </a:moveTo>
                <a:lnTo>
                  <a:pt x="0" y="150749"/>
                </a:lnTo>
                <a:lnTo>
                  <a:pt x="18922" y="153670"/>
                </a:lnTo>
                <a:lnTo>
                  <a:pt x="41275" y="2793"/>
                </a:lnTo>
                <a:lnTo>
                  <a:pt x="22351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8" name="object 88"/>
          <p:cNvSpPr/>
          <p:nvPr/>
        </p:nvSpPr>
        <p:spPr>
          <a:xfrm>
            <a:off x="4266915" y="3671887"/>
            <a:ext cx="30956" cy="115253"/>
          </a:xfrm>
          <a:custGeom>
            <a:avLst/>
            <a:gdLst/>
            <a:ahLst/>
            <a:cxnLst/>
            <a:rect l="l" t="t" r="r" b="b"/>
            <a:pathLst>
              <a:path w="41275" h="153670">
                <a:moveTo>
                  <a:pt x="22478" y="0"/>
                </a:moveTo>
                <a:lnTo>
                  <a:pt x="0" y="150749"/>
                </a:lnTo>
                <a:lnTo>
                  <a:pt x="18795" y="153543"/>
                </a:lnTo>
                <a:lnTo>
                  <a:pt x="41275" y="2920"/>
                </a:lnTo>
                <a:lnTo>
                  <a:pt x="22478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9" name="object 89"/>
          <p:cNvSpPr/>
          <p:nvPr/>
        </p:nvSpPr>
        <p:spPr>
          <a:xfrm>
            <a:off x="4290155" y="3516535"/>
            <a:ext cx="31433" cy="115253"/>
          </a:xfrm>
          <a:custGeom>
            <a:avLst/>
            <a:gdLst/>
            <a:ahLst/>
            <a:cxnLst/>
            <a:rect l="l" t="t" r="r" b="b"/>
            <a:pathLst>
              <a:path w="41910" h="153670">
                <a:moveTo>
                  <a:pt x="22478" y="0"/>
                </a:moveTo>
                <a:lnTo>
                  <a:pt x="22097" y="3175"/>
                </a:lnTo>
                <a:lnTo>
                  <a:pt x="0" y="150622"/>
                </a:lnTo>
                <a:lnTo>
                  <a:pt x="18795" y="153543"/>
                </a:lnTo>
                <a:lnTo>
                  <a:pt x="41401" y="2793"/>
                </a:lnTo>
                <a:lnTo>
                  <a:pt x="22478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0" name="object 90"/>
          <p:cNvSpPr/>
          <p:nvPr/>
        </p:nvSpPr>
        <p:spPr>
          <a:xfrm>
            <a:off x="4313396" y="3361086"/>
            <a:ext cx="31433" cy="115253"/>
          </a:xfrm>
          <a:custGeom>
            <a:avLst/>
            <a:gdLst/>
            <a:ahLst/>
            <a:cxnLst/>
            <a:rect l="l" t="t" r="r" b="b"/>
            <a:pathLst>
              <a:path w="41910" h="153670">
                <a:moveTo>
                  <a:pt x="22859" y="0"/>
                </a:moveTo>
                <a:lnTo>
                  <a:pt x="19938" y="19050"/>
                </a:lnTo>
                <a:lnTo>
                  <a:pt x="5587" y="114045"/>
                </a:lnTo>
                <a:lnTo>
                  <a:pt x="0" y="150749"/>
                </a:lnTo>
                <a:lnTo>
                  <a:pt x="18922" y="153543"/>
                </a:lnTo>
                <a:lnTo>
                  <a:pt x="24383" y="116839"/>
                </a:lnTo>
                <a:lnTo>
                  <a:pt x="38734" y="21970"/>
                </a:lnTo>
                <a:lnTo>
                  <a:pt x="41655" y="2793"/>
                </a:lnTo>
                <a:lnTo>
                  <a:pt x="22859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1" name="object 91"/>
          <p:cNvSpPr/>
          <p:nvPr/>
        </p:nvSpPr>
        <p:spPr>
          <a:xfrm>
            <a:off x="4336923" y="3205733"/>
            <a:ext cx="31433" cy="115253"/>
          </a:xfrm>
          <a:custGeom>
            <a:avLst/>
            <a:gdLst/>
            <a:ahLst/>
            <a:cxnLst/>
            <a:rect l="l" t="t" r="r" b="b"/>
            <a:pathLst>
              <a:path w="41910" h="153670">
                <a:moveTo>
                  <a:pt x="22860" y="0"/>
                </a:moveTo>
                <a:lnTo>
                  <a:pt x="16510" y="41275"/>
                </a:lnTo>
                <a:lnTo>
                  <a:pt x="0" y="150621"/>
                </a:lnTo>
                <a:lnTo>
                  <a:pt x="18796" y="153415"/>
                </a:lnTo>
                <a:lnTo>
                  <a:pt x="21462" y="135762"/>
                </a:lnTo>
                <a:lnTo>
                  <a:pt x="35433" y="44068"/>
                </a:lnTo>
                <a:lnTo>
                  <a:pt x="41656" y="2793"/>
                </a:lnTo>
                <a:lnTo>
                  <a:pt x="22860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2" name="object 92"/>
          <p:cNvSpPr/>
          <p:nvPr/>
        </p:nvSpPr>
        <p:spPr>
          <a:xfrm>
            <a:off x="4376261" y="3050285"/>
            <a:ext cx="0" cy="115253"/>
          </a:xfrm>
          <a:custGeom>
            <a:avLst/>
            <a:gdLst/>
            <a:ahLst/>
            <a:cxnLst/>
            <a:rect l="l" t="t" r="r" b="b"/>
            <a:pathLst>
              <a:path h="153670">
                <a:moveTo>
                  <a:pt x="0" y="0"/>
                </a:moveTo>
                <a:lnTo>
                  <a:pt x="0" y="153543"/>
                </a:lnTo>
              </a:path>
            </a:pathLst>
          </a:custGeom>
          <a:ln w="41910">
            <a:solidFill>
              <a:srgbClr val="FF9933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3" name="object 93"/>
          <p:cNvSpPr/>
          <p:nvPr/>
        </p:nvSpPr>
        <p:spPr>
          <a:xfrm>
            <a:off x="4384357" y="2895028"/>
            <a:ext cx="31909" cy="115253"/>
          </a:xfrm>
          <a:custGeom>
            <a:avLst/>
            <a:gdLst/>
            <a:ahLst/>
            <a:cxnLst/>
            <a:rect l="l" t="t" r="r" b="b"/>
            <a:pathLst>
              <a:path w="42545" h="153670">
                <a:moveTo>
                  <a:pt x="23240" y="0"/>
                </a:moveTo>
                <a:lnTo>
                  <a:pt x="19303" y="25145"/>
                </a:lnTo>
                <a:lnTo>
                  <a:pt x="6603" y="107187"/>
                </a:lnTo>
                <a:lnTo>
                  <a:pt x="0" y="150622"/>
                </a:lnTo>
                <a:lnTo>
                  <a:pt x="18795" y="153416"/>
                </a:lnTo>
                <a:lnTo>
                  <a:pt x="25526" y="110109"/>
                </a:lnTo>
                <a:lnTo>
                  <a:pt x="38100" y="27939"/>
                </a:lnTo>
                <a:lnTo>
                  <a:pt x="42037" y="2920"/>
                </a:lnTo>
                <a:lnTo>
                  <a:pt x="23240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4" name="object 94"/>
          <p:cNvSpPr/>
          <p:nvPr/>
        </p:nvSpPr>
        <p:spPr>
          <a:xfrm>
            <a:off x="4424219" y="2739676"/>
            <a:ext cx="0" cy="115253"/>
          </a:xfrm>
          <a:custGeom>
            <a:avLst/>
            <a:gdLst/>
            <a:ahLst/>
            <a:cxnLst/>
            <a:rect l="l" t="t" r="r" b="b"/>
            <a:pathLst>
              <a:path h="153670">
                <a:moveTo>
                  <a:pt x="0" y="0"/>
                </a:moveTo>
                <a:lnTo>
                  <a:pt x="0" y="153543"/>
                </a:lnTo>
              </a:path>
            </a:pathLst>
          </a:custGeom>
          <a:ln w="42290">
            <a:solidFill>
              <a:srgbClr val="FF9933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5" name="object 95"/>
          <p:cNvSpPr/>
          <p:nvPr/>
        </p:nvSpPr>
        <p:spPr>
          <a:xfrm>
            <a:off x="4432553" y="2584417"/>
            <a:ext cx="32385" cy="115253"/>
          </a:xfrm>
          <a:custGeom>
            <a:avLst/>
            <a:gdLst/>
            <a:ahLst/>
            <a:cxnLst/>
            <a:rect l="l" t="t" r="r" b="b"/>
            <a:pathLst>
              <a:path w="43179" h="153670">
                <a:moveTo>
                  <a:pt x="23875" y="0"/>
                </a:moveTo>
                <a:lnTo>
                  <a:pt x="2793" y="133223"/>
                </a:lnTo>
                <a:lnTo>
                  <a:pt x="0" y="150622"/>
                </a:lnTo>
                <a:lnTo>
                  <a:pt x="18923" y="153543"/>
                </a:lnTo>
                <a:lnTo>
                  <a:pt x="21589" y="136144"/>
                </a:lnTo>
                <a:lnTo>
                  <a:pt x="42672" y="3048"/>
                </a:lnTo>
                <a:lnTo>
                  <a:pt x="23875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6" name="object 96"/>
          <p:cNvSpPr/>
          <p:nvPr/>
        </p:nvSpPr>
        <p:spPr>
          <a:xfrm>
            <a:off x="4457318" y="2429255"/>
            <a:ext cx="32385" cy="115253"/>
          </a:xfrm>
          <a:custGeom>
            <a:avLst/>
            <a:gdLst/>
            <a:ahLst/>
            <a:cxnLst/>
            <a:rect l="l" t="t" r="r" b="b"/>
            <a:pathLst>
              <a:path w="43179" h="153670">
                <a:moveTo>
                  <a:pt x="24257" y="0"/>
                </a:moveTo>
                <a:lnTo>
                  <a:pt x="22098" y="13462"/>
                </a:lnTo>
                <a:lnTo>
                  <a:pt x="12319" y="73405"/>
                </a:lnTo>
                <a:lnTo>
                  <a:pt x="0" y="150494"/>
                </a:lnTo>
                <a:lnTo>
                  <a:pt x="18796" y="153542"/>
                </a:lnTo>
                <a:lnTo>
                  <a:pt x="21082" y="139064"/>
                </a:lnTo>
                <a:lnTo>
                  <a:pt x="31115" y="76453"/>
                </a:lnTo>
                <a:lnTo>
                  <a:pt x="40894" y="16509"/>
                </a:lnTo>
                <a:lnTo>
                  <a:pt x="43053" y="3047"/>
                </a:lnTo>
                <a:lnTo>
                  <a:pt x="24257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7" name="object 97"/>
          <p:cNvSpPr/>
          <p:nvPr/>
        </p:nvSpPr>
        <p:spPr>
          <a:xfrm>
            <a:off x="4482465" y="2274188"/>
            <a:ext cx="33338" cy="115253"/>
          </a:xfrm>
          <a:custGeom>
            <a:avLst/>
            <a:gdLst/>
            <a:ahLst/>
            <a:cxnLst/>
            <a:rect l="l" t="t" r="r" b="b"/>
            <a:pathLst>
              <a:path w="44450" h="153669">
                <a:moveTo>
                  <a:pt x="25526" y="0"/>
                </a:moveTo>
                <a:lnTo>
                  <a:pt x="23367" y="12064"/>
                </a:lnTo>
                <a:lnTo>
                  <a:pt x="19430" y="34798"/>
                </a:lnTo>
                <a:lnTo>
                  <a:pt x="15366" y="58674"/>
                </a:lnTo>
                <a:lnTo>
                  <a:pt x="11049" y="83312"/>
                </a:lnTo>
                <a:lnTo>
                  <a:pt x="6857" y="109093"/>
                </a:lnTo>
                <a:lnTo>
                  <a:pt x="0" y="150368"/>
                </a:lnTo>
                <a:lnTo>
                  <a:pt x="18795" y="153415"/>
                </a:lnTo>
                <a:lnTo>
                  <a:pt x="25653" y="112268"/>
                </a:lnTo>
                <a:lnTo>
                  <a:pt x="29844" y="86487"/>
                </a:lnTo>
                <a:lnTo>
                  <a:pt x="34035" y="61849"/>
                </a:lnTo>
                <a:lnTo>
                  <a:pt x="38226" y="37973"/>
                </a:lnTo>
                <a:lnTo>
                  <a:pt x="42163" y="15239"/>
                </a:lnTo>
                <a:lnTo>
                  <a:pt x="44322" y="3301"/>
                </a:lnTo>
                <a:lnTo>
                  <a:pt x="25526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8" name="object 98"/>
          <p:cNvSpPr/>
          <p:nvPr/>
        </p:nvSpPr>
        <p:spPr>
          <a:xfrm>
            <a:off x="4509231" y="2119597"/>
            <a:ext cx="36671" cy="115253"/>
          </a:xfrm>
          <a:custGeom>
            <a:avLst/>
            <a:gdLst/>
            <a:ahLst/>
            <a:cxnLst/>
            <a:rect l="l" t="t" r="r" b="b"/>
            <a:pathLst>
              <a:path w="48895" h="153669">
                <a:moveTo>
                  <a:pt x="30225" y="0"/>
                </a:moveTo>
                <a:lnTo>
                  <a:pt x="30225" y="127"/>
                </a:lnTo>
                <a:lnTo>
                  <a:pt x="27558" y="12319"/>
                </a:lnTo>
                <a:lnTo>
                  <a:pt x="24637" y="25146"/>
                </a:lnTo>
                <a:lnTo>
                  <a:pt x="21843" y="38735"/>
                </a:lnTo>
                <a:lnTo>
                  <a:pt x="18795" y="53086"/>
                </a:lnTo>
                <a:lnTo>
                  <a:pt x="15747" y="68072"/>
                </a:lnTo>
                <a:lnTo>
                  <a:pt x="12572" y="83947"/>
                </a:lnTo>
                <a:lnTo>
                  <a:pt x="9397" y="100457"/>
                </a:lnTo>
                <a:lnTo>
                  <a:pt x="5968" y="117983"/>
                </a:lnTo>
                <a:lnTo>
                  <a:pt x="0" y="149860"/>
                </a:lnTo>
                <a:lnTo>
                  <a:pt x="18795" y="153289"/>
                </a:lnTo>
                <a:lnTo>
                  <a:pt x="21208" y="139700"/>
                </a:lnTo>
                <a:lnTo>
                  <a:pt x="24637" y="121539"/>
                </a:lnTo>
                <a:lnTo>
                  <a:pt x="28066" y="104140"/>
                </a:lnTo>
                <a:lnTo>
                  <a:pt x="31368" y="87630"/>
                </a:lnTo>
                <a:lnTo>
                  <a:pt x="34416" y="71755"/>
                </a:lnTo>
                <a:lnTo>
                  <a:pt x="40385" y="42672"/>
                </a:lnTo>
                <a:lnTo>
                  <a:pt x="43306" y="29083"/>
                </a:lnTo>
                <a:lnTo>
                  <a:pt x="46100" y="16510"/>
                </a:lnTo>
                <a:lnTo>
                  <a:pt x="48767" y="4318"/>
                </a:lnTo>
                <a:lnTo>
                  <a:pt x="30225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9" name="object 99"/>
          <p:cNvSpPr/>
          <p:nvPr/>
        </p:nvSpPr>
        <p:spPr>
          <a:xfrm>
            <a:off x="4542186" y="1967770"/>
            <a:ext cx="53911" cy="113633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0" name="object 100"/>
          <p:cNvSpPr/>
          <p:nvPr/>
        </p:nvSpPr>
        <p:spPr>
          <a:xfrm>
            <a:off x="3914775" y="4214812"/>
            <a:ext cx="317897" cy="23217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1" name="object 101"/>
          <p:cNvSpPr/>
          <p:nvPr/>
        </p:nvSpPr>
        <p:spPr>
          <a:xfrm>
            <a:off x="3893344" y="4307681"/>
            <a:ext cx="217884" cy="23217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2" name="object 102"/>
          <p:cNvSpPr/>
          <p:nvPr/>
        </p:nvSpPr>
        <p:spPr>
          <a:xfrm>
            <a:off x="3936206" y="4307681"/>
            <a:ext cx="317897" cy="23217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3" name="object 103"/>
          <p:cNvSpPr txBox="1"/>
          <p:nvPr/>
        </p:nvSpPr>
        <p:spPr>
          <a:xfrm>
            <a:off x="3974973" y="4270782"/>
            <a:ext cx="234315" cy="18921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21590">
              <a:lnSpc>
                <a:spcPct val="126000"/>
              </a:lnSpc>
              <a:spcBef>
                <a:spcPts val="75"/>
              </a:spcBef>
            </a:pPr>
            <a:r>
              <a:rPr sz="490" b="1" spc="68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地铁 </a:t>
            </a:r>
            <a:r>
              <a:rPr sz="490" b="1" spc="4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sz="490" b="1" spc="-188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490" b="1" spc="68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号线</a:t>
            </a:r>
            <a:r>
              <a:rPr sz="490" spc="-4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49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4179094" y="3707654"/>
            <a:ext cx="367903" cy="35361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5" name="object 105"/>
          <p:cNvSpPr/>
          <p:nvPr/>
        </p:nvSpPr>
        <p:spPr>
          <a:xfrm>
            <a:off x="4321587" y="3842862"/>
            <a:ext cx="67532" cy="79247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6" name="object 106"/>
          <p:cNvSpPr/>
          <p:nvPr/>
        </p:nvSpPr>
        <p:spPr>
          <a:xfrm>
            <a:off x="4164806" y="3821954"/>
            <a:ext cx="360759" cy="35361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7" name="object 107"/>
          <p:cNvSpPr/>
          <p:nvPr/>
        </p:nvSpPr>
        <p:spPr>
          <a:xfrm>
            <a:off x="4299967" y="3949922"/>
            <a:ext cx="85247" cy="85344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8" name="object 108"/>
          <p:cNvSpPr/>
          <p:nvPr/>
        </p:nvSpPr>
        <p:spPr>
          <a:xfrm>
            <a:off x="4143375" y="3936207"/>
            <a:ext cx="367903" cy="353615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9" name="object 109"/>
          <p:cNvSpPr/>
          <p:nvPr/>
        </p:nvSpPr>
        <p:spPr>
          <a:xfrm>
            <a:off x="4280440" y="4063080"/>
            <a:ext cx="91059" cy="87916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0" name="object 110"/>
          <p:cNvSpPr/>
          <p:nvPr/>
        </p:nvSpPr>
        <p:spPr>
          <a:xfrm>
            <a:off x="4129088" y="4043363"/>
            <a:ext cx="367903" cy="353615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1" name="object 111"/>
          <p:cNvSpPr/>
          <p:nvPr/>
        </p:nvSpPr>
        <p:spPr>
          <a:xfrm>
            <a:off x="4267390" y="4174807"/>
            <a:ext cx="88296" cy="90602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2" name="object 112"/>
          <p:cNvSpPr/>
          <p:nvPr/>
        </p:nvSpPr>
        <p:spPr>
          <a:xfrm>
            <a:off x="4114800" y="4157663"/>
            <a:ext cx="360759" cy="35361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3" name="object 113"/>
          <p:cNvSpPr/>
          <p:nvPr/>
        </p:nvSpPr>
        <p:spPr>
          <a:xfrm>
            <a:off x="4264628" y="4294195"/>
            <a:ext cx="69722" cy="76170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4" name="object 114"/>
          <p:cNvSpPr/>
          <p:nvPr/>
        </p:nvSpPr>
        <p:spPr>
          <a:xfrm>
            <a:off x="4572000" y="2671714"/>
            <a:ext cx="317897" cy="23217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5" name="object 115"/>
          <p:cNvSpPr/>
          <p:nvPr/>
        </p:nvSpPr>
        <p:spPr>
          <a:xfrm>
            <a:off x="4714875" y="2671714"/>
            <a:ext cx="217884" cy="23217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6" name="object 116"/>
          <p:cNvSpPr/>
          <p:nvPr/>
        </p:nvSpPr>
        <p:spPr>
          <a:xfrm>
            <a:off x="4757738" y="2671714"/>
            <a:ext cx="310753" cy="232172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7" name="object 117"/>
          <p:cNvSpPr txBox="1"/>
          <p:nvPr/>
        </p:nvSpPr>
        <p:spPr>
          <a:xfrm>
            <a:off x="4654582" y="2745771"/>
            <a:ext cx="371475" cy="8422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0"/>
              </a:spcBef>
            </a:pPr>
            <a:r>
              <a:rPr sz="490" b="1" spc="68" dirty="0">
                <a:solidFill>
                  <a:srgbClr val="0066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地铁</a:t>
            </a:r>
            <a:r>
              <a:rPr sz="490" b="1" spc="4" dirty="0">
                <a:solidFill>
                  <a:srgbClr val="0066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8</a:t>
            </a:r>
            <a:r>
              <a:rPr sz="490" b="1" spc="-214" dirty="0">
                <a:solidFill>
                  <a:srgbClr val="0066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490" b="1" spc="68" dirty="0">
                <a:solidFill>
                  <a:srgbClr val="0066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号线</a:t>
            </a:r>
            <a:r>
              <a:rPr sz="490" spc="-4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49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4593431" y="2764583"/>
            <a:ext cx="460772" cy="232172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9" name="object 119"/>
          <p:cNvSpPr txBox="1"/>
          <p:nvPr/>
        </p:nvSpPr>
        <p:spPr>
          <a:xfrm>
            <a:off x="4676108" y="2838354"/>
            <a:ext cx="333375" cy="8422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0"/>
              </a:spcBef>
            </a:pPr>
            <a:r>
              <a:rPr sz="490" b="1" spc="-4" dirty="0">
                <a:solidFill>
                  <a:srgbClr val="0066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sz="490" b="1" spc="-188" dirty="0">
                <a:solidFill>
                  <a:srgbClr val="0066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490" b="1" spc="68" dirty="0">
                <a:solidFill>
                  <a:srgbClr val="0066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预计</a:t>
            </a:r>
            <a:r>
              <a:rPr sz="490" b="1" spc="-4" dirty="0">
                <a:solidFill>
                  <a:srgbClr val="0066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sz="490" b="1" spc="-176" dirty="0">
                <a:solidFill>
                  <a:srgbClr val="0066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490" spc="-4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49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1828800" y="3550396"/>
            <a:ext cx="360759" cy="296465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1" name="object 121"/>
          <p:cNvSpPr/>
          <p:nvPr/>
        </p:nvSpPr>
        <p:spPr>
          <a:xfrm>
            <a:off x="1964531" y="3550396"/>
            <a:ext cx="317897" cy="296465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2" name="object 122"/>
          <p:cNvSpPr/>
          <p:nvPr/>
        </p:nvSpPr>
        <p:spPr>
          <a:xfrm>
            <a:off x="2057400" y="3550396"/>
            <a:ext cx="403622" cy="296465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3" name="object 123"/>
          <p:cNvSpPr/>
          <p:nvPr/>
        </p:nvSpPr>
        <p:spPr>
          <a:xfrm>
            <a:off x="2235994" y="3550396"/>
            <a:ext cx="267890" cy="296465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4" name="object 124"/>
          <p:cNvSpPr txBox="1"/>
          <p:nvPr/>
        </p:nvSpPr>
        <p:spPr>
          <a:xfrm>
            <a:off x="3974306" y="3631597"/>
            <a:ext cx="868680" cy="1763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780"/>
              </a:lnSpc>
              <a:spcBef>
                <a:spcPts val="75"/>
              </a:spcBef>
              <a:tabLst>
                <a:tab pos="368300" algn="l"/>
              </a:tabLst>
            </a:pPr>
            <a:r>
              <a:rPr sz="450" b="1" spc="49" dirty="0">
                <a:solidFill>
                  <a:srgbClr val="C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牛市</a:t>
            </a:r>
            <a:r>
              <a:rPr sz="450" b="1" spc="41" dirty="0">
                <a:solidFill>
                  <a:srgbClr val="C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口</a:t>
            </a:r>
            <a:r>
              <a:rPr sz="45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	</a:t>
            </a:r>
            <a:r>
              <a:rPr sz="675" b="1" spc="4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&lt;</a:t>
            </a:r>
            <a:r>
              <a:rPr sz="675" b="1" spc="-143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675" b="1" spc="4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sz="675" b="1" spc="53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环</a:t>
            </a:r>
            <a:r>
              <a:rPr sz="675" b="1" spc="49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高架</a:t>
            </a:r>
            <a:r>
              <a:rPr sz="675" b="1" spc="-1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&gt;</a:t>
            </a:r>
            <a:r>
              <a:rPr sz="6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75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525">
              <a:lnSpc>
                <a:spcPts val="510"/>
              </a:lnSpc>
            </a:pPr>
            <a:r>
              <a:rPr sz="450" b="1" spc="41" dirty="0">
                <a:solidFill>
                  <a:srgbClr val="C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C</a:t>
            </a:r>
            <a:r>
              <a:rPr sz="450" b="1" spc="49" dirty="0">
                <a:solidFill>
                  <a:srgbClr val="C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出口</a:t>
            </a:r>
            <a:r>
              <a:rPr sz="45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45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4107657" y="3193257"/>
            <a:ext cx="64294" cy="64294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6" name="object 126"/>
          <p:cNvSpPr/>
          <p:nvPr/>
        </p:nvSpPr>
        <p:spPr>
          <a:xfrm>
            <a:off x="4029075" y="3571875"/>
            <a:ext cx="64294" cy="64294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7" name="object 127"/>
          <p:cNvSpPr/>
          <p:nvPr/>
        </p:nvSpPr>
        <p:spPr>
          <a:xfrm>
            <a:off x="4236244" y="1764458"/>
            <a:ext cx="360759" cy="260747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8" name="object 128"/>
          <p:cNvSpPr/>
          <p:nvPr/>
        </p:nvSpPr>
        <p:spPr>
          <a:xfrm>
            <a:off x="4436269" y="1764458"/>
            <a:ext cx="353615" cy="260747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9" name="object 129"/>
          <p:cNvSpPr txBox="1"/>
          <p:nvPr/>
        </p:nvSpPr>
        <p:spPr>
          <a:xfrm>
            <a:off x="4326064" y="1838896"/>
            <a:ext cx="426720" cy="10243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600" b="1" spc="71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龙</a:t>
            </a:r>
            <a:r>
              <a:rPr sz="600" b="1" spc="60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泉</a:t>
            </a:r>
            <a:r>
              <a:rPr sz="600" b="1" spc="-109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600" b="1" spc="71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方</a:t>
            </a:r>
            <a:r>
              <a:rPr sz="600" b="1" spc="60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向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3829050" y="2894647"/>
            <a:ext cx="104965" cy="57150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1" name="object 131"/>
          <p:cNvSpPr/>
          <p:nvPr/>
        </p:nvSpPr>
        <p:spPr>
          <a:xfrm>
            <a:off x="3976498" y="2918270"/>
            <a:ext cx="57626" cy="15716"/>
          </a:xfrm>
          <a:custGeom>
            <a:avLst/>
            <a:gdLst/>
            <a:ahLst/>
            <a:cxnLst/>
            <a:rect l="l" t="t" r="r" b="b"/>
            <a:pathLst>
              <a:path w="76835" h="20954">
                <a:moveTo>
                  <a:pt x="380" y="0"/>
                </a:moveTo>
                <a:lnTo>
                  <a:pt x="0" y="19050"/>
                </a:lnTo>
                <a:lnTo>
                  <a:pt x="76200" y="20955"/>
                </a:lnTo>
                <a:lnTo>
                  <a:pt x="76580" y="1905"/>
                </a:lnTo>
                <a:lnTo>
                  <a:pt x="380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2" name="object 132"/>
          <p:cNvSpPr/>
          <p:nvPr/>
        </p:nvSpPr>
        <p:spPr>
          <a:xfrm>
            <a:off x="4076415" y="2920747"/>
            <a:ext cx="57626" cy="15716"/>
          </a:xfrm>
          <a:custGeom>
            <a:avLst/>
            <a:gdLst/>
            <a:ahLst/>
            <a:cxnLst/>
            <a:rect l="l" t="t" r="r" b="b"/>
            <a:pathLst>
              <a:path w="76835" h="20954">
                <a:moveTo>
                  <a:pt x="507" y="0"/>
                </a:moveTo>
                <a:lnTo>
                  <a:pt x="0" y="19050"/>
                </a:lnTo>
                <a:lnTo>
                  <a:pt x="76200" y="20828"/>
                </a:lnTo>
                <a:lnTo>
                  <a:pt x="76707" y="1778"/>
                </a:lnTo>
                <a:lnTo>
                  <a:pt x="507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3" name="object 133"/>
          <p:cNvSpPr/>
          <p:nvPr/>
        </p:nvSpPr>
        <p:spPr>
          <a:xfrm>
            <a:off x="4176427" y="2923128"/>
            <a:ext cx="57626" cy="15716"/>
          </a:xfrm>
          <a:custGeom>
            <a:avLst/>
            <a:gdLst/>
            <a:ahLst/>
            <a:cxnLst/>
            <a:rect l="l" t="t" r="r" b="b"/>
            <a:pathLst>
              <a:path w="76835" h="20954">
                <a:moveTo>
                  <a:pt x="507" y="0"/>
                </a:moveTo>
                <a:lnTo>
                  <a:pt x="0" y="19050"/>
                </a:lnTo>
                <a:lnTo>
                  <a:pt x="76200" y="20955"/>
                </a:lnTo>
                <a:lnTo>
                  <a:pt x="76707" y="1905"/>
                </a:lnTo>
                <a:lnTo>
                  <a:pt x="507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4" name="object 134"/>
          <p:cNvSpPr/>
          <p:nvPr/>
        </p:nvSpPr>
        <p:spPr>
          <a:xfrm>
            <a:off x="4276440" y="2925604"/>
            <a:ext cx="57626" cy="15716"/>
          </a:xfrm>
          <a:custGeom>
            <a:avLst/>
            <a:gdLst/>
            <a:ahLst/>
            <a:cxnLst/>
            <a:rect l="l" t="t" r="r" b="b"/>
            <a:pathLst>
              <a:path w="76835" h="20954">
                <a:moveTo>
                  <a:pt x="380" y="0"/>
                </a:moveTo>
                <a:lnTo>
                  <a:pt x="0" y="19050"/>
                </a:lnTo>
                <a:lnTo>
                  <a:pt x="76200" y="20955"/>
                </a:lnTo>
                <a:lnTo>
                  <a:pt x="76580" y="1905"/>
                </a:lnTo>
                <a:lnTo>
                  <a:pt x="380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5" name="object 135"/>
          <p:cNvSpPr/>
          <p:nvPr/>
        </p:nvSpPr>
        <p:spPr>
          <a:xfrm>
            <a:off x="5076253" y="2924270"/>
            <a:ext cx="76772" cy="57150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6" name="object 136"/>
          <p:cNvSpPr/>
          <p:nvPr/>
        </p:nvSpPr>
        <p:spPr>
          <a:xfrm>
            <a:off x="4379119" y="2836069"/>
            <a:ext cx="64294" cy="64294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7" name="object 137"/>
          <p:cNvSpPr/>
          <p:nvPr/>
        </p:nvSpPr>
        <p:spPr>
          <a:xfrm>
            <a:off x="5536407" y="3550396"/>
            <a:ext cx="367903" cy="317897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8" name="object 138"/>
          <p:cNvSpPr/>
          <p:nvPr/>
        </p:nvSpPr>
        <p:spPr>
          <a:xfrm>
            <a:off x="5659849" y="3671983"/>
            <a:ext cx="119729" cy="62960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9" name="object 139"/>
          <p:cNvSpPr/>
          <p:nvPr/>
        </p:nvSpPr>
        <p:spPr>
          <a:xfrm>
            <a:off x="5672138" y="3550396"/>
            <a:ext cx="325040" cy="310753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0" name="object 140"/>
          <p:cNvSpPr/>
          <p:nvPr/>
        </p:nvSpPr>
        <p:spPr>
          <a:xfrm>
            <a:off x="5794057" y="3652456"/>
            <a:ext cx="169735" cy="82772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1" name="object 141"/>
          <p:cNvSpPr/>
          <p:nvPr/>
        </p:nvSpPr>
        <p:spPr>
          <a:xfrm>
            <a:off x="5981033" y="3700081"/>
            <a:ext cx="41433" cy="28099"/>
          </a:xfrm>
          <a:custGeom>
            <a:avLst/>
            <a:gdLst/>
            <a:ahLst/>
            <a:cxnLst/>
            <a:rect l="l" t="t" r="r" b="b"/>
            <a:pathLst>
              <a:path w="55245" h="37464">
                <a:moveTo>
                  <a:pt x="54737" y="0"/>
                </a:moveTo>
                <a:lnTo>
                  <a:pt x="38480" y="0"/>
                </a:lnTo>
                <a:lnTo>
                  <a:pt x="32258" y="9524"/>
                </a:lnTo>
                <a:lnTo>
                  <a:pt x="23749" y="18287"/>
                </a:lnTo>
                <a:lnTo>
                  <a:pt x="13080" y="26288"/>
                </a:lnTo>
                <a:lnTo>
                  <a:pt x="0" y="33400"/>
                </a:lnTo>
                <a:lnTo>
                  <a:pt x="1015" y="36956"/>
                </a:lnTo>
                <a:lnTo>
                  <a:pt x="16255" y="30352"/>
                </a:lnTo>
                <a:lnTo>
                  <a:pt x="28828" y="22097"/>
                </a:lnTo>
                <a:lnTo>
                  <a:pt x="38735" y="12191"/>
                </a:lnTo>
                <a:lnTo>
                  <a:pt x="45974" y="761"/>
                </a:lnTo>
                <a:lnTo>
                  <a:pt x="54863" y="761"/>
                </a:lnTo>
                <a:lnTo>
                  <a:pt x="547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2" name="object 142"/>
          <p:cNvSpPr/>
          <p:nvPr/>
        </p:nvSpPr>
        <p:spPr>
          <a:xfrm>
            <a:off x="6015513" y="3700653"/>
            <a:ext cx="8573" cy="26194"/>
          </a:xfrm>
          <a:custGeom>
            <a:avLst/>
            <a:gdLst/>
            <a:ahLst/>
            <a:cxnLst/>
            <a:rect l="l" t="t" r="r" b="b"/>
            <a:pathLst>
              <a:path w="11429" h="34925">
                <a:moveTo>
                  <a:pt x="8889" y="0"/>
                </a:moveTo>
                <a:lnTo>
                  <a:pt x="0" y="0"/>
                </a:lnTo>
                <a:lnTo>
                  <a:pt x="507" y="9398"/>
                </a:lnTo>
                <a:lnTo>
                  <a:pt x="961" y="20193"/>
                </a:lnTo>
                <a:lnTo>
                  <a:pt x="1524" y="34925"/>
                </a:lnTo>
                <a:lnTo>
                  <a:pt x="10921" y="30861"/>
                </a:lnTo>
                <a:lnTo>
                  <a:pt x="10540" y="26924"/>
                </a:lnTo>
                <a:lnTo>
                  <a:pt x="10033" y="20193"/>
                </a:lnTo>
                <a:lnTo>
                  <a:pt x="9270" y="8509"/>
                </a:lnTo>
                <a:lnTo>
                  <a:pt x="88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3" name="object 143"/>
          <p:cNvSpPr/>
          <p:nvPr/>
        </p:nvSpPr>
        <p:spPr>
          <a:xfrm>
            <a:off x="6022086" y="3699415"/>
            <a:ext cx="35719" cy="21907"/>
          </a:xfrm>
          <a:custGeom>
            <a:avLst/>
            <a:gdLst/>
            <a:ahLst/>
            <a:cxnLst/>
            <a:rect l="l" t="t" r="r" b="b"/>
            <a:pathLst>
              <a:path w="47625" h="29210">
                <a:moveTo>
                  <a:pt x="4572" y="0"/>
                </a:moveTo>
                <a:lnTo>
                  <a:pt x="0" y="0"/>
                </a:lnTo>
                <a:lnTo>
                  <a:pt x="7111" y="10160"/>
                </a:lnTo>
                <a:lnTo>
                  <a:pt x="15875" y="18415"/>
                </a:lnTo>
                <a:lnTo>
                  <a:pt x="26416" y="24638"/>
                </a:lnTo>
                <a:lnTo>
                  <a:pt x="38607" y="29083"/>
                </a:lnTo>
                <a:lnTo>
                  <a:pt x="40004" y="25654"/>
                </a:lnTo>
                <a:lnTo>
                  <a:pt x="43052" y="23622"/>
                </a:lnTo>
                <a:lnTo>
                  <a:pt x="47625" y="22733"/>
                </a:lnTo>
                <a:lnTo>
                  <a:pt x="47498" y="19050"/>
                </a:lnTo>
                <a:lnTo>
                  <a:pt x="33908" y="16891"/>
                </a:lnTo>
                <a:lnTo>
                  <a:pt x="22098" y="12954"/>
                </a:lnTo>
                <a:lnTo>
                  <a:pt x="12319" y="7239"/>
                </a:lnTo>
                <a:lnTo>
                  <a:pt x="45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4" name="object 144"/>
          <p:cNvSpPr/>
          <p:nvPr/>
        </p:nvSpPr>
        <p:spPr>
          <a:xfrm>
            <a:off x="5981890" y="3685604"/>
            <a:ext cx="75724" cy="17145"/>
          </a:xfrm>
          <a:custGeom>
            <a:avLst/>
            <a:gdLst/>
            <a:ahLst/>
            <a:cxnLst/>
            <a:rect l="l" t="t" r="r" b="b"/>
            <a:pathLst>
              <a:path w="100965" h="22860">
                <a:moveTo>
                  <a:pt x="43307" y="0"/>
                </a:moveTo>
                <a:lnTo>
                  <a:pt x="43942" y="6223"/>
                </a:lnTo>
                <a:lnTo>
                  <a:pt x="44576" y="14097"/>
                </a:lnTo>
                <a:lnTo>
                  <a:pt x="0" y="16382"/>
                </a:lnTo>
                <a:lnTo>
                  <a:pt x="5080" y="22351"/>
                </a:lnTo>
                <a:lnTo>
                  <a:pt x="8636" y="21209"/>
                </a:lnTo>
                <a:lnTo>
                  <a:pt x="12319" y="20574"/>
                </a:lnTo>
                <a:lnTo>
                  <a:pt x="16001" y="20447"/>
                </a:lnTo>
                <a:lnTo>
                  <a:pt x="37337" y="19304"/>
                </a:lnTo>
                <a:lnTo>
                  <a:pt x="53594" y="19304"/>
                </a:lnTo>
                <a:lnTo>
                  <a:pt x="53594" y="18414"/>
                </a:lnTo>
                <a:lnTo>
                  <a:pt x="58166" y="18414"/>
                </a:lnTo>
                <a:lnTo>
                  <a:pt x="57912" y="18161"/>
                </a:lnTo>
                <a:lnTo>
                  <a:pt x="100838" y="15875"/>
                </a:lnTo>
                <a:lnTo>
                  <a:pt x="98551" y="13588"/>
                </a:lnTo>
                <a:lnTo>
                  <a:pt x="53340" y="13588"/>
                </a:lnTo>
                <a:lnTo>
                  <a:pt x="53086" y="9017"/>
                </a:lnTo>
                <a:lnTo>
                  <a:pt x="56769" y="4953"/>
                </a:lnTo>
                <a:lnTo>
                  <a:pt x="433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5" name="object 145"/>
          <p:cNvSpPr/>
          <p:nvPr/>
        </p:nvSpPr>
        <p:spPr>
          <a:xfrm>
            <a:off x="5981033" y="3665029"/>
            <a:ext cx="20479" cy="31909"/>
          </a:xfrm>
          <a:custGeom>
            <a:avLst/>
            <a:gdLst/>
            <a:ahLst/>
            <a:cxnLst/>
            <a:rect l="l" t="t" r="r" b="b"/>
            <a:pathLst>
              <a:path w="27304" h="42545">
                <a:moveTo>
                  <a:pt x="26797" y="0"/>
                </a:moveTo>
                <a:lnTo>
                  <a:pt x="18034" y="0"/>
                </a:lnTo>
                <a:lnTo>
                  <a:pt x="17399" y="11303"/>
                </a:lnTo>
                <a:lnTo>
                  <a:pt x="14097" y="21844"/>
                </a:lnTo>
                <a:lnTo>
                  <a:pt x="8381" y="31242"/>
                </a:lnTo>
                <a:lnTo>
                  <a:pt x="0" y="39878"/>
                </a:lnTo>
                <a:lnTo>
                  <a:pt x="1904" y="42545"/>
                </a:lnTo>
                <a:lnTo>
                  <a:pt x="13335" y="34036"/>
                </a:lnTo>
                <a:lnTo>
                  <a:pt x="21336" y="24003"/>
                </a:lnTo>
                <a:lnTo>
                  <a:pt x="25780" y="12446"/>
                </a:lnTo>
                <a:lnTo>
                  <a:pt x="267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6" name="object 146"/>
          <p:cNvSpPr/>
          <p:nvPr/>
        </p:nvSpPr>
        <p:spPr>
          <a:xfrm>
            <a:off x="6021895" y="3689317"/>
            <a:ext cx="34290" cy="6668"/>
          </a:xfrm>
          <a:custGeom>
            <a:avLst/>
            <a:gdLst/>
            <a:ahLst/>
            <a:cxnLst/>
            <a:rect l="l" t="t" r="r" b="b"/>
            <a:pathLst>
              <a:path w="45720" h="8889">
                <a:moveTo>
                  <a:pt x="36702" y="0"/>
                </a:moveTo>
                <a:lnTo>
                  <a:pt x="30352" y="6984"/>
                </a:lnTo>
                <a:lnTo>
                  <a:pt x="0" y="8635"/>
                </a:lnTo>
                <a:lnTo>
                  <a:pt x="45211" y="8635"/>
                </a:lnTo>
                <a:lnTo>
                  <a:pt x="367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7" name="object 147"/>
          <p:cNvSpPr/>
          <p:nvPr/>
        </p:nvSpPr>
        <p:spPr>
          <a:xfrm>
            <a:off x="5997607" y="3682174"/>
            <a:ext cx="17621" cy="9525"/>
          </a:xfrm>
          <a:custGeom>
            <a:avLst/>
            <a:gdLst/>
            <a:ahLst/>
            <a:cxnLst/>
            <a:rect l="l" t="t" r="r" b="b"/>
            <a:pathLst>
              <a:path w="23495" h="12700">
                <a:moveTo>
                  <a:pt x="507" y="0"/>
                </a:moveTo>
                <a:lnTo>
                  <a:pt x="0" y="4063"/>
                </a:lnTo>
                <a:lnTo>
                  <a:pt x="6857" y="6349"/>
                </a:lnTo>
                <a:lnTo>
                  <a:pt x="10160" y="9016"/>
                </a:lnTo>
                <a:lnTo>
                  <a:pt x="10032" y="12318"/>
                </a:lnTo>
                <a:lnTo>
                  <a:pt x="14604" y="11048"/>
                </a:lnTo>
                <a:lnTo>
                  <a:pt x="17779" y="9524"/>
                </a:lnTo>
                <a:lnTo>
                  <a:pt x="21843" y="5460"/>
                </a:lnTo>
                <a:lnTo>
                  <a:pt x="22987" y="3047"/>
                </a:lnTo>
                <a:lnTo>
                  <a:pt x="23113" y="1523"/>
                </a:lnTo>
                <a:lnTo>
                  <a:pt x="11683" y="1523"/>
                </a:lnTo>
                <a:lnTo>
                  <a:pt x="7619" y="1142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8" name="object 148"/>
          <p:cNvSpPr/>
          <p:nvPr/>
        </p:nvSpPr>
        <p:spPr>
          <a:xfrm>
            <a:off x="6022943" y="3654171"/>
            <a:ext cx="27623" cy="33814"/>
          </a:xfrm>
          <a:custGeom>
            <a:avLst/>
            <a:gdLst/>
            <a:ahLst/>
            <a:cxnLst/>
            <a:rect l="l" t="t" r="r" b="b"/>
            <a:pathLst>
              <a:path w="36829" h="45085">
                <a:moveTo>
                  <a:pt x="0" y="0"/>
                </a:moveTo>
                <a:lnTo>
                  <a:pt x="2285" y="44704"/>
                </a:lnTo>
                <a:lnTo>
                  <a:pt x="10922" y="40767"/>
                </a:lnTo>
                <a:lnTo>
                  <a:pt x="10667" y="35052"/>
                </a:lnTo>
                <a:lnTo>
                  <a:pt x="26288" y="34290"/>
                </a:lnTo>
                <a:lnTo>
                  <a:pt x="34925" y="34290"/>
                </a:lnTo>
                <a:lnTo>
                  <a:pt x="34670" y="30226"/>
                </a:lnTo>
                <a:lnTo>
                  <a:pt x="10413" y="30226"/>
                </a:lnTo>
                <a:lnTo>
                  <a:pt x="9270" y="8763"/>
                </a:lnTo>
                <a:lnTo>
                  <a:pt x="24891" y="8001"/>
                </a:lnTo>
                <a:lnTo>
                  <a:pt x="33908" y="8001"/>
                </a:lnTo>
                <a:lnTo>
                  <a:pt x="36702" y="5461"/>
                </a:lnTo>
                <a:lnTo>
                  <a:pt x="35051" y="3937"/>
                </a:lnTo>
                <a:lnTo>
                  <a:pt x="8508" y="39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9" name="object 149"/>
          <p:cNvSpPr/>
          <p:nvPr/>
        </p:nvSpPr>
        <p:spPr>
          <a:xfrm>
            <a:off x="6006369" y="3664268"/>
            <a:ext cx="9049" cy="19050"/>
          </a:xfrm>
          <a:custGeom>
            <a:avLst/>
            <a:gdLst/>
            <a:ahLst/>
            <a:cxnLst/>
            <a:rect l="l" t="t" r="r" b="b"/>
            <a:pathLst>
              <a:path w="12064" h="25400">
                <a:moveTo>
                  <a:pt x="12065" y="0"/>
                </a:moveTo>
                <a:lnTo>
                  <a:pt x="3429" y="0"/>
                </a:lnTo>
                <a:lnTo>
                  <a:pt x="3429" y="18923"/>
                </a:lnTo>
                <a:lnTo>
                  <a:pt x="2794" y="23368"/>
                </a:lnTo>
                <a:lnTo>
                  <a:pt x="2159" y="24637"/>
                </a:lnTo>
                <a:lnTo>
                  <a:pt x="1016" y="25018"/>
                </a:lnTo>
                <a:lnTo>
                  <a:pt x="0" y="25400"/>
                </a:lnTo>
                <a:lnTo>
                  <a:pt x="11430" y="25400"/>
                </a:lnTo>
                <a:lnTo>
                  <a:pt x="11811" y="21590"/>
                </a:lnTo>
                <a:lnTo>
                  <a:pt x="11811" y="254"/>
                </a:lnTo>
                <a:lnTo>
                  <a:pt x="120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0" name="object 150"/>
          <p:cNvSpPr/>
          <p:nvPr/>
        </p:nvSpPr>
        <p:spPr>
          <a:xfrm>
            <a:off x="6030754" y="3660171"/>
            <a:ext cx="18574" cy="16669"/>
          </a:xfrm>
          <a:custGeom>
            <a:avLst/>
            <a:gdLst/>
            <a:ahLst/>
            <a:cxnLst/>
            <a:rect l="l" t="t" r="r" b="b"/>
            <a:pathLst>
              <a:path w="24765" h="22225">
                <a:moveTo>
                  <a:pt x="23495" y="0"/>
                </a:moveTo>
                <a:lnTo>
                  <a:pt x="14477" y="0"/>
                </a:lnTo>
                <a:lnTo>
                  <a:pt x="15621" y="21463"/>
                </a:lnTo>
                <a:lnTo>
                  <a:pt x="0" y="22225"/>
                </a:lnTo>
                <a:lnTo>
                  <a:pt x="24256" y="22225"/>
                </a:lnTo>
                <a:lnTo>
                  <a:pt x="23875" y="17399"/>
                </a:lnTo>
                <a:lnTo>
                  <a:pt x="22860" y="635"/>
                </a:lnTo>
                <a:lnTo>
                  <a:pt x="234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1" name="object 151"/>
          <p:cNvSpPr/>
          <p:nvPr/>
        </p:nvSpPr>
        <p:spPr>
          <a:xfrm>
            <a:off x="5980557" y="3648646"/>
            <a:ext cx="37624" cy="17621"/>
          </a:xfrm>
          <a:custGeom>
            <a:avLst/>
            <a:gdLst/>
            <a:ahLst/>
            <a:cxnLst/>
            <a:rect l="l" t="t" r="r" b="b"/>
            <a:pathLst>
              <a:path w="50164" h="23495">
                <a:moveTo>
                  <a:pt x="17018" y="0"/>
                </a:moveTo>
                <a:lnTo>
                  <a:pt x="18161" y="12826"/>
                </a:lnTo>
                <a:lnTo>
                  <a:pt x="18414" y="17018"/>
                </a:lnTo>
                <a:lnTo>
                  <a:pt x="0" y="17906"/>
                </a:lnTo>
                <a:lnTo>
                  <a:pt x="4699" y="23494"/>
                </a:lnTo>
                <a:lnTo>
                  <a:pt x="9271" y="22351"/>
                </a:lnTo>
                <a:lnTo>
                  <a:pt x="18669" y="21843"/>
                </a:lnTo>
                <a:lnTo>
                  <a:pt x="27432" y="21843"/>
                </a:lnTo>
                <a:lnTo>
                  <a:pt x="27432" y="21336"/>
                </a:lnTo>
                <a:lnTo>
                  <a:pt x="37846" y="20827"/>
                </a:lnTo>
                <a:lnTo>
                  <a:pt x="46482" y="20827"/>
                </a:lnTo>
                <a:lnTo>
                  <a:pt x="49657" y="17780"/>
                </a:lnTo>
                <a:lnTo>
                  <a:pt x="48133" y="16510"/>
                </a:lnTo>
                <a:lnTo>
                  <a:pt x="27177" y="16510"/>
                </a:lnTo>
                <a:lnTo>
                  <a:pt x="26797" y="9779"/>
                </a:lnTo>
                <a:lnTo>
                  <a:pt x="30099" y="5842"/>
                </a:lnTo>
                <a:lnTo>
                  <a:pt x="170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2" name="object 152"/>
          <p:cNvSpPr/>
          <p:nvPr/>
        </p:nvSpPr>
        <p:spPr>
          <a:xfrm>
            <a:off x="5943600" y="3536109"/>
            <a:ext cx="275034" cy="310753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3" name="object 153"/>
          <p:cNvSpPr/>
          <p:nvPr/>
        </p:nvSpPr>
        <p:spPr>
          <a:xfrm>
            <a:off x="6065330" y="3654362"/>
            <a:ext cx="34766" cy="60484"/>
          </a:xfrm>
          <a:custGeom>
            <a:avLst/>
            <a:gdLst/>
            <a:ahLst/>
            <a:cxnLst/>
            <a:rect l="l" t="t" r="r" b="b"/>
            <a:pathLst>
              <a:path w="46354" h="80645">
                <a:moveTo>
                  <a:pt x="3683" y="0"/>
                </a:moveTo>
                <a:lnTo>
                  <a:pt x="0" y="4318"/>
                </a:lnTo>
                <a:lnTo>
                  <a:pt x="38100" y="38481"/>
                </a:lnTo>
                <a:lnTo>
                  <a:pt x="3810" y="76708"/>
                </a:lnTo>
                <a:lnTo>
                  <a:pt x="8000" y="80264"/>
                </a:lnTo>
                <a:lnTo>
                  <a:pt x="46100" y="38100"/>
                </a:lnTo>
                <a:lnTo>
                  <a:pt x="36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4" name="object 154"/>
          <p:cNvSpPr/>
          <p:nvPr/>
        </p:nvSpPr>
        <p:spPr>
          <a:xfrm>
            <a:off x="5564981" y="3050334"/>
            <a:ext cx="260747" cy="239315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5" name="object 155"/>
          <p:cNvSpPr/>
          <p:nvPr/>
        </p:nvSpPr>
        <p:spPr>
          <a:xfrm>
            <a:off x="5657851" y="3050334"/>
            <a:ext cx="439340" cy="239315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6" name="object 156"/>
          <p:cNvSpPr/>
          <p:nvPr/>
        </p:nvSpPr>
        <p:spPr>
          <a:xfrm>
            <a:off x="5650707" y="3157490"/>
            <a:ext cx="353615" cy="239315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7" name="object 157"/>
          <p:cNvSpPr txBox="1"/>
          <p:nvPr/>
        </p:nvSpPr>
        <p:spPr>
          <a:xfrm>
            <a:off x="5643086" y="3092768"/>
            <a:ext cx="431483" cy="213393"/>
          </a:xfrm>
          <a:prstGeom prst="rect">
            <a:avLst/>
          </a:prstGeom>
        </p:spPr>
        <p:txBody>
          <a:bodyPr vert="horz" wrap="square" lIns="0" tIns="4763" rIns="0" bIns="0" rtlCol="0">
            <a:spAutoFit/>
          </a:bodyPr>
          <a:lstStyle/>
          <a:p>
            <a:pPr marL="95250" marR="3810" indent="-85725">
              <a:lnSpc>
                <a:spcPct val="104000"/>
              </a:lnSpc>
              <a:spcBef>
                <a:spcPts val="40"/>
              </a:spcBef>
            </a:pPr>
            <a:r>
              <a:rPr sz="675" b="1" spc="49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四川泰</a:t>
            </a:r>
            <a:r>
              <a:rPr sz="675" b="1" spc="41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合 </a:t>
            </a:r>
            <a:r>
              <a:rPr sz="675" b="1" spc="49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住宅</a:t>
            </a:r>
            <a:r>
              <a:rPr sz="6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7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4493419" y="2307383"/>
            <a:ext cx="489347" cy="232172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9" name="object 159"/>
          <p:cNvSpPr/>
          <p:nvPr/>
        </p:nvSpPr>
        <p:spPr>
          <a:xfrm>
            <a:off x="4457700" y="2400252"/>
            <a:ext cx="489347" cy="232172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60" name="object 160"/>
          <p:cNvSpPr/>
          <p:nvPr/>
        </p:nvSpPr>
        <p:spPr>
          <a:xfrm>
            <a:off x="4786312" y="2400252"/>
            <a:ext cx="232172" cy="232172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61" name="object 161"/>
          <p:cNvSpPr txBox="1"/>
          <p:nvPr/>
        </p:nvSpPr>
        <p:spPr>
          <a:xfrm>
            <a:off x="4533233" y="2367439"/>
            <a:ext cx="457676" cy="19476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45720">
              <a:spcBef>
                <a:spcPts val="80"/>
              </a:spcBef>
            </a:pPr>
            <a:r>
              <a:rPr sz="600" b="1" spc="60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香港</a:t>
            </a:r>
            <a:r>
              <a:rPr sz="600" b="1" spc="71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置</a:t>
            </a:r>
            <a:r>
              <a:rPr sz="600" b="1" spc="60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地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525"/>
            <a:r>
              <a:rPr sz="600" b="1" spc="8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sz="600" b="1" spc="-285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600" b="1" spc="71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南</a:t>
            </a:r>
            <a:r>
              <a:rPr sz="600" b="1" spc="8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）商业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3950494" y="3214776"/>
            <a:ext cx="157172" cy="85731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63" name="object 163"/>
          <p:cNvSpPr/>
          <p:nvPr/>
        </p:nvSpPr>
        <p:spPr>
          <a:xfrm>
            <a:off x="3807619" y="3243214"/>
            <a:ext cx="389334" cy="175022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64" name="object 164"/>
          <p:cNvSpPr txBox="1"/>
          <p:nvPr/>
        </p:nvSpPr>
        <p:spPr>
          <a:xfrm>
            <a:off x="3871151" y="3305176"/>
            <a:ext cx="289560" cy="4959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0"/>
              </a:spcBef>
            </a:pPr>
            <a:r>
              <a:rPr sz="265" b="1" spc="68" dirty="0">
                <a:solidFill>
                  <a:srgbClr val="C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地下连接</a:t>
            </a:r>
            <a:r>
              <a:rPr sz="265" b="1" spc="-4" dirty="0">
                <a:solidFill>
                  <a:srgbClr val="C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通</a:t>
            </a:r>
            <a:r>
              <a:rPr sz="265" b="1" spc="-79" dirty="0">
                <a:solidFill>
                  <a:srgbClr val="C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65" b="1" spc="-4" dirty="0">
                <a:solidFill>
                  <a:srgbClr val="C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道</a:t>
            </a:r>
            <a:r>
              <a:rPr sz="265" b="1" spc="-64" dirty="0">
                <a:solidFill>
                  <a:srgbClr val="C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65" b="1" spc="-4" dirty="0">
                <a:solidFill>
                  <a:srgbClr val="C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26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5991415" y="3504058"/>
            <a:ext cx="105728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b="1" u="sng" spc="-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宋体" panose="02010600030101010101" pitchFamily="2" charset="-122"/>
                <a:cs typeface="宋体" panose="02010600030101010101" pitchFamily="2" charset="-122"/>
              </a:rPr>
              <a:t>  </a:t>
            </a:r>
            <a:endParaRPr sz="67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6355652" y="3504058"/>
            <a:ext cx="509111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b="1" spc="4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&lt;</a:t>
            </a:r>
            <a:r>
              <a:rPr sz="675" b="1" spc="-143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675" b="1" spc="4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sz="675" b="1" spc="53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环</a:t>
            </a:r>
            <a:r>
              <a:rPr sz="675" b="1" spc="49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高架</a:t>
            </a:r>
            <a:r>
              <a:rPr sz="675" b="1" spc="-1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&gt;</a:t>
            </a:r>
            <a:r>
              <a:rPr sz="6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7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1724406" y="3713665"/>
            <a:ext cx="509588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b="1" spc="4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&lt;</a:t>
            </a:r>
            <a:r>
              <a:rPr sz="675" b="1" spc="-139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675" b="1" spc="4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sz="675" b="1" spc="49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环</a:t>
            </a:r>
            <a:r>
              <a:rPr sz="675" b="1" spc="4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高架</a:t>
            </a:r>
            <a:r>
              <a:rPr sz="675" b="1" spc="-1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&gt;</a:t>
            </a:r>
            <a:r>
              <a:rPr sz="6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7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0"/>
            <a:ext cx="928116" cy="60121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" name="object 3"/>
          <p:cNvSpPr/>
          <p:nvPr/>
        </p:nvSpPr>
        <p:spPr>
          <a:xfrm>
            <a:off x="1490471" y="212597"/>
            <a:ext cx="155448" cy="155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1143001" y="0"/>
            <a:ext cx="850106" cy="466725"/>
          </a:xfrm>
          <a:custGeom>
            <a:avLst/>
            <a:gdLst/>
            <a:ahLst/>
            <a:cxnLst/>
            <a:rect l="l" t="t" r="r" b="b"/>
            <a:pathLst>
              <a:path w="1133475" h="622300">
                <a:moveTo>
                  <a:pt x="0" y="622300"/>
                </a:moveTo>
                <a:lnTo>
                  <a:pt x="1133475" y="622300"/>
                </a:lnTo>
                <a:lnTo>
                  <a:pt x="1133475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1915668" y="0"/>
            <a:ext cx="6085332" cy="601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4919473" y="212597"/>
            <a:ext cx="155447" cy="155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1993107" y="0"/>
            <a:ext cx="6007894" cy="466725"/>
          </a:xfrm>
          <a:custGeom>
            <a:avLst/>
            <a:gdLst/>
            <a:ahLst/>
            <a:cxnLst/>
            <a:rect l="l" t="t" r="r" b="b"/>
            <a:pathLst>
              <a:path w="8010525" h="622300">
                <a:moveTo>
                  <a:pt x="0" y="622300"/>
                </a:moveTo>
                <a:lnTo>
                  <a:pt x="8010525" y="622300"/>
                </a:lnTo>
                <a:lnTo>
                  <a:pt x="8010525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 txBox="1"/>
          <p:nvPr/>
        </p:nvSpPr>
        <p:spPr>
          <a:xfrm>
            <a:off x="1298449" y="92650"/>
            <a:ext cx="850106" cy="228428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>
              <a:spcBef>
                <a:spcPts val="100"/>
              </a:spcBef>
              <a:tabLst>
                <a:tab pos="440055" algn="l"/>
              </a:tabLst>
            </a:pPr>
            <a:r>
              <a:rPr lang="en-US" altLang="zh-CN" sz="1400" spc="-90" baseline="20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P</a:t>
            </a:r>
            <a:r>
              <a:rPr lang="en-US" altLang="zh-CN" sz="1400" spc="-17" baseline="20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ART       3</a:t>
            </a:r>
            <a:endParaRPr lang="en-US" altLang="zh-CN" sz="14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15667" y="89454"/>
            <a:ext cx="5915025" cy="24628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239395">
              <a:lnSpc>
                <a:spcPct val="100000"/>
              </a:lnSpc>
              <a:spcBef>
                <a:spcPts val="75"/>
              </a:spcBef>
            </a:pPr>
            <a:r>
              <a:rPr dirty="0"/>
              <a:t>乐天成都项目周边消费人口分</a:t>
            </a:r>
            <a:r>
              <a:rPr spc="4" dirty="0"/>
              <a:t>布</a:t>
            </a:r>
            <a:r>
              <a:rPr dirty="0"/>
              <a:t> </a:t>
            </a:r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742770" y="685800"/>
            <a:ext cx="2114550" cy="21145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" name="object 11"/>
          <p:cNvSpPr/>
          <p:nvPr/>
        </p:nvSpPr>
        <p:spPr>
          <a:xfrm>
            <a:off x="1742770" y="2914660"/>
            <a:ext cx="2114550" cy="19138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" name="object 12"/>
          <p:cNvSpPr/>
          <p:nvPr/>
        </p:nvSpPr>
        <p:spPr>
          <a:xfrm>
            <a:off x="4172286" y="685800"/>
            <a:ext cx="3200300" cy="35057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" name="object 13"/>
          <p:cNvSpPr/>
          <p:nvPr/>
        </p:nvSpPr>
        <p:spPr>
          <a:xfrm>
            <a:off x="4075030" y="4310748"/>
            <a:ext cx="3440480" cy="7038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1582" y="4000498"/>
            <a:ext cx="1607344" cy="108585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" name="object 3"/>
          <p:cNvSpPr/>
          <p:nvPr/>
        </p:nvSpPr>
        <p:spPr>
          <a:xfrm>
            <a:off x="2907507" y="4000535"/>
            <a:ext cx="1593056" cy="1087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4607719" y="4000496"/>
            <a:ext cx="1593056" cy="1085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 txBox="1"/>
          <p:nvPr/>
        </p:nvSpPr>
        <p:spPr>
          <a:xfrm>
            <a:off x="1295095" y="174974"/>
            <a:ext cx="257651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45440" indent="-335915">
              <a:spcBef>
                <a:spcPts val="75"/>
              </a:spcBef>
              <a:buFont typeface="Arial" panose="020B0604020202020204"/>
              <a:buChar char="■"/>
              <a:tabLst>
                <a:tab pos="344805" algn="l"/>
                <a:tab pos="345440" algn="l"/>
              </a:tabLst>
            </a:pPr>
            <a:r>
              <a:rPr sz="1800" b="1" spc="45" dirty="0">
                <a:latin typeface="宋体" panose="02010600030101010101" pitchFamily="2" charset="-122"/>
                <a:cs typeface="宋体" panose="02010600030101010101" pitchFamily="2" charset="-122"/>
              </a:rPr>
              <a:t>周边商业项目的</a:t>
            </a:r>
            <a:r>
              <a:rPr sz="1800" b="1" spc="-8" dirty="0">
                <a:latin typeface="宋体" panose="02010600030101010101" pitchFamily="2" charset="-122"/>
                <a:cs typeface="宋体" panose="02010600030101010101" pitchFamily="2" charset="-122"/>
              </a:rPr>
              <a:t>情</a:t>
            </a:r>
            <a:r>
              <a:rPr sz="1800" b="1" spc="4" dirty="0">
                <a:latin typeface="宋体" panose="02010600030101010101" pitchFamily="2" charset="-122"/>
                <a:cs typeface="宋体" panose="02010600030101010101" pitchFamily="2" charset="-122"/>
              </a:rPr>
              <a:t>况</a:t>
            </a:r>
            <a:r>
              <a:rPr sz="18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21581" y="592931"/>
            <a:ext cx="2271713" cy="1428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1514476" y="1557337"/>
            <a:ext cx="507206" cy="385763"/>
          </a:xfrm>
          <a:custGeom>
            <a:avLst/>
            <a:gdLst/>
            <a:ahLst/>
            <a:cxnLst/>
            <a:rect l="l" t="t" r="r" b="b"/>
            <a:pathLst>
              <a:path w="676275" h="514350">
                <a:moveTo>
                  <a:pt x="0" y="74929"/>
                </a:moveTo>
                <a:lnTo>
                  <a:pt x="41236" y="28448"/>
                </a:lnTo>
                <a:lnTo>
                  <a:pt x="140208" y="28448"/>
                </a:lnTo>
                <a:lnTo>
                  <a:pt x="195186" y="0"/>
                </a:lnTo>
                <a:lnTo>
                  <a:pt x="591058" y="0"/>
                </a:lnTo>
                <a:lnTo>
                  <a:pt x="640537" y="41401"/>
                </a:lnTo>
                <a:lnTo>
                  <a:pt x="676275" y="333375"/>
                </a:lnTo>
                <a:lnTo>
                  <a:pt x="657034" y="379984"/>
                </a:lnTo>
                <a:lnTo>
                  <a:pt x="195186" y="514350"/>
                </a:lnTo>
                <a:lnTo>
                  <a:pt x="140208" y="501396"/>
                </a:lnTo>
                <a:lnTo>
                  <a:pt x="0" y="74929"/>
                </a:lnTo>
                <a:close/>
              </a:path>
            </a:pathLst>
          </a:custGeom>
          <a:ln w="3810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/>
          <p:nvPr/>
        </p:nvSpPr>
        <p:spPr>
          <a:xfrm>
            <a:off x="1928813" y="792956"/>
            <a:ext cx="592931" cy="1028700"/>
          </a:xfrm>
          <a:custGeom>
            <a:avLst/>
            <a:gdLst/>
            <a:ahLst/>
            <a:cxnLst/>
            <a:rect l="l" t="t" r="r" b="b"/>
            <a:pathLst>
              <a:path w="790575" h="1371600">
                <a:moveTo>
                  <a:pt x="0" y="104775"/>
                </a:moveTo>
                <a:lnTo>
                  <a:pt x="93014" y="876046"/>
                </a:lnTo>
                <a:lnTo>
                  <a:pt x="175069" y="924560"/>
                </a:lnTo>
                <a:lnTo>
                  <a:pt x="268097" y="924560"/>
                </a:lnTo>
                <a:lnTo>
                  <a:pt x="333756" y="1371600"/>
                </a:lnTo>
                <a:lnTo>
                  <a:pt x="790575" y="1371600"/>
                </a:lnTo>
                <a:lnTo>
                  <a:pt x="604519" y="0"/>
                </a:lnTo>
                <a:lnTo>
                  <a:pt x="16408" y="81787"/>
                </a:lnTo>
                <a:lnTo>
                  <a:pt x="0" y="104775"/>
                </a:lnTo>
                <a:close/>
              </a:path>
            </a:pathLst>
          </a:custGeom>
          <a:ln w="3810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" name="object 9"/>
          <p:cNvSpPr/>
          <p:nvPr/>
        </p:nvSpPr>
        <p:spPr>
          <a:xfrm>
            <a:off x="2486025" y="1078707"/>
            <a:ext cx="885825" cy="921544"/>
          </a:xfrm>
          <a:custGeom>
            <a:avLst/>
            <a:gdLst/>
            <a:ahLst/>
            <a:cxnLst/>
            <a:rect l="l" t="t" r="r" b="b"/>
            <a:pathLst>
              <a:path w="1181100" h="1228725">
                <a:moveTo>
                  <a:pt x="0" y="148462"/>
                </a:moveTo>
                <a:lnTo>
                  <a:pt x="95885" y="770509"/>
                </a:lnTo>
                <a:lnTo>
                  <a:pt x="93218" y="837057"/>
                </a:lnTo>
                <a:lnTo>
                  <a:pt x="112394" y="970152"/>
                </a:lnTo>
                <a:lnTo>
                  <a:pt x="145287" y="1003426"/>
                </a:lnTo>
                <a:lnTo>
                  <a:pt x="608330" y="1003426"/>
                </a:lnTo>
                <a:lnTo>
                  <a:pt x="696087" y="1036701"/>
                </a:lnTo>
                <a:lnTo>
                  <a:pt x="781050" y="1113536"/>
                </a:lnTo>
                <a:lnTo>
                  <a:pt x="811149" y="1144270"/>
                </a:lnTo>
                <a:lnTo>
                  <a:pt x="1079754" y="1228725"/>
                </a:lnTo>
                <a:lnTo>
                  <a:pt x="1181100" y="834516"/>
                </a:lnTo>
                <a:lnTo>
                  <a:pt x="846836" y="0"/>
                </a:lnTo>
                <a:lnTo>
                  <a:pt x="589152" y="86995"/>
                </a:lnTo>
                <a:lnTo>
                  <a:pt x="419226" y="120269"/>
                </a:lnTo>
                <a:lnTo>
                  <a:pt x="0" y="148462"/>
                </a:lnTo>
                <a:close/>
              </a:path>
            </a:pathLst>
          </a:custGeom>
          <a:ln w="3810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" name="object 10"/>
          <p:cNvSpPr txBox="1"/>
          <p:nvPr/>
        </p:nvSpPr>
        <p:spPr>
          <a:xfrm>
            <a:off x="2707481" y="1243013"/>
            <a:ext cx="257175" cy="121252"/>
          </a:xfrm>
          <a:prstGeom prst="rect">
            <a:avLst/>
          </a:prstGeom>
          <a:solidFill>
            <a:srgbClr val="FFFFFF">
              <a:alpha val="59999"/>
            </a:srgbClr>
          </a:solidFill>
        </p:spPr>
        <p:txBody>
          <a:bodyPr vert="horz" wrap="square" lIns="0" tIns="45720" rIns="0" bIns="0" rtlCol="0">
            <a:spAutoFit/>
          </a:bodyPr>
          <a:lstStyle/>
          <a:p>
            <a:pPr marL="29845">
              <a:spcBef>
                <a:spcPts val="360"/>
              </a:spcBef>
            </a:pPr>
            <a:r>
              <a:rPr sz="490" spc="15" dirty="0">
                <a:latin typeface="宋体" panose="02010600030101010101" pitchFamily="2" charset="-122"/>
                <a:cs typeface="宋体" panose="02010600030101010101" pitchFamily="2" charset="-122"/>
              </a:rPr>
              <a:t>新鸿</a:t>
            </a:r>
            <a:r>
              <a:rPr sz="490" spc="4" dirty="0">
                <a:latin typeface="宋体" panose="02010600030101010101" pitchFamily="2" charset="-122"/>
                <a:cs typeface="宋体" panose="02010600030101010101" pitchFamily="2" charset="-122"/>
              </a:rPr>
              <a:t>基</a:t>
            </a:r>
            <a:r>
              <a:rPr sz="49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49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50256" y="1221581"/>
            <a:ext cx="328613" cy="122695"/>
          </a:xfrm>
          <a:prstGeom prst="rect">
            <a:avLst/>
          </a:prstGeom>
          <a:solidFill>
            <a:srgbClr val="FFFFFF">
              <a:alpha val="59999"/>
            </a:srgbClr>
          </a:solidFill>
        </p:spPr>
        <p:txBody>
          <a:bodyPr vert="horz" wrap="square" lIns="0" tIns="47149" rIns="0" bIns="0" rtlCol="0">
            <a:spAutoFit/>
          </a:bodyPr>
          <a:lstStyle/>
          <a:p>
            <a:pPr marL="30480">
              <a:spcBef>
                <a:spcPts val="370"/>
              </a:spcBef>
            </a:pPr>
            <a:r>
              <a:rPr sz="490" spc="11" dirty="0">
                <a:latin typeface="宋体" panose="02010600030101010101" pitchFamily="2" charset="-122"/>
                <a:cs typeface="宋体" panose="02010600030101010101" pitchFamily="2" charset="-122"/>
              </a:rPr>
              <a:t>香港置</a:t>
            </a:r>
            <a:r>
              <a:rPr sz="490" spc="4" dirty="0">
                <a:latin typeface="宋体" panose="02010600030101010101" pitchFamily="2" charset="-122"/>
                <a:cs typeface="宋体" panose="02010600030101010101" pitchFamily="2" charset="-122"/>
              </a:rPr>
              <a:t>地</a:t>
            </a:r>
            <a:r>
              <a:rPr sz="49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49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21594" y="957263"/>
            <a:ext cx="628650" cy="542925"/>
          </a:xfrm>
          <a:custGeom>
            <a:avLst/>
            <a:gdLst/>
            <a:ahLst/>
            <a:cxnLst/>
            <a:rect l="l" t="t" r="r" b="b"/>
            <a:pathLst>
              <a:path w="838200" h="723900">
                <a:moveTo>
                  <a:pt x="301307" y="0"/>
                </a:moveTo>
                <a:lnTo>
                  <a:pt x="16433" y="97409"/>
                </a:lnTo>
                <a:lnTo>
                  <a:pt x="0" y="120396"/>
                </a:lnTo>
                <a:lnTo>
                  <a:pt x="180784" y="612521"/>
                </a:lnTo>
                <a:lnTo>
                  <a:pt x="241579" y="723900"/>
                </a:lnTo>
                <a:lnTo>
                  <a:pt x="427316" y="715010"/>
                </a:lnTo>
                <a:lnTo>
                  <a:pt x="816292" y="715010"/>
                </a:lnTo>
                <a:lnTo>
                  <a:pt x="838200" y="686815"/>
                </a:lnTo>
                <a:lnTo>
                  <a:pt x="810806" y="484377"/>
                </a:lnTo>
                <a:lnTo>
                  <a:pt x="504012" y="484377"/>
                </a:lnTo>
                <a:lnTo>
                  <a:pt x="345135" y="23113"/>
                </a:lnTo>
                <a:lnTo>
                  <a:pt x="301307" y="0"/>
                </a:lnTo>
                <a:close/>
              </a:path>
            </a:pathLst>
          </a:custGeom>
          <a:solidFill>
            <a:srgbClr val="FF0000">
              <a:alpha val="5097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" name="object 13"/>
          <p:cNvSpPr/>
          <p:nvPr/>
        </p:nvSpPr>
        <p:spPr>
          <a:xfrm>
            <a:off x="1321594" y="957263"/>
            <a:ext cx="628650" cy="542925"/>
          </a:xfrm>
          <a:custGeom>
            <a:avLst/>
            <a:gdLst/>
            <a:ahLst/>
            <a:cxnLst/>
            <a:rect l="l" t="t" r="r" b="b"/>
            <a:pathLst>
              <a:path w="838200" h="723900">
                <a:moveTo>
                  <a:pt x="0" y="120396"/>
                </a:moveTo>
                <a:lnTo>
                  <a:pt x="180784" y="612521"/>
                </a:lnTo>
                <a:lnTo>
                  <a:pt x="241579" y="723900"/>
                </a:lnTo>
                <a:lnTo>
                  <a:pt x="427316" y="715010"/>
                </a:lnTo>
                <a:lnTo>
                  <a:pt x="816292" y="715010"/>
                </a:lnTo>
                <a:lnTo>
                  <a:pt x="838200" y="686815"/>
                </a:lnTo>
                <a:lnTo>
                  <a:pt x="810806" y="484377"/>
                </a:lnTo>
                <a:lnTo>
                  <a:pt x="504012" y="484377"/>
                </a:lnTo>
                <a:lnTo>
                  <a:pt x="345135" y="23113"/>
                </a:lnTo>
                <a:lnTo>
                  <a:pt x="301307" y="0"/>
                </a:lnTo>
                <a:lnTo>
                  <a:pt x="16433" y="97409"/>
                </a:lnTo>
                <a:lnTo>
                  <a:pt x="0" y="120396"/>
                </a:lnTo>
                <a:close/>
              </a:path>
            </a:pathLst>
          </a:custGeom>
          <a:ln w="3810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" name="object 14"/>
          <p:cNvSpPr/>
          <p:nvPr/>
        </p:nvSpPr>
        <p:spPr>
          <a:xfrm>
            <a:off x="1521619" y="1314450"/>
            <a:ext cx="185738" cy="150019"/>
          </a:xfrm>
          <a:custGeom>
            <a:avLst/>
            <a:gdLst/>
            <a:ahLst/>
            <a:cxnLst/>
            <a:rect l="l" t="t" r="r" b="b"/>
            <a:pathLst>
              <a:path w="247650" h="200025">
                <a:moveTo>
                  <a:pt x="0" y="200025"/>
                </a:moveTo>
                <a:lnTo>
                  <a:pt x="247650" y="200025"/>
                </a:lnTo>
                <a:lnTo>
                  <a:pt x="247650" y="0"/>
                </a:lnTo>
                <a:lnTo>
                  <a:pt x="0" y="0"/>
                </a:lnTo>
                <a:lnTo>
                  <a:pt x="0" y="200025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object 15"/>
          <p:cNvSpPr txBox="1"/>
          <p:nvPr/>
        </p:nvSpPr>
        <p:spPr>
          <a:xfrm>
            <a:off x="1536039" y="1352455"/>
            <a:ext cx="178118" cy="8422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0"/>
              </a:spcBef>
            </a:pPr>
            <a:r>
              <a:rPr sz="490" spc="11" dirty="0">
                <a:latin typeface="宋体" panose="02010600030101010101" pitchFamily="2" charset="-122"/>
                <a:cs typeface="宋体" panose="02010600030101010101" pitchFamily="2" charset="-122"/>
              </a:rPr>
              <a:t>乐天</a:t>
            </a:r>
            <a:r>
              <a:rPr sz="49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49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22911" y="746761"/>
            <a:ext cx="68408" cy="968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7" name="object 17"/>
          <p:cNvSpPr/>
          <p:nvPr/>
        </p:nvSpPr>
        <p:spPr>
          <a:xfrm>
            <a:off x="3432143" y="779525"/>
            <a:ext cx="77342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8" name="object 18"/>
          <p:cNvSpPr txBox="1"/>
          <p:nvPr/>
        </p:nvSpPr>
        <p:spPr>
          <a:xfrm>
            <a:off x="1571625" y="1643063"/>
            <a:ext cx="328613" cy="122695"/>
          </a:xfrm>
          <a:prstGeom prst="rect">
            <a:avLst/>
          </a:prstGeom>
          <a:solidFill>
            <a:srgbClr val="FFFFFF">
              <a:alpha val="59999"/>
            </a:srgbClr>
          </a:solidFill>
        </p:spPr>
        <p:txBody>
          <a:bodyPr vert="horz" wrap="square" lIns="0" tIns="47149" rIns="0" bIns="0" rtlCol="0">
            <a:spAutoFit/>
          </a:bodyPr>
          <a:lstStyle/>
          <a:p>
            <a:pPr marL="30480">
              <a:spcBef>
                <a:spcPts val="370"/>
              </a:spcBef>
            </a:pPr>
            <a:r>
              <a:rPr sz="490" spc="11" dirty="0">
                <a:latin typeface="宋体" panose="02010600030101010101" pitchFamily="2" charset="-122"/>
                <a:cs typeface="宋体" panose="02010600030101010101" pitchFamily="2" charset="-122"/>
              </a:rPr>
              <a:t>四川泰</a:t>
            </a:r>
            <a:r>
              <a:rPr sz="490" spc="23" dirty="0">
                <a:latin typeface="宋体" panose="02010600030101010101" pitchFamily="2" charset="-122"/>
                <a:cs typeface="宋体" panose="02010600030101010101" pitchFamily="2" charset="-122"/>
              </a:rPr>
              <a:t>合</a:t>
            </a:r>
            <a:r>
              <a:rPr sz="49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49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566345" y="926592"/>
            <a:ext cx="72485" cy="1016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0" name="object 20"/>
          <p:cNvSpPr/>
          <p:nvPr/>
        </p:nvSpPr>
        <p:spPr>
          <a:xfrm>
            <a:off x="6472238" y="800100"/>
            <a:ext cx="1407319" cy="1228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1" name="object 21"/>
          <p:cNvSpPr/>
          <p:nvPr/>
        </p:nvSpPr>
        <p:spPr>
          <a:xfrm>
            <a:off x="6759130" y="1832229"/>
            <a:ext cx="328898" cy="1446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2" name="object 22"/>
          <p:cNvSpPr/>
          <p:nvPr/>
        </p:nvSpPr>
        <p:spPr>
          <a:xfrm>
            <a:off x="6472238" y="592931"/>
            <a:ext cx="1407319" cy="185738"/>
          </a:xfrm>
          <a:custGeom>
            <a:avLst/>
            <a:gdLst/>
            <a:ahLst/>
            <a:cxnLst/>
            <a:rect l="l" t="t" r="r" b="b"/>
            <a:pathLst>
              <a:path w="1876425" h="247650">
                <a:moveTo>
                  <a:pt x="0" y="247650"/>
                </a:moveTo>
                <a:lnTo>
                  <a:pt x="1876425" y="247650"/>
                </a:lnTo>
                <a:lnTo>
                  <a:pt x="1876425" y="0"/>
                </a:lnTo>
                <a:lnTo>
                  <a:pt x="0" y="0"/>
                </a:lnTo>
                <a:lnTo>
                  <a:pt x="0" y="247650"/>
                </a:lnTo>
                <a:close/>
              </a:path>
            </a:pathLst>
          </a:custGeom>
          <a:solidFill>
            <a:srgbClr val="BDBDBD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3" name="object 23"/>
          <p:cNvSpPr/>
          <p:nvPr/>
        </p:nvSpPr>
        <p:spPr>
          <a:xfrm>
            <a:off x="3550444" y="800100"/>
            <a:ext cx="1400175" cy="12287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4" name="object 24"/>
          <p:cNvSpPr/>
          <p:nvPr/>
        </p:nvSpPr>
        <p:spPr>
          <a:xfrm>
            <a:off x="3782854" y="1575911"/>
            <a:ext cx="300704" cy="23812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5" name="object 25"/>
          <p:cNvSpPr/>
          <p:nvPr/>
        </p:nvSpPr>
        <p:spPr>
          <a:xfrm>
            <a:off x="3550444" y="592931"/>
            <a:ext cx="1385888" cy="185738"/>
          </a:xfrm>
          <a:custGeom>
            <a:avLst/>
            <a:gdLst/>
            <a:ahLst/>
            <a:cxnLst/>
            <a:rect l="l" t="t" r="r" b="b"/>
            <a:pathLst>
              <a:path w="1847850" h="247650">
                <a:moveTo>
                  <a:pt x="0" y="247650"/>
                </a:moveTo>
                <a:lnTo>
                  <a:pt x="1847850" y="247650"/>
                </a:lnTo>
                <a:lnTo>
                  <a:pt x="1847850" y="0"/>
                </a:lnTo>
                <a:lnTo>
                  <a:pt x="0" y="0"/>
                </a:lnTo>
                <a:lnTo>
                  <a:pt x="0" y="247650"/>
                </a:lnTo>
                <a:close/>
              </a:path>
            </a:pathLst>
          </a:custGeom>
          <a:solidFill>
            <a:srgbClr val="BDBDBD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6" name="object 26"/>
          <p:cNvSpPr/>
          <p:nvPr/>
        </p:nvSpPr>
        <p:spPr>
          <a:xfrm>
            <a:off x="5007769" y="800101"/>
            <a:ext cx="1407319" cy="12215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7" name="object 27"/>
          <p:cNvSpPr/>
          <p:nvPr/>
        </p:nvSpPr>
        <p:spPr>
          <a:xfrm>
            <a:off x="5955792" y="1586960"/>
            <a:ext cx="169069" cy="1285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8" name="object 28"/>
          <p:cNvSpPr/>
          <p:nvPr/>
        </p:nvSpPr>
        <p:spPr>
          <a:xfrm>
            <a:off x="4993482" y="592931"/>
            <a:ext cx="1421606" cy="185738"/>
          </a:xfrm>
          <a:custGeom>
            <a:avLst/>
            <a:gdLst/>
            <a:ahLst/>
            <a:cxnLst/>
            <a:rect l="l" t="t" r="r" b="b"/>
            <a:pathLst>
              <a:path w="1895475" h="247650">
                <a:moveTo>
                  <a:pt x="0" y="247650"/>
                </a:moveTo>
                <a:lnTo>
                  <a:pt x="1895475" y="247650"/>
                </a:lnTo>
                <a:lnTo>
                  <a:pt x="1895475" y="0"/>
                </a:lnTo>
                <a:lnTo>
                  <a:pt x="0" y="0"/>
                </a:lnTo>
                <a:lnTo>
                  <a:pt x="0" y="247650"/>
                </a:lnTo>
                <a:close/>
              </a:path>
            </a:pathLst>
          </a:custGeom>
          <a:solidFill>
            <a:srgbClr val="BDBDBD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9" name="object 29"/>
          <p:cNvSpPr txBox="1"/>
          <p:nvPr/>
        </p:nvSpPr>
        <p:spPr>
          <a:xfrm>
            <a:off x="3861626" y="617983"/>
            <a:ext cx="821531" cy="1370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825" spc="15" dirty="0">
                <a:latin typeface="宋体" panose="02010600030101010101" pitchFamily="2" charset="-122"/>
                <a:cs typeface="宋体" panose="02010600030101010101" pitchFamily="2" charset="-122"/>
              </a:rPr>
              <a:t>香港置地</a:t>
            </a:r>
            <a:r>
              <a:rPr sz="825" spc="8" dirty="0">
                <a:latin typeface="宋体" panose="02010600030101010101" pitchFamily="2" charset="-122"/>
                <a:cs typeface="宋体" panose="02010600030101010101" pitchFamily="2" charset="-122"/>
              </a:rPr>
              <a:t>鸟</a:t>
            </a:r>
            <a:r>
              <a:rPr sz="825" spc="15" dirty="0">
                <a:latin typeface="宋体" panose="02010600030101010101" pitchFamily="2" charset="-122"/>
                <a:cs typeface="宋体" panose="02010600030101010101" pitchFamily="2" charset="-122"/>
              </a:rPr>
              <a:t>瞰</a:t>
            </a:r>
            <a:r>
              <a:rPr sz="825" spc="11" dirty="0">
                <a:latin typeface="宋体" panose="02010600030101010101" pitchFamily="2" charset="-122"/>
                <a:cs typeface="宋体" panose="02010600030101010101" pitchFamily="2" charset="-122"/>
              </a:rPr>
              <a:t>图</a:t>
            </a:r>
            <a:r>
              <a:rPr sz="82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82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378101" y="617983"/>
            <a:ext cx="714375" cy="1370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825" spc="15" dirty="0">
                <a:latin typeface="宋体" panose="02010600030101010101" pitchFamily="2" charset="-122"/>
                <a:cs typeface="宋体" panose="02010600030101010101" pitchFamily="2" charset="-122"/>
              </a:rPr>
              <a:t>新鸿基鸟</a:t>
            </a:r>
            <a:r>
              <a:rPr sz="825" spc="8" dirty="0">
                <a:latin typeface="宋体" panose="02010600030101010101" pitchFamily="2" charset="-122"/>
                <a:cs typeface="宋体" panose="02010600030101010101" pitchFamily="2" charset="-122"/>
              </a:rPr>
              <a:t>瞰</a:t>
            </a:r>
            <a:r>
              <a:rPr sz="825" spc="11" dirty="0">
                <a:latin typeface="宋体" panose="02010600030101010101" pitchFamily="2" charset="-122"/>
                <a:cs typeface="宋体" panose="02010600030101010101" pitchFamily="2" charset="-122"/>
              </a:rPr>
              <a:t>图</a:t>
            </a:r>
            <a:r>
              <a:rPr sz="82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82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1215291" y="2079784"/>
          <a:ext cx="6696551" cy="19456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034"/>
                <a:gridCol w="270034"/>
                <a:gridCol w="540068"/>
                <a:gridCol w="1195863"/>
                <a:gridCol w="1473517"/>
                <a:gridCol w="1473517"/>
                <a:gridCol w="1473518"/>
              </a:tblGrid>
              <a:tr h="191166">
                <a:tc gridSpan="3">
                  <a:txBody>
                    <a:bodyPr/>
                    <a:lstStyle/>
                    <a:p>
                      <a:pPr marL="6413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8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区</a:t>
                      </a:r>
                      <a:r>
                        <a:rPr sz="8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分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rgbClr val="E4FFE4"/>
                    </a:solidFill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 marL="60960"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7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乐</a:t>
                      </a:r>
                      <a:r>
                        <a:rPr sz="7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天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54769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rgbClr val="E4FFE4"/>
                    </a:solidFill>
                  </a:tcPr>
                </a:tc>
                <a:tc>
                  <a:txBody>
                    <a:bodyPr/>
                    <a:lstStyle/>
                    <a:p>
                      <a:pPr marL="8572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9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香港置地 </a:t>
                      </a:r>
                      <a:endParaRPr sz="9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095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rgbClr val="E4FFE4"/>
                    </a:solidFill>
                  </a:tcPr>
                </a:tc>
                <a:tc>
                  <a:txBody>
                    <a:bodyPr/>
                    <a:lstStyle/>
                    <a:p>
                      <a:pPr marL="8890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9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新鸿基 </a:t>
                      </a:r>
                      <a:endParaRPr sz="9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095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rgbClr val="E4FFE4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9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四川泰合 </a:t>
                      </a:r>
                      <a:endParaRPr sz="9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095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rgbClr val="E4FFE4"/>
                    </a:solidFill>
                  </a:tcPr>
                </a:tc>
              </a:tr>
              <a:tr h="156876">
                <a:tc gridSpan="3">
                  <a:txBody>
                    <a:bodyPr/>
                    <a:lstStyle/>
                    <a:p>
                      <a:pPr marL="37147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地块</a:t>
                      </a:r>
                      <a:r>
                        <a:rPr sz="700" spc="-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获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取</a:t>
                      </a:r>
                      <a:r>
                        <a:rPr sz="700" spc="-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日期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2012.03.07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2010.11.10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2007.12.07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2011.12.23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156877">
                <a:tc gridSpan="3">
                  <a:txBody>
                    <a:bodyPr/>
                    <a:lstStyle/>
                    <a:p>
                      <a:pPr marL="49022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开工日期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2013.11.13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2011.03.29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2010.03.15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2012.10.16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161067">
                <a:tc gridSpan="3">
                  <a:txBody>
                    <a:bodyPr/>
                    <a:lstStyle/>
                    <a:p>
                      <a:pPr marL="5588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7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APT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5719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rgbClr val="DCEDF6"/>
                    </a:solidFill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竣工</a:t>
                      </a:r>
                      <a:r>
                        <a:rPr sz="700" spc="-2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(1,428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户</a:t>
                      </a: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)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5719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rgbClr val="DCEDF6"/>
                    </a:solidFill>
                  </a:tcPr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竣工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(2,835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户</a:t>
                      </a: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)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5719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rgbClr val="DCEDF6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竣工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(974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户</a:t>
                      </a:r>
                      <a:r>
                        <a:rPr sz="7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)</a:t>
                      </a:r>
                      <a:r>
                        <a:rPr sz="700" spc="-4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sz="700" spc="-3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未开工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(1,565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户</a:t>
                      </a: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)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5719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rgbClr val="DCEDF6"/>
                    </a:solidFill>
                  </a:tcPr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竣工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(277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户</a:t>
                      </a: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)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5719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rgbClr val="DCEDF6"/>
                    </a:solidFill>
                  </a:tcPr>
                </a:tc>
              </a:tr>
              <a:tr h="156877"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57785">
                        <a:lnSpc>
                          <a:spcPct val="105000"/>
                        </a:lnSpc>
                      </a:pP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商业 设施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0480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建筑</a:t>
                      </a:r>
                      <a:r>
                        <a:rPr sz="700" spc="-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规模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地</a:t>
                      </a:r>
                      <a:r>
                        <a:rPr sz="700" spc="-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下</a:t>
                      </a:r>
                      <a:r>
                        <a:rPr sz="7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5</a:t>
                      </a:r>
                      <a:r>
                        <a:rPr sz="700" spc="-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层</a:t>
                      </a:r>
                      <a:r>
                        <a:rPr sz="7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,</a:t>
                      </a:r>
                      <a:r>
                        <a:rPr sz="700" spc="-4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455" dirty="0">
                          <a:latin typeface="Malgun Gothic" panose="020B0503020000020004" charset="-127"/>
                          <a:cs typeface="Malgun Gothic" panose="020B0503020000020004" charset="-127"/>
                        </a:rPr>
                        <a:t>地上</a:t>
                      </a:r>
                      <a:r>
                        <a:rPr sz="700" spc="100" dirty="0">
                          <a:latin typeface="Malgun Gothic" panose="020B0503020000020004" charset="-127"/>
                          <a:cs typeface="Malgun Gothic" panose="020B0503020000020004" charset="-127"/>
                        </a:rPr>
                        <a:t> </a:t>
                      </a: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37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层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00" spc="455" dirty="0">
                          <a:latin typeface="Malgun Gothic" panose="020B0503020000020004" charset="-127"/>
                          <a:cs typeface="Malgun Gothic" panose="020B0503020000020004" charset="-127"/>
                        </a:rPr>
                        <a:t>地下</a:t>
                      </a:r>
                      <a:r>
                        <a:rPr sz="700" spc="95" dirty="0">
                          <a:latin typeface="Malgun Gothic" panose="020B0503020000020004" charset="-127"/>
                          <a:cs typeface="Malgun Gothic" panose="020B0503020000020004" charset="-127"/>
                        </a:rPr>
                        <a:t> </a:t>
                      </a:r>
                      <a:r>
                        <a:rPr sz="7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层</a:t>
                      </a: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,</a:t>
                      </a:r>
                      <a:r>
                        <a:rPr sz="700" spc="-3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455" dirty="0">
                          <a:latin typeface="Malgun Gothic" panose="020B0503020000020004" charset="-127"/>
                          <a:cs typeface="Malgun Gothic" panose="020B0503020000020004" charset="-127"/>
                        </a:rPr>
                        <a:t>地上</a:t>
                      </a:r>
                      <a:r>
                        <a:rPr sz="700" spc="105" dirty="0">
                          <a:latin typeface="Malgun Gothic" panose="020B0503020000020004" charset="-127"/>
                          <a:cs typeface="Malgun Gothic" panose="020B0503020000020004" charset="-127"/>
                        </a:rPr>
                        <a:t> 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40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层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00" spc="455" dirty="0">
                          <a:latin typeface="Malgun Gothic" panose="020B0503020000020004" charset="-127"/>
                          <a:cs typeface="Malgun Gothic" panose="020B0503020000020004" charset="-127"/>
                        </a:rPr>
                        <a:t>地下</a:t>
                      </a:r>
                      <a:r>
                        <a:rPr sz="700" spc="85" dirty="0">
                          <a:latin typeface="Malgun Gothic" panose="020B0503020000020004" charset="-127"/>
                          <a:cs typeface="Malgun Gothic" panose="020B0503020000020004" charset="-127"/>
                        </a:rPr>
                        <a:t> </a:t>
                      </a:r>
                      <a:r>
                        <a:rPr sz="7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5</a:t>
                      </a:r>
                      <a:r>
                        <a:rPr sz="700" spc="-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层</a:t>
                      </a:r>
                      <a:r>
                        <a:rPr sz="7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,</a:t>
                      </a:r>
                      <a:r>
                        <a:rPr sz="700" spc="-3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455" dirty="0">
                          <a:latin typeface="Malgun Gothic" panose="020B0503020000020004" charset="-127"/>
                          <a:cs typeface="Malgun Gothic" panose="020B0503020000020004" charset="-127"/>
                        </a:rPr>
                        <a:t>地上</a:t>
                      </a:r>
                      <a:r>
                        <a:rPr sz="700" spc="105" dirty="0">
                          <a:latin typeface="Malgun Gothic" panose="020B0503020000020004" charset="-127"/>
                          <a:cs typeface="Malgun Gothic" panose="020B0503020000020004" charset="-127"/>
                        </a:rPr>
                        <a:t> </a:t>
                      </a: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57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层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9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00" spc="455" dirty="0">
                          <a:latin typeface="Malgun Gothic" panose="020B0503020000020004" charset="-127"/>
                          <a:cs typeface="Malgun Gothic" panose="020B0503020000020004" charset="-127"/>
                        </a:rPr>
                        <a:t>地下</a:t>
                      </a:r>
                      <a:r>
                        <a:rPr sz="700" spc="100" dirty="0">
                          <a:latin typeface="Malgun Gothic" panose="020B0503020000020004" charset="-127"/>
                          <a:cs typeface="Malgun Gothic" panose="020B0503020000020004" charset="-127"/>
                        </a:rPr>
                        <a:t> </a:t>
                      </a:r>
                      <a:r>
                        <a:rPr sz="7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层</a:t>
                      </a:r>
                      <a:r>
                        <a:rPr sz="7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,</a:t>
                      </a:r>
                      <a:r>
                        <a:rPr sz="700" spc="-3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455" dirty="0">
                          <a:latin typeface="Malgun Gothic" panose="020B0503020000020004" charset="-127"/>
                          <a:cs typeface="Malgun Gothic" panose="020B0503020000020004" charset="-127"/>
                        </a:rPr>
                        <a:t>地上</a:t>
                      </a:r>
                      <a:r>
                        <a:rPr sz="700" spc="90" dirty="0">
                          <a:latin typeface="Malgun Gothic" panose="020B0503020000020004" charset="-127"/>
                          <a:cs typeface="Malgun Gothic" panose="020B0503020000020004" charset="-127"/>
                        </a:rPr>
                        <a:t> </a:t>
                      </a: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40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层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156877">
                <a:tc vMerge="1"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6675">
                        <a:lnSpc>
                          <a:spcPct val="110000"/>
                        </a:lnSpc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设施 面积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86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商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业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51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13.0 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万</a:t>
                      </a:r>
                      <a:r>
                        <a:rPr sz="700" spc="-4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M2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18.5 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万</a:t>
                      </a:r>
                      <a:r>
                        <a:rPr sz="700" spc="-3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M2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17.2 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万</a:t>
                      </a:r>
                      <a:r>
                        <a:rPr sz="700" spc="-2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M2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93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7.6 万</a:t>
                      </a:r>
                      <a:r>
                        <a:rPr sz="700" spc="-3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M2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156877">
                <a:tc vMerge="1"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 vMerge="1"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办公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楼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4.6 万</a:t>
                      </a:r>
                      <a:r>
                        <a:rPr sz="700" spc="-3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M2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20.2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万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M2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38.0 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万</a:t>
                      </a:r>
                      <a:r>
                        <a:rPr sz="700" spc="-2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M2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11.9 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万</a:t>
                      </a:r>
                      <a:r>
                        <a:rPr sz="700" spc="-2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M2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156877">
                <a:tc vMerge="1"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 vMerge="1"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酒</a:t>
                      </a:r>
                      <a:r>
                        <a:rPr sz="700" spc="-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店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51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4.4 万</a:t>
                      </a:r>
                      <a:r>
                        <a:rPr sz="700" spc="-5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M2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3.9 万</a:t>
                      </a:r>
                      <a:r>
                        <a:rPr sz="700" spc="-4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M2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3.6 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万</a:t>
                      </a:r>
                      <a:r>
                        <a:rPr sz="700" spc="-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M2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93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3.6 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万</a:t>
                      </a:r>
                      <a:r>
                        <a:rPr sz="700" spc="-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M2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156877">
                <a:tc vMerge="1"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 vMerge="1"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86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合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计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51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22.0 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万</a:t>
                      </a:r>
                      <a:r>
                        <a:rPr sz="700" spc="-4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M2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42.6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万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M2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58.8 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万</a:t>
                      </a:r>
                      <a:r>
                        <a:rPr sz="700" spc="-2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M2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23.1 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万</a:t>
                      </a:r>
                      <a:r>
                        <a:rPr sz="700" spc="-2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M2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255937">
                <a:tc vMerge="1"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304800">
                        <a:lnSpc>
                          <a:spcPct val="100000"/>
                        </a:lnSpc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进行情况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6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54610" algn="ctr">
                        <a:lnSpc>
                          <a:spcPct val="100000"/>
                        </a:lnSpc>
                      </a:pPr>
                      <a:r>
                        <a:rPr sz="6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结构及外</a:t>
                      </a:r>
                      <a:r>
                        <a:rPr sz="6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立</a:t>
                      </a:r>
                      <a:r>
                        <a:rPr sz="6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面工程</a:t>
                      </a:r>
                      <a:r>
                        <a:rPr sz="6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进</a:t>
                      </a:r>
                      <a:r>
                        <a:rPr sz="6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行中</a:t>
                      </a:r>
                      <a:r>
                        <a:rPr sz="6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81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805" marR="174625" indent="-90170">
                        <a:lnSpc>
                          <a:spcPct val="120000"/>
                        </a:lnSpc>
                        <a:spcBef>
                          <a:spcPts val="205"/>
                        </a:spcBef>
                      </a:pPr>
                      <a:r>
                        <a:rPr sz="600" spc="4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(</a:t>
                      </a:r>
                      <a:r>
                        <a:rPr sz="6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南侧</a:t>
                      </a:r>
                      <a:r>
                        <a:rPr sz="600" spc="4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)</a:t>
                      </a:r>
                      <a:r>
                        <a:rPr sz="6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结构及</a:t>
                      </a:r>
                      <a:r>
                        <a:rPr sz="600" spc="2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外</a:t>
                      </a:r>
                      <a:r>
                        <a:rPr sz="6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立</a:t>
                      </a:r>
                      <a:r>
                        <a:rPr sz="6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面</a:t>
                      </a:r>
                      <a:r>
                        <a:rPr sz="6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工程进</a:t>
                      </a:r>
                      <a:r>
                        <a:rPr sz="6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行中 </a:t>
                      </a:r>
                      <a:r>
                        <a:rPr sz="600" spc="4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(</a:t>
                      </a:r>
                      <a:r>
                        <a:rPr sz="6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北</a:t>
                      </a:r>
                      <a:r>
                        <a:rPr sz="6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侧</a:t>
                      </a:r>
                      <a:r>
                        <a:rPr sz="600" spc="4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)</a:t>
                      </a:r>
                      <a:r>
                        <a:rPr sz="600" spc="-12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6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土</a:t>
                      </a:r>
                      <a:r>
                        <a:rPr sz="6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方</a:t>
                      </a:r>
                      <a:r>
                        <a:rPr sz="6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开</a:t>
                      </a:r>
                      <a:r>
                        <a:rPr sz="6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挖工</a:t>
                      </a:r>
                      <a:r>
                        <a:rPr sz="6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程</a:t>
                      </a:r>
                      <a:r>
                        <a:rPr sz="6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进行</a:t>
                      </a:r>
                      <a:r>
                        <a:rPr sz="6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中</a:t>
                      </a:r>
                      <a:r>
                        <a:rPr sz="6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19526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00" spc="4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(</a:t>
                      </a:r>
                      <a:r>
                        <a:rPr sz="6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北侧</a:t>
                      </a:r>
                      <a:r>
                        <a:rPr sz="600" spc="4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)</a:t>
                      </a:r>
                      <a:r>
                        <a:rPr sz="6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结构及</a:t>
                      </a:r>
                      <a:r>
                        <a:rPr sz="6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外</a:t>
                      </a:r>
                      <a:r>
                        <a:rPr sz="6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立面工</a:t>
                      </a:r>
                      <a:r>
                        <a:rPr sz="6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程</a:t>
                      </a:r>
                      <a:r>
                        <a:rPr sz="6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进行</a:t>
                      </a:r>
                      <a:r>
                        <a:rPr sz="6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中</a:t>
                      </a:r>
                      <a:r>
                        <a:rPr sz="6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5905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spc="4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(</a:t>
                      </a:r>
                      <a:r>
                        <a:rPr sz="6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南侧</a:t>
                      </a:r>
                      <a:r>
                        <a:rPr sz="600" spc="4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)</a:t>
                      </a:r>
                      <a:r>
                        <a:rPr sz="600" spc="-12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6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土方开挖</a:t>
                      </a:r>
                      <a:r>
                        <a:rPr sz="6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后</a:t>
                      </a:r>
                      <a:r>
                        <a:rPr sz="6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，后续</a:t>
                      </a:r>
                      <a:r>
                        <a:rPr sz="6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工</a:t>
                      </a:r>
                      <a:r>
                        <a:rPr sz="6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程</a:t>
                      </a:r>
                      <a:r>
                        <a:rPr sz="6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未</a:t>
                      </a:r>
                      <a:r>
                        <a:rPr sz="6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进</a:t>
                      </a:r>
                      <a:r>
                        <a:rPr sz="6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行</a:t>
                      </a:r>
                      <a:r>
                        <a:rPr sz="6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7624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6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2230" algn="ctr">
                        <a:lnSpc>
                          <a:spcPct val="100000"/>
                        </a:lnSpc>
                      </a:pPr>
                      <a:r>
                        <a:rPr sz="6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收尾工程</a:t>
                      </a:r>
                      <a:r>
                        <a:rPr sz="6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进</a:t>
                      </a:r>
                      <a:r>
                        <a:rPr sz="6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行</a:t>
                      </a:r>
                      <a:r>
                        <a:rPr sz="6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中</a:t>
                      </a:r>
                      <a:r>
                        <a:rPr sz="6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81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156876">
                <a:tc vMerge="1">
                  <a:tcPr marL="0" marR="0" marT="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(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预计</a:t>
                      </a:r>
                      <a:r>
                        <a:rPr sz="7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)</a:t>
                      </a:r>
                      <a:r>
                        <a:rPr sz="700" spc="-6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竣工节点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5719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2022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年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4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月末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5719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(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南侧</a:t>
                      </a:r>
                      <a:r>
                        <a:rPr sz="7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)</a:t>
                      </a:r>
                      <a:r>
                        <a:rPr sz="700" spc="-2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2021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年</a:t>
                      </a: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12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月末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5719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(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北侧</a:t>
                      </a:r>
                      <a:r>
                        <a:rPr sz="7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)</a:t>
                      </a:r>
                      <a:r>
                        <a:rPr sz="700" spc="-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2021</a:t>
                      </a:r>
                      <a:r>
                        <a:rPr sz="700" spc="455" dirty="0">
                          <a:latin typeface="Malgun Gothic" panose="020B0503020000020004" charset="-127"/>
                          <a:cs typeface="Malgun Gothic" panose="020B0503020000020004" charset="-127"/>
                        </a:rPr>
                        <a:t>年</a:t>
                      </a:r>
                      <a:r>
                        <a:rPr sz="7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12</a:t>
                      </a:r>
                      <a:r>
                        <a:rPr sz="700" spc="455" dirty="0">
                          <a:latin typeface="Malgun Gothic" panose="020B0503020000020004" charset="-127"/>
                          <a:cs typeface="Malgun Gothic" panose="020B0503020000020004" charset="-127"/>
                        </a:rPr>
                        <a:t>月末</a:t>
                      </a:r>
                      <a:endParaRPr sz="700">
                        <a:latin typeface="Malgun Gothic" panose="020B0503020000020004" charset="-127"/>
                        <a:cs typeface="Malgun Gothic" panose="020B0503020000020004" charset="-127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10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工程中止</a:t>
                      </a:r>
                      <a:r>
                        <a:rPr sz="700" spc="-3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(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公司内部原因</a:t>
                      </a:r>
                      <a:r>
                        <a:rPr sz="700" spc="-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)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5719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6795420" y="617983"/>
            <a:ext cx="818674" cy="1370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825" spc="19" dirty="0">
                <a:latin typeface="宋体" panose="02010600030101010101" pitchFamily="2" charset="-122"/>
                <a:cs typeface="宋体" panose="02010600030101010101" pitchFamily="2" charset="-122"/>
              </a:rPr>
              <a:t>四</a:t>
            </a:r>
            <a:r>
              <a:rPr sz="825" spc="8" dirty="0">
                <a:latin typeface="宋体" panose="02010600030101010101" pitchFamily="2" charset="-122"/>
                <a:cs typeface="宋体" panose="02010600030101010101" pitchFamily="2" charset="-122"/>
              </a:rPr>
              <a:t>川泰</a:t>
            </a:r>
            <a:r>
              <a:rPr sz="825" spc="19" dirty="0">
                <a:latin typeface="宋体" panose="02010600030101010101" pitchFamily="2" charset="-122"/>
                <a:cs typeface="宋体" panose="02010600030101010101" pitchFamily="2" charset="-122"/>
              </a:rPr>
              <a:t>合</a:t>
            </a:r>
            <a:r>
              <a:rPr sz="825" spc="8" dirty="0">
                <a:latin typeface="宋体" panose="02010600030101010101" pitchFamily="2" charset="-122"/>
                <a:cs typeface="宋体" panose="02010600030101010101" pitchFamily="2" charset="-122"/>
              </a:rPr>
              <a:t>鸟瞰</a:t>
            </a:r>
            <a:r>
              <a:rPr sz="825" spc="4" dirty="0">
                <a:latin typeface="宋体" panose="02010600030101010101" pitchFamily="2" charset="-122"/>
                <a:cs typeface="宋体" panose="02010600030101010101" pitchFamily="2" charset="-122"/>
              </a:rPr>
              <a:t>图</a:t>
            </a:r>
            <a:r>
              <a:rPr sz="82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82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069585" y="866109"/>
            <a:ext cx="94488" cy="883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4" name="object 34"/>
          <p:cNvSpPr/>
          <p:nvPr/>
        </p:nvSpPr>
        <p:spPr>
          <a:xfrm>
            <a:off x="6307932" y="4000498"/>
            <a:ext cx="1621631" cy="10929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5" name="object 35"/>
          <p:cNvSpPr/>
          <p:nvPr/>
        </p:nvSpPr>
        <p:spPr>
          <a:xfrm>
            <a:off x="7465219" y="4021931"/>
            <a:ext cx="471488" cy="171450"/>
          </a:xfrm>
          <a:custGeom>
            <a:avLst/>
            <a:gdLst/>
            <a:ahLst/>
            <a:cxnLst/>
            <a:rect l="l" t="t" r="r" b="b"/>
            <a:pathLst>
              <a:path w="628650" h="228600">
                <a:moveTo>
                  <a:pt x="0" y="228600"/>
                </a:moveTo>
                <a:lnTo>
                  <a:pt x="628650" y="228600"/>
                </a:lnTo>
                <a:lnTo>
                  <a:pt x="6286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6" name="object 36"/>
          <p:cNvSpPr txBox="1"/>
          <p:nvPr/>
        </p:nvSpPr>
        <p:spPr>
          <a:xfrm>
            <a:off x="5757862" y="4021932"/>
            <a:ext cx="442913" cy="160686"/>
          </a:xfrm>
          <a:prstGeom prst="rect">
            <a:avLst/>
          </a:prstGeom>
          <a:solidFill>
            <a:srgbClr val="FFFFFF">
              <a:alpha val="70195"/>
            </a:srgbClr>
          </a:solidFill>
        </p:spPr>
        <p:txBody>
          <a:bodyPr vert="horz" wrap="square" lIns="0" tIns="50483" rIns="0" bIns="0" rtlCol="0">
            <a:spAutoFit/>
          </a:bodyPr>
          <a:lstStyle/>
          <a:p>
            <a:pPr marL="85090">
              <a:spcBef>
                <a:spcPts val="400"/>
              </a:spcBef>
            </a:pPr>
            <a:r>
              <a:rPr sz="715" spc="11" dirty="0">
                <a:latin typeface="宋体" panose="02010600030101010101" pitchFamily="2" charset="-122"/>
                <a:cs typeface="宋体" panose="02010600030101010101" pitchFamily="2" charset="-122"/>
              </a:rPr>
              <a:t>新鸿</a:t>
            </a:r>
            <a:r>
              <a:rPr sz="715" spc="23" dirty="0">
                <a:latin typeface="宋体" panose="02010600030101010101" pitchFamily="2" charset="-122"/>
                <a:cs typeface="宋体" panose="02010600030101010101" pitchFamily="2" charset="-122"/>
              </a:rPr>
              <a:t>基</a:t>
            </a:r>
            <a:r>
              <a:rPr sz="71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71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107406" y="4021931"/>
            <a:ext cx="757238" cy="171450"/>
          </a:xfrm>
          <a:custGeom>
            <a:avLst/>
            <a:gdLst/>
            <a:ahLst/>
            <a:cxnLst/>
            <a:rect l="l" t="t" r="r" b="b"/>
            <a:pathLst>
              <a:path w="1009650" h="228600">
                <a:moveTo>
                  <a:pt x="0" y="228600"/>
                </a:moveTo>
                <a:lnTo>
                  <a:pt x="1009650" y="228600"/>
                </a:lnTo>
                <a:lnTo>
                  <a:pt x="10096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8" name="object 38"/>
          <p:cNvSpPr txBox="1"/>
          <p:nvPr/>
        </p:nvSpPr>
        <p:spPr>
          <a:xfrm>
            <a:off x="2095881" y="4063174"/>
            <a:ext cx="807244" cy="11884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0"/>
              </a:spcBef>
            </a:pPr>
            <a:r>
              <a:rPr sz="715" spc="11" dirty="0">
                <a:latin typeface="宋体" panose="02010600030101010101" pitchFamily="2" charset="-122"/>
                <a:cs typeface="宋体" panose="02010600030101010101" pitchFamily="2" charset="-122"/>
              </a:rPr>
              <a:t>香港置地（</a:t>
            </a:r>
            <a:r>
              <a:rPr sz="715" spc="23" dirty="0">
                <a:latin typeface="宋体" panose="02010600030101010101" pitchFamily="2" charset="-122"/>
                <a:cs typeface="宋体" panose="02010600030101010101" pitchFamily="2" charset="-122"/>
              </a:rPr>
              <a:t>北</a:t>
            </a:r>
            <a:r>
              <a:rPr sz="715" spc="11" dirty="0">
                <a:latin typeface="宋体" panose="02010600030101010101" pitchFamily="2" charset="-122"/>
                <a:cs typeface="宋体" panose="02010600030101010101" pitchFamily="2" charset="-122"/>
              </a:rPr>
              <a:t>侧</a:t>
            </a:r>
            <a:r>
              <a:rPr sz="715" spc="23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sz="71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71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764757" y="4021931"/>
            <a:ext cx="764381" cy="171450"/>
          </a:xfrm>
          <a:custGeom>
            <a:avLst/>
            <a:gdLst/>
            <a:ahLst/>
            <a:cxnLst/>
            <a:rect l="l" t="t" r="r" b="b"/>
            <a:pathLst>
              <a:path w="1019175" h="228600">
                <a:moveTo>
                  <a:pt x="0" y="228600"/>
                </a:moveTo>
                <a:lnTo>
                  <a:pt x="1019175" y="228600"/>
                </a:lnTo>
                <a:lnTo>
                  <a:pt x="1019175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0" name="object 40"/>
          <p:cNvSpPr txBox="1"/>
          <p:nvPr/>
        </p:nvSpPr>
        <p:spPr>
          <a:xfrm>
            <a:off x="3759137" y="4063174"/>
            <a:ext cx="807244" cy="11884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0"/>
              </a:spcBef>
            </a:pPr>
            <a:r>
              <a:rPr sz="715" spc="11" dirty="0">
                <a:latin typeface="宋体" panose="02010600030101010101" pitchFamily="2" charset="-122"/>
                <a:cs typeface="宋体" panose="02010600030101010101" pitchFamily="2" charset="-122"/>
              </a:rPr>
              <a:t>香港置地（</a:t>
            </a:r>
            <a:r>
              <a:rPr sz="715" spc="23" dirty="0">
                <a:latin typeface="宋体" panose="02010600030101010101" pitchFamily="2" charset="-122"/>
                <a:cs typeface="宋体" panose="02010600030101010101" pitchFamily="2" charset="-122"/>
              </a:rPr>
              <a:t>南</a:t>
            </a:r>
            <a:r>
              <a:rPr sz="715" spc="11" dirty="0">
                <a:latin typeface="宋体" panose="02010600030101010101" pitchFamily="2" charset="-122"/>
                <a:cs typeface="宋体" panose="02010600030101010101" pitchFamily="2" charset="-122"/>
              </a:rPr>
              <a:t>侧</a:t>
            </a:r>
            <a:r>
              <a:rPr sz="715" spc="23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sz="71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71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511414" y="4063174"/>
            <a:ext cx="436245" cy="11884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0"/>
              </a:spcBef>
            </a:pPr>
            <a:r>
              <a:rPr sz="715" spc="11" dirty="0">
                <a:latin typeface="宋体" panose="02010600030101010101" pitchFamily="2" charset="-122"/>
                <a:cs typeface="宋体" panose="02010600030101010101" pitchFamily="2" charset="-122"/>
              </a:rPr>
              <a:t>四川泰</a:t>
            </a:r>
            <a:r>
              <a:rPr sz="715" spc="23" dirty="0">
                <a:latin typeface="宋体" panose="02010600030101010101" pitchFamily="2" charset="-122"/>
                <a:cs typeface="宋体" panose="02010600030101010101" pitchFamily="2" charset="-122"/>
              </a:rPr>
              <a:t>合</a:t>
            </a:r>
            <a:r>
              <a:rPr sz="71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71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295095" y="174974"/>
            <a:ext cx="257651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45440" indent="-335915">
              <a:spcBef>
                <a:spcPts val="75"/>
              </a:spcBef>
              <a:buFont typeface="Arial" panose="020B0604020202020204"/>
              <a:buChar char="■"/>
              <a:tabLst>
                <a:tab pos="344805" algn="l"/>
                <a:tab pos="345440" algn="l"/>
              </a:tabLst>
            </a:pPr>
            <a:r>
              <a:rPr sz="1800" b="1" spc="45" dirty="0">
                <a:latin typeface="宋体" panose="02010600030101010101" pitchFamily="2" charset="-122"/>
                <a:cs typeface="宋体" panose="02010600030101010101" pitchFamily="2" charset="-122"/>
              </a:rPr>
              <a:t>周边商业项目的</a:t>
            </a:r>
            <a:r>
              <a:rPr sz="1800" b="1" spc="-8" dirty="0">
                <a:latin typeface="宋体" panose="02010600030101010101" pitchFamily="2" charset="-122"/>
                <a:cs typeface="宋体" panose="02010600030101010101" pitchFamily="2" charset="-122"/>
              </a:rPr>
              <a:t>情</a:t>
            </a:r>
            <a:r>
              <a:rPr sz="1800" b="1" spc="4" dirty="0">
                <a:latin typeface="宋体" panose="02010600030101010101" pitchFamily="2" charset="-122"/>
                <a:cs typeface="宋体" panose="02010600030101010101" pitchFamily="2" charset="-122"/>
              </a:rPr>
              <a:t>况</a:t>
            </a:r>
            <a:r>
              <a:rPr sz="18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21619" y="1314450"/>
            <a:ext cx="185738" cy="150019"/>
          </a:xfrm>
          <a:custGeom>
            <a:avLst/>
            <a:gdLst/>
            <a:ahLst/>
            <a:cxnLst/>
            <a:rect l="l" t="t" r="r" b="b"/>
            <a:pathLst>
              <a:path w="247650" h="200025">
                <a:moveTo>
                  <a:pt x="0" y="200025"/>
                </a:moveTo>
                <a:lnTo>
                  <a:pt x="247650" y="200025"/>
                </a:lnTo>
                <a:lnTo>
                  <a:pt x="247650" y="0"/>
                </a:lnTo>
                <a:lnTo>
                  <a:pt x="0" y="0"/>
                </a:lnTo>
                <a:lnTo>
                  <a:pt x="0" y="200025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7" name="object 17"/>
          <p:cNvSpPr/>
          <p:nvPr/>
        </p:nvSpPr>
        <p:spPr>
          <a:xfrm>
            <a:off x="3432143" y="779525"/>
            <a:ext cx="77342" cy="9753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1" name="object 21"/>
          <p:cNvSpPr/>
          <p:nvPr/>
        </p:nvSpPr>
        <p:spPr>
          <a:xfrm>
            <a:off x="6759130" y="1832229"/>
            <a:ext cx="328898" cy="1446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4" name="object 24"/>
          <p:cNvSpPr/>
          <p:nvPr/>
        </p:nvSpPr>
        <p:spPr>
          <a:xfrm>
            <a:off x="3782854" y="1575911"/>
            <a:ext cx="300704" cy="2381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7" name="object 37"/>
          <p:cNvSpPr/>
          <p:nvPr/>
        </p:nvSpPr>
        <p:spPr>
          <a:xfrm>
            <a:off x="2107406" y="4021931"/>
            <a:ext cx="757238" cy="171450"/>
          </a:xfrm>
          <a:custGeom>
            <a:avLst/>
            <a:gdLst/>
            <a:ahLst/>
            <a:cxnLst/>
            <a:rect l="l" t="t" r="r" b="b"/>
            <a:pathLst>
              <a:path w="1009650" h="228600">
                <a:moveTo>
                  <a:pt x="0" y="228600"/>
                </a:moveTo>
                <a:lnTo>
                  <a:pt x="1009650" y="228600"/>
                </a:lnTo>
                <a:lnTo>
                  <a:pt x="10096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9" name="object 39"/>
          <p:cNvSpPr/>
          <p:nvPr/>
        </p:nvSpPr>
        <p:spPr>
          <a:xfrm>
            <a:off x="3764757" y="4021931"/>
            <a:ext cx="764381" cy="171450"/>
          </a:xfrm>
          <a:custGeom>
            <a:avLst/>
            <a:gdLst/>
            <a:ahLst/>
            <a:cxnLst/>
            <a:rect l="l" t="t" r="r" b="b"/>
            <a:pathLst>
              <a:path w="1019175" h="228600">
                <a:moveTo>
                  <a:pt x="0" y="228600"/>
                </a:moveTo>
                <a:lnTo>
                  <a:pt x="1019175" y="228600"/>
                </a:lnTo>
                <a:lnTo>
                  <a:pt x="1019175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graphicFrame>
        <p:nvGraphicFramePr>
          <p:cNvPr id="43" name="object 31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918210" y="560070"/>
          <a:ext cx="7323455" cy="4265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7640"/>
                <a:gridCol w="1962150"/>
                <a:gridCol w="1961515"/>
                <a:gridCol w="1962150"/>
              </a:tblGrid>
              <a:tr h="1021080">
                <a:tc>
                  <a:txBody>
                    <a:bodyPr/>
                    <a:p>
                      <a:pPr marL="64135" algn="l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en-US" sz="1400" b="1" spc="5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                  </a:t>
                      </a:r>
                      <a:endParaRPr lang="en-US" sz="1400" b="1" spc="5" dirty="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  <a:p>
                      <a:pPr marL="64135" algn="l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en-US" sz="1400" b="1" spc="5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            </a:t>
                      </a:r>
                      <a:r>
                        <a:rPr sz="1400" b="1" spc="5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区</a:t>
                      </a:r>
                      <a:r>
                        <a:rPr sz="1400" b="1" spc="-5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分</a:t>
                      </a:r>
                      <a:r>
                        <a:rPr sz="1400" b="1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 </a:t>
                      </a:r>
                      <a:endParaRPr sz="1400" b="1" dirty="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85725" algn="l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en-US" sz="1400" b="1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      </a:t>
                      </a:r>
                      <a:endParaRPr lang="en-US" sz="1400" b="1" dirty="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  <a:p>
                      <a:pPr marL="85725" algn="l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成都光环购物公园 </a:t>
                      </a:r>
                      <a:endParaRPr sz="1400" b="1" dirty="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</a:txBody>
                  <a:tcPr marL="0" marR="0" marT="4095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88900" algn="l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en-US" sz="1400" b="1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        </a:t>
                      </a:r>
                      <a:endParaRPr lang="en-US" sz="1400" b="1" dirty="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  <a:p>
                      <a:pPr marL="88900" algn="l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en-US" sz="1400" b="1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   </a:t>
                      </a:r>
                      <a:r>
                        <a:rPr sz="1400" b="1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成都环贸 ICD </a:t>
                      </a:r>
                      <a:endParaRPr sz="1400" b="1" dirty="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</a:txBody>
                  <a:tcPr marL="0" marR="0" marT="4095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92710" algn="l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en-US" sz="1400" b="1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               </a:t>
                      </a:r>
                      <a:endParaRPr lang="en-US" sz="1400" b="1" dirty="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  <a:p>
                      <a:pPr marL="92710" algn="l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en-US" sz="1400" b="1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         </a:t>
                      </a:r>
                      <a:r>
                        <a:rPr sz="1400" b="1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文华广场 </a:t>
                      </a:r>
                      <a:endParaRPr sz="1400" b="1" dirty="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</a:txBody>
                  <a:tcPr marL="0" marR="0" marT="4095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66445">
                <a:tc>
                  <a:txBody>
                    <a:bodyPr/>
                    <a:p>
                      <a:pPr marL="37147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endParaRPr lang="zh-CN" sz="900" dirty="0">
                        <a:latin typeface="方正楷体_GB2312" panose="02000000000000000000" charset="-122"/>
                        <a:ea typeface="方正楷体_GB2312" panose="02000000000000000000" charset="-122"/>
                        <a:cs typeface="宋体" panose="02010600030101010101" pitchFamily="2" charset="-122"/>
                      </a:endParaRPr>
                    </a:p>
                    <a:p>
                      <a:pPr marL="37147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zh-CN" sz="9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宋体" panose="02010600030101010101" pitchFamily="2" charset="-122"/>
                        </a:rPr>
                        <a:t>基本信息</a:t>
                      </a:r>
                      <a:endParaRPr lang="zh-CN" sz="900" dirty="0">
                        <a:latin typeface="方正楷体_GB2312" panose="02000000000000000000" charset="-122"/>
                        <a:ea typeface="方正楷体_GB2312" panose="02000000000000000000" charset="-122"/>
                        <a:cs typeface="宋体" panose="02010600030101010101" pitchFamily="2" charset="-122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66675" algn="l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都光环购物公园：由香港置地开发，项目总体量约 30 万平米，商业部分约 12 万平米，包括办公楼、酒店、商业三大业态，于 2024 年 6 月 22 日开业</a:t>
                      </a:r>
                      <a:endParaRPr sz="90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69850" algn="l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由新鸿基地产、恒基兆业地产及九龙仓集团共同投资打造，整体由 11 万平米体验式购物中心和 1.8 万平米精致商业街组成，2022 年 5 月 20 日试营业</a:t>
                      </a:r>
                      <a:endParaRPr sz="90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73660" algn="l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由四川泰合集团打造，是集 “文化・健康・购物” 于一体的商业综合体，总体量 43 万平方米，2021 年全面开业</a:t>
                      </a:r>
                      <a:r>
                        <a:rPr lang="zh-CN" sz="90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。</a:t>
                      </a:r>
                      <a:endParaRPr lang="zh-CN" sz="90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1608455">
                <a:tc>
                  <a:txBody>
                    <a:bodyPr/>
                    <a:p>
                      <a:pPr marL="49022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endParaRPr sz="900" dirty="0">
                        <a:latin typeface="方正楷体_GB2312" panose="02000000000000000000" charset="-122"/>
                        <a:ea typeface="方正楷体_GB2312" panose="02000000000000000000" charset="-122"/>
                        <a:cs typeface="宋体" panose="02010600030101010101" pitchFamily="2" charset="-122"/>
                      </a:endParaRPr>
                    </a:p>
                    <a:p>
                      <a:pPr marL="49022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endParaRPr sz="900" dirty="0">
                        <a:latin typeface="方正楷体_GB2312" panose="02000000000000000000" charset="-122"/>
                        <a:ea typeface="方正楷体_GB2312" panose="02000000000000000000" charset="-122"/>
                        <a:cs typeface="宋体" panose="02010600030101010101" pitchFamily="2" charset="-122"/>
                      </a:endParaRPr>
                    </a:p>
                    <a:p>
                      <a:pPr marL="49022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宋体" panose="02010600030101010101" pitchFamily="2" charset="-122"/>
                        </a:rPr>
                        <a:t>业态品牌</a:t>
                      </a:r>
                      <a:endParaRPr sz="900" dirty="0">
                        <a:latin typeface="方正楷体_GB2312" panose="02000000000000000000" charset="-122"/>
                        <a:ea typeface="方正楷体_GB2312" panose="02000000000000000000" charset="-122"/>
                        <a:cs typeface="宋体" panose="02010600030101010101" pitchFamily="2" charset="-122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66675" algn="l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围绕零售、餐饮、服务配套三大品类打造差异化。有盒马鲜生成都首家旗舰店、奈尔宝家庭中心城东首店、寰时影城、音乐派新生代 KTV 等主力店。引入 MIITE 城东首店等买手店和品牌集合店，以及 Calvin Luo 等新锐品牌，还有骆驼户外成都首家 3.0 形象店等山系户外品牌。餐饮品牌丰富，涵盖乡村基等便捷餐饮、美达乐披萨等聚餐社交餐饮以及南堂小馆等高端宴请餐饮。</a:t>
                      </a:r>
                      <a:endParaRPr sz="900" dirty="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69850" algn="l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零售有 United Tokyo（西南首店）、ZARA（城市形象店）等；餐饮有 chinchin 青青（西南首店）、一粒孜然（西南首店）、悦百味臻选等；咖啡甜品有 BAKE CHEESE TART （西南首店）、星巴克臻选等；体验业态有百丽宫杜比影院、威尔士健身、超级猩猩等。</a:t>
                      </a:r>
                      <a:endParaRPr sz="900" dirty="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73660" algn="l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以 “文化・健康・购物” 为主题，有成都市文化馆，集多种业态于一体，但具体品牌知名度相对较低，更多满足周边居民日常消费。</a:t>
                      </a:r>
                      <a:endParaRPr sz="900" dirty="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869315">
                <a:tc>
                  <a:txBody>
                    <a:bodyPr/>
                    <a:p>
                      <a:pPr marL="490220" algn="ctr">
                        <a:lnSpc>
                          <a:spcPct val="100000"/>
                        </a:lnSpc>
                        <a:spcBef>
                          <a:spcPts val="350"/>
                        </a:spcBef>
                        <a:buNone/>
                      </a:pPr>
                      <a:r>
                        <a:rPr lang="zh-CN" altLang="en-US" sz="9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宋体" panose="02010600030101010101" pitchFamily="2" charset="-122"/>
                        </a:rPr>
                        <a:t>市场定位</a:t>
                      </a:r>
                      <a:endParaRPr lang="zh-CN" altLang="en-US" sz="900" dirty="0">
                        <a:latin typeface="方正楷体_GB2312" panose="02000000000000000000" charset="-122"/>
                        <a:ea typeface="方正楷体_GB2312" panose="02000000000000000000" charset="-122"/>
                        <a:cs typeface="宋体" panose="02010600030101010101" pitchFamily="2" charset="-122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66675" algn="l">
                        <a:lnSpc>
                          <a:spcPct val="100000"/>
                        </a:lnSpc>
                        <a:spcBef>
                          <a:spcPts val="350"/>
                        </a:spcBef>
                        <a:buNone/>
                      </a:pPr>
                      <a:r>
                        <a:rPr lang="zh-CN" altLang="en-US" sz="9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宋体" panose="02010600030101010101" pitchFamily="2" charset="-122"/>
                        </a:rPr>
                        <a:t>定位为辐射百万消费人口的区域级地标，目标客群主要是周边的家庭客群、城市精英以及时髦新贵，打造全场景场所，满足生活、社交以及活动需求。</a:t>
                      </a:r>
                      <a:endParaRPr lang="zh-CN" altLang="en-US" sz="900" dirty="0">
                        <a:latin typeface="方正楷体_GB2312" panose="02000000000000000000" charset="-122"/>
                        <a:ea typeface="方正楷体_GB2312" panose="02000000000000000000" charset="-122"/>
                        <a:cs typeface="宋体" panose="02010600030101010101" pitchFamily="2" charset="-122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69850" algn="l">
                        <a:lnSpc>
                          <a:spcPct val="100000"/>
                        </a:lnSpc>
                        <a:spcBef>
                          <a:spcPts val="350"/>
                        </a:spcBef>
                        <a:buNone/>
                      </a:pPr>
                      <a:r>
                        <a:rPr lang="zh-CN" altLang="en-US" sz="9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是攀成钢区域的明星项目，定位高端，依托新鸿基地产等的资源和运营经验，打造成为融合城市交通枢纽和城市物业功能的 TOD 商业地标，吸引中高端消费人群</a:t>
                      </a:r>
                      <a:endParaRPr lang="zh-CN" altLang="en-US" sz="900" dirty="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73660" algn="l">
                        <a:lnSpc>
                          <a:spcPct val="100000"/>
                        </a:lnSpc>
                        <a:spcBef>
                          <a:spcPts val="350"/>
                        </a:spcBef>
                        <a:buNone/>
                      </a:pPr>
                      <a:r>
                        <a:rPr lang="zh-CN" altLang="en-US" sz="9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宋体" panose="02010600030101010101" pitchFamily="2" charset="-122"/>
                        </a:rPr>
                        <a:t>致力于打造成为成都乃至西南地区具有标杆性质的体验式消费广场，以文化、健康为特色，吸引追求品质生活和文化体验的消费者。</a:t>
                      </a:r>
                      <a:endParaRPr lang="zh-CN" altLang="en-US" sz="900" dirty="0">
                        <a:latin typeface="方正楷体_GB2312" panose="02000000000000000000" charset="-122"/>
                        <a:ea typeface="方正楷体_GB2312" panose="02000000000000000000" charset="-122"/>
                        <a:cs typeface="宋体" panose="02010600030101010101" pitchFamily="2" charset="-122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295095" y="174974"/>
            <a:ext cx="257651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45440" indent="-335915">
              <a:spcBef>
                <a:spcPts val="75"/>
              </a:spcBef>
              <a:buFont typeface="Arial" panose="020B0604020202020204"/>
              <a:buChar char="■"/>
              <a:tabLst>
                <a:tab pos="344805" algn="l"/>
                <a:tab pos="345440" algn="l"/>
              </a:tabLst>
            </a:pPr>
            <a:r>
              <a:rPr sz="1800" b="1" spc="45" dirty="0">
                <a:latin typeface="宋体" panose="02010600030101010101" pitchFamily="2" charset="-122"/>
                <a:cs typeface="宋体" panose="02010600030101010101" pitchFamily="2" charset="-122"/>
              </a:rPr>
              <a:t>周边商业项目的</a:t>
            </a:r>
            <a:r>
              <a:rPr sz="1800" b="1" spc="-8" dirty="0">
                <a:latin typeface="宋体" panose="02010600030101010101" pitchFamily="2" charset="-122"/>
                <a:cs typeface="宋体" panose="02010600030101010101" pitchFamily="2" charset="-122"/>
              </a:rPr>
              <a:t>情</a:t>
            </a:r>
            <a:r>
              <a:rPr sz="1800" b="1" spc="4" dirty="0">
                <a:latin typeface="宋体" panose="02010600030101010101" pitchFamily="2" charset="-122"/>
                <a:cs typeface="宋体" panose="02010600030101010101" pitchFamily="2" charset="-122"/>
              </a:rPr>
              <a:t>况</a:t>
            </a:r>
            <a:r>
              <a:rPr sz="18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21619" y="1314450"/>
            <a:ext cx="185738" cy="150019"/>
          </a:xfrm>
          <a:custGeom>
            <a:avLst/>
            <a:gdLst/>
            <a:ahLst/>
            <a:cxnLst/>
            <a:rect l="l" t="t" r="r" b="b"/>
            <a:pathLst>
              <a:path w="247650" h="200025">
                <a:moveTo>
                  <a:pt x="0" y="200025"/>
                </a:moveTo>
                <a:lnTo>
                  <a:pt x="247650" y="200025"/>
                </a:lnTo>
                <a:lnTo>
                  <a:pt x="247650" y="0"/>
                </a:lnTo>
                <a:lnTo>
                  <a:pt x="0" y="0"/>
                </a:lnTo>
                <a:lnTo>
                  <a:pt x="0" y="200025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7" name="object 17"/>
          <p:cNvSpPr/>
          <p:nvPr/>
        </p:nvSpPr>
        <p:spPr>
          <a:xfrm>
            <a:off x="3432143" y="779525"/>
            <a:ext cx="77342" cy="9753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1" name="object 21"/>
          <p:cNvSpPr/>
          <p:nvPr/>
        </p:nvSpPr>
        <p:spPr>
          <a:xfrm>
            <a:off x="6759130" y="1832229"/>
            <a:ext cx="328898" cy="1446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4" name="object 24"/>
          <p:cNvSpPr/>
          <p:nvPr/>
        </p:nvSpPr>
        <p:spPr>
          <a:xfrm>
            <a:off x="3782854" y="1575911"/>
            <a:ext cx="300704" cy="2381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7" name="object 37"/>
          <p:cNvSpPr/>
          <p:nvPr/>
        </p:nvSpPr>
        <p:spPr>
          <a:xfrm>
            <a:off x="2107406" y="4021931"/>
            <a:ext cx="757238" cy="171450"/>
          </a:xfrm>
          <a:custGeom>
            <a:avLst/>
            <a:gdLst/>
            <a:ahLst/>
            <a:cxnLst/>
            <a:rect l="l" t="t" r="r" b="b"/>
            <a:pathLst>
              <a:path w="1009650" h="228600">
                <a:moveTo>
                  <a:pt x="0" y="228600"/>
                </a:moveTo>
                <a:lnTo>
                  <a:pt x="1009650" y="228600"/>
                </a:lnTo>
                <a:lnTo>
                  <a:pt x="100965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9" name="object 39"/>
          <p:cNvSpPr/>
          <p:nvPr/>
        </p:nvSpPr>
        <p:spPr>
          <a:xfrm>
            <a:off x="3764757" y="4021931"/>
            <a:ext cx="764381" cy="171450"/>
          </a:xfrm>
          <a:custGeom>
            <a:avLst/>
            <a:gdLst/>
            <a:ahLst/>
            <a:cxnLst/>
            <a:rect l="l" t="t" r="r" b="b"/>
            <a:pathLst>
              <a:path w="1019175" h="228600">
                <a:moveTo>
                  <a:pt x="0" y="228600"/>
                </a:moveTo>
                <a:lnTo>
                  <a:pt x="1019175" y="228600"/>
                </a:lnTo>
                <a:lnTo>
                  <a:pt x="1019175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graphicFrame>
        <p:nvGraphicFramePr>
          <p:cNvPr id="43" name="object 31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918210" y="560070"/>
          <a:ext cx="7323455" cy="4265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7640"/>
                <a:gridCol w="1962150"/>
                <a:gridCol w="1961515"/>
                <a:gridCol w="1962150"/>
              </a:tblGrid>
              <a:tr h="1021080">
                <a:tc>
                  <a:txBody>
                    <a:bodyPr/>
                    <a:p>
                      <a:pPr marL="64135" algn="l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en-US" sz="1400" b="1" spc="5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                  </a:t>
                      </a:r>
                      <a:endParaRPr lang="en-US" sz="1400" b="1" spc="5" dirty="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  <a:p>
                      <a:pPr marL="64135" algn="l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en-US" sz="1400" b="1" spc="5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            </a:t>
                      </a:r>
                      <a:r>
                        <a:rPr sz="1400" b="1" spc="5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区</a:t>
                      </a:r>
                      <a:r>
                        <a:rPr sz="1400" b="1" spc="-5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分</a:t>
                      </a:r>
                      <a:r>
                        <a:rPr sz="1400" b="1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 </a:t>
                      </a:r>
                      <a:endParaRPr sz="1400" b="1" dirty="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85725" algn="l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en-US" sz="1400" b="1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      </a:t>
                      </a:r>
                      <a:endParaRPr lang="en-US" sz="1400" b="1" dirty="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  <a:p>
                      <a:pPr marL="85725" algn="l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成都光环购物公园 </a:t>
                      </a:r>
                      <a:endParaRPr sz="1400" b="1" dirty="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</a:txBody>
                  <a:tcPr marL="0" marR="0" marT="4095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88900" algn="l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en-US" sz="1400" b="1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        </a:t>
                      </a:r>
                      <a:endParaRPr lang="en-US" sz="1400" b="1" dirty="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  <a:p>
                      <a:pPr marL="88900" algn="l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en-US" sz="1400" b="1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   </a:t>
                      </a:r>
                      <a:r>
                        <a:rPr sz="1400" b="1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成都环贸 ICD </a:t>
                      </a:r>
                      <a:endParaRPr sz="1400" b="1" dirty="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</a:txBody>
                  <a:tcPr marL="0" marR="0" marT="4095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92710" algn="l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en-US" sz="1400" b="1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               </a:t>
                      </a:r>
                      <a:endParaRPr lang="en-US" sz="1400" b="1" dirty="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  <a:p>
                      <a:pPr marL="92710" algn="l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en-US" sz="1400" b="1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         </a:t>
                      </a:r>
                      <a:r>
                        <a:rPr sz="1400" b="1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文华广场 </a:t>
                      </a:r>
                      <a:endParaRPr sz="1400" b="1" dirty="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</a:txBody>
                  <a:tcPr marL="0" marR="0" marT="4095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66445">
                <a:tc>
                  <a:txBody>
                    <a:bodyPr/>
                    <a:p>
                      <a:pPr marL="37147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endParaRPr lang="zh-CN" sz="900" dirty="0">
                        <a:latin typeface="方正楷体_GB2312" panose="02000000000000000000" charset="-122"/>
                        <a:ea typeface="方正楷体_GB2312" panose="02000000000000000000" charset="-122"/>
                        <a:cs typeface="宋体" panose="02010600030101010101" pitchFamily="2" charset="-122"/>
                      </a:endParaRPr>
                    </a:p>
                    <a:p>
                      <a:pPr marL="37147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zh-CN" sz="9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宋体" panose="02010600030101010101" pitchFamily="2" charset="-122"/>
                        </a:rPr>
                        <a:t>场景打造</a:t>
                      </a:r>
                      <a:endParaRPr lang="zh-CN" sz="900" dirty="0">
                        <a:latin typeface="方正楷体_GB2312" panose="02000000000000000000" charset="-122"/>
                        <a:ea typeface="方正楷体_GB2312" panose="02000000000000000000" charset="-122"/>
                        <a:cs typeface="宋体" panose="02010600030101010101" pitchFamily="2" charset="-122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66675" algn="l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构建了近 2 万平方米的 “超级立体生态景观空间”，包括 “光里”“云里”“山里” 三个主题区域。“光里” 是超 10000㎡的休闲漫步街区；“云里” 是顶层 4200㎡的城市景观平台；“山里” 位于 L3 水晶连廊，以贡嘎山为灵感，引入读本屋。还有户外转角裸眼 3D 大屏、格栅花瓣天窗的 A 馆中庭等特色设计。</a:t>
                      </a:r>
                      <a:endParaRPr sz="90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69850" algn="l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整体建筑设计由全球知名的六大建筑设计等机构加持，细节亮点多，叠加屋顶花园，提供丰富空间体验感，是成都首个同时拥有同层停车场和 6 个无缝接驳地铁口的双地铁上盖购物中心。</a:t>
                      </a:r>
                      <a:endParaRPr sz="90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73660" algn="l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首推 “三首层概念”，营造 “体验式购物”“沉浸式消费” 的浓厚商业氛围，以 2 万平米成都市文化馆领衔，突出文化氛围</a:t>
                      </a:r>
                      <a:r>
                        <a:rPr lang="zh-CN" sz="90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。</a:t>
                      </a:r>
                      <a:endParaRPr lang="zh-CN" sz="90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1608455">
                <a:tc>
                  <a:txBody>
                    <a:bodyPr/>
                    <a:p>
                      <a:pPr marL="49022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endParaRPr sz="900" dirty="0">
                        <a:latin typeface="方正楷体_GB2312" panose="02000000000000000000" charset="-122"/>
                        <a:ea typeface="方正楷体_GB2312" panose="02000000000000000000" charset="-122"/>
                        <a:cs typeface="宋体" panose="02010600030101010101" pitchFamily="2" charset="-122"/>
                      </a:endParaRPr>
                    </a:p>
                    <a:p>
                      <a:pPr marL="49022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endParaRPr sz="900" dirty="0">
                        <a:latin typeface="方正楷体_GB2312" panose="02000000000000000000" charset="-122"/>
                        <a:ea typeface="方正楷体_GB2312" panose="02000000000000000000" charset="-122"/>
                        <a:cs typeface="宋体" panose="02010600030101010101" pitchFamily="2" charset="-122"/>
                      </a:endParaRPr>
                    </a:p>
                    <a:p>
                      <a:pPr marL="49022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宋体" panose="02010600030101010101" pitchFamily="2" charset="-122"/>
                        </a:rPr>
                        <a:t>客流量</a:t>
                      </a:r>
                      <a:endParaRPr sz="900" dirty="0">
                        <a:latin typeface="方正楷体_GB2312" panose="02000000000000000000" charset="-122"/>
                        <a:ea typeface="方正楷体_GB2312" panose="02000000000000000000" charset="-122"/>
                        <a:cs typeface="宋体" panose="02010600030101010101" pitchFamily="2" charset="-122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66675" algn="l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开业前两天总客流突破 25 万人次，日常客流量也较为可观，餐厅在高峰时段常需排队。</a:t>
                      </a:r>
                      <a:endParaRPr sz="900" dirty="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69850" algn="l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作为双地铁上盖的 TOD 商业体，有稳定的客流来源，但曾陷入 “人流少难招商，招商少人更不愿来” 的窘境，不过随着周边发展和运营优化，客流量逐渐有所提升</a:t>
                      </a:r>
                      <a:r>
                        <a:rPr lang="zh-CN" sz="9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。</a:t>
                      </a:r>
                      <a:endParaRPr lang="zh-CN" sz="900" dirty="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73660" algn="l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开业 3 天，支付客流 40761 人次，超 8 万人进入超市，在限流情况下日均销售额达到调改前的 7 倍，说明其经过调整后有一定的吸引力</a:t>
                      </a:r>
                      <a:r>
                        <a:rPr lang="zh-CN" sz="9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</a:rPr>
                        <a:t>。</a:t>
                      </a:r>
                      <a:endParaRPr lang="zh-CN" sz="900" dirty="0">
                        <a:latin typeface="方正楷体_GB2312" panose="02000000000000000000" charset="-122"/>
                        <a:ea typeface="方正楷体_GB2312" panose="02000000000000000000" charset="-122"/>
                        <a:cs typeface="方正楷体_GB2312" panose="02000000000000000000" charset="-122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0"/>
            <a:ext cx="928116" cy="60121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" name="object 3"/>
          <p:cNvSpPr/>
          <p:nvPr/>
        </p:nvSpPr>
        <p:spPr>
          <a:xfrm>
            <a:off x="1490471" y="212597"/>
            <a:ext cx="155448" cy="155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1143001" y="0"/>
            <a:ext cx="850106" cy="466725"/>
          </a:xfrm>
          <a:custGeom>
            <a:avLst/>
            <a:gdLst/>
            <a:ahLst/>
            <a:cxnLst/>
            <a:rect l="l" t="t" r="r" b="b"/>
            <a:pathLst>
              <a:path w="1133475" h="622300">
                <a:moveTo>
                  <a:pt x="0" y="622300"/>
                </a:moveTo>
                <a:lnTo>
                  <a:pt x="1133475" y="622300"/>
                </a:lnTo>
                <a:lnTo>
                  <a:pt x="1133475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1915668" y="0"/>
            <a:ext cx="6085332" cy="601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4919473" y="212597"/>
            <a:ext cx="155447" cy="155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1993107" y="0"/>
            <a:ext cx="6007894" cy="466725"/>
          </a:xfrm>
          <a:custGeom>
            <a:avLst/>
            <a:gdLst/>
            <a:ahLst/>
            <a:cxnLst/>
            <a:rect l="l" t="t" r="r" b="b"/>
            <a:pathLst>
              <a:path w="8010525" h="622300">
                <a:moveTo>
                  <a:pt x="0" y="622300"/>
                </a:moveTo>
                <a:lnTo>
                  <a:pt x="8010525" y="622300"/>
                </a:lnTo>
                <a:lnTo>
                  <a:pt x="8010525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98449" y="93725"/>
            <a:ext cx="850106" cy="206884"/>
          </a:xfrm>
          <a:prstGeom prst="rect">
            <a:avLst/>
          </a:prstGeom>
        </p:spPr>
        <p:txBody>
          <a:bodyPr vert="horz" wrap="square" lIns="0" tIns="12859" rIns="0" bIns="0" rtlCol="0" anchor="ctr">
            <a:spAutoFit/>
          </a:bodyPr>
          <a:lstStyle/>
          <a:p>
            <a:pPr>
              <a:spcBef>
                <a:spcPts val="100"/>
              </a:spcBef>
              <a:tabLst>
                <a:tab pos="440055" algn="l"/>
              </a:tabLst>
            </a:pPr>
            <a:r>
              <a:rPr lang="en-US" altLang="zh-CN" sz="1400" spc="-90" baseline="20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P</a:t>
            </a:r>
            <a:r>
              <a:rPr lang="en-US" altLang="zh-CN" sz="1400" spc="-17" baseline="20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ART       4</a:t>
            </a:r>
            <a:endParaRPr lang="en-US" altLang="zh-CN" sz="14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34557" y="742959"/>
            <a:ext cx="3301365" cy="40534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" name="object 10"/>
          <p:cNvSpPr txBox="1"/>
          <p:nvPr/>
        </p:nvSpPr>
        <p:spPr>
          <a:xfrm>
            <a:off x="3056286" y="947290"/>
            <a:ext cx="750094" cy="205826"/>
          </a:xfrm>
          <a:prstGeom prst="rect">
            <a:avLst/>
          </a:prstGeom>
          <a:solidFill>
            <a:srgbClr val="4D4B52"/>
          </a:solidFill>
        </p:spPr>
        <p:txBody>
          <a:bodyPr vert="horz" wrap="square" lIns="0" tIns="66675" rIns="0" bIns="0" rtlCol="0">
            <a:spAutoFit/>
          </a:bodyPr>
          <a:lstStyle/>
          <a:p>
            <a:pPr marL="203200">
              <a:spcBef>
                <a:spcPts val="525"/>
              </a:spcBef>
            </a:pPr>
            <a:r>
              <a:rPr sz="900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万象城</a:t>
            </a:r>
            <a:endParaRPr sz="9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04929" y="3295736"/>
            <a:ext cx="702469" cy="263366"/>
          </a:xfrm>
          <a:custGeom>
            <a:avLst/>
            <a:gdLst/>
            <a:ahLst/>
            <a:cxnLst/>
            <a:rect l="l" t="t" r="r" b="b"/>
            <a:pathLst>
              <a:path w="936625" h="351154">
                <a:moveTo>
                  <a:pt x="0" y="350913"/>
                </a:moveTo>
                <a:lnTo>
                  <a:pt x="936574" y="350913"/>
                </a:lnTo>
                <a:lnTo>
                  <a:pt x="936574" y="0"/>
                </a:lnTo>
                <a:lnTo>
                  <a:pt x="0" y="0"/>
                </a:lnTo>
                <a:lnTo>
                  <a:pt x="0" y="350913"/>
                </a:lnTo>
                <a:close/>
              </a:path>
            </a:pathLst>
          </a:custGeom>
          <a:solidFill>
            <a:srgbClr val="4D4B52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" name="object 12"/>
          <p:cNvSpPr txBox="1"/>
          <p:nvPr/>
        </p:nvSpPr>
        <p:spPr>
          <a:xfrm>
            <a:off x="2218373" y="3345657"/>
            <a:ext cx="47625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乐天广场</a:t>
            </a:r>
            <a:endParaRPr sz="9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79834" y="3906612"/>
            <a:ext cx="750094" cy="206306"/>
          </a:xfrm>
          <a:prstGeom prst="rect">
            <a:avLst/>
          </a:prstGeom>
          <a:solidFill>
            <a:srgbClr val="4D4B52"/>
          </a:solidFill>
        </p:spPr>
        <p:txBody>
          <a:bodyPr vert="horz" wrap="square" lIns="0" tIns="67151" rIns="0" bIns="0" rtlCol="0">
            <a:spAutoFit/>
          </a:bodyPr>
          <a:lstStyle/>
          <a:p>
            <a:pPr marL="202565">
              <a:spcBef>
                <a:spcPts val="530"/>
              </a:spcBef>
            </a:pPr>
            <a:r>
              <a:rPr sz="900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环球汇</a:t>
            </a:r>
            <a:endParaRPr sz="9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07519" y="4351534"/>
            <a:ext cx="750094" cy="206788"/>
          </a:xfrm>
          <a:prstGeom prst="rect">
            <a:avLst/>
          </a:prstGeom>
          <a:solidFill>
            <a:srgbClr val="4D4B52"/>
          </a:solidFill>
        </p:spPr>
        <p:txBody>
          <a:bodyPr vert="horz" wrap="square" lIns="0" tIns="67628" rIns="0" bIns="0" rtlCol="0">
            <a:spAutoFit/>
          </a:bodyPr>
          <a:lstStyle/>
          <a:p>
            <a:pPr algn="ctr">
              <a:spcBef>
                <a:spcPts val="535"/>
              </a:spcBef>
            </a:pPr>
            <a:r>
              <a:rPr sz="900" spc="-4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ICC</a:t>
            </a:r>
            <a:endParaRPr sz="9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76813" y="3834793"/>
            <a:ext cx="750094" cy="277672"/>
          </a:xfrm>
          <a:prstGeom prst="rect">
            <a:avLst/>
          </a:prstGeom>
          <a:solidFill>
            <a:srgbClr val="4D4B52"/>
          </a:solidFill>
        </p:spPr>
        <p:txBody>
          <a:bodyPr vert="horz" wrap="square" lIns="0" tIns="3334" rIns="0" bIns="0" rtlCol="0">
            <a:spAutoFit/>
          </a:bodyPr>
          <a:lstStyle/>
          <a:p>
            <a:pPr marL="145415" marR="140970">
              <a:lnSpc>
                <a:spcPts val="1080"/>
              </a:lnSpc>
              <a:spcBef>
                <a:spcPts val="25"/>
              </a:spcBef>
            </a:pPr>
            <a:r>
              <a:rPr sz="900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泰合国际 财富中心</a:t>
            </a:r>
            <a:endParaRPr sz="9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356008" y="1373410"/>
            <a:ext cx="984885" cy="1948815"/>
          </a:xfrm>
          <a:custGeom>
            <a:avLst/>
            <a:gdLst/>
            <a:ahLst/>
            <a:cxnLst/>
            <a:rect l="l" t="t" r="r" b="b"/>
            <a:pathLst>
              <a:path w="1313180" h="2598420">
                <a:moveTo>
                  <a:pt x="68199" y="2444877"/>
                </a:moveTo>
                <a:lnTo>
                  <a:pt x="0" y="2581148"/>
                </a:lnTo>
                <a:lnTo>
                  <a:pt x="34162" y="2598293"/>
                </a:lnTo>
                <a:lnTo>
                  <a:pt x="102235" y="2461895"/>
                </a:lnTo>
                <a:lnTo>
                  <a:pt x="68199" y="2444877"/>
                </a:lnTo>
                <a:close/>
              </a:path>
              <a:path w="1313180" h="2598420">
                <a:moveTo>
                  <a:pt x="187579" y="2206371"/>
                </a:moveTo>
                <a:lnTo>
                  <a:pt x="119380" y="2342642"/>
                </a:lnTo>
                <a:lnTo>
                  <a:pt x="153416" y="2359660"/>
                </a:lnTo>
                <a:lnTo>
                  <a:pt x="221615" y="2223389"/>
                </a:lnTo>
                <a:lnTo>
                  <a:pt x="187579" y="2206371"/>
                </a:lnTo>
                <a:close/>
              </a:path>
              <a:path w="1313180" h="2598420">
                <a:moveTo>
                  <a:pt x="306831" y="1967864"/>
                </a:moveTo>
                <a:lnTo>
                  <a:pt x="238760" y="2104136"/>
                </a:lnTo>
                <a:lnTo>
                  <a:pt x="272796" y="2121154"/>
                </a:lnTo>
                <a:lnTo>
                  <a:pt x="340994" y="1984883"/>
                </a:lnTo>
                <a:lnTo>
                  <a:pt x="306831" y="1967864"/>
                </a:lnTo>
                <a:close/>
              </a:path>
              <a:path w="1313180" h="2598420">
                <a:moveTo>
                  <a:pt x="426212" y="1729359"/>
                </a:moveTo>
                <a:lnTo>
                  <a:pt x="358013" y="1865630"/>
                </a:lnTo>
                <a:lnTo>
                  <a:pt x="392049" y="1882648"/>
                </a:lnTo>
                <a:lnTo>
                  <a:pt x="460248" y="1746377"/>
                </a:lnTo>
                <a:lnTo>
                  <a:pt x="426212" y="1729359"/>
                </a:lnTo>
                <a:close/>
              </a:path>
              <a:path w="1313180" h="2598420">
                <a:moveTo>
                  <a:pt x="545592" y="1490852"/>
                </a:moveTo>
                <a:lnTo>
                  <a:pt x="477393" y="1627124"/>
                </a:lnTo>
                <a:lnTo>
                  <a:pt x="511429" y="1644141"/>
                </a:lnTo>
                <a:lnTo>
                  <a:pt x="579628" y="1507871"/>
                </a:lnTo>
                <a:lnTo>
                  <a:pt x="545592" y="1490852"/>
                </a:lnTo>
                <a:close/>
              </a:path>
              <a:path w="1313180" h="2598420">
                <a:moveTo>
                  <a:pt x="664844" y="1252347"/>
                </a:moveTo>
                <a:lnTo>
                  <a:pt x="596646" y="1388617"/>
                </a:lnTo>
                <a:lnTo>
                  <a:pt x="630809" y="1405636"/>
                </a:lnTo>
                <a:lnTo>
                  <a:pt x="699007" y="1269364"/>
                </a:lnTo>
                <a:lnTo>
                  <a:pt x="664844" y="1252347"/>
                </a:lnTo>
                <a:close/>
              </a:path>
              <a:path w="1313180" h="2598420">
                <a:moveTo>
                  <a:pt x="784225" y="1013840"/>
                </a:moveTo>
                <a:lnTo>
                  <a:pt x="716026" y="1150112"/>
                </a:lnTo>
                <a:lnTo>
                  <a:pt x="750062" y="1167129"/>
                </a:lnTo>
                <a:lnTo>
                  <a:pt x="818261" y="1030859"/>
                </a:lnTo>
                <a:lnTo>
                  <a:pt x="784225" y="1013840"/>
                </a:lnTo>
                <a:close/>
              </a:path>
              <a:path w="1313180" h="2598420">
                <a:moveTo>
                  <a:pt x="903605" y="775335"/>
                </a:moveTo>
                <a:lnTo>
                  <a:pt x="835406" y="911606"/>
                </a:lnTo>
                <a:lnTo>
                  <a:pt x="869442" y="928624"/>
                </a:lnTo>
                <a:lnTo>
                  <a:pt x="937641" y="792352"/>
                </a:lnTo>
                <a:lnTo>
                  <a:pt x="903605" y="775335"/>
                </a:lnTo>
                <a:close/>
              </a:path>
              <a:path w="1313180" h="2598420">
                <a:moveTo>
                  <a:pt x="1022857" y="536828"/>
                </a:moveTo>
                <a:lnTo>
                  <a:pt x="954659" y="673100"/>
                </a:lnTo>
                <a:lnTo>
                  <a:pt x="988822" y="690117"/>
                </a:lnTo>
                <a:lnTo>
                  <a:pt x="1057021" y="553847"/>
                </a:lnTo>
                <a:lnTo>
                  <a:pt x="1022857" y="536828"/>
                </a:lnTo>
                <a:close/>
              </a:path>
              <a:path w="1313180" h="2598420">
                <a:moveTo>
                  <a:pt x="1142238" y="298323"/>
                </a:moveTo>
                <a:lnTo>
                  <a:pt x="1074039" y="434594"/>
                </a:lnTo>
                <a:lnTo>
                  <a:pt x="1108075" y="451612"/>
                </a:lnTo>
                <a:lnTo>
                  <a:pt x="1176274" y="315340"/>
                </a:lnTo>
                <a:lnTo>
                  <a:pt x="1142238" y="298323"/>
                </a:lnTo>
                <a:close/>
              </a:path>
              <a:path w="1313180" h="2598420">
                <a:moveTo>
                  <a:pt x="1244566" y="93793"/>
                </a:moveTo>
                <a:lnTo>
                  <a:pt x="1193419" y="196087"/>
                </a:lnTo>
                <a:lnTo>
                  <a:pt x="1227455" y="213106"/>
                </a:lnTo>
                <a:lnTo>
                  <a:pt x="1278593" y="110828"/>
                </a:lnTo>
                <a:lnTo>
                  <a:pt x="1244566" y="93793"/>
                </a:lnTo>
                <a:close/>
              </a:path>
              <a:path w="1313180" h="2598420">
                <a:moveTo>
                  <a:pt x="1312672" y="76708"/>
                </a:moveTo>
                <a:lnTo>
                  <a:pt x="1253109" y="76708"/>
                </a:lnTo>
                <a:lnTo>
                  <a:pt x="1287145" y="93725"/>
                </a:lnTo>
                <a:lnTo>
                  <a:pt x="1278593" y="110828"/>
                </a:lnTo>
                <a:lnTo>
                  <a:pt x="1312672" y="127888"/>
                </a:lnTo>
                <a:lnTo>
                  <a:pt x="1312672" y="76708"/>
                </a:lnTo>
                <a:close/>
              </a:path>
              <a:path w="1313180" h="2598420">
                <a:moveTo>
                  <a:pt x="1253109" y="76708"/>
                </a:moveTo>
                <a:lnTo>
                  <a:pt x="1244566" y="93793"/>
                </a:lnTo>
                <a:lnTo>
                  <a:pt x="1278593" y="110828"/>
                </a:lnTo>
                <a:lnTo>
                  <a:pt x="1287145" y="93725"/>
                </a:lnTo>
                <a:lnTo>
                  <a:pt x="1253109" y="76708"/>
                </a:lnTo>
                <a:close/>
              </a:path>
              <a:path w="1313180" h="2598420">
                <a:moveTo>
                  <a:pt x="1312672" y="0"/>
                </a:moveTo>
                <a:lnTo>
                  <a:pt x="1210437" y="76708"/>
                </a:lnTo>
                <a:lnTo>
                  <a:pt x="1244566" y="93793"/>
                </a:lnTo>
                <a:lnTo>
                  <a:pt x="1253109" y="76708"/>
                </a:lnTo>
                <a:lnTo>
                  <a:pt x="1312672" y="76708"/>
                </a:lnTo>
                <a:lnTo>
                  <a:pt x="1312672" y="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7" name="object 17"/>
          <p:cNvSpPr/>
          <p:nvPr/>
        </p:nvSpPr>
        <p:spPr>
          <a:xfrm>
            <a:off x="2726722" y="2041612"/>
            <a:ext cx="549973" cy="9194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8" name="object 18"/>
          <p:cNvSpPr/>
          <p:nvPr/>
        </p:nvSpPr>
        <p:spPr>
          <a:xfrm>
            <a:off x="1545641" y="2573178"/>
            <a:ext cx="756456" cy="819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9" name="object 19"/>
          <p:cNvSpPr txBox="1"/>
          <p:nvPr/>
        </p:nvSpPr>
        <p:spPr>
          <a:xfrm>
            <a:off x="4907471" y="856888"/>
            <a:ext cx="2935605" cy="36644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99695" indent="228600">
              <a:lnSpc>
                <a:spcPct val="150000"/>
              </a:lnSpc>
              <a:spcBef>
                <a:spcPts val="75"/>
              </a:spcBef>
            </a:pP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截至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目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前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攀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成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钢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板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块仅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剩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位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于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双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桥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子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立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交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东南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侧一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宗约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18亩 商业地块计划今年内上市外，其余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土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地均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已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全部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出</a:t>
            </a:r>
            <a:r>
              <a:rPr sz="750" dirty="0">
                <a:latin typeface="微软雅黑" panose="020B0503020204020204" pitchFamily="34" charset="-122"/>
                <a:cs typeface="微软雅黑" panose="020B0503020204020204" pitchFamily="34" charset="-122"/>
              </a:rPr>
              <a:t>让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sz="75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9525" marR="98425" indent="228600" algn="just">
              <a:lnSpc>
                <a:spcPct val="150000"/>
              </a:lnSpc>
            </a:pPr>
            <a:r>
              <a:rPr sz="750" b="1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泰合</a:t>
            </a:r>
            <a:r>
              <a:rPr sz="750" b="1" spc="3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国</a:t>
            </a:r>
            <a:r>
              <a:rPr sz="750" b="1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际</a:t>
            </a:r>
            <a:r>
              <a:rPr sz="750" b="1" spc="30" dirty="0">
                <a:latin typeface="微软雅黑" panose="020B0503020204020204" pitchFamily="34" charset="-122"/>
                <a:cs typeface="微软雅黑" panose="020B0503020204020204" pitchFamily="34" charset="-122"/>
              </a:rPr>
              <a:t>财</a:t>
            </a:r>
            <a:r>
              <a:rPr sz="750" b="1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富</a:t>
            </a:r>
            <a:r>
              <a:rPr sz="750" b="1" spc="30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中</a:t>
            </a:r>
            <a:r>
              <a:rPr sz="750" b="1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心</a:t>
            </a:r>
            <a:r>
              <a:rPr sz="750" b="1" spc="38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201</a:t>
            </a:r>
            <a:r>
              <a:rPr sz="75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1年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sz="75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2月</a:t>
            </a:r>
            <a:r>
              <a:rPr sz="750" spc="30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750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四</a:t>
            </a:r>
            <a:r>
              <a:rPr sz="750" spc="3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川</a:t>
            </a:r>
            <a:r>
              <a:rPr sz="750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泰</a:t>
            </a:r>
            <a:r>
              <a:rPr sz="750" spc="3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合</a:t>
            </a:r>
            <a:r>
              <a:rPr sz="75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以</a:t>
            </a:r>
            <a:r>
              <a:rPr sz="750" b="1" spc="-8" dirty="0">
                <a:latin typeface="微软雅黑" panose="020B0503020204020204" pitchFamily="34" charset="-122"/>
                <a:cs typeface="微软雅黑" panose="020B0503020204020204" pitchFamily="34" charset="-122"/>
              </a:rPr>
              <a:t>430</a:t>
            </a:r>
            <a:r>
              <a:rPr sz="750" b="1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0</a:t>
            </a:r>
            <a:r>
              <a:rPr sz="75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r>
              <a:rPr sz="750" dirty="0">
                <a:latin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sz="750" spc="344" dirty="0">
                <a:latin typeface="微软雅黑" panose="020B0503020204020204" pitchFamily="34" charset="-122"/>
                <a:cs typeface="微软雅黑" panose="020B0503020204020204" pitchFamily="34" charset="-122"/>
              </a:rPr>
              <a:t>㎡</a:t>
            </a:r>
            <a:r>
              <a:rPr sz="750" spc="-285" dirty="0">
                <a:latin typeface="微软雅黑" panose="020B0503020204020204" pitchFamily="34" charset="-122"/>
                <a:cs typeface="微软雅黑" panose="020B0503020204020204" pitchFamily="34" charset="-122"/>
              </a:rPr>
              <a:t>价 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格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取得该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地</a:t>
            </a:r>
            <a:r>
              <a:rPr sz="75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块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，用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地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面</a:t>
            </a:r>
            <a:r>
              <a:rPr sz="75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积</a:t>
            </a:r>
            <a:r>
              <a:rPr sz="750" dirty="0">
                <a:latin typeface="微软雅黑" panose="020B0503020204020204" pitchFamily="34" charset="-122"/>
                <a:cs typeface="微软雅黑" panose="020B0503020204020204" pitchFamily="34" charset="-122"/>
              </a:rPr>
              <a:t>5.08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万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方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，总建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面</a:t>
            </a:r>
            <a:r>
              <a:rPr sz="75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约43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万</a:t>
            </a:r>
            <a:r>
              <a:rPr sz="75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方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目前建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筑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主 体及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外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装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都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已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完</a:t>
            </a:r>
            <a:r>
              <a:rPr sz="750" dirty="0">
                <a:latin typeface="微软雅黑" panose="020B0503020204020204" pitchFamily="34" charset="-122"/>
                <a:cs typeface="微软雅黑" panose="020B0503020204020204" pitchFamily="34" charset="-122"/>
              </a:rPr>
              <a:t>成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预计</a:t>
            </a:r>
            <a:r>
              <a:rPr sz="75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月底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验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收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完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成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后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就将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启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动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内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部装</a:t>
            </a:r>
            <a:r>
              <a:rPr sz="75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修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，预计 今年底项目就能开业。</a:t>
            </a:r>
            <a:endParaRPr sz="75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9525" marR="98425" indent="228600">
              <a:lnSpc>
                <a:spcPct val="150000"/>
              </a:lnSpc>
            </a:pPr>
            <a:r>
              <a:rPr sz="750" b="1" spc="-8" dirty="0">
                <a:latin typeface="微软雅黑" panose="020B0503020204020204" pitchFamily="34" charset="-122"/>
                <a:cs typeface="微软雅黑" panose="020B0503020204020204" pitchFamily="34" charset="-122"/>
              </a:rPr>
              <a:t>I</a:t>
            </a:r>
            <a:r>
              <a:rPr sz="750" b="1" spc="-30" dirty="0">
                <a:latin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sz="750" b="1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sz="750" b="1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200</a:t>
            </a:r>
            <a:r>
              <a:rPr sz="75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7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新鸿基</a:t>
            </a:r>
            <a:r>
              <a:rPr sz="75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以</a:t>
            </a:r>
            <a:r>
              <a:rPr sz="750" b="1" spc="-8" dirty="0">
                <a:latin typeface="微软雅黑" panose="020B0503020204020204" pitchFamily="34" charset="-122"/>
                <a:cs typeface="微软雅黑" panose="020B0503020204020204" pitchFamily="34" charset="-122"/>
              </a:rPr>
              <a:t>276</a:t>
            </a:r>
            <a:r>
              <a:rPr sz="750" b="1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r>
              <a:rPr sz="750" dirty="0">
                <a:latin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sz="750" spc="326" dirty="0">
                <a:latin typeface="微软雅黑" panose="020B0503020204020204" pitchFamily="34" charset="-122"/>
                <a:cs typeface="微软雅黑" panose="020B0503020204020204" pitchFamily="34" charset="-122"/>
              </a:rPr>
              <a:t>㎡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价格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取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得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该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地块，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用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地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面</a:t>
            </a:r>
            <a:r>
              <a:rPr sz="750" spc="-293" dirty="0">
                <a:latin typeface="微软雅黑" panose="020B0503020204020204" pitchFamily="34" charset="-122"/>
                <a:cs typeface="微软雅黑" panose="020B0503020204020204" pitchFamily="34" charset="-122"/>
              </a:rPr>
              <a:t>积 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 17.2</a:t>
            </a:r>
            <a:r>
              <a:rPr sz="75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7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万方，总建面约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12</a:t>
            </a:r>
            <a:r>
              <a:rPr sz="75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万方。根据土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地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出让指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标，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将建高度不低</a:t>
            </a:r>
            <a:endParaRPr sz="75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9525" marR="3810">
              <a:lnSpc>
                <a:spcPct val="150000"/>
              </a:lnSpc>
              <a:spcBef>
                <a:spcPts val="5"/>
              </a:spcBef>
            </a:pP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于</a:t>
            </a:r>
            <a:r>
              <a:rPr sz="750" dirty="0">
                <a:latin typeface="微软雅黑" panose="020B0503020204020204" pitchFamily="34" charset="-122"/>
                <a:cs typeface="微软雅黑" panose="020B0503020204020204" pitchFamily="34" charset="-122"/>
              </a:rPr>
              <a:t>280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米的双子塔座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其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中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购物中心</a:t>
            </a:r>
            <a:r>
              <a:rPr sz="75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约</a:t>
            </a:r>
            <a:r>
              <a:rPr sz="750" dirty="0">
                <a:latin typeface="微软雅黑" panose="020B0503020204020204" pitchFamily="34" charset="-122"/>
                <a:cs typeface="微软雅黑" panose="020B0503020204020204" pitchFamily="34" charset="-122"/>
              </a:rPr>
              <a:t>16.5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万方，酒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店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约</a:t>
            </a:r>
            <a:r>
              <a:rPr sz="75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万方。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该 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项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目由新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鸿</a:t>
            </a:r>
            <a:r>
              <a:rPr sz="75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基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（40%）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、恒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基（30%）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、九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龙</a:t>
            </a:r>
            <a:r>
              <a:rPr sz="75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仓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（30%）联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合开</a:t>
            </a:r>
            <a:r>
              <a:rPr sz="75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发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。 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项目一期为住</a:t>
            </a:r>
            <a:r>
              <a:rPr sz="75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宅</a:t>
            </a:r>
            <a:r>
              <a:rPr sz="75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二、三</a:t>
            </a:r>
            <a:r>
              <a:rPr sz="750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期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均为综合体项</a:t>
            </a:r>
            <a:r>
              <a:rPr sz="750" spc="26" dirty="0">
                <a:latin typeface="微软雅黑" panose="020B0503020204020204" pitchFamily="34" charset="-122"/>
                <a:cs typeface="微软雅黑" panose="020B0503020204020204" pitchFamily="34" charset="-122"/>
              </a:rPr>
              <a:t>目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，包含住</a:t>
            </a:r>
            <a:r>
              <a:rPr sz="750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购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物中</a:t>
            </a:r>
            <a:r>
              <a:rPr sz="750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心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高 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端写字楼、酒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店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及部分住</a:t>
            </a:r>
            <a:r>
              <a:rPr sz="750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宅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。截至</a:t>
            </a:r>
            <a:r>
              <a:rPr sz="750" dirty="0">
                <a:latin typeface="微软雅黑" panose="020B0503020204020204" pitchFamily="34" charset="-122"/>
                <a:cs typeface="微软雅黑" panose="020B0503020204020204" pitchFamily="34" charset="-122"/>
              </a:rPr>
              <a:t>2019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年末，购物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中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心和公寓部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分 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都已经封顶，并开始安装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玻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璃幕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墙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，二期地块上的两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栋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商业</a:t>
            </a:r>
            <a:r>
              <a:rPr sz="750" dirty="0">
                <a:latin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办公塔 楼也已修建至地上20多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层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，购物中心预计开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业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时间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为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今</a:t>
            </a:r>
            <a:r>
              <a:rPr sz="75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12月，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但 受疫情影响，可能会延迟。</a:t>
            </a:r>
            <a:endParaRPr sz="75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38125">
              <a:spcBef>
                <a:spcPts val="450"/>
              </a:spcBef>
            </a:pPr>
            <a:r>
              <a:rPr sz="750" b="1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环球汇：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201</a:t>
            </a:r>
            <a:r>
              <a:rPr sz="750" spc="26" dirty="0">
                <a:latin typeface="微软雅黑" panose="020B0503020204020204" pitchFamily="34" charset="-122"/>
                <a:cs typeface="微软雅黑" panose="020B0503020204020204" pitchFamily="34" charset="-122"/>
              </a:rPr>
              <a:t>0</a:t>
            </a:r>
            <a:r>
              <a:rPr sz="75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sz="75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sz="750" spc="30" dirty="0">
                <a:latin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sz="75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750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香港</a:t>
            </a:r>
            <a:r>
              <a:rPr sz="750" spc="30" dirty="0">
                <a:latin typeface="微软雅黑" panose="020B0503020204020204" pitchFamily="34" charset="-122"/>
                <a:cs typeface="微软雅黑" panose="020B0503020204020204" pitchFamily="34" charset="-122"/>
              </a:rPr>
              <a:t>置</a:t>
            </a:r>
            <a:r>
              <a:rPr sz="750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地和</a:t>
            </a:r>
            <a:r>
              <a:rPr sz="750" spc="3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合</a:t>
            </a:r>
            <a:r>
              <a:rPr sz="750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景泰</a:t>
            </a:r>
            <a:r>
              <a:rPr sz="750" spc="3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富联</a:t>
            </a:r>
            <a:r>
              <a:rPr sz="750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合</a:t>
            </a:r>
            <a:r>
              <a:rPr sz="75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以</a:t>
            </a:r>
            <a:r>
              <a:rPr sz="750" b="1" spc="-8" dirty="0">
                <a:latin typeface="微软雅黑" panose="020B0503020204020204" pitchFamily="34" charset="-122"/>
                <a:cs typeface="微软雅黑" panose="020B0503020204020204" pitchFamily="34" charset="-122"/>
              </a:rPr>
              <a:t>420</a:t>
            </a:r>
            <a:r>
              <a:rPr sz="750" b="1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0</a:t>
            </a:r>
            <a:r>
              <a:rPr sz="75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endParaRPr sz="75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9525" marR="3810">
              <a:lnSpc>
                <a:spcPct val="150000"/>
              </a:lnSpc>
            </a:pPr>
            <a:r>
              <a:rPr sz="750" spc="326" dirty="0">
                <a:latin typeface="微软雅黑" panose="020B0503020204020204" pitchFamily="34" charset="-122"/>
                <a:cs typeface="微软雅黑" panose="020B0503020204020204" pitchFamily="34" charset="-122"/>
              </a:rPr>
              <a:t>㎡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价格取得该地块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用地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面</a:t>
            </a:r>
            <a:r>
              <a:rPr sz="75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积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19万方，总建面约90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万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方。项目由五 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星级酒店及公寓</a:t>
            </a:r>
            <a:r>
              <a:rPr sz="75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高端</a:t>
            </a:r>
            <a:r>
              <a:rPr sz="750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住</a:t>
            </a:r>
            <a:r>
              <a:rPr sz="75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宅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、甲级写字楼、国际时尚</a:t>
            </a:r>
            <a:r>
              <a:rPr sz="750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购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物中心组</a:t>
            </a:r>
            <a:r>
              <a:rPr sz="75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成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  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其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中购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物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中心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的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商业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建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筑面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积</a:t>
            </a:r>
            <a:r>
              <a:rPr sz="75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约</a:t>
            </a:r>
            <a:r>
              <a:rPr sz="75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万平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方</a:t>
            </a:r>
            <a:r>
              <a:rPr sz="75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米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环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球汇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已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经签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约</a:t>
            </a:r>
            <a:r>
              <a:rPr sz="75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凯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悦</a:t>
            </a:r>
            <a:endParaRPr sz="75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9525">
              <a:spcBef>
                <a:spcPts val="450"/>
              </a:spcBef>
            </a:pPr>
            <a:r>
              <a:rPr sz="750" dirty="0">
                <a:latin typeface="微软雅黑" panose="020B0503020204020204" pitchFamily="34" charset="-122"/>
                <a:cs typeface="微软雅黑" panose="020B0503020204020204" pitchFamily="34" charset="-122"/>
              </a:rPr>
              <a:t>集团旗下全新生活方式</a:t>
            </a:r>
            <a:r>
              <a:rPr sz="750" spc="-8" dirty="0">
                <a:latin typeface="微软雅黑" panose="020B0503020204020204" pitchFamily="34" charset="-122"/>
                <a:cs typeface="微软雅黑" panose="020B0503020204020204" pitchFamily="34" charset="-122"/>
              </a:rPr>
              <a:t>品牌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Hyatt</a:t>
            </a:r>
            <a:r>
              <a:rPr sz="750" spc="161" dirty="0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Centric，</a:t>
            </a:r>
            <a:r>
              <a:rPr sz="75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定位高端酒</a:t>
            </a:r>
            <a:r>
              <a:rPr sz="750" spc="-8" dirty="0">
                <a:latin typeface="微软雅黑" panose="020B0503020204020204" pitchFamily="34" charset="-122"/>
                <a:cs typeface="微软雅黑" panose="020B0503020204020204" pitchFamily="34" charset="-122"/>
              </a:rPr>
              <a:t>店</a:t>
            </a:r>
            <a:r>
              <a:rPr sz="750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。开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心麻</a:t>
            </a:r>
            <a:endParaRPr sz="75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9525">
              <a:spcBef>
                <a:spcPts val="450"/>
              </a:spcBef>
            </a:pP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花已签约进驻环球汇，这是其首次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进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入西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南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地区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开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办独</a:t>
            </a:r>
            <a:r>
              <a:rPr sz="75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家</a:t>
            </a:r>
            <a:r>
              <a:rPr sz="75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剧场</a:t>
            </a:r>
            <a:endParaRPr sz="75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93107" y="134969"/>
            <a:ext cx="6007894" cy="24628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39395">
              <a:spcBef>
                <a:spcPts val="75"/>
              </a:spcBef>
            </a:pPr>
            <a:r>
              <a:rPr sz="154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周边商业项目的情况 </a:t>
            </a:r>
            <a:endParaRPr sz="154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0"/>
            <a:ext cx="928116" cy="60121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" name="object 3"/>
          <p:cNvSpPr/>
          <p:nvPr/>
        </p:nvSpPr>
        <p:spPr>
          <a:xfrm>
            <a:off x="1490471" y="212597"/>
            <a:ext cx="155448" cy="155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1143001" y="0"/>
            <a:ext cx="850106" cy="466725"/>
          </a:xfrm>
          <a:custGeom>
            <a:avLst/>
            <a:gdLst/>
            <a:ahLst/>
            <a:cxnLst/>
            <a:rect l="l" t="t" r="r" b="b"/>
            <a:pathLst>
              <a:path w="1133475" h="622300">
                <a:moveTo>
                  <a:pt x="0" y="622300"/>
                </a:moveTo>
                <a:lnTo>
                  <a:pt x="1133475" y="622300"/>
                </a:lnTo>
                <a:lnTo>
                  <a:pt x="1133475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1915668" y="0"/>
            <a:ext cx="6085332" cy="601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4919473" y="212597"/>
            <a:ext cx="155447" cy="155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1993107" y="0"/>
            <a:ext cx="6007894" cy="466725"/>
          </a:xfrm>
          <a:custGeom>
            <a:avLst/>
            <a:gdLst/>
            <a:ahLst/>
            <a:cxnLst/>
            <a:rect l="l" t="t" r="r" b="b"/>
            <a:pathLst>
              <a:path w="8010525" h="622300">
                <a:moveTo>
                  <a:pt x="0" y="622300"/>
                </a:moveTo>
                <a:lnTo>
                  <a:pt x="8010525" y="622300"/>
                </a:lnTo>
                <a:lnTo>
                  <a:pt x="8010525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 txBox="1"/>
          <p:nvPr/>
        </p:nvSpPr>
        <p:spPr>
          <a:xfrm>
            <a:off x="1260015" y="99060"/>
            <a:ext cx="850106" cy="228428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>
              <a:spcBef>
                <a:spcPts val="100"/>
              </a:spcBef>
              <a:tabLst>
                <a:tab pos="440055" algn="l"/>
              </a:tabLst>
            </a:pPr>
            <a:r>
              <a:rPr lang="en-US" altLang="zh-CN" sz="1400" spc="-90" baseline="20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P</a:t>
            </a:r>
            <a:r>
              <a:rPr lang="en-US" altLang="zh-CN" sz="1400" spc="-17" baseline="20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ART       5</a:t>
            </a:r>
            <a:endParaRPr lang="en-US" altLang="zh-CN" sz="14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000821" y="99060"/>
            <a:ext cx="5915025" cy="24628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239395">
              <a:lnSpc>
                <a:spcPct val="100000"/>
              </a:lnSpc>
              <a:spcBef>
                <a:spcPts val="75"/>
              </a:spcBef>
            </a:pPr>
            <a:r>
              <a:rPr dirty="0"/>
              <a:t>周边写字楼的情况 </a:t>
            </a:r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622964" y="1314450"/>
            <a:ext cx="2269903" cy="210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" name="object 11"/>
          <p:cNvSpPr/>
          <p:nvPr/>
        </p:nvSpPr>
        <p:spPr>
          <a:xfrm>
            <a:off x="3943350" y="685800"/>
            <a:ext cx="3794015" cy="3143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" name="object 12"/>
          <p:cNvSpPr/>
          <p:nvPr/>
        </p:nvSpPr>
        <p:spPr>
          <a:xfrm>
            <a:off x="1786052" y="4163767"/>
            <a:ext cx="5957544" cy="5878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0"/>
            <a:ext cx="928116" cy="60121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" name="object 3"/>
          <p:cNvSpPr/>
          <p:nvPr/>
        </p:nvSpPr>
        <p:spPr>
          <a:xfrm>
            <a:off x="1490471" y="212597"/>
            <a:ext cx="155448" cy="155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1143001" y="0"/>
            <a:ext cx="850106" cy="466725"/>
          </a:xfrm>
          <a:custGeom>
            <a:avLst/>
            <a:gdLst/>
            <a:ahLst/>
            <a:cxnLst/>
            <a:rect l="l" t="t" r="r" b="b"/>
            <a:pathLst>
              <a:path w="1133475" h="622300">
                <a:moveTo>
                  <a:pt x="0" y="622300"/>
                </a:moveTo>
                <a:lnTo>
                  <a:pt x="1133475" y="622300"/>
                </a:lnTo>
                <a:lnTo>
                  <a:pt x="1133475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1915668" y="0"/>
            <a:ext cx="6085332" cy="601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4919473" y="212597"/>
            <a:ext cx="155447" cy="155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1993107" y="0"/>
            <a:ext cx="6007894" cy="466725"/>
          </a:xfrm>
          <a:custGeom>
            <a:avLst/>
            <a:gdLst/>
            <a:ahLst/>
            <a:cxnLst/>
            <a:rect l="l" t="t" r="r" b="b"/>
            <a:pathLst>
              <a:path w="8010525" h="622300">
                <a:moveTo>
                  <a:pt x="0" y="622300"/>
                </a:moveTo>
                <a:lnTo>
                  <a:pt x="8010525" y="622300"/>
                </a:lnTo>
                <a:lnTo>
                  <a:pt x="8010525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 txBox="1"/>
          <p:nvPr/>
        </p:nvSpPr>
        <p:spPr>
          <a:xfrm>
            <a:off x="1260015" y="92650"/>
            <a:ext cx="850106" cy="228428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>
              <a:spcBef>
                <a:spcPts val="100"/>
              </a:spcBef>
              <a:tabLst>
                <a:tab pos="440055" algn="l"/>
              </a:tabLst>
            </a:pPr>
            <a:r>
              <a:rPr lang="en-US" altLang="zh-CN" sz="1400" spc="-90" baseline="20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P</a:t>
            </a:r>
            <a:r>
              <a:rPr lang="en-US" altLang="zh-CN" sz="1400" spc="-17" baseline="20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ART       6</a:t>
            </a:r>
            <a:endParaRPr lang="en-US" altLang="zh-CN" sz="14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93107" y="134969"/>
            <a:ext cx="6007894" cy="24628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39395">
              <a:spcBef>
                <a:spcPts val="75"/>
              </a:spcBef>
            </a:pPr>
            <a:r>
              <a:rPr sz="154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周边星级酒店的情况 </a:t>
            </a:r>
            <a:endParaRPr sz="154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57350" y="685819"/>
            <a:ext cx="5943600" cy="40399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0"/>
            <a:ext cx="928116" cy="60121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" name="object 3"/>
          <p:cNvSpPr/>
          <p:nvPr/>
        </p:nvSpPr>
        <p:spPr>
          <a:xfrm>
            <a:off x="1490471" y="212597"/>
            <a:ext cx="155448" cy="155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1143001" y="0"/>
            <a:ext cx="850106" cy="466725"/>
          </a:xfrm>
          <a:custGeom>
            <a:avLst/>
            <a:gdLst/>
            <a:ahLst/>
            <a:cxnLst/>
            <a:rect l="l" t="t" r="r" b="b"/>
            <a:pathLst>
              <a:path w="1133475" h="622300">
                <a:moveTo>
                  <a:pt x="0" y="622300"/>
                </a:moveTo>
                <a:lnTo>
                  <a:pt x="1133475" y="622300"/>
                </a:lnTo>
                <a:lnTo>
                  <a:pt x="1133475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1915668" y="0"/>
            <a:ext cx="6085332" cy="601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4919473" y="212597"/>
            <a:ext cx="155447" cy="155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1993107" y="0"/>
            <a:ext cx="6007894" cy="466725"/>
          </a:xfrm>
          <a:custGeom>
            <a:avLst/>
            <a:gdLst/>
            <a:ahLst/>
            <a:cxnLst/>
            <a:rect l="l" t="t" r="r" b="b"/>
            <a:pathLst>
              <a:path w="8010525" h="622300">
                <a:moveTo>
                  <a:pt x="0" y="622300"/>
                </a:moveTo>
                <a:lnTo>
                  <a:pt x="8010525" y="622300"/>
                </a:lnTo>
                <a:lnTo>
                  <a:pt x="8010525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 txBox="1"/>
          <p:nvPr/>
        </p:nvSpPr>
        <p:spPr>
          <a:xfrm>
            <a:off x="1298449" y="78104"/>
            <a:ext cx="850106" cy="228428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>
              <a:spcBef>
                <a:spcPts val="100"/>
              </a:spcBef>
              <a:tabLst>
                <a:tab pos="440055" algn="l"/>
              </a:tabLst>
            </a:pPr>
            <a:r>
              <a:rPr lang="en-US" altLang="zh-CN" sz="1400" spc="-90" baseline="20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P</a:t>
            </a:r>
            <a:r>
              <a:rPr lang="en-US" altLang="zh-CN" sz="1400" spc="-17" baseline="20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ART       7</a:t>
            </a:r>
            <a:endParaRPr lang="en-US" altLang="zh-CN" sz="14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085975" y="108949"/>
            <a:ext cx="5915025" cy="24628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239395">
              <a:lnSpc>
                <a:spcPct val="100000"/>
              </a:lnSpc>
              <a:spcBef>
                <a:spcPts val="75"/>
              </a:spcBef>
            </a:pPr>
            <a:r>
              <a:rPr dirty="0"/>
              <a:t>周边土地市场的情况 </a:t>
            </a:r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560129" y="800100"/>
            <a:ext cx="2336197" cy="2171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" name="object 11"/>
          <p:cNvSpPr/>
          <p:nvPr/>
        </p:nvSpPr>
        <p:spPr>
          <a:xfrm>
            <a:off x="4024788" y="742950"/>
            <a:ext cx="3722275" cy="4114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" name="object 12"/>
          <p:cNvSpPr/>
          <p:nvPr/>
        </p:nvSpPr>
        <p:spPr>
          <a:xfrm>
            <a:off x="1527162" y="3086128"/>
            <a:ext cx="2402205" cy="16698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0"/>
            <a:ext cx="928116" cy="60121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" name="object 3"/>
          <p:cNvSpPr/>
          <p:nvPr/>
        </p:nvSpPr>
        <p:spPr>
          <a:xfrm>
            <a:off x="1490471" y="212597"/>
            <a:ext cx="155448" cy="155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1143001" y="0"/>
            <a:ext cx="850106" cy="466725"/>
          </a:xfrm>
          <a:custGeom>
            <a:avLst/>
            <a:gdLst/>
            <a:ahLst/>
            <a:cxnLst/>
            <a:rect l="l" t="t" r="r" b="b"/>
            <a:pathLst>
              <a:path w="1133475" h="622300">
                <a:moveTo>
                  <a:pt x="0" y="622300"/>
                </a:moveTo>
                <a:lnTo>
                  <a:pt x="1133475" y="622300"/>
                </a:lnTo>
                <a:lnTo>
                  <a:pt x="1133475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1915668" y="0"/>
            <a:ext cx="6085332" cy="601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4919473" y="212597"/>
            <a:ext cx="155447" cy="155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1993107" y="0"/>
            <a:ext cx="6007894" cy="466725"/>
          </a:xfrm>
          <a:custGeom>
            <a:avLst/>
            <a:gdLst/>
            <a:ahLst/>
            <a:cxnLst/>
            <a:rect l="l" t="t" r="r" b="b"/>
            <a:pathLst>
              <a:path w="8010525" h="622300">
                <a:moveTo>
                  <a:pt x="0" y="622300"/>
                </a:moveTo>
                <a:lnTo>
                  <a:pt x="8010525" y="622300"/>
                </a:lnTo>
                <a:lnTo>
                  <a:pt x="8010525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 txBox="1"/>
          <p:nvPr/>
        </p:nvSpPr>
        <p:spPr>
          <a:xfrm>
            <a:off x="1275816" y="99060"/>
            <a:ext cx="524828" cy="228428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>
              <a:spcBef>
                <a:spcPts val="100"/>
              </a:spcBef>
              <a:tabLst>
                <a:tab pos="440055" algn="l"/>
              </a:tabLst>
            </a:pPr>
            <a:r>
              <a:rPr lang="en-US" altLang="zh-CN" sz="1400" spc="-90" baseline="20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P</a:t>
            </a:r>
            <a:r>
              <a:rPr lang="en-US" altLang="zh-CN" sz="1400" spc="-17" baseline="20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ART       1</a:t>
            </a:r>
            <a:endParaRPr lang="en-US" altLang="zh-CN" sz="14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33459" y="-12087"/>
            <a:ext cx="5915025" cy="517449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239395">
              <a:lnSpc>
                <a:spcPct val="100000"/>
              </a:lnSpc>
              <a:spcBef>
                <a:spcPts val="75"/>
              </a:spcBef>
            </a:pPr>
            <a:r>
              <a:rPr dirty="0"/>
              <a:t>乐天成都项目区位图 </a:t>
            </a:r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688205" y="711042"/>
            <a:ext cx="3291364" cy="3724802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113665" indent="234315" algn="just">
              <a:lnSpc>
                <a:spcPct val="150000"/>
              </a:lnSpc>
              <a:spcBef>
                <a:spcPts val="70"/>
              </a:spcBef>
            </a:pP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乐天广场位于攀成钢板块，为成都的高端板</a:t>
            </a:r>
            <a:r>
              <a:rPr sz="90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块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。自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sz="900" spc="-8" dirty="0">
                <a:latin typeface="微软雅黑" panose="020B0503020204020204" pitchFamily="34" charset="-122"/>
                <a:cs typeface="微软雅黑" panose="020B0503020204020204" pitchFamily="34" charset="-122"/>
              </a:rPr>
              <a:t>0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0</a:t>
            </a:r>
            <a:r>
              <a:rPr sz="90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7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年  </a:t>
            </a:r>
            <a:r>
              <a:rPr sz="900" spc="-8" dirty="0">
                <a:latin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sz="900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月新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鸿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基拿下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攀成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钢板块的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地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块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起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先后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有十余个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高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端地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产 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品牌进</a:t>
            </a:r>
            <a:r>
              <a:rPr sz="900" spc="26" dirty="0">
                <a:latin typeface="微软雅黑" panose="020B0503020204020204" pitchFamily="34" charset="-122"/>
                <a:cs typeface="微软雅黑" panose="020B0503020204020204" pitchFamily="34" charset="-122"/>
              </a:rPr>
              <a:t>驻</a:t>
            </a:r>
            <a:r>
              <a:rPr sz="900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经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过十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几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年的发</a:t>
            </a:r>
            <a:r>
              <a:rPr sz="900" spc="3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展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该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板块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已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经发展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成</a:t>
            </a:r>
            <a:r>
              <a:rPr sz="900" spc="26" dirty="0">
                <a:latin typeface="微软雅黑" panose="020B0503020204020204" pitchFamily="34" charset="-122"/>
                <a:cs typeface="微软雅黑" panose="020B0503020204020204" pitchFamily="34" charset="-122"/>
              </a:rPr>
              <a:t>熟。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板块内 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除蓝润泷门项</a:t>
            </a:r>
            <a:r>
              <a:rPr sz="900" spc="38" dirty="0">
                <a:latin typeface="微软雅黑" panose="020B0503020204020204" pitchFamily="34" charset="-122"/>
                <a:cs typeface="微软雅黑" panose="020B0503020204020204" pitchFamily="34" charset="-122"/>
              </a:rPr>
              <a:t>目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sz="90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I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sz="900" spc="26" dirty="0">
                <a:latin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部分住宅产品还未开</a:t>
            </a:r>
            <a:r>
              <a:rPr sz="900" spc="38" dirty="0">
                <a:latin typeface="微软雅黑" panose="020B0503020204020204" pitchFamily="34" charset="-122"/>
                <a:cs typeface="微软雅黑" panose="020B0503020204020204" pitchFamily="34" charset="-122"/>
              </a:rPr>
              <a:t>售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，其余住宅项目 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均已全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部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清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盘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并基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本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建</a:t>
            </a:r>
            <a:r>
              <a:rPr sz="900" spc="26" dirty="0">
                <a:latin typeface="微软雅黑" panose="020B0503020204020204" pitchFamily="34" charset="-122"/>
                <a:cs typeface="微软雅黑" panose="020B0503020204020204" pitchFamily="34" charset="-122"/>
              </a:rPr>
              <a:t>成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据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链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家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显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示</a:t>
            </a:r>
            <a:r>
              <a:rPr sz="900" spc="26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攀成钢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板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块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天誉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仁 恒滨河湾等项目二手房价均在</a:t>
            </a:r>
            <a:r>
              <a:rPr sz="90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3.3w-4w/</a:t>
            </a:r>
            <a:r>
              <a:rPr sz="900" spc="390" dirty="0">
                <a:latin typeface="微软雅黑" panose="020B0503020204020204" pitchFamily="34" charset="-122"/>
                <a:cs typeface="微软雅黑" panose="020B0503020204020204" pitchFamily="34" charset="-122"/>
              </a:rPr>
              <a:t>㎡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上下。</a:t>
            </a:r>
            <a:endParaRPr sz="90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9525" indent="241300">
              <a:spcBef>
                <a:spcPts val="535"/>
              </a:spcBef>
            </a:pPr>
            <a:r>
              <a:rPr sz="900" b="1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地理位置</a:t>
            </a:r>
            <a:r>
              <a:rPr sz="900" b="1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位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于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锦江区东二环和东大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街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交界</a:t>
            </a:r>
            <a:r>
              <a:rPr sz="900" spc="3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处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，距离市中</a:t>
            </a:r>
            <a:endParaRPr sz="90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9525" marR="5080">
              <a:lnSpc>
                <a:spcPct val="150000"/>
              </a:lnSpc>
              <a:spcBef>
                <a:spcPts val="5"/>
              </a:spcBef>
            </a:pP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心春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熙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路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商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圈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约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3.5KM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。从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成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都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的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商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业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布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局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来</a:t>
            </a:r>
            <a:r>
              <a:rPr sz="900" spc="26" dirty="0">
                <a:latin typeface="微软雅黑" panose="020B0503020204020204" pitchFamily="34" charset="-122"/>
                <a:cs typeface="微软雅黑" panose="020B0503020204020204" pitchFamily="34" charset="-122"/>
              </a:rPr>
              <a:t>看，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较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多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运营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成 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功的商业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体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均布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局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于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二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环沿</a:t>
            </a:r>
            <a:r>
              <a:rPr sz="900" spc="30" dirty="0">
                <a:latin typeface="微软雅黑" panose="020B0503020204020204" pitchFamily="34" charset="-122"/>
                <a:cs typeface="微软雅黑" panose="020B0503020204020204" pitchFamily="34" charset="-122"/>
              </a:rPr>
              <a:t>线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如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伊藤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洋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华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堂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、金牛凯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德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广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场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、  SM</a:t>
            </a:r>
            <a:r>
              <a:rPr sz="90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广场、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锦</a:t>
            </a:r>
            <a:r>
              <a:rPr sz="90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华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万</a:t>
            </a:r>
            <a:r>
              <a:rPr sz="90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达</a:t>
            </a:r>
            <a:r>
              <a:rPr sz="90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广</a:t>
            </a:r>
            <a:r>
              <a:rPr sz="90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场、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王</a:t>
            </a:r>
            <a:r>
              <a:rPr sz="90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府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井</a:t>
            </a:r>
            <a:r>
              <a:rPr sz="90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购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物</a:t>
            </a:r>
            <a:r>
              <a:rPr sz="90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中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心</a:t>
            </a:r>
            <a:r>
              <a:rPr sz="90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sz="90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万象城等。</a:t>
            </a:r>
            <a:r>
              <a:rPr sz="90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而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东大 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街起始于春熙</a:t>
            </a:r>
            <a:r>
              <a:rPr sz="900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路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—盐市口商业圈，沿线商</a:t>
            </a:r>
            <a:r>
              <a:rPr sz="900" spc="26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业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、金融机构密布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。 总体来看，该地块地理位置优越。</a:t>
            </a:r>
            <a:endParaRPr sz="90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9525" marR="117475" indent="240030">
              <a:lnSpc>
                <a:spcPct val="149000"/>
              </a:lnSpc>
              <a:spcBef>
                <a:spcPts val="10"/>
              </a:spcBef>
            </a:pPr>
            <a:r>
              <a:rPr sz="900" b="1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交通</a:t>
            </a:r>
            <a:r>
              <a:rPr sz="900" b="1" spc="38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紧邻二环路，为</a:t>
            </a:r>
            <a:r>
              <a:rPr sz="900" spc="30" dirty="0">
                <a:latin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号线牛市口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站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地铁上盖物</a:t>
            </a:r>
            <a:r>
              <a:rPr sz="900" spc="45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业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距 离在建的</a:t>
            </a:r>
            <a:r>
              <a:rPr sz="90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号线东大路站约500米。</a:t>
            </a:r>
            <a:endParaRPr sz="90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48920">
              <a:spcBef>
                <a:spcPts val="545"/>
              </a:spcBef>
            </a:pPr>
            <a:r>
              <a:rPr sz="900" b="1" dirty="0">
                <a:latin typeface="微软雅黑" panose="020B0503020204020204" pitchFamily="34" charset="-122"/>
                <a:cs typeface="微软雅黑" panose="020B0503020204020204" pitchFamily="34" charset="-122"/>
              </a:rPr>
              <a:t>教育：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板块内优质教育资源丰富。</a:t>
            </a:r>
            <a:endParaRPr sz="90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50825" marR="3810" indent="-1270">
              <a:lnSpc>
                <a:spcPts val="1620"/>
              </a:lnSpc>
              <a:spcBef>
                <a:spcPts val="135"/>
              </a:spcBef>
            </a:pPr>
            <a:r>
              <a:rPr sz="900" b="1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商</a:t>
            </a:r>
            <a:r>
              <a:rPr sz="900" b="1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业</a:t>
            </a:r>
            <a:r>
              <a:rPr sz="900" b="1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周边商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业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发展较为缓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慢</a:t>
            </a:r>
            <a:r>
              <a:rPr sz="900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缺乏大型商业综合体供</a:t>
            </a:r>
            <a:r>
              <a:rPr sz="900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给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。 </a:t>
            </a:r>
            <a:r>
              <a:rPr sz="900" b="1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人口</a:t>
            </a:r>
            <a:r>
              <a:rPr sz="900" b="1" spc="19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结合区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域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常住人口及流动人</a:t>
            </a:r>
            <a:r>
              <a:rPr sz="900" spc="3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口</a:t>
            </a:r>
            <a:r>
              <a:rPr sz="900" spc="26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攀成钢区域商业将</a:t>
            </a:r>
            <a:endParaRPr sz="90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9525">
              <a:spcBef>
                <a:spcPts val="395"/>
              </a:spcBef>
            </a:pP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辐射的高端消费人口预计在15万</a:t>
            </a:r>
            <a:r>
              <a:rPr sz="90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-30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万左右。</a:t>
            </a:r>
            <a:endParaRPr sz="9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77952" y="1259615"/>
            <a:ext cx="3153728" cy="31401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" name="object 12"/>
          <p:cNvSpPr/>
          <p:nvPr/>
        </p:nvSpPr>
        <p:spPr>
          <a:xfrm>
            <a:off x="3326987" y="2957826"/>
            <a:ext cx="750094" cy="279083"/>
          </a:xfrm>
          <a:custGeom>
            <a:avLst/>
            <a:gdLst/>
            <a:ahLst/>
            <a:cxnLst/>
            <a:rect l="l" t="t" r="r" b="b"/>
            <a:pathLst>
              <a:path w="1000125" h="372110">
                <a:moveTo>
                  <a:pt x="0" y="371944"/>
                </a:moveTo>
                <a:lnTo>
                  <a:pt x="999667" y="371944"/>
                </a:lnTo>
                <a:lnTo>
                  <a:pt x="999667" y="0"/>
                </a:lnTo>
                <a:lnTo>
                  <a:pt x="0" y="0"/>
                </a:lnTo>
                <a:lnTo>
                  <a:pt x="0" y="371944"/>
                </a:lnTo>
                <a:close/>
              </a:path>
            </a:pathLst>
          </a:custGeom>
          <a:solidFill>
            <a:srgbClr val="4D4B52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" name="object 13"/>
          <p:cNvSpPr txBox="1"/>
          <p:nvPr/>
        </p:nvSpPr>
        <p:spPr>
          <a:xfrm>
            <a:off x="3326987" y="2947225"/>
            <a:ext cx="75009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03200" marR="197485">
              <a:spcBef>
                <a:spcPts val="75"/>
              </a:spcBef>
            </a:pPr>
            <a:r>
              <a:rPr sz="900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二环线 出入口</a:t>
            </a:r>
            <a:endParaRPr sz="9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54564" y="3349114"/>
            <a:ext cx="750094" cy="279083"/>
          </a:xfrm>
          <a:custGeom>
            <a:avLst/>
            <a:gdLst/>
            <a:ahLst/>
            <a:cxnLst/>
            <a:rect l="l" t="t" r="r" b="b"/>
            <a:pathLst>
              <a:path w="1000125" h="372110">
                <a:moveTo>
                  <a:pt x="0" y="371944"/>
                </a:moveTo>
                <a:lnTo>
                  <a:pt x="999667" y="371944"/>
                </a:lnTo>
                <a:lnTo>
                  <a:pt x="999667" y="0"/>
                </a:lnTo>
                <a:lnTo>
                  <a:pt x="0" y="0"/>
                </a:lnTo>
                <a:lnTo>
                  <a:pt x="0" y="371944"/>
                </a:lnTo>
                <a:close/>
              </a:path>
            </a:pathLst>
          </a:custGeom>
          <a:solidFill>
            <a:srgbClr val="4D4B52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object 15"/>
          <p:cNvSpPr txBox="1"/>
          <p:nvPr/>
        </p:nvSpPr>
        <p:spPr>
          <a:xfrm>
            <a:off x="3754564" y="3406902"/>
            <a:ext cx="75009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46050">
              <a:spcBef>
                <a:spcPts val="75"/>
              </a:spcBef>
            </a:pPr>
            <a:r>
              <a:rPr sz="900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乐天广场</a:t>
            </a:r>
            <a:endParaRPr sz="9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43622" y="1971894"/>
            <a:ext cx="750094" cy="277192"/>
          </a:xfrm>
          <a:prstGeom prst="rect">
            <a:avLst/>
          </a:prstGeom>
          <a:solidFill>
            <a:srgbClr val="4D4B52"/>
          </a:solidFill>
        </p:spPr>
        <p:txBody>
          <a:bodyPr vert="horz" wrap="square" lIns="0" tIns="2858" rIns="0" bIns="0" rtlCol="0">
            <a:spAutoFit/>
          </a:bodyPr>
          <a:lstStyle/>
          <a:p>
            <a:pPr marL="202565" marR="198120">
              <a:lnSpc>
                <a:spcPts val="1080"/>
              </a:lnSpc>
              <a:spcBef>
                <a:spcPts val="25"/>
              </a:spcBef>
            </a:pPr>
            <a:r>
              <a:rPr sz="900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春熙路 步行街</a:t>
            </a:r>
            <a:endParaRPr sz="9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47794" y="2267235"/>
            <a:ext cx="2416016" cy="1612583"/>
          </a:xfrm>
          <a:custGeom>
            <a:avLst/>
            <a:gdLst/>
            <a:ahLst/>
            <a:cxnLst/>
            <a:rect l="l" t="t" r="r" b="b"/>
            <a:pathLst>
              <a:path w="3221354" h="2150110">
                <a:moveTo>
                  <a:pt x="3220872" y="2150110"/>
                </a:moveTo>
                <a:lnTo>
                  <a:pt x="0" y="0"/>
                </a:lnTo>
              </a:path>
            </a:pathLst>
          </a:custGeom>
          <a:ln w="76200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8" name="object 18"/>
          <p:cNvSpPr/>
          <p:nvPr/>
        </p:nvSpPr>
        <p:spPr>
          <a:xfrm>
            <a:off x="2590037" y="3175861"/>
            <a:ext cx="645795" cy="510540"/>
          </a:xfrm>
          <a:custGeom>
            <a:avLst/>
            <a:gdLst/>
            <a:ahLst/>
            <a:cxnLst/>
            <a:rect l="l" t="t" r="r" b="b"/>
            <a:pathLst>
              <a:path w="861060" h="680720">
                <a:moveTo>
                  <a:pt x="680085" y="604519"/>
                </a:moveTo>
                <a:lnTo>
                  <a:pt x="680466" y="610869"/>
                </a:lnTo>
                <a:lnTo>
                  <a:pt x="680593" y="617219"/>
                </a:lnTo>
                <a:lnTo>
                  <a:pt x="680339" y="621029"/>
                </a:lnTo>
                <a:lnTo>
                  <a:pt x="697051" y="624839"/>
                </a:lnTo>
                <a:lnTo>
                  <a:pt x="729523" y="629919"/>
                </a:lnTo>
                <a:lnTo>
                  <a:pt x="745236" y="631189"/>
                </a:lnTo>
                <a:lnTo>
                  <a:pt x="744347" y="638809"/>
                </a:lnTo>
                <a:lnTo>
                  <a:pt x="760349" y="678179"/>
                </a:lnTo>
                <a:lnTo>
                  <a:pt x="765968" y="680719"/>
                </a:lnTo>
                <a:lnTo>
                  <a:pt x="771969" y="680719"/>
                </a:lnTo>
                <a:lnTo>
                  <a:pt x="778351" y="679449"/>
                </a:lnTo>
                <a:lnTo>
                  <a:pt x="785114" y="675639"/>
                </a:lnTo>
                <a:lnTo>
                  <a:pt x="789781" y="671829"/>
                </a:lnTo>
                <a:lnTo>
                  <a:pt x="793853" y="668019"/>
                </a:lnTo>
                <a:lnTo>
                  <a:pt x="772922" y="668019"/>
                </a:lnTo>
                <a:lnTo>
                  <a:pt x="766953" y="666749"/>
                </a:lnTo>
                <a:lnTo>
                  <a:pt x="763016" y="657859"/>
                </a:lnTo>
                <a:lnTo>
                  <a:pt x="761279" y="651509"/>
                </a:lnTo>
                <a:lnTo>
                  <a:pt x="760269" y="645159"/>
                </a:lnTo>
                <a:lnTo>
                  <a:pt x="759997" y="638809"/>
                </a:lnTo>
                <a:lnTo>
                  <a:pt x="760476" y="631189"/>
                </a:lnTo>
                <a:lnTo>
                  <a:pt x="774430" y="631189"/>
                </a:lnTo>
                <a:lnTo>
                  <a:pt x="788098" y="628649"/>
                </a:lnTo>
                <a:lnTo>
                  <a:pt x="801481" y="627379"/>
                </a:lnTo>
                <a:lnTo>
                  <a:pt x="814578" y="623569"/>
                </a:lnTo>
                <a:lnTo>
                  <a:pt x="812442" y="617219"/>
                </a:lnTo>
                <a:lnTo>
                  <a:pt x="763143" y="617219"/>
                </a:lnTo>
                <a:lnTo>
                  <a:pt x="763527" y="615949"/>
                </a:lnTo>
                <a:lnTo>
                  <a:pt x="747903" y="615949"/>
                </a:lnTo>
                <a:lnTo>
                  <a:pt x="715327" y="613409"/>
                </a:lnTo>
                <a:lnTo>
                  <a:pt x="698039" y="609599"/>
                </a:lnTo>
                <a:lnTo>
                  <a:pt x="680085" y="604519"/>
                </a:lnTo>
                <a:close/>
              </a:path>
              <a:path w="861060" h="680720">
                <a:moveTo>
                  <a:pt x="799592" y="641349"/>
                </a:moveTo>
                <a:lnTo>
                  <a:pt x="794706" y="646429"/>
                </a:lnTo>
                <a:lnTo>
                  <a:pt x="789940" y="651509"/>
                </a:lnTo>
                <a:lnTo>
                  <a:pt x="785268" y="656589"/>
                </a:lnTo>
                <a:lnTo>
                  <a:pt x="780669" y="660399"/>
                </a:lnTo>
                <a:lnTo>
                  <a:pt x="772922" y="668019"/>
                </a:lnTo>
                <a:lnTo>
                  <a:pt x="793853" y="668019"/>
                </a:lnTo>
                <a:lnTo>
                  <a:pt x="795210" y="666749"/>
                </a:lnTo>
                <a:lnTo>
                  <a:pt x="801401" y="661669"/>
                </a:lnTo>
                <a:lnTo>
                  <a:pt x="808355" y="654049"/>
                </a:lnTo>
                <a:lnTo>
                  <a:pt x="805815" y="651509"/>
                </a:lnTo>
                <a:lnTo>
                  <a:pt x="802894" y="646429"/>
                </a:lnTo>
                <a:lnTo>
                  <a:pt x="799592" y="641349"/>
                </a:lnTo>
                <a:close/>
              </a:path>
              <a:path w="861060" h="680720">
                <a:moveTo>
                  <a:pt x="809879" y="609599"/>
                </a:moveTo>
                <a:lnTo>
                  <a:pt x="798951" y="612139"/>
                </a:lnTo>
                <a:lnTo>
                  <a:pt x="787511" y="614679"/>
                </a:lnTo>
                <a:lnTo>
                  <a:pt x="763143" y="617219"/>
                </a:lnTo>
                <a:lnTo>
                  <a:pt x="812442" y="617219"/>
                </a:lnTo>
                <a:lnTo>
                  <a:pt x="809879" y="609599"/>
                </a:lnTo>
                <a:close/>
              </a:path>
              <a:path w="861060" h="680720">
                <a:moveTo>
                  <a:pt x="732536" y="546099"/>
                </a:moveTo>
                <a:lnTo>
                  <a:pt x="726440" y="557529"/>
                </a:lnTo>
                <a:lnTo>
                  <a:pt x="762889" y="576579"/>
                </a:lnTo>
                <a:lnTo>
                  <a:pt x="758029" y="588009"/>
                </a:lnTo>
                <a:lnTo>
                  <a:pt x="753919" y="598169"/>
                </a:lnTo>
                <a:lnTo>
                  <a:pt x="750548" y="607059"/>
                </a:lnTo>
                <a:lnTo>
                  <a:pt x="747903" y="615949"/>
                </a:lnTo>
                <a:lnTo>
                  <a:pt x="763527" y="615949"/>
                </a:lnTo>
                <a:lnTo>
                  <a:pt x="765450" y="609599"/>
                </a:lnTo>
                <a:lnTo>
                  <a:pt x="768365" y="600709"/>
                </a:lnTo>
                <a:lnTo>
                  <a:pt x="775970" y="584199"/>
                </a:lnTo>
                <a:lnTo>
                  <a:pt x="806873" y="584199"/>
                </a:lnTo>
                <a:lnTo>
                  <a:pt x="782320" y="571499"/>
                </a:lnTo>
                <a:lnTo>
                  <a:pt x="785655" y="565149"/>
                </a:lnTo>
                <a:lnTo>
                  <a:pt x="769366" y="565149"/>
                </a:lnTo>
                <a:lnTo>
                  <a:pt x="732536" y="546099"/>
                </a:lnTo>
                <a:close/>
              </a:path>
              <a:path w="861060" h="680720">
                <a:moveTo>
                  <a:pt x="806873" y="584199"/>
                </a:moveTo>
                <a:lnTo>
                  <a:pt x="775970" y="584199"/>
                </a:lnTo>
                <a:lnTo>
                  <a:pt x="834771" y="614679"/>
                </a:lnTo>
                <a:lnTo>
                  <a:pt x="841248" y="601979"/>
                </a:lnTo>
                <a:lnTo>
                  <a:pt x="806873" y="584199"/>
                </a:lnTo>
                <a:close/>
              </a:path>
              <a:path w="861060" h="680720">
                <a:moveTo>
                  <a:pt x="641731" y="561339"/>
                </a:moveTo>
                <a:lnTo>
                  <a:pt x="636778" y="575309"/>
                </a:lnTo>
                <a:lnTo>
                  <a:pt x="651920" y="580389"/>
                </a:lnTo>
                <a:lnTo>
                  <a:pt x="682158" y="593089"/>
                </a:lnTo>
                <a:lnTo>
                  <a:pt x="697230" y="598169"/>
                </a:lnTo>
                <a:lnTo>
                  <a:pt x="699897" y="595629"/>
                </a:lnTo>
                <a:lnTo>
                  <a:pt x="702818" y="591819"/>
                </a:lnTo>
                <a:lnTo>
                  <a:pt x="706120" y="586739"/>
                </a:lnTo>
                <a:lnTo>
                  <a:pt x="641731" y="561339"/>
                </a:lnTo>
                <a:close/>
              </a:path>
              <a:path w="861060" h="680720">
                <a:moveTo>
                  <a:pt x="825547" y="547369"/>
                </a:moveTo>
                <a:lnTo>
                  <a:pt x="796925" y="547369"/>
                </a:lnTo>
                <a:lnTo>
                  <a:pt x="854075" y="579119"/>
                </a:lnTo>
                <a:lnTo>
                  <a:pt x="860552" y="566419"/>
                </a:lnTo>
                <a:lnTo>
                  <a:pt x="825547" y="547369"/>
                </a:lnTo>
                <a:close/>
              </a:path>
              <a:path w="861060" h="680720">
                <a:moveTo>
                  <a:pt x="562382" y="506729"/>
                </a:moveTo>
                <a:lnTo>
                  <a:pt x="540385" y="506729"/>
                </a:lnTo>
                <a:lnTo>
                  <a:pt x="599694" y="549909"/>
                </a:lnTo>
                <a:lnTo>
                  <a:pt x="592328" y="560069"/>
                </a:lnTo>
                <a:lnTo>
                  <a:pt x="604012" y="568959"/>
                </a:lnTo>
                <a:lnTo>
                  <a:pt x="625663" y="538479"/>
                </a:lnTo>
                <a:lnTo>
                  <a:pt x="607314" y="538479"/>
                </a:lnTo>
                <a:lnTo>
                  <a:pt x="562382" y="506729"/>
                </a:lnTo>
                <a:close/>
              </a:path>
              <a:path w="861060" h="680720">
                <a:moveTo>
                  <a:pt x="764286" y="450849"/>
                </a:moveTo>
                <a:lnTo>
                  <a:pt x="744813" y="462279"/>
                </a:lnTo>
                <a:lnTo>
                  <a:pt x="726805" y="472439"/>
                </a:lnTo>
                <a:lnTo>
                  <a:pt x="710297" y="480059"/>
                </a:lnTo>
                <a:lnTo>
                  <a:pt x="695325" y="485139"/>
                </a:lnTo>
                <a:lnTo>
                  <a:pt x="690753" y="497839"/>
                </a:lnTo>
                <a:lnTo>
                  <a:pt x="696749" y="501649"/>
                </a:lnTo>
                <a:lnTo>
                  <a:pt x="702913" y="505459"/>
                </a:lnTo>
                <a:lnTo>
                  <a:pt x="709219" y="509269"/>
                </a:lnTo>
                <a:lnTo>
                  <a:pt x="715645" y="513079"/>
                </a:lnTo>
                <a:lnTo>
                  <a:pt x="702192" y="519429"/>
                </a:lnTo>
                <a:lnTo>
                  <a:pt x="689848" y="523239"/>
                </a:lnTo>
                <a:lnTo>
                  <a:pt x="678622" y="527049"/>
                </a:lnTo>
                <a:lnTo>
                  <a:pt x="668528" y="529589"/>
                </a:lnTo>
                <a:lnTo>
                  <a:pt x="699404" y="561339"/>
                </a:lnTo>
                <a:lnTo>
                  <a:pt x="713359" y="567689"/>
                </a:lnTo>
                <a:lnTo>
                  <a:pt x="719963" y="560069"/>
                </a:lnTo>
                <a:lnTo>
                  <a:pt x="723265" y="557529"/>
                </a:lnTo>
                <a:lnTo>
                  <a:pt x="713124" y="552449"/>
                </a:lnTo>
                <a:lnTo>
                  <a:pt x="703675" y="547369"/>
                </a:lnTo>
                <a:lnTo>
                  <a:pt x="694940" y="543559"/>
                </a:lnTo>
                <a:lnTo>
                  <a:pt x="686943" y="538479"/>
                </a:lnTo>
                <a:lnTo>
                  <a:pt x="704088" y="533399"/>
                </a:lnTo>
                <a:lnTo>
                  <a:pt x="722376" y="525779"/>
                </a:lnTo>
                <a:lnTo>
                  <a:pt x="741807" y="516889"/>
                </a:lnTo>
                <a:lnTo>
                  <a:pt x="762381" y="507999"/>
                </a:lnTo>
                <a:lnTo>
                  <a:pt x="761711" y="506729"/>
                </a:lnTo>
                <a:lnTo>
                  <a:pt x="729107" y="506729"/>
                </a:lnTo>
                <a:lnTo>
                  <a:pt x="722630" y="502919"/>
                </a:lnTo>
                <a:lnTo>
                  <a:pt x="709930" y="494029"/>
                </a:lnTo>
                <a:lnTo>
                  <a:pt x="723003" y="488949"/>
                </a:lnTo>
                <a:lnTo>
                  <a:pt x="737838" y="482599"/>
                </a:lnTo>
                <a:lnTo>
                  <a:pt x="754435" y="473709"/>
                </a:lnTo>
                <a:lnTo>
                  <a:pt x="772795" y="464819"/>
                </a:lnTo>
                <a:lnTo>
                  <a:pt x="764286" y="450849"/>
                </a:lnTo>
                <a:close/>
              </a:path>
              <a:path w="861060" h="680720">
                <a:moveTo>
                  <a:pt x="759714" y="510539"/>
                </a:moveTo>
                <a:lnTo>
                  <a:pt x="753618" y="523239"/>
                </a:lnTo>
                <a:lnTo>
                  <a:pt x="783971" y="539749"/>
                </a:lnTo>
                <a:lnTo>
                  <a:pt x="779974" y="546099"/>
                </a:lnTo>
                <a:lnTo>
                  <a:pt x="776192" y="552449"/>
                </a:lnTo>
                <a:lnTo>
                  <a:pt x="772648" y="558799"/>
                </a:lnTo>
                <a:lnTo>
                  <a:pt x="769366" y="565149"/>
                </a:lnTo>
                <a:lnTo>
                  <a:pt x="785655" y="565149"/>
                </a:lnTo>
                <a:lnTo>
                  <a:pt x="789193" y="560069"/>
                </a:lnTo>
                <a:lnTo>
                  <a:pt x="792946" y="553719"/>
                </a:lnTo>
                <a:lnTo>
                  <a:pt x="796925" y="547369"/>
                </a:lnTo>
                <a:lnTo>
                  <a:pt x="825547" y="547369"/>
                </a:lnTo>
                <a:lnTo>
                  <a:pt x="804545" y="535939"/>
                </a:lnTo>
                <a:lnTo>
                  <a:pt x="809219" y="528319"/>
                </a:lnTo>
                <a:lnTo>
                  <a:pt x="791337" y="528319"/>
                </a:lnTo>
                <a:lnTo>
                  <a:pt x="759714" y="510539"/>
                </a:lnTo>
                <a:close/>
              </a:path>
              <a:path w="861060" h="680720">
                <a:moveTo>
                  <a:pt x="848233" y="514349"/>
                </a:moveTo>
                <a:lnTo>
                  <a:pt x="836041" y="516889"/>
                </a:lnTo>
                <a:lnTo>
                  <a:pt x="841057" y="532129"/>
                </a:lnTo>
                <a:lnTo>
                  <a:pt x="843577" y="541019"/>
                </a:lnTo>
                <a:lnTo>
                  <a:pt x="846074" y="551179"/>
                </a:lnTo>
                <a:lnTo>
                  <a:pt x="859917" y="547369"/>
                </a:lnTo>
                <a:lnTo>
                  <a:pt x="857109" y="538479"/>
                </a:lnTo>
                <a:lnTo>
                  <a:pt x="854217" y="529589"/>
                </a:lnTo>
                <a:lnTo>
                  <a:pt x="851255" y="521969"/>
                </a:lnTo>
                <a:lnTo>
                  <a:pt x="848233" y="514349"/>
                </a:lnTo>
                <a:close/>
              </a:path>
              <a:path w="861060" h="680720">
                <a:moveTo>
                  <a:pt x="599958" y="454659"/>
                </a:moveTo>
                <a:lnTo>
                  <a:pt x="577596" y="454659"/>
                </a:lnTo>
                <a:lnTo>
                  <a:pt x="636905" y="497839"/>
                </a:lnTo>
                <a:lnTo>
                  <a:pt x="607314" y="538479"/>
                </a:lnTo>
                <a:lnTo>
                  <a:pt x="625663" y="538479"/>
                </a:lnTo>
                <a:lnTo>
                  <a:pt x="656336" y="495299"/>
                </a:lnTo>
                <a:lnTo>
                  <a:pt x="599958" y="454659"/>
                </a:lnTo>
                <a:close/>
              </a:path>
              <a:path w="861060" h="680720">
                <a:moveTo>
                  <a:pt x="816229" y="490219"/>
                </a:moveTo>
                <a:lnTo>
                  <a:pt x="809321" y="500379"/>
                </a:lnTo>
                <a:lnTo>
                  <a:pt x="802878" y="510539"/>
                </a:lnTo>
                <a:lnTo>
                  <a:pt x="796887" y="519429"/>
                </a:lnTo>
                <a:lnTo>
                  <a:pt x="791337" y="528319"/>
                </a:lnTo>
                <a:lnTo>
                  <a:pt x="809219" y="528319"/>
                </a:lnTo>
                <a:lnTo>
                  <a:pt x="809998" y="527049"/>
                </a:lnTo>
                <a:lnTo>
                  <a:pt x="815879" y="518159"/>
                </a:lnTo>
                <a:lnTo>
                  <a:pt x="822190" y="509269"/>
                </a:lnTo>
                <a:lnTo>
                  <a:pt x="828929" y="499109"/>
                </a:lnTo>
                <a:lnTo>
                  <a:pt x="816229" y="490219"/>
                </a:lnTo>
                <a:close/>
              </a:path>
              <a:path w="861060" h="680720">
                <a:moveTo>
                  <a:pt x="573532" y="435609"/>
                </a:moveTo>
                <a:lnTo>
                  <a:pt x="521081" y="509269"/>
                </a:lnTo>
                <a:lnTo>
                  <a:pt x="532892" y="518159"/>
                </a:lnTo>
                <a:lnTo>
                  <a:pt x="540385" y="506729"/>
                </a:lnTo>
                <a:lnTo>
                  <a:pt x="562382" y="506729"/>
                </a:lnTo>
                <a:lnTo>
                  <a:pt x="548005" y="496569"/>
                </a:lnTo>
                <a:lnTo>
                  <a:pt x="577596" y="454659"/>
                </a:lnTo>
                <a:lnTo>
                  <a:pt x="599958" y="454659"/>
                </a:lnTo>
                <a:lnTo>
                  <a:pt x="573532" y="435609"/>
                </a:lnTo>
                <a:close/>
              </a:path>
              <a:path w="861060" h="680720">
                <a:moveTo>
                  <a:pt x="755015" y="494029"/>
                </a:moveTo>
                <a:lnTo>
                  <a:pt x="748252" y="497839"/>
                </a:lnTo>
                <a:lnTo>
                  <a:pt x="741680" y="501649"/>
                </a:lnTo>
                <a:lnTo>
                  <a:pt x="735298" y="504189"/>
                </a:lnTo>
                <a:lnTo>
                  <a:pt x="729107" y="506729"/>
                </a:lnTo>
                <a:lnTo>
                  <a:pt x="761711" y="506729"/>
                </a:lnTo>
                <a:lnTo>
                  <a:pt x="755015" y="494029"/>
                </a:lnTo>
                <a:close/>
              </a:path>
              <a:path w="861060" h="680720">
                <a:moveTo>
                  <a:pt x="661343" y="389889"/>
                </a:moveTo>
                <a:lnTo>
                  <a:pt x="636524" y="389889"/>
                </a:lnTo>
                <a:lnTo>
                  <a:pt x="678561" y="420369"/>
                </a:lnTo>
                <a:lnTo>
                  <a:pt x="658241" y="448309"/>
                </a:lnTo>
                <a:lnTo>
                  <a:pt x="653623" y="457199"/>
                </a:lnTo>
                <a:lnTo>
                  <a:pt x="652922" y="466089"/>
                </a:lnTo>
                <a:lnTo>
                  <a:pt x="656151" y="473709"/>
                </a:lnTo>
                <a:lnTo>
                  <a:pt x="663321" y="480059"/>
                </a:lnTo>
                <a:lnTo>
                  <a:pt x="680339" y="492759"/>
                </a:lnTo>
                <a:lnTo>
                  <a:pt x="690753" y="482599"/>
                </a:lnTo>
                <a:lnTo>
                  <a:pt x="684022" y="477519"/>
                </a:lnTo>
                <a:lnTo>
                  <a:pt x="678180" y="473709"/>
                </a:lnTo>
                <a:lnTo>
                  <a:pt x="673481" y="469899"/>
                </a:lnTo>
                <a:lnTo>
                  <a:pt x="668020" y="466089"/>
                </a:lnTo>
                <a:lnTo>
                  <a:pt x="667131" y="461009"/>
                </a:lnTo>
                <a:lnTo>
                  <a:pt x="670941" y="455929"/>
                </a:lnTo>
                <a:lnTo>
                  <a:pt x="698754" y="416559"/>
                </a:lnTo>
                <a:lnTo>
                  <a:pt x="661343" y="389889"/>
                </a:lnTo>
                <a:close/>
              </a:path>
              <a:path w="861060" h="680720">
                <a:moveTo>
                  <a:pt x="536956" y="422909"/>
                </a:moveTo>
                <a:lnTo>
                  <a:pt x="506444" y="448309"/>
                </a:lnTo>
                <a:lnTo>
                  <a:pt x="491414" y="459739"/>
                </a:lnTo>
                <a:lnTo>
                  <a:pt x="476504" y="469899"/>
                </a:lnTo>
                <a:lnTo>
                  <a:pt x="486664" y="483869"/>
                </a:lnTo>
                <a:lnTo>
                  <a:pt x="504237" y="469899"/>
                </a:lnTo>
                <a:lnTo>
                  <a:pt x="520001" y="457199"/>
                </a:lnTo>
                <a:lnTo>
                  <a:pt x="533955" y="445769"/>
                </a:lnTo>
                <a:lnTo>
                  <a:pt x="546100" y="436879"/>
                </a:lnTo>
                <a:lnTo>
                  <a:pt x="543433" y="433069"/>
                </a:lnTo>
                <a:lnTo>
                  <a:pt x="540385" y="427989"/>
                </a:lnTo>
                <a:lnTo>
                  <a:pt x="536956" y="422909"/>
                </a:lnTo>
                <a:close/>
              </a:path>
              <a:path w="861060" h="680720">
                <a:moveTo>
                  <a:pt x="419735" y="414019"/>
                </a:moveTo>
                <a:lnTo>
                  <a:pt x="417576" y="419099"/>
                </a:lnTo>
                <a:lnTo>
                  <a:pt x="415163" y="424179"/>
                </a:lnTo>
                <a:lnTo>
                  <a:pt x="412623" y="429259"/>
                </a:lnTo>
                <a:lnTo>
                  <a:pt x="418719" y="433069"/>
                </a:lnTo>
                <a:lnTo>
                  <a:pt x="424053" y="436879"/>
                </a:lnTo>
                <a:lnTo>
                  <a:pt x="428625" y="440689"/>
                </a:lnTo>
                <a:lnTo>
                  <a:pt x="437128" y="444499"/>
                </a:lnTo>
                <a:lnTo>
                  <a:pt x="445119" y="444499"/>
                </a:lnTo>
                <a:lnTo>
                  <a:pt x="452610" y="440689"/>
                </a:lnTo>
                <a:lnTo>
                  <a:pt x="459613" y="433069"/>
                </a:lnTo>
                <a:lnTo>
                  <a:pt x="461425" y="430529"/>
                </a:lnTo>
                <a:lnTo>
                  <a:pt x="439928" y="430529"/>
                </a:lnTo>
                <a:lnTo>
                  <a:pt x="429895" y="422909"/>
                </a:lnTo>
                <a:lnTo>
                  <a:pt x="425069" y="419099"/>
                </a:lnTo>
                <a:lnTo>
                  <a:pt x="419735" y="414019"/>
                </a:lnTo>
                <a:close/>
              </a:path>
              <a:path w="861060" h="680720">
                <a:moveTo>
                  <a:pt x="483108" y="334009"/>
                </a:moveTo>
                <a:lnTo>
                  <a:pt x="475234" y="345439"/>
                </a:lnTo>
                <a:lnTo>
                  <a:pt x="494919" y="359409"/>
                </a:lnTo>
                <a:lnTo>
                  <a:pt x="444881" y="429259"/>
                </a:lnTo>
                <a:lnTo>
                  <a:pt x="439928" y="430529"/>
                </a:lnTo>
                <a:lnTo>
                  <a:pt x="461425" y="430529"/>
                </a:lnTo>
                <a:lnTo>
                  <a:pt x="506730" y="367029"/>
                </a:lnTo>
                <a:lnTo>
                  <a:pt x="529702" y="367029"/>
                </a:lnTo>
                <a:lnTo>
                  <a:pt x="483108" y="334009"/>
                </a:lnTo>
                <a:close/>
              </a:path>
              <a:path w="861060" h="680720">
                <a:moveTo>
                  <a:pt x="632841" y="369569"/>
                </a:moveTo>
                <a:lnTo>
                  <a:pt x="608171" y="402589"/>
                </a:lnTo>
                <a:lnTo>
                  <a:pt x="586755" y="412749"/>
                </a:lnTo>
                <a:lnTo>
                  <a:pt x="570966" y="412749"/>
                </a:lnTo>
                <a:lnTo>
                  <a:pt x="571373" y="417829"/>
                </a:lnTo>
                <a:lnTo>
                  <a:pt x="572389" y="427989"/>
                </a:lnTo>
                <a:lnTo>
                  <a:pt x="590391" y="427989"/>
                </a:lnTo>
                <a:lnTo>
                  <a:pt x="619430" y="412749"/>
                </a:lnTo>
                <a:lnTo>
                  <a:pt x="579268" y="412749"/>
                </a:lnTo>
                <a:lnTo>
                  <a:pt x="570865" y="411479"/>
                </a:lnTo>
                <a:lnTo>
                  <a:pt x="620670" y="411479"/>
                </a:lnTo>
                <a:lnTo>
                  <a:pt x="623151" y="408939"/>
                </a:lnTo>
                <a:lnTo>
                  <a:pt x="636524" y="389889"/>
                </a:lnTo>
                <a:lnTo>
                  <a:pt x="661343" y="389889"/>
                </a:lnTo>
                <a:lnTo>
                  <a:pt x="632841" y="369569"/>
                </a:lnTo>
                <a:close/>
              </a:path>
              <a:path w="861060" h="680720">
                <a:moveTo>
                  <a:pt x="363093" y="359409"/>
                </a:moveTo>
                <a:lnTo>
                  <a:pt x="357505" y="374649"/>
                </a:lnTo>
                <a:lnTo>
                  <a:pt x="394303" y="392429"/>
                </a:lnTo>
                <a:lnTo>
                  <a:pt x="432435" y="412749"/>
                </a:lnTo>
                <a:lnTo>
                  <a:pt x="434467" y="408939"/>
                </a:lnTo>
                <a:lnTo>
                  <a:pt x="437134" y="405129"/>
                </a:lnTo>
                <a:lnTo>
                  <a:pt x="440309" y="401319"/>
                </a:lnTo>
                <a:lnTo>
                  <a:pt x="432119" y="397509"/>
                </a:lnTo>
                <a:lnTo>
                  <a:pt x="423941" y="392429"/>
                </a:lnTo>
                <a:lnTo>
                  <a:pt x="407670" y="384809"/>
                </a:lnTo>
                <a:lnTo>
                  <a:pt x="413040" y="377189"/>
                </a:lnTo>
                <a:lnTo>
                  <a:pt x="395097" y="377189"/>
                </a:lnTo>
                <a:lnTo>
                  <a:pt x="387095" y="373379"/>
                </a:lnTo>
                <a:lnTo>
                  <a:pt x="379094" y="368299"/>
                </a:lnTo>
                <a:lnTo>
                  <a:pt x="363093" y="359409"/>
                </a:lnTo>
                <a:close/>
              </a:path>
              <a:path w="861060" h="680720">
                <a:moveTo>
                  <a:pt x="550545" y="368299"/>
                </a:moveTo>
                <a:lnTo>
                  <a:pt x="536575" y="370839"/>
                </a:lnTo>
                <a:lnTo>
                  <a:pt x="538861" y="378459"/>
                </a:lnTo>
                <a:lnTo>
                  <a:pt x="541337" y="388619"/>
                </a:lnTo>
                <a:lnTo>
                  <a:pt x="544004" y="398779"/>
                </a:lnTo>
                <a:lnTo>
                  <a:pt x="546862" y="411479"/>
                </a:lnTo>
                <a:lnTo>
                  <a:pt x="551688" y="410209"/>
                </a:lnTo>
                <a:lnTo>
                  <a:pt x="556895" y="408939"/>
                </a:lnTo>
                <a:lnTo>
                  <a:pt x="562610" y="407669"/>
                </a:lnTo>
                <a:lnTo>
                  <a:pt x="559939" y="398779"/>
                </a:lnTo>
                <a:lnTo>
                  <a:pt x="557053" y="388619"/>
                </a:lnTo>
                <a:lnTo>
                  <a:pt x="553930" y="378459"/>
                </a:lnTo>
                <a:lnTo>
                  <a:pt x="550545" y="368299"/>
                </a:lnTo>
                <a:close/>
              </a:path>
              <a:path w="861060" h="680720">
                <a:moveTo>
                  <a:pt x="393157" y="302259"/>
                </a:moveTo>
                <a:lnTo>
                  <a:pt x="375793" y="302259"/>
                </a:lnTo>
                <a:lnTo>
                  <a:pt x="326771" y="370839"/>
                </a:lnTo>
                <a:lnTo>
                  <a:pt x="338582" y="379729"/>
                </a:lnTo>
                <a:lnTo>
                  <a:pt x="393157" y="302259"/>
                </a:lnTo>
                <a:close/>
              </a:path>
              <a:path w="861060" h="680720">
                <a:moveTo>
                  <a:pt x="529702" y="367029"/>
                </a:moveTo>
                <a:lnTo>
                  <a:pt x="506730" y="367029"/>
                </a:lnTo>
                <a:lnTo>
                  <a:pt x="523621" y="379729"/>
                </a:lnTo>
                <a:lnTo>
                  <a:pt x="531495" y="368299"/>
                </a:lnTo>
                <a:lnTo>
                  <a:pt x="529702" y="367029"/>
                </a:lnTo>
                <a:close/>
              </a:path>
              <a:path w="861060" h="680720">
                <a:moveTo>
                  <a:pt x="586994" y="332739"/>
                </a:moveTo>
                <a:lnTo>
                  <a:pt x="573278" y="335279"/>
                </a:lnTo>
                <a:lnTo>
                  <a:pt x="576373" y="346709"/>
                </a:lnTo>
                <a:lnTo>
                  <a:pt x="579374" y="356869"/>
                </a:lnTo>
                <a:lnTo>
                  <a:pt x="582279" y="368299"/>
                </a:lnTo>
                <a:lnTo>
                  <a:pt x="585089" y="379729"/>
                </a:lnTo>
                <a:lnTo>
                  <a:pt x="594868" y="377189"/>
                </a:lnTo>
                <a:lnTo>
                  <a:pt x="600837" y="375919"/>
                </a:lnTo>
                <a:lnTo>
                  <a:pt x="597477" y="364489"/>
                </a:lnTo>
                <a:lnTo>
                  <a:pt x="594058" y="353059"/>
                </a:lnTo>
                <a:lnTo>
                  <a:pt x="590567" y="342899"/>
                </a:lnTo>
                <a:lnTo>
                  <a:pt x="586994" y="332739"/>
                </a:lnTo>
                <a:close/>
              </a:path>
              <a:path w="861060" h="680720">
                <a:moveTo>
                  <a:pt x="398145" y="322579"/>
                </a:moveTo>
                <a:lnTo>
                  <a:pt x="390906" y="332739"/>
                </a:lnTo>
                <a:lnTo>
                  <a:pt x="414909" y="350519"/>
                </a:lnTo>
                <a:lnTo>
                  <a:pt x="395097" y="377189"/>
                </a:lnTo>
                <a:lnTo>
                  <a:pt x="413040" y="377189"/>
                </a:lnTo>
                <a:lnTo>
                  <a:pt x="426466" y="358139"/>
                </a:lnTo>
                <a:lnTo>
                  <a:pt x="448163" y="358139"/>
                </a:lnTo>
                <a:lnTo>
                  <a:pt x="433705" y="347979"/>
                </a:lnTo>
                <a:lnTo>
                  <a:pt x="439864" y="339089"/>
                </a:lnTo>
                <a:lnTo>
                  <a:pt x="422275" y="339089"/>
                </a:lnTo>
                <a:lnTo>
                  <a:pt x="398145" y="322579"/>
                </a:lnTo>
                <a:close/>
              </a:path>
              <a:path w="861060" h="680720">
                <a:moveTo>
                  <a:pt x="448163" y="358139"/>
                </a:moveTo>
                <a:lnTo>
                  <a:pt x="426466" y="358139"/>
                </a:lnTo>
                <a:lnTo>
                  <a:pt x="449834" y="374649"/>
                </a:lnTo>
                <a:lnTo>
                  <a:pt x="457200" y="364489"/>
                </a:lnTo>
                <a:lnTo>
                  <a:pt x="448163" y="358139"/>
                </a:lnTo>
                <a:close/>
              </a:path>
              <a:path w="861060" h="680720">
                <a:moveTo>
                  <a:pt x="294620" y="223519"/>
                </a:moveTo>
                <a:lnTo>
                  <a:pt x="279527" y="223519"/>
                </a:lnTo>
                <a:lnTo>
                  <a:pt x="272359" y="253999"/>
                </a:lnTo>
                <a:lnTo>
                  <a:pt x="272383" y="284479"/>
                </a:lnTo>
                <a:lnTo>
                  <a:pt x="279598" y="313689"/>
                </a:lnTo>
                <a:lnTo>
                  <a:pt x="294005" y="342899"/>
                </a:lnTo>
                <a:lnTo>
                  <a:pt x="298958" y="341629"/>
                </a:lnTo>
                <a:lnTo>
                  <a:pt x="305816" y="340359"/>
                </a:lnTo>
                <a:lnTo>
                  <a:pt x="314706" y="339089"/>
                </a:lnTo>
                <a:lnTo>
                  <a:pt x="296108" y="306069"/>
                </a:lnTo>
                <a:lnTo>
                  <a:pt x="287559" y="273049"/>
                </a:lnTo>
                <a:lnTo>
                  <a:pt x="289059" y="240029"/>
                </a:lnTo>
                <a:lnTo>
                  <a:pt x="294620" y="223519"/>
                </a:lnTo>
                <a:close/>
              </a:path>
              <a:path w="861060" h="680720">
                <a:moveTo>
                  <a:pt x="421640" y="289559"/>
                </a:moveTo>
                <a:lnTo>
                  <a:pt x="414401" y="299719"/>
                </a:lnTo>
                <a:lnTo>
                  <a:pt x="472186" y="341629"/>
                </a:lnTo>
                <a:lnTo>
                  <a:pt x="479552" y="331469"/>
                </a:lnTo>
                <a:lnTo>
                  <a:pt x="456692" y="314959"/>
                </a:lnTo>
                <a:lnTo>
                  <a:pt x="462915" y="306069"/>
                </a:lnTo>
                <a:lnTo>
                  <a:pt x="445262" y="306069"/>
                </a:lnTo>
                <a:lnTo>
                  <a:pt x="421640" y="289559"/>
                </a:lnTo>
                <a:close/>
              </a:path>
              <a:path w="861060" h="680720">
                <a:moveTo>
                  <a:pt x="434467" y="322579"/>
                </a:moveTo>
                <a:lnTo>
                  <a:pt x="422275" y="339089"/>
                </a:lnTo>
                <a:lnTo>
                  <a:pt x="439864" y="339089"/>
                </a:lnTo>
                <a:lnTo>
                  <a:pt x="446024" y="330199"/>
                </a:lnTo>
                <a:lnTo>
                  <a:pt x="434467" y="322579"/>
                </a:lnTo>
                <a:close/>
              </a:path>
              <a:path w="861060" h="680720">
                <a:moveTo>
                  <a:pt x="515366" y="290829"/>
                </a:moveTo>
                <a:lnTo>
                  <a:pt x="507365" y="302259"/>
                </a:lnTo>
                <a:lnTo>
                  <a:pt x="550799" y="332739"/>
                </a:lnTo>
                <a:lnTo>
                  <a:pt x="558800" y="321309"/>
                </a:lnTo>
                <a:lnTo>
                  <a:pt x="515366" y="290829"/>
                </a:lnTo>
                <a:close/>
              </a:path>
              <a:path w="861060" h="680720">
                <a:moveTo>
                  <a:pt x="425577" y="267969"/>
                </a:moveTo>
                <a:lnTo>
                  <a:pt x="408001" y="275589"/>
                </a:lnTo>
                <a:lnTo>
                  <a:pt x="390318" y="281939"/>
                </a:lnTo>
                <a:lnTo>
                  <a:pt x="372516" y="287019"/>
                </a:lnTo>
                <a:lnTo>
                  <a:pt x="354584" y="290829"/>
                </a:lnTo>
                <a:lnTo>
                  <a:pt x="354076" y="295909"/>
                </a:lnTo>
                <a:lnTo>
                  <a:pt x="353060" y="302259"/>
                </a:lnTo>
                <a:lnTo>
                  <a:pt x="351790" y="307339"/>
                </a:lnTo>
                <a:lnTo>
                  <a:pt x="359791" y="306069"/>
                </a:lnTo>
                <a:lnTo>
                  <a:pt x="367792" y="303529"/>
                </a:lnTo>
                <a:lnTo>
                  <a:pt x="375793" y="302259"/>
                </a:lnTo>
                <a:lnTo>
                  <a:pt x="393157" y="302259"/>
                </a:lnTo>
                <a:lnTo>
                  <a:pt x="398526" y="294639"/>
                </a:lnTo>
                <a:lnTo>
                  <a:pt x="406927" y="292099"/>
                </a:lnTo>
                <a:lnTo>
                  <a:pt x="415353" y="288289"/>
                </a:lnTo>
                <a:lnTo>
                  <a:pt x="423779" y="285749"/>
                </a:lnTo>
                <a:lnTo>
                  <a:pt x="432181" y="280669"/>
                </a:lnTo>
                <a:lnTo>
                  <a:pt x="425577" y="267969"/>
                </a:lnTo>
                <a:close/>
              </a:path>
              <a:path w="861060" h="680720">
                <a:moveTo>
                  <a:pt x="448818" y="257809"/>
                </a:moveTo>
                <a:lnTo>
                  <a:pt x="441579" y="267969"/>
                </a:lnTo>
                <a:lnTo>
                  <a:pt x="462153" y="283209"/>
                </a:lnTo>
                <a:lnTo>
                  <a:pt x="445262" y="306069"/>
                </a:lnTo>
                <a:lnTo>
                  <a:pt x="462915" y="306069"/>
                </a:lnTo>
                <a:lnTo>
                  <a:pt x="473583" y="290829"/>
                </a:lnTo>
                <a:lnTo>
                  <a:pt x="495088" y="290829"/>
                </a:lnTo>
                <a:lnTo>
                  <a:pt x="480949" y="280669"/>
                </a:lnTo>
                <a:lnTo>
                  <a:pt x="486435" y="273049"/>
                </a:lnTo>
                <a:lnTo>
                  <a:pt x="469519" y="273049"/>
                </a:lnTo>
                <a:lnTo>
                  <a:pt x="448818" y="257809"/>
                </a:lnTo>
                <a:close/>
              </a:path>
              <a:path w="861060" h="680720">
                <a:moveTo>
                  <a:pt x="495088" y="290829"/>
                </a:moveTo>
                <a:lnTo>
                  <a:pt x="473583" y="290829"/>
                </a:lnTo>
                <a:lnTo>
                  <a:pt x="494919" y="306069"/>
                </a:lnTo>
                <a:lnTo>
                  <a:pt x="502158" y="295909"/>
                </a:lnTo>
                <a:lnTo>
                  <a:pt x="495088" y="290829"/>
                </a:lnTo>
                <a:close/>
              </a:path>
              <a:path w="861060" h="680720">
                <a:moveTo>
                  <a:pt x="483108" y="253999"/>
                </a:moveTo>
                <a:lnTo>
                  <a:pt x="469519" y="273049"/>
                </a:lnTo>
                <a:lnTo>
                  <a:pt x="486435" y="273049"/>
                </a:lnTo>
                <a:lnTo>
                  <a:pt x="494665" y="261619"/>
                </a:lnTo>
                <a:lnTo>
                  <a:pt x="483108" y="253999"/>
                </a:lnTo>
                <a:close/>
              </a:path>
              <a:path w="861060" h="680720">
                <a:moveTo>
                  <a:pt x="450342" y="228599"/>
                </a:moveTo>
                <a:lnTo>
                  <a:pt x="433978" y="234949"/>
                </a:lnTo>
                <a:lnTo>
                  <a:pt x="418020" y="240029"/>
                </a:lnTo>
                <a:lnTo>
                  <a:pt x="402443" y="243839"/>
                </a:lnTo>
                <a:lnTo>
                  <a:pt x="387223" y="245109"/>
                </a:lnTo>
                <a:lnTo>
                  <a:pt x="387604" y="250189"/>
                </a:lnTo>
                <a:lnTo>
                  <a:pt x="386969" y="256539"/>
                </a:lnTo>
                <a:lnTo>
                  <a:pt x="385318" y="261619"/>
                </a:lnTo>
                <a:lnTo>
                  <a:pt x="401629" y="259079"/>
                </a:lnTo>
                <a:lnTo>
                  <a:pt x="419131" y="255269"/>
                </a:lnTo>
                <a:lnTo>
                  <a:pt x="437824" y="248919"/>
                </a:lnTo>
                <a:lnTo>
                  <a:pt x="457708" y="241299"/>
                </a:lnTo>
                <a:lnTo>
                  <a:pt x="450342" y="228599"/>
                </a:lnTo>
                <a:close/>
              </a:path>
              <a:path w="861060" h="680720">
                <a:moveTo>
                  <a:pt x="327148" y="205739"/>
                </a:moveTo>
                <a:lnTo>
                  <a:pt x="300609" y="205739"/>
                </a:lnTo>
                <a:lnTo>
                  <a:pt x="369697" y="253999"/>
                </a:lnTo>
                <a:lnTo>
                  <a:pt x="378333" y="242569"/>
                </a:lnTo>
                <a:lnTo>
                  <a:pt x="327148" y="205739"/>
                </a:lnTo>
                <a:close/>
              </a:path>
              <a:path w="861060" h="680720">
                <a:moveTo>
                  <a:pt x="156845" y="231139"/>
                </a:moveTo>
                <a:lnTo>
                  <a:pt x="157607" y="240029"/>
                </a:lnTo>
                <a:lnTo>
                  <a:pt x="157988" y="250189"/>
                </a:lnTo>
                <a:lnTo>
                  <a:pt x="194016" y="252729"/>
                </a:lnTo>
                <a:lnTo>
                  <a:pt x="226282" y="248919"/>
                </a:lnTo>
                <a:lnTo>
                  <a:pt x="254785" y="240029"/>
                </a:lnTo>
                <a:lnTo>
                  <a:pt x="260495" y="236219"/>
                </a:lnTo>
                <a:lnTo>
                  <a:pt x="196613" y="236219"/>
                </a:lnTo>
                <a:lnTo>
                  <a:pt x="156845" y="231139"/>
                </a:lnTo>
                <a:close/>
              </a:path>
              <a:path w="861060" h="680720">
                <a:moveTo>
                  <a:pt x="229235" y="135889"/>
                </a:moveTo>
                <a:lnTo>
                  <a:pt x="220599" y="148589"/>
                </a:lnTo>
                <a:lnTo>
                  <a:pt x="286893" y="195579"/>
                </a:lnTo>
                <a:lnTo>
                  <a:pt x="261625" y="217169"/>
                </a:lnTo>
                <a:lnTo>
                  <a:pt x="231536" y="231139"/>
                </a:lnTo>
                <a:lnTo>
                  <a:pt x="196613" y="236219"/>
                </a:lnTo>
                <a:lnTo>
                  <a:pt x="260495" y="236219"/>
                </a:lnTo>
                <a:lnTo>
                  <a:pt x="279527" y="223519"/>
                </a:lnTo>
                <a:lnTo>
                  <a:pt x="294620" y="223519"/>
                </a:lnTo>
                <a:lnTo>
                  <a:pt x="300609" y="205739"/>
                </a:lnTo>
                <a:lnTo>
                  <a:pt x="327148" y="205739"/>
                </a:lnTo>
                <a:lnTo>
                  <a:pt x="309499" y="193039"/>
                </a:lnTo>
                <a:lnTo>
                  <a:pt x="316227" y="184149"/>
                </a:lnTo>
                <a:lnTo>
                  <a:pt x="296037" y="184149"/>
                </a:lnTo>
                <a:lnTo>
                  <a:pt x="229235" y="135889"/>
                </a:lnTo>
                <a:close/>
              </a:path>
              <a:path w="861060" h="680720">
                <a:moveTo>
                  <a:pt x="142367" y="154939"/>
                </a:moveTo>
                <a:lnTo>
                  <a:pt x="127635" y="157479"/>
                </a:lnTo>
                <a:lnTo>
                  <a:pt x="131613" y="173989"/>
                </a:lnTo>
                <a:lnTo>
                  <a:pt x="135366" y="190499"/>
                </a:lnTo>
                <a:lnTo>
                  <a:pt x="138904" y="208279"/>
                </a:lnTo>
                <a:lnTo>
                  <a:pt x="142240" y="226059"/>
                </a:lnTo>
                <a:lnTo>
                  <a:pt x="158750" y="222249"/>
                </a:lnTo>
                <a:lnTo>
                  <a:pt x="154868" y="205739"/>
                </a:lnTo>
                <a:lnTo>
                  <a:pt x="150844" y="187959"/>
                </a:lnTo>
                <a:lnTo>
                  <a:pt x="146677" y="171449"/>
                </a:lnTo>
                <a:lnTo>
                  <a:pt x="142367" y="154939"/>
                </a:lnTo>
                <a:close/>
              </a:path>
              <a:path w="861060" h="680720">
                <a:moveTo>
                  <a:pt x="44450" y="144779"/>
                </a:moveTo>
                <a:lnTo>
                  <a:pt x="41656" y="151129"/>
                </a:lnTo>
                <a:lnTo>
                  <a:pt x="39116" y="156209"/>
                </a:lnTo>
                <a:lnTo>
                  <a:pt x="36830" y="161289"/>
                </a:lnTo>
                <a:lnTo>
                  <a:pt x="49101" y="170179"/>
                </a:lnTo>
                <a:lnTo>
                  <a:pt x="59943" y="177799"/>
                </a:lnTo>
                <a:lnTo>
                  <a:pt x="69637" y="182879"/>
                </a:lnTo>
                <a:lnTo>
                  <a:pt x="78533" y="184149"/>
                </a:lnTo>
                <a:lnTo>
                  <a:pt x="86643" y="180339"/>
                </a:lnTo>
                <a:lnTo>
                  <a:pt x="93980" y="172719"/>
                </a:lnTo>
                <a:lnTo>
                  <a:pt x="97606" y="167639"/>
                </a:lnTo>
                <a:lnTo>
                  <a:pt x="72643" y="167639"/>
                </a:lnTo>
                <a:lnTo>
                  <a:pt x="65532" y="162559"/>
                </a:lnTo>
                <a:lnTo>
                  <a:pt x="59791" y="158749"/>
                </a:lnTo>
                <a:lnTo>
                  <a:pt x="54371" y="153669"/>
                </a:lnTo>
                <a:lnTo>
                  <a:pt x="49262" y="149859"/>
                </a:lnTo>
                <a:lnTo>
                  <a:pt x="44450" y="144779"/>
                </a:lnTo>
                <a:close/>
              </a:path>
              <a:path w="861060" h="680720">
                <a:moveTo>
                  <a:pt x="326390" y="142239"/>
                </a:moveTo>
                <a:lnTo>
                  <a:pt x="311213" y="162559"/>
                </a:lnTo>
                <a:lnTo>
                  <a:pt x="303637" y="173989"/>
                </a:lnTo>
                <a:lnTo>
                  <a:pt x="296037" y="184149"/>
                </a:lnTo>
                <a:lnTo>
                  <a:pt x="316227" y="184149"/>
                </a:lnTo>
                <a:lnTo>
                  <a:pt x="324818" y="172719"/>
                </a:lnTo>
                <a:lnTo>
                  <a:pt x="332376" y="162559"/>
                </a:lnTo>
                <a:lnTo>
                  <a:pt x="339852" y="151129"/>
                </a:lnTo>
                <a:lnTo>
                  <a:pt x="326390" y="142239"/>
                </a:lnTo>
                <a:close/>
              </a:path>
              <a:path w="861060" h="680720">
                <a:moveTo>
                  <a:pt x="86233" y="0"/>
                </a:moveTo>
                <a:lnTo>
                  <a:pt x="77851" y="12699"/>
                </a:lnTo>
                <a:lnTo>
                  <a:pt x="108331" y="34289"/>
                </a:lnTo>
                <a:lnTo>
                  <a:pt x="61087" y="62229"/>
                </a:lnTo>
                <a:lnTo>
                  <a:pt x="52705" y="73659"/>
                </a:lnTo>
                <a:lnTo>
                  <a:pt x="113538" y="118109"/>
                </a:lnTo>
                <a:lnTo>
                  <a:pt x="84074" y="158749"/>
                </a:lnTo>
                <a:lnTo>
                  <a:pt x="78740" y="166369"/>
                </a:lnTo>
                <a:lnTo>
                  <a:pt x="72643" y="167639"/>
                </a:lnTo>
                <a:lnTo>
                  <a:pt x="97606" y="167639"/>
                </a:lnTo>
                <a:lnTo>
                  <a:pt x="126618" y="126999"/>
                </a:lnTo>
                <a:lnTo>
                  <a:pt x="151076" y="126999"/>
                </a:lnTo>
                <a:lnTo>
                  <a:pt x="135001" y="115569"/>
                </a:lnTo>
                <a:lnTo>
                  <a:pt x="142150" y="105409"/>
                </a:lnTo>
                <a:lnTo>
                  <a:pt x="121920" y="105409"/>
                </a:lnTo>
                <a:lnTo>
                  <a:pt x="75311" y="72389"/>
                </a:lnTo>
                <a:lnTo>
                  <a:pt x="122682" y="44449"/>
                </a:lnTo>
                <a:lnTo>
                  <a:pt x="148558" y="44449"/>
                </a:lnTo>
                <a:lnTo>
                  <a:pt x="136144" y="35559"/>
                </a:lnTo>
                <a:lnTo>
                  <a:pt x="153111" y="25399"/>
                </a:lnTo>
                <a:lnTo>
                  <a:pt x="121793" y="25399"/>
                </a:lnTo>
                <a:lnTo>
                  <a:pt x="86233" y="0"/>
                </a:lnTo>
                <a:close/>
              </a:path>
              <a:path w="861060" h="680720">
                <a:moveTo>
                  <a:pt x="151076" y="126999"/>
                </a:moveTo>
                <a:lnTo>
                  <a:pt x="126618" y="126999"/>
                </a:lnTo>
                <a:lnTo>
                  <a:pt x="181991" y="166369"/>
                </a:lnTo>
                <a:lnTo>
                  <a:pt x="190373" y="154939"/>
                </a:lnTo>
                <a:lnTo>
                  <a:pt x="151076" y="126999"/>
                </a:lnTo>
                <a:close/>
              </a:path>
              <a:path w="861060" h="680720">
                <a:moveTo>
                  <a:pt x="68707" y="100329"/>
                </a:moveTo>
                <a:lnTo>
                  <a:pt x="17236" y="111759"/>
                </a:lnTo>
                <a:lnTo>
                  <a:pt x="0" y="114299"/>
                </a:lnTo>
                <a:lnTo>
                  <a:pt x="1143" y="119379"/>
                </a:lnTo>
                <a:lnTo>
                  <a:pt x="2032" y="124459"/>
                </a:lnTo>
                <a:lnTo>
                  <a:pt x="2667" y="129539"/>
                </a:lnTo>
                <a:lnTo>
                  <a:pt x="21455" y="125729"/>
                </a:lnTo>
                <a:lnTo>
                  <a:pt x="39528" y="123189"/>
                </a:lnTo>
                <a:lnTo>
                  <a:pt x="73533" y="115569"/>
                </a:lnTo>
                <a:lnTo>
                  <a:pt x="68707" y="100329"/>
                </a:lnTo>
                <a:close/>
              </a:path>
              <a:path w="861060" h="680720">
                <a:moveTo>
                  <a:pt x="148558" y="44449"/>
                </a:moveTo>
                <a:lnTo>
                  <a:pt x="122682" y="44449"/>
                </a:lnTo>
                <a:lnTo>
                  <a:pt x="227076" y="118109"/>
                </a:lnTo>
                <a:lnTo>
                  <a:pt x="235458" y="106679"/>
                </a:lnTo>
                <a:lnTo>
                  <a:pt x="148558" y="44449"/>
                </a:lnTo>
                <a:close/>
              </a:path>
              <a:path w="861060" h="680720">
                <a:moveTo>
                  <a:pt x="146177" y="72389"/>
                </a:moveTo>
                <a:lnTo>
                  <a:pt x="121920" y="105409"/>
                </a:lnTo>
                <a:lnTo>
                  <a:pt x="142150" y="105409"/>
                </a:lnTo>
                <a:lnTo>
                  <a:pt x="159131" y="81279"/>
                </a:lnTo>
                <a:lnTo>
                  <a:pt x="146177" y="72389"/>
                </a:lnTo>
                <a:close/>
              </a:path>
              <a:path w="861060" h="680720">
                <a:moveTo>
                  <a:pt x="146050" y="11429"/>
                </a:moveTo>
                <a:lnTo>
                  <a:pt x="121793" y="25399"/>
                </a:lnTo>
                <a:lnTo>
                  <a:pt x="153111" y="25399"/>
                </a:lnTo>
                <a:lnTo>
                  <a:pt x="157353" y="22859"/>
                </a:lnTo>
                <a:lnTo>
                  <a:pt x="146050" y="114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9" name="object 19"/>
          <p:cNvSpPr/>
          <p:nvPr/>
        </p:nvSpPr>
        <p:spPr>
          <a:xfrm>
            <a:off x="3472815" y="3234880"/>
            <a:ext cx="168593" cy="449104"/>
          </a:xfrm>
          <a:custGeom>
            <a:avLst/>
            <a:gdLst/>
            <a:ahLst/>
            <a:cxnLst/>
            <a:rect l="l" t="t" r="r" b="b"/>
            <a:pathLst>
              <a:path w="224789" h="598804">
                <a:moveTo>
                  <a:pt x="0" y="514095"/>
                </a:moveTo>
                <a:lnTo>
                  <a:pt x="10922" y="598551"/>
                </a:lnTo>
                <a:lnTo>
                  <a:pt x="70442" y="540638"/>
                </a:lnTo>
                <a:lnTo>
                  <a:pt x="37846" y="540638"/>
                </a:lnTo>
                <a:lnTo>
                  <a:pt x="25781" y="536575"/>
                </a:lnTo>
                <a:lnTo>
                  <a:pt x="29980" y="524512"/>
                </a:lnTo>
                <a:lnTo>
                  <a:pt x="0" y="514095"/>
                </a:lnTo>
                <a:close/>
              </a:path>
              <a:path w="224789" h="598804">
                <a:moveTo>
                  <a:pt x="29980" y="524512"/>
                </a:moveTo>
                <a:lnTo>
                  <a:pt x="25781" y="536575"/>
                </a:lnTo>
                <a:lnTo>
                  <a:pt x="37846" y="540638"/>
                </a:lnTo>
                <a:lnTo>
                  <a:pt x="42004" y="528690"/>
                </a:lnTo>
                <a:lnTo>
                  <a:pt x="29980" y="524512"/>
                </a:lnTo>
                <a:close/>
              </a:path>
              <a:path w="224789" h="598804">
                <a:moveTo>
                  <a:pt x="42004" y="528690"/>
                </a:moveTo>
                <a:lnTo>
                  <a:pt x="37846" y="540638"/>
                </a:lnTo>
                <a:lnTo>
                  <a:pt x="70442" y="540638"/>
                </a:lnTo>
                <a:lnTo>
                  <a:pt x="72009" y="539114"/>
                </a:lnTo>
                <a:lnTo>
                  <a:pt x="42004" y="528690"/>
                </a:lnTo>
                <a:close/>
              </a:path>
              <a:path w="224789" h="598804">
                <a:moveTo>
                  <a:pt x="212597" y="0"/>
                </a:moveTo>
                <a:lnTo>
                  <a:pt x="29980" y="524512"/>
                </a:lnTo>
                <a:lnTo>
                  <a:pt x="42004" y="528690"/>
                </a:lnTo>
                <a:lnTo>
                  <a:pt x="224535" y="4190"/>
                </a:lnTo>
                <a:lnTo>
                  <a:pt x="2125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0" name="object 20"/>
          <p:cNvSpPr/>
          <p:nvPr/>
        </p:nvSpPr>
        <p:spPr>
          <a:xfrm>
            <a:off x="3575875" y="3241262"/>
            <a:ext cx="65723" cy="274320"/>
          </a:xfrm>
          <a:custGeom>
            <a:avLst/>
            <a:gdLst/>
            <a:ahLst/>
            <a:cxnLst/>
            <a:rect l="l" t="t" r="r" b="b"/>
            <a:pathLst>
              <a:path w="87629" h="365760">
                <a:moveTo>
                  <a:pt x="0" y="284480"/>
                </a:moveTo>
                <a:lnTo>
                  <a:pt x="26416" y="365506"/>
                </a:lnTo>
                <a:lnTo>
                  <a:pt x="69901" y="303657"/>
                </a:lnTo>
                <a:lnTo>
                  <a:pt x="42164" y="303657"/>
                </a:lnTo>
                <a:lnTo>
                  <a:pt x="29591" y="301752"/>
                </a:lnTo>
                <a:lnTo>
                  <a:pt x="31477" y="289196"/>
                </a:lnTo>
                <a:lnTo>
                  <a:pt x="0" y="284480"/>
                </a:lnTo>
                <a:close/>
              </a:path>
              <a:path w="87629" h="365760">
                <a:moveTo>
                  <a:pt x="31477" y="289196"/>
                </a:moveTo>
                <a:lnTo>
                  <a:pt x="29591" y="301752"/>
                </a:lnTo>
                <a:lnTo>
                  <a:pt x="42164" y="303657"/>
                </a:lnTo>
                <a:lnTo>
                  <a:pt x="44053" y="291080"/>
                </a:lnTo>
                <a:lnTo>
                  <a:pt x="31477" y="289196"/>
                </a:lnTo>
                <a:close/>
              </a:path>
              <a:path w="87629" h="365760">
                <a:moveTo>
                  <a:pt x="44053" y="291080"/>
                </a:moveTo>
                <a:lnTo>
                  <a:pt x="42164" y="303657"/>
                </a:lnTo>
                <a:lnTo>
                  <a:pt x="69901" y="303657"/>
                </a:lnTo>
                <a:lnTo>
                  <a:pt x="75438" y="295783"/>
                </a:lnTo>
                <a:lnTo>
                  <a:pt x="44053" y="291080"/>
                </a:lnTo>
                <a:close/>
              </a:path>
              <a:path w="87629" h="365760">
                <a:moveTo>
                  <a:pt x="74930" y="0"/>
                </a:moveTo>
                <a:lnTo>
                  <a:pt x="31477" y="289196"/>
                </a:lnTo>
                <a:lnTo>
                  <a:pt x="44053" y="291080"/>
                </a:lnTo>
                <a:lnTo>
                  <a:pt x="87503" y="1905"/>
                </a:lnTo>
                <a:lnTo>
                  <a:pt x="749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0538" y="181780"/>
            <a:ext cx="2690813" cy="28661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1800" b="1" spc="45" dirty="0">
                <a:solidFill>
                  <a:srgbClr val="000000"/>
                </a:solidFill>
              </a:rPr>
              <a:t>乐天商业</a:t>
            </a:r>
            <a:r>
              <a:rPr sz="1800" b="1" spc="-8" dirty="0">
                <a:solidFill>
                  <a:srgbClr val="000000"/>
                </a:solidFill>
              </a:rPr>
              <a:t>综合体</a:t>
            </a:r>
            <a:r>
              <a:rPr sz="1800" b="1" spc="45" dirty="0">
                <a:solidFill>
                  <a:srgbClr val="000000"/>
                </a:solidFill>
              </a:rPr>
              <a:t>实</a:t>
            </a:r>
            <a:r>
              <a:rPr sz="1800" b="1" spc="56" dirty="0">
                <a:solidFill>
                  <a:srgbClr val="000000"/>
                </a:solidFill>
              </a:rPr>
              <a:t>景</a:t>
            </a:r>
            <a:r>
              <a:rPr sz="1800" b="1" spc="-8" dirty="0">
                <a:solidFill>
                  <a:srgbClr val="000000"/>
                </a:solidFill>
              </a:rPr>
              <a:t>照片</a:t>
            </a:r>
            <a:r>
              <a:rPr sz="1800" b="1" spc="-15" dirty="0">
                <a:solidFill>
                  <a:srgbClr val="FF0000"/>
                </a:solidFill>
              </a:rPr>
              <a:t> 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1410891" y="914400"/>
            <a:ext cx="6322219" cy="318611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0538" y="181780"/>
            <a:ext cx="2690813" cy="28661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1800" b="1" spc="45" dirty="0">
                <a:solidFill>
                  <a:srgbClr val="000000"/>
                </a:solidFill>
              </a:rPr>
              <a:t>乐天商业</a:t>
            </a:r>
            <a:r>
              <a:rPr sz="1800" b="1" spc="-8" dirty="0">
                <a:solidFill>
                  <a:srgbClr val="000000"/>
                </a:solidFill>
              </a:rPr>
              <a:t>综合体</a:t>
            </a:r>
            <a:r>
              <a:rPr sz="1800" b="1" spc="45" dirty="0">
                <a:solidFill>
                  <a:srgbClr val="000000"/>
                </a:solidFill>
              </a:rPr>
              <a:t>实</a:t>
            </a:r>
            <a:r>
              <a:rPr sz="1800" b="1" spc="56" dirty="0">
                <a:solidFill>
                  <a:srgbClr val="000000"/>
                </a:solidFill>
              </a:rPr>
              <a:t>景</a:t>
            </a:r>
            <a:r>
              <a:rPr sz="1800" b="1" spc="-8" dirty="0">
                <a:solidFill>
                  <a:srgbClr val="000000"/>
                </a:solidFill>
              </a:rPr>
              <a:t>照片</a:t>
            </a:r>
            <a:r>
              <a:rPr sz="1800" b="1" spc="-15" dirty="0">
                <a:solidFill>
                  <a:srgbClr val="FF0000"/>
                </a:solidFill>
              </a:rPr>
              <a:t> 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4914900" y="771525"/>
            <a:ext cx="2114550" cy="368617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1828800" y="800100"/>
            <a:ext cx="2457450" cy="3657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0538" y="181780"/>
            <a:ext cx="2690813" cy="28661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1800" b="1" spc="45" dirty="0">
                <a:solidFill>
                  <a:srgbClr val="000000"/>
                </a:solidFill>
              </a:rPr>
              <a:t>乐天商业</a:t>
            </a:r>
            <a:r>
              <a:rPr sz="1800" b="1" spc="-8" dirty="0">
                <a:solidFill>
                  <a:srgbClr val="000000"/>
                </a:solidFill>
              </a:rPr>
              <a:t>综合体</a:t>
            </a:r>
            <a:r>
              <a:rPr sz="1800" b="1" spc="45" dirty="0">
                <a:solidFill>
                  <a:srgbClr val="000000"/>
                </a:solidFill>
              </a:rPr>
              <a:t>实</a:t>
            </a:r>
            <a:r>
              <a:rPr sz="1800" b="1" spc="56" dirty="0">
                <a:solidFill>
                  <a:srgbClr val="000000"/>
                </a:solidFill>
              </a:rPr>
              <a:t>景</a:t>
            </a:r>
            <a:r>
              <a:rPr sz="1800" b="1" spc="-8" dirty="0">
                <a:solidFill>
                  <a:srgbClr val="000000"/>
                </a:solidFill>
              </a:rPr>
              <a:t>照片</a:t>
            </a:r>
            <a:r>
              <a:rPr sz="1800" b="1" spc="-15" dirty="0">
                <a:solidFill>
                  <a:srgbClr val="FF0000"/>
                </a:solidFill>
              </a:rPr>
              <a:t> 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1571625" y="2262188"/>
            <a:ext cx="1985963" cy="264795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5715000" y="2262149"/>
            <a:ext cx="1857375" cy="2692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1943100" y="652653"/>
            <a:ext cx="1985963" cy="13577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3679698" y="2262149"/>
            <a:ext cx="1939957" cy="26921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4857750" y="602456"/>
            <a:ext cx="2057400" cy="14581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0538" y="181780"/>
            <a:ext cx="2690813" cy="28661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1800" b="1" spc="45" dirty="0">
                <a:solidFill>
                  <a:srgbClr val="000000"/>
                </a:solidFill>
              </a:rPr>
              <a:t>乐天商业</a:t>
            </a:r>
            <a:r>
              <a:rPr sz="1800" b="1" spc="-8" dirty="0">
                <a:solidFill>
                  <a:srgbClr val="000000"/>
                </a:solidFill>
              </a:rPr>
              <a:t>综合体</a:t>
            </a:r>
            <a:r>
              <a:rPr sz="1800" b="1" spc="45" dirty="0">
                <a:solidFill>
                  <a:srgbClr val="000000"/>
                </a:solidFill>
              </a:rPr>
              <a:t>实</a:t>
            </a:r>
            <a:r>
              <a:rPr sz="1800" b="1" spc="56" dirty="0">
                <a:solidFill>
                  <a:srgbClr val="000000"/>
                </a:solidFill>
              </a:rPr>
              <a:t>景</a:t>
            </a:r>
            <a:r>
              <a:rPr sz="1800" b="1" spc="-8" dirty="0">
                <a:solidFill>
                  <a:srgbClr val="000000"/>
                </a:solidFill>
              </a:rPr>
              <a:t>照片</a:t>
            </a:r>
            <a:r>
              <a:rPr sz="1800" b="1" spc="-15" dirty="0">
                <a:solidFill>
                  <a:srgbClr val="FF0000"/>
                </a:solidFill>
              </a:rPr>
              <a:t> 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4400550" y="670941"/>
            <a:ext cx="3143250" cy="202796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1657350" y="685800"/>
            <a:ext cx="2514600" cy="400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4400550" y="2857500"/>
            <a:ext cx="3143250" cy="1828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5095" y="164159"/>
            <a:ext cx="2920841" cy="28661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1800" b="1" spc="45" dirty="0">
                <a:solidFill>
                  <a:srgbClr val="000000"/>
                </a:solidFill>
              </a:rPr>
              <a:t>乐天商业</a:t>
            </a:r>
            <a:r>
              <a:rPr sz="1800" b="1" spc="-8" dirty="0">
                <a:solidFill>
                  <a:srgbClr val="000000"/>
                </a:solidFill>
              </a:rPr>
              <a:t>综合</a:t>
            </a:r>
            <a:r>
              <a:rPr sz="1800" b="1" dirty="0">
                <a:solidFill>
                  <a:srgbClr val="000000"/>
                </a:solidFill>
              </a:rPr>
              <a:t>体</a:t>
            </a:r>
            <a:r>
              <a:rPr sz="1800" b="1" spc="45" dirty="0">
                <a:solidFill>
                  <a:srgbClr val="000000"/>
                </a:solidFill>
              </a:rPr>
              <a:t>全景</a:t>
            </a:r>
            <a:r>
              <a:rPr sz="1800" b="1" spc="-8" dirty="0">
                <a:solidFill>
                  <a:srgbClr val="000000"/>
                </a:solidFill>
              </a:rPr>
              <a:t>效果</a:t>
            </a:r>
            <a:r>
              <a:rPr sz="1800" b="1" dirty="0">
                <a:solidFill>
                  <a:srgbClr val="000000"/>
                </a:solidFill>
              </a:rPr>
              <a:t>图</a:t>
            </a:r>
            <a:r>
              <a:rPr sz="1800" b="1" spc="-8" dirty="0">
                <a:solidFill>
                  <a:srgbClr val="FF0000"/>
                </a:solidFill>
              </a:rPr>
              <a:t> 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1493044" y="585788"/>
            <a:ext cx="6372225" cy="445055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5095" y="164159"/>
            <a:ext cx="2462213" cy="28661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1800" b="1" spc="45" dirty="0">
                <a:solidFill>
                  <a:srgbClr val="000000"/>
                </a:solidFill>
              </a:rPr>
              <a:t>乐天商业</a:t>
            </a:r>
            <a:r>
              <a:rPr sz="1800" b="1" spc="-8" dirty="0">
                <a:solidFill>
                  <a:srgbClr val="000000"/>
                </a:solidFill>
              </a:rPr>
              <a:t>综合体</a:t>
            </a:r>
            <a:r>
              <a:rPr sz="1800" b="1" spc="45" dirty="0">
                <a:solidFill>
                  <a:srgbClr val="000000"/>
                </a:solidFill>
              </a:rPr>
              <a:t>效</a:t>
            </a:r>
            <a:r>
              <a:rPr sz="1800" b="1" spc="53" dirty="0">
                <a:solidFill>
                  <a:srgbClr val="000000"/>
                </a:solidFill>
              </a:rPr>
              <a:t>果</a:t>
            </a:r>
            <a:r>
              <a:rPr sz="1800" b="1" spc="-8" dirty="0">
                <a:solidFill>
                  <a:srgbClr val="000000"/>
                </a:solidFill>
              </a:rPr>
              <a:t>图</a:t>
            </a:r>
            <a:r>
              <a:rPr sz="1800" b="1" spc="-15" dirty="0">
                <a:solidFill>
                  <a:srgbClr val="FF0000"/>
                </a:solidFill>
              </a:rPr>
              <a:t> 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1385887" y="678657"/>
            <a:ext cx="3014663" cy="210740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4736307" y="678657"/>
            <a:ext cx="3078956" cy="21359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1385887" y="2993229"/>
            <a:ext cx="3014663" cy="2057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4736307" y="3043236"/>
            <a:ext cx="3078956" cy="20073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6248"/>
            <a:ext cx="4813459" cy="572453"/>
          </a:xfrm>
        </p:spPr>
        <p:txBody>
          <a:bodyPr/>
          <a:lstStyle/>
          <a:p>
            <a:r>
              <a:rPr lang="zh-CN" altLang="en-US"/>
              <a:t>运营方案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24" name="任意多边形: 形状 23"/>
          <p:cNvSpPr/>
          <p:nvPr>
            <p:custDataLst>
              <p:tags r:id="rId2"/>
            </p:custDataLst>
          </p:nvPr>
        </p:nvSpPr>
        <p:spPr>
          <a:xfrm>
            <a:off x="5140104" y="0"/>
            <a:ext cx="4003896" cy="3962400"/>
          </a:xfrm>
          <a:custGeom>
            <a:avLst/>
            <a:gdLst>
              <a:gd name="connsiteX0" fmla="*/ 0 w 3640137"/>
              <a:gd name="connsiteY0" fmla="*/ 0 h 5283200"/>
              <a:gd name="connsiteX1" fmla="*/ 3640137 w 3640137"/>
              <a:gd name="connsiteY1" fmla="*/ 0 h 5283200"/>
              <a:gd name="connsiteX2" fmla="*/ 3640137 w 3640137"/>
              <a:gd name="connsiteY2" fmla="*/ 5283200 h 5283200"/>
              <a:gd name="connsiteX3" fmla="*/ 3144983 w 3640137"/>
              <a:gd name="connsiteY3" fmla="*/ 5283200 h 5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137" h="5283200">
                <a:moveTo>
                  <a:pt x="0" y="0"/>
                </a:moveTo>
                <a:lnTo>
                  <a:pt x="3640137" y="0"/>
                </a:lnTo>
                <a:lnTo>
                  <a:pt x="3640137" y="5283200"/>
                </a:lnTo>
                <a:lnTo>
                  <a:pt x="3144983" y="5283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/>
          </a:p>
        </p:txBody>
      </p:sp>
      <p:pic>
        <p:nvPicPr>
          <p:cNvPr id="23" name="图片 22" descr="建筑的摆设布局&#10;&#10;描述已自动生成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3251596" y="359546"/>
            <a:ext cx="5892404" cy="4783955"/>
          </a:xfrm>
          <a:custGeom>
            <a:avLst/>
            <a:gdLst>
              <a:gd name="connsiteX0" fmla="*/ 3970953 w 6347193"/>
              <a:gd name="connsiteY0" fmla="*/ 0 h 6378606"/>
              <a:gd name="connsiteX1" fmla="*/ 6347193 w 6347193"/>
              <a:gd name="connsiteY1" fmla="*/ 3816994 h 6378606"/>
              <a:gd name="connsiteX2" fmla="*/ 6347193 w 6347193"/>
              <a:gd name="connsiteY2" fmla="*/ 6378606 h 6378606"/>
              <a:gd name="connsiteX3" fmla="*/ 0 w 6347193"/>
              <a:gd name="connsiteY3" fmla="*/ 6378606 h 63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7193" h="6378606">
                <a:moveTo>
                  <a:pt x="3970953" y="0"/>
                </a:moveTo>
                <a:lnTo>
                  <a:pt x="6347193" y="3816994"/>
                </a:lnTo>
                <a:lnTo>
                  <a:pt x="6347193" y="6378606"/>
                </a:lnTo>
                <a:lnTo>
                  <a:pt x="0" y="6378606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6350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" name="文本框 11"/>
          <p:cNvSpPr txBox="1"/>
          <p:nvPr/>
        </p:nvSpPr>
        <p:spPr>
          <a:xfrm>
            <a:off x="457200" y="820420"/>
            <a:ext cx="545401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250" b="1">
                <a:ea typeface="宋体" panose="02010600030101010101" pitchFamily="2" charset="-122"/>
                <a:sym typeface="+mn-ea"/>
              </a:rPr>
              <a:t>在成功收购乐天项目后，我们将基于市场需求与自身优势，重新定位并规划经营方向，旨在打造一个综合性、多元化且具有独特竞争力的商业体。</a:t>
            </a:r>
            <a:endParaRPr lang="zh-CN" altLang="en-US" sz="1250" b="1"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" name="边界"/>
          <p:cNvSpPr/>
          <p:nvPr>
            <p:custDataLst>
              <p:tags r:id="rId5"/>
            </p:custDataLst>
          </p:nvPr>
        </p:nvSpPr>
        <p:spPr>
          <a:xfrm>
            <a:off x="107633" y="1623623"/>
            <a:ext cx="3942943" cy="347923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任意多边形: 形状 103"/>
          <p:cNvSpPr/>
          <p:nvPr>
            <p:custDataLst>
              <p:tags r:id="rId6"/>
            </p:custDataLst>
          </p:nvPr>
        </p:nvSpPr>
        <p:spPr>
          <a:xfrm>
            <a:off x="107973" y="1613699"/>
            <a:ext cx="416369" cy="462256"/>
          </a:xfrm>
          <a:custGeom>
            <a:avLst/>
            <a:gdLst>
              <a:gd name="connsiteX0" fmla="*/ -154 w 791051"/>
              <a:gd name="connsiteY0" fmla="*/ 275204 h 878219"/>
              <a:gd name="connsiteX1" fmla="*/ -154 w 791051"/>
              <a:gd name="connsiteY1" fmla="*/ 602388 h 878219"/>
              <a:gd name="connsiteX2" fmla="*/ 55758 w 791051"/>
              <a:gd name="connsiteY2" fmla="*/ 699257 h 878219"/>
              <a:gd name="connsiteX3" fmla="*/ 339127 w 791051"/>
              <a:gd name="connsiteY3" fmla="*/ 862896 h 878219"/>
              <a:gd name="connsiteX4" fmla="*/ 451046 w 791051"/>
              <a:gd name="connsiteY4" fmla="*/ 862896 h 878219"/>
              <a:gd name="connsiteX5" fmla="*/ 734891 w 791051"/>
              <a:gd name="connsiteY5" fmla="*/ 699257 h 878219"/>
              <a:gd name="connsiteX6" fmla="*/ 790898 w 791051"/>
              <a:gd name="connsiteY6" fmla="*/ 602388 h 878219"/>
              <a:gd name="connsiteX7" fmla="*/ 790898 w 791051"/>
              <a:gd name="connsiteY7" fmla="*/ 275204 h 878219"/>
              <a:gd name="connsiteX8" fmla="*/ 734891 w 791051"/>
              <a:gd name="connsiteY8" fmla="*/ 178239 h 878219"/>
              <a:gd name="connsiteX9" fmla="*/ 451046 w 791051"/>
              <a:gd name="connsiteY9" fmla="*/ 14695 h 878219"/>
              <a:gd name="connsiteX10" fmla="*/ 339127 w 791051"/>
              <a:gd name="connsiteY10" fmla="*/ 14695 h 878219"/>
              <a:gd name="connsiteX11" fmla="*/ 55758 w 791051"/>
              <a:gd name="connsiteY11" fmla="*/ 178239 h 878219"/>
              <a:gd name="connsiteX12" fmla="*/ -154 w 791051"/>
              <a:gd name="connsiteY12" fmla="*/ 275204 h 87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1051" h="878219">
                <a:moveTo>
                  <a:pt x="-154" y="275204"/>
                </a:moveTo>
                <a:lnTo>
                  <a:pt x="-154" y="602388"/>
                </a:lnTo>
                <a:cubicBezTo>
                  <a:pt x="-125" y="642335"/>
                  <a:pt x="21182" y="679245"/>
                  <a:pt x="55758" y="699257"/>
                </a:cubicBezTo>
                <a:lnTo>
                  <a:pt x="339127" y="862896"/>
                </a:lnTo>
                <a:cubicBezTo>
                  <a:pt x="373750" y="882908"/>
                  <a:pt x="416422" y="882908"/>
                  <a:pt x="451046" y="862896"/>
                </a:cubicBezTo>
                <a:lnTo>
                  <a:pt x="734891" y="699257"/>
                </a:lnTo>
                <a:cubicBezTo>
                  <a:pt x="769523" y="679283"/>
                  <a:pt x="790869" y="642364"/>
                  <a:pt x="790898" y="602388"/>
                </a:cubicBezTo>
                <a:lnTo>
                  <a:pt x="790898" y="275204"/>
                </a:lnTo>
                <a:cubicBezTo>
                  <a:pt x="790898" y="235199"/>
                  <a:pt x="769552" y="198223"/>
                  <a:pt x="734891" y="178239"/>
                </a:cubicBezTo>
                <a:lnTo>
                  <a:pt x="451046" y="14695"/>
                </a:lnTo>
                <a:cubicBezTo>
                  <a:pt x="416422" y="-5317"/>
                  <a:pt x="373750" y="-5317"/>
                  <a:pt x="339127" y="14695"/>
                </a:cubicBezTo>
                <a:lnTo>
                  <a:pt x="55758" y="178239"/>
                </a:lnTo>
                <a:cubicBezTo>
                  <a:pt x="21154" y="198261"/>
                  <a:pt x="-154" y="235218"/>
                  <a:pt x="-154" y="275204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 algn="ctr" fontAlgn="auto">
              <a:lnSpc>
                <a:spcPct val="100000"/>
              </a:lnSpc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uFillTx/>
                <a:cs typeface="微软雅黑" panose="020B0503020204020204" pitchFamily="34" charset="-122"/>
                <a:sym typeface="+mn-ea"/>
              </a:rPr>
              <a:t>01</a:t>
            </a:r>
            <a:endParaRPr lang="en-US" altLang="zh-CN" b="1">
              <a:solidFill>
                <a:srgbClr val="FFFFFF"/>
              </a:solidFill>
              <a:uFillTx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" name="正文"/>
          <p:cNvSpPr txBox="1"/>
          <p:nvPr>
            <p:custDataLst>
              <p:tags r:id="rId7"/>
            </p:custDataLst>
          </p:nvPr>
        </p:nvSpPr>
        <p:spPr>
          <a:xfrm>
            <a:off x="658495" y="1753235"/>
            <a:ext cx="4030345" cy="640080"/>
          </a:xfrm>
          <a:prstGeom prst="rect">
            <a:avLst/>
          </a:prstGeom>
          <a:noFill/>
        </p:spPr>
        <p:txBody>
          <a:bodyPr wrap="square" lIns="0" tIns="0" rIns="0" bIns="71755" rtlCol="0" anchor="ctr" anchorCtr="0">
            <a:noAutofit/>
          </a:bodyPr>
          <a:lstStyle/>
          <a:p>
            <a:pPr indent="0" algn="just" fontAlgn="auto">
              <a:lnSpc>
                <a:spcPct val="140000"/>
              </a:lnSpc>
            </a:pP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ct val="14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【项目写字楼及酒店：上海锦江国际集团购买该资产并整体运营，引入</a:t>
            </a: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超奢品牌</a:t>
            </a:r>
            <a:r>
              <a:rPr lang="en-US" altLang="zh-CN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“</a:t>
            </a: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丽笙</a:t>
            </a:r>
            <a:r>
              <a:rPr lang="en-US" altLang="zh-CN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”</a:t>
            </a: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（</a:t>
            </a:r>
            <a:r>
              <a:rPr lang="en-US" altLang="zh-CN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Radisson Hotels</a:t>
            </a: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）及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多家世界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500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强</a:t>
            </a: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西门子、可口可乐、格力、小米等企业入驻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】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ct val="140000"/>
              </a:lnSpc>
            </a:pP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ct val="140000"/>
              </a:lnSpc>
            </a:pP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6" name="任意多边形: 形状 103"/>
          <p:cNvSpPr/>
          <p:nvPr>
            <p:custDataLst>
              <p:tags r:id="rId8"/>
            </p:custDataLst>
          </p:nvPr>
        </p:nvSpPr>
        <p:spPr>
          <a:xfrm>
            <a:off x="114395" y="2661163"/>
            <a:ext cx="416369" cy="462256"/>
          </a:xfrm>
          <a:custGeom>
            <a:avLst/>
            <a:gdLst>
              <a:gd name="connsiteX0" fmla="*/ -154 w 791051"/>
              <a:gd name="connsiteY0" fmla="*/ 275204 h 878219"/>
              <a:gd name="connsiteX1" fmla="*/ -154 w 791051"/>
              <a:gd name="connsiteY1" fmla="*/ 602388 h 878219"/>
              <a:gd name="connsiteX2" fmla="*/ 55758 w 791051"/>
              <a:gd name="connsiteY2" fmla="*/ 699257 h 878219"/>
              <a:gd name="connsiteX3" fmla="*/ 339127 w 791051"/>
              <a:gd name="connsiteY3" fmla="*/ 862896 h 878219"/>
              <a:gd name="connsiteX4" fmla="*/ 451046 w 791051"/>
              <a:gd name="connsiteY4" fmla="*/ 862896 h 878219"/>
              <a:gd name="connsiteX5" fmla="*/ 734891 w 791051"/>
              <a:gd name="connsiteY5" fmla="*/ 699257 h 878219"/>
              <a:gd name="connsiteX6" fmla="*/ 790898 w 791051"/>
              <a:gd name="connsiteY6" fmla="*/ 602388 h 878219"/>
              <a:gd name="connsiteX7" fmla="*/ 790898 w 791051"/>
              <a:gd name="connsiteY7" fmla="*/ 275204 h 878219"/>
              <a:gd name="connsiteX8" fmla="*/ 734891 w 791051"/>
              <a:gd name="connsiteY8" fmla="*/ 178239 h 878219"/>
              <a:gd name="connsiteX9" fmla="*/ 451046 w 791051"/>
              <a:gd name="connsiteY9" fmla="*/ 14695 h 878219"/>
              <a:gd name="connsiteX10" fmla="*/ 339127 w 791051"/>
              <a:gd name="connsiteY10" fmla="*/ 14695 h 878219"/>
              <a:gd name="connsiteX11" fmla="*/ 55758 w 791051"/>
              <a:gd name="connsiteY11" fmla="*/ 178239 h 878219"/>
              <a:gd name="connsiteX12" fmla="*/ -154 w 791051"/>
              <a:gd name="connsiteY12" fmla="*/ 275204 h 87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1051" h="878219">
                <a:moveTo>
                  <a:pt x="-154" y="275204"/>
                </a:moveTo>
                <a:lnTo>
                  <a:pt x="-154" y="602388"/>
                </a:lnTo>
                <a:cubicBezTo>
                  <a:pt x="-125" y="642335"/>
                  <a:pt x="21182" y="679245"/>
                  <a:pt x="55758" y="699257"/>
                </a:cubicBezTo>
                <a:lnTo>
                  <a:pt x="339127" y="862896"/>
                </a:lnTo>
                <a:cubicBezTo>
                  <a:pt x="373750" y="882908"/>
                  <a:pt x="416422" y="882908"/>
                  <a:pt x="451046" y="862896"/>
                </a:cubicBezTo>
                <a:lnTo>
                  <a:pt x="734891" y="699257"/>
                </a:lnTo>
                <a:cubicBezTo>
                  <a:pt x="769523" y="679283"/>
                  <a:pt x="790869" y="642364"/>
                  <a:pt x="790898" y="602388"/>
                </a:cubicBezTo>
                <a:lnTo>
                  <a:pt x="790898" y="275204"/>
                </a:lnTo>
                <a:cubicBezTo>
                  <a:pt x="790898" y="235199"/>
                  <a:pt x="769552" y="198223"/>
                  <a:pt x="734891" y="178239"/>
                </a:cubicBezTo>
                <a:lnTo>
                  <a:pt x="451046" y="14695"/>
                </a:lnTo>
                <a:cubicBezTo>
                  <a:pt x="416422" y="-5317"/>
                  <a:pt x="373750" y="-5317"/>
                  <a:pt x="339127" y="14695"/>
                </a:cubicBezTo>
                <a:lnTo>
                  <a:pt x="55758" y="178239"/>
                </a:lnTo>
                <a:cubicBezTo>
                  <a:pt x="21154" y="198261"/>
                  <a:pt x="-154" y="235218"/>
                  <a:pt x="-154" y="275204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 algn="ctr" fontAlgn="auto">
              <a:lnSpc>
                <a:spcPct val="100000"/>
              </a:lnSpc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uFillTx/>
                <a:cs typeface="微软雅黑" panose="020B0503020204020204" pitchFamily="34" charset="-122"/>
                <a:sym typeface="+mn-ea"/>
              </a:rPr>
              <a:t>02</a:t>
            </a:r>
            <a:endParaRPr lang="en-US" altLang="zh-CN" b="1">
              <a:solidFill>
                <a:srgbClr val="FFFFFF"/>
              </a:solidFill>
              <a:uFillTx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7" name="正文"/>
          <p:cNvSpPr txBox="1"/>
          <p:nvPr>
            <p:custDataLst>
              <p:tags r:id="rId9"/>
            </p:custDataLst>
          </p:nvPr>
        </p:nvSpPr>
        <p:spPr>
          <a:xfrm>
            <a:off x="643890" y="2512695"/>
            <a:ext cx="4030345" cy="384175"/>
          </a:xfrm>
          <a:prstGeom prst="rect">
            <a:avLst/>
          </a:prstGeom>
          <a:noFill/>
        </p:spPr>
        <p:txBody>
          <a:bodyPr wrap="square" lIns="0" tIns="0" rIns="0" bIns="71755" rtlCol="0" anchor="ctr" anchorCtr="0">
            <a:noAutofit/>
          </a:bodyPr>
          <a:lstStyle/>
          <a:p>
            <a:pPr indent="0" algn="just" fontAlgn="auto">
              <a:lnSpc>
                <a:spcPct val="140000"/>
              </a:lnSpc>
            </a:pP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ct val="140000"/>
              </a:lnSpc>
            </a:pP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ct val="14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【商业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Mall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B1-7F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层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· 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与星河商管团队合作，引入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COCO Park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西南首店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1200">
                <a:sym typeface="+mn-ea"/>
              </a:rPr>
              <a:t>全球第二大零售商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Costco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西南首店】</a:t>
            </a:r>
            <a:endParaRPr lang="zh-CN" sz="12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1" name="任意多边形: 形状 103"/>
          <p:cNvSpPr/>
          <p:nvPr>
            <p:custDataLst>
              <p:tags r:id="rId10"/>
            </p:custDataLst>
          </p:nvPr>
        </p:nvSpPr>
        <p:spPr>
          <a:xfrm>
            <a:off x="114395" y="3762969"/>
            <a:ext cx="416369" cy="462256"/>
          </a:xfrm>
          <a:custGeom>
            <a:avLst/>
            <a:gdLst>
              <a:gd name="connsiteX0" fmla="*/ -154 w 791051"/>
              <a:gd name="connsiteY0" fmla="*/ 275204 h 878219"/>
              <a:gd name="connsiteX1" fmla="*/ -154 w 791051"/>
              <a:gd name="connsiteY1" fmla="*/ 602388 h 878219"/>
              <a:gd name="connsiteX2" fmla="*/ 55758 w 791051"/>
              <a:gd name="connsiteY2" fmla="*/ 699257 h 878219"/>
              <a:gd name="connsiteX3" fmla="*/ 339127 w 791051"/>
              <a:gd name="connsiteY3" fmla="*/ 862896 h 878219"/>
              <a:gd name="connsiteX4" fmla="*/ 451046 w 791051"/>
              <a:gd name="connsiteY4" fmla="*/ 862896 h 878219"/>
              <a:gd name="connsiteX5" fmla="*/ 734891 w 791051"/>
              <a:gd name="connsiteY5" fmla="*/ 699257 h 878219"/>
              <a:gd name="connsiteX6" fmla="*/ 790898 w 791051"/>
              <a:gd name="connsiteY6" fmla="*/ 602388 h 878219"/>
              <a:gd name="connsiteX7" fmla="*/ 790898 w 791051"/>
              <a:gd name="connsiteY7" fmla="*/ 275204 h 878219"/>
              <a:gd name="connsiteX8" fmla="*/ 734891 w 791051"/>
              <a:gd name="connsiteY8" fmla="*/ 178239 h 878219"/>
              <a:gd name="connsiteX9" fmla="*/ 451046 w 791051"/>
              <a:gd name="connsiteY9" fmla="*/ 14695 h 878219"/>
              <a:gd name="connsiteX10" fmla="*/ 339127 w 791051"/>
              <a:gd name="connsiteY10" fmla="*/ 14695 h 878219"/>
              <a:gd name="connsiteX11" fmla="*/ 55758 w 791051"/>
              <a:gd name="connsiteY11" fmla="*/ 178239 h 878219"/>
              <a:gd name="connsiteX12" fmla="*/ -154 w 791051"/>
              <a:gd name="connsiteY12" fmla="*/ 275204 h 87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1051" h="878219">
                <a:moveTo>
                  <a:pt x="-154" y="275204"/>
                </a:moveTo>
                <a:lnTo>
                  <a:pt x="-154" y="602388"/>
                </a:lnTo>
                <a:cubicBezTo>
                  <a:pt x="-125" y="642335"/>
                  <a:pt x="21182" y="679245"/>
                  <a:pt x="55758" y="699257"/>
                </a:cubicBezTo>
                <a:lnTo>
                  <a:pt x="339127" y="862896"/>
                </a:lnTo>
                <a:cubicBezTo>
                  <a:pt x="373750" y="882908"/>
                  <a:pt x="416422" y="882908"/>
                  <a:pt x="451046" y="862896"/>
                </a:cubicBezTo>
                <a:lnTo>
                  <a:pt x="734891" y="699257"/>
                </a:lnTo>
                <a:cubicBezTo>
                  <a:pt x="769523" y="679283"/>
                  <a:pt x="790869" y="642364"/>
                  <a:pt x="790898" y="602388"/>
                </a:cubicBezTo>
                <a:lnTo>
                  <a:pt x="790898" y="275204"/>
                </a:lnTo>
                <a:cubicBezTo>
                  <a:pt x="790898" y="235199"/>
                  <a:pt x="769552" y="198223"/>
                  <a:pt x="734891" y="178239"/>
                </a:cubicBezTo>
                <a:lnTo>
                  <a:pt x="451046" y="14695"/>
                </a:lnTo>
                <a:cubicBezTo>
                  <a:pt x="416422" y="-5317"/>
                  <a:pt x="373750" y="-5317"/>
                  <a:pt x="339127" y="14695"/>
                </a:cubicBezTo>
                <a:lnTo>
                  <a:pt x="55758" y="178239"/>
                </a:lnTo>
                <a:cubicBezTo>
                  <a:pt x="21154" y="198261"/>
                  <a:pt x="-154" y="235218"/>
                  <a:pt x="-154" y="275204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 algn="ctr" fontAlgn="auto">
              <a:lnSpc>
                <a:spcPct val="100000"/>
              </a:lnSpc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uFillTx/>
                <a:cs typeface="微软雅黑" panose="020B0503020204020204" pitchFamily="34" charset="-122"/>
                <a:sym typeface="+mn-ea"/>
              </a:rPr>
              <a:t>03</a:t>
            </a:r>
            <a:endParaRPr lang="en-US" altLang="zh-CN" b="1">
              <a:solidFill>
                <a:srgbClr val="FFFFFF"/>
              </a:solidFill>
              <a:uFillTx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2" name="正文"/>
          <p:cNvSpPr txBox="1"/>
          <p:nvPr>
            <p:custDataLst>
              <p:tags r:id="rId11"/>
            </p:custDataLst>
          </p:nvPr>
        </p:nvSpPr>
        <p:spPr>
          <a:xfrm>
            <a:off x="658283" y="3520950"/>
            <a:ext cx="3392294" cy="640010"/>
          </a:xfrm>
          <a:prstGeom prst="rect">
            <a:avLst/>
          </a:prstGeom>
          <a:noFill/>
        </p:spPr>
        <p:txBody>
          <a:bodyPr wrap="square" lIns="0" tIns="0" rIns="0" bIns="71755" rtlCol="0" anchor="ctr" anchorCtr="0">
            <a:noAutofit/>
          </a:bodyPr>
          <a:lstStyle/>
          <a:p>
            <a:pPr indent="0" algn="just" fontAlgn="auto">
              <a:lnSpc>
                <a:spcPct val="140000"/>
              </a:lnSpc>
            </a:pP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ct val="14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【政企协同生态：锦江区国资参股，从税收优惠、审批绿色通道等方面大力支持，助力项目腾飞</a:t>
            </a:r>
            <a:r>
              <a:rPr lang="zh-CN" sz="1200">
                <a:sym typeface="+mn-ea"/>
              </a:rPr>
              <a:t>】</a:t>
            </a:r>
            <a:endParaRPr lang="zh-CN" sz="12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17" name="直接连接符 6"/>
          <p:cNvCxnSpPr/>
          <p:nvPr>
            <p:custDataLst>
              <p:tags r:id="rId12"/>
            </p:custDataLst>
          </p:nvPr>
        </p:nvCxnSpPr>
        <p:spPr>
          <a:xfrm>
            <a:off x="657799" y="3534710"/>
            <a:ext cx="3392898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  <a:alpha val="70000"/>
              </a:schemeClr>
            </a:soli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cxnSp>
        <p:nvCxnSpPr>
          <p:cNvPr id="18" name="直接连接符 8"/>
          <p:cNvCxnSpPr/>
          <p:nvPr>
            <p:custDataLst>
              <p:tags r:id="rId13"/>
            </p:custDataLst>
          </p:nvPr>
        </p:nvCxnSpPr>
        <p:spPr>
          <a:xfrm>
            <a:off x="678119" y="2571702"/>
            <a:ext cx="3392898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  <a:alpha val="70000"/>
              </a:schemeClr>
            </a:soli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cxnSp>
        <p:nvCxnSpPr>
          <p:cNvPr id="19" name="直接连接符 1"/>
          <p:cNvCxnSpPr/>
          <p:nvPr>
            <p:custDataLst>
              <p:tags r:id="rId14"/>
            </p:custDataLst>
          </p:nvPr>
        </p:nvCxnSpPr>
        <p:spPr>
          <a:xfrm>
            <a:off x="657799" y="4311664"/>
            <a:ext cx="3392898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  <a:alpha val="70000"/>
              </a:schemeClr>
            </a:soli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pic>
        <p:nvPicPr>
          <p:cNvPr id="20" name="图片 19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98805" y="0"/>
            <a:ext cx="7543800" cy="50292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6248"/>
            <a:ext cx="5622608" cy="572453"/>
          </a:xfrm>
        </p:spPr>
        <p:txBody>
          <a:bodyPr/>
          <a:lstStyle/>
          <a:p>
            <a:r>
              <a:rPr lang="zh-CN" altLang="en-US"/>
              <a:t>运营方介绍</a:t>
            </a:r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22" name="图片 21" descr="E:/设计图片素材4/sunset-8064078_1280.jpgsunset-8064078_128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4888230" y="7144"/>
            <a:ext cx="4247671" cy="5130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894" h="10777">
                <a:moveTo>
                  <a:pt x="6575" y="5764"/>
                </a:moveTo>
                <a:cubicBezTo>
                  <a:pt x="6666" y="5764"/>
                  <a:pt x="6756" y="5799"/>
                  <a:pt x="6826" y="5868"/>
                </a:cubicBezTo>
                <a:lnTo>
                  <a:pt x="8894" y="7937"/>
                </a:lnTo>
                <a:lnTo>
                  <a:pt x="8894" y="9625"/>
                </a:lnTo>
                <a:lnTo>
                  <a:pt x="7742" y="10777"/>
                </a:lnTo>
                <a:lnTo>
                  <a:pt x="4807" y="10777"/>
                </a:lnTo>
                <a:lnTo>
                  <a:pt x="3362" y="9332"/>
                </a:lnTo>
                <a:cubicBezTo>
                  <a:pt x="3223" y="9193"/>
                  <a:pt x="3223" y="8969"/>
                  <a:pt x="3362" y="8830"/>
                </a:cubicBezTo>
                <a:lnTo>
                  <a:pt x="6324" y="5868"/>
                </a:lnTo>
                <a:cubicBezTo>
                  <a:pt x="6393" y="5799"/>
                  <a:pt x="6484" y="5764"/>
                  <a:pt x="6575" y="5764"/>
                </a:cubicBezTo>
                <a:close/>
                <a:moveTo>
                  <a:pt x="8894" y="3298"/>
                </a:moveTo>
                <a:lnTo>
                  <a:pt x="8894" y="7694"/>
                </a:lnTo>
                <a:lnTo>
                  <a:pt x="6947" y="5747"/>
                </a:lnTo>
                <a:cubicBezTo>
                  <a:pt x="6808" y="5609"/>
                  <a:pt x="6808" y="5384"/>
                  <a:pt x="6947" y="5246"/>
                </a:cubicBezTo>
                <a:lnTo>
                  <a:pt x="8894" y="3298"/>
                </a:lnTo>
                <a:close/>
                <a:moveTo>
                  <a:pt x="3317" y="2506"/>
                </a:moveTo>
                <a:cubicBezTo>
                  <a:pt x="3408" y="2506"/>
                  <a:pt x="3498" y="2541"/>
                  <a:pt x="3568" y="2610"/>
                </a:cubicBezTo>
                <a:lnTo>
                  <a:pt x="6229" y="5272"/>
                </a:lnTo>
                <a:cubicBezTo>
                  <a:pt x="6368" y="5410"/>
                  <a:pt x="6368" y="5635"/>
                  <a:pt x="6229" y="5773"/>
                </a:cubicBezTo>
                <a:lnTo>
                  <a:pt x="3267" y="8736"/>
                </a:lnTo>
                <a:cubicBezTo>
                  <a:pt x="3129" y="8874"/>
                  <a:pt x="2904" y="8874"/>
                  <a:pt x="2766" y="8736"/>
                </a:cubicBezTo>
                <a:lnTo>
                  <a:pt x="104" y="6074"/>
                </a:lnTo>
                <a:cubicBezTo>
                  <a:pt x="-35" y="5935"/>
                  <a:pt x="-35" y="5711"/>
                  <a:pt x="104" y="5572"/>
                </a:cubicBezTo>
                <a:lnTo>
                  <a:pt x="3066" y="2610"/>
                </a:lnTo>
                <a:cubicBezTo>
                  <a:pt x="3135" y="2541"/>
                  <a:pt x="3226" y="2506"/>
                  <a:pt x="3317" y="2506"/>
                </a:cubicBezTo>
                <a:close/>
                <a:moveTo>
                  <a:pt x="5676" y="0"/>
                </a:moveTo>
                <a:lnTo>
                  <a:pt x="8127" y="0"/>
                </a:lnTo>
                <a:lnTo>
                  <a:pt x="8894" y="767"/>
                </a:lnTo>
                <a:lnTo>
                  <a:pt x="8894" y="3109"/>
                </a:lnTo>
                <a:lnTo>
                  <a:pt x="6852" y="5151"/>
                </a:lnTo>
                <a:cubicBezTo>
                  <a:pt x="6713" y="5289"/>
                  <a:pt x="6489" y="5289"/>
                  <a:pt x="6350" y="5151"/>
                </a:cubicBezTo>
                <a:lnTo>
                  <a:pt x="3689" y="2489"/>
                </a:lnTo>
                <a:cubicBezTo>
                  <a:pt x="3550" y="2351"/>
                  <a:pt x="3550" y="2126"/>
                  <a:pt x="3689" y="1988"/>
                </a:cubicBezTo>
                <a:lnTo>
                  <a:pt x="5676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>
                <a:alpha val="20000"/>
              </a:schemeClr>
            </a:solidFill>
          </a:ln>
        </p:spPr>
      </p:pic>
      <p:sp>
        <p:nvSpPr>
          <p:cNvPr id="6" name="边界"/>
          <p:cNvSpPr/>
          <p:nvPr>
            <p:custDataLst>
              <p:tags r:id="rId4"/>
            </p:custDataLst>
          </p:nvPr>
        </p:nvSpPr>
        <p:spPr>
          <a:xfrm>
            <a:off x="455534" y="1255395"/>
            <a:ext cx="3887629" cy="343042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350">
              <a:solidFill>
                <a:schemeClr val="lt1"/>
              </a:solidFill>
              <a:sym typeface="+mn-ea"/>
            </a:endParaRPr>
          </a:p>
        </p:txBody>
      </p:sp>
      <p:sp>
        <p:nvSpPr>
          <p:cNvPr id="9" name="正文"/>
          <p:cNvSpPr txBox="1"/>
          <p:nvPr>
            <p:custDataLst>
              <p:tags r:id="rId5"/>
            </p:custDataLst>
          </p:nvPr>
        </p:nvSpPr>
        <p:spPr>
          <a:xfrm>
            <a:off x="462280" y="1673225"/>
            <a:ext cx="4425950" cy="5264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 indent="0" algn="just" fontAlgn="auto">
              <a:lnSpc>
                <a:spcPct val="130000"/>
              </a:lnSpc>
              <a:buClrTx/>
              <a:buSzTx/>
              <a:buFontTx/>
            </a:pP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锦江国际是中国规模最大的综合性酒店旅游企业集团，拥有酒店、商业、旅游、客运几大主业和城市服务、资产管理等相关产业，控股“锦江酒店”（</a:t>
            </a:r>
            <a:r>
              <a:rPr lang="en-US" altLang="zh-CN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600754</a:t>
            </a: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、</a:t>
            </a:r>
            <a:r>
              <a:rPr lang="en-US" altLang="zh-CN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900934</a:t>
            </a: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）“锦江在线”（</a:t>
            </a:r>
            <a:r>
              <a:rPr lang="en-US" altLang="zh-CN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600650</a:t>
            </a: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、</a:t>
            </a:r>
            <a:r>
              <a:rPr lang="en-US" altLang="zh-CN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900914</a:t>
            </a: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）和“锦江旅游”（</a:t>
            </a:r>
            <a:r>
              <a:rPr lang="en-US" altLang="zh-CN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900929</a:t>
            </a: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）三家上市公司。“锦江”是具有</a:t>
            </a:r>
            <a:r>
              <a:rPr lang="en-US" altLang="zh-CN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90</a:t>
            </a: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年历史的民族品牌，中国驰名商标</a:t>
            </a: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。</a:t>
            </a:r>
            <a:endParaRPr lang="zh-CN" altLang="en-US" sz="12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3" name="标题"/>
          <p:cNvSpPr txBox="1"/>
          <p:nvPr>
            <p:custDataLst>
              <p:tags r:id="rId6"/>
            </p:custDataLst>
          </p:nvPr>
        </p:nvSpPr>
        <p:spPr>
          <a:xfrm>
            <a:off x="962025" y="1262539"/>
            <a:ext cx="3379946" cy="33051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indent="0" algn="l" fontAlgn="auto">
              <a:lnSpc>
                <a:spcPct val="120000"/>
              </a:lnSpc>
            </a:pPr>
            <a:r>
              <a:rPr lang="zh-CN" altLang="en-US" sz="1650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锦江国际介绍</a:t>
            </a:r>
            <a:endParaRPr lang="zh-CN" altLang="en-US" sz="1650" b="1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4" name="圆角矩形 3"/>
          <p:cNvSpPr/>
          <p:nvPr>
            <p:custDataLst>
              <p:tags r:id="rId7"/>
            </p:custDataLst>
          </p:nvPr>
        </p:nvSpPr>
        <p:spPr>
          <a:xfrm>
            <a:off x="462439" y="1263968"/>
            <a:ext cx="382905" cy="381953"/>
          </a:xfrm>
          <a:prstGeom prst="roundRect">
            <a:avLst>
              <a:gd name="adj" fmla="val 103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1500" b="1">
                <a:solidFill>
                  <a:srgbClr val="FFFFFF"/>
                </a:solidFill>
                <a:latin typeface="+mn-ea"/>
                <a:cs typeface="微软雅黑" panose="020B0503020204020204" pitchFamily="34" charset="-122"/>
                <a:sym typeface="+mn-ea"/>
              </a:rPr>
              <a:t>01</a:t>
            </a:r>
            <a:endParaRPr lang="en-US" altLang="zh-CN" sz="1500" b="1">
              <a:solidFill>
                <a:srgbClr val="FFFFFF"/>
              </a:solidFill>
              <a:latin typeface="+mn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正文"/>
          <p:cNvSpPr txBox="1"/>
          <p:nvPr>
            <p:custDataLst>
              <p:tags r:id="rId8"/>
            </p:custDataLst>
          </p:nvPr>
        </p:nvSpPr>
        <p:spPr>
          <a:xfrm>
            <a:off x="534670" y="3355975"/>
            <a:ext cx="3881755" cy="9194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 indent="0" algn="just" fontAlgn="auto">
              <a:lnSpc>
                <a:spcPct val="130000"/>
              </a:lnSpc>
              <a:buClrTx/>
              <a:buSzTx/>
              <a:buFontTx/>
            </a:pP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集团统筹产业链资源，拥有上千家核心大客户，上百家世界五百强客户资源，集团致力于拓展锦江城市服务新兴产业，打造“城市服务系统供应商”，引入多家驰名品牌，打造攀成钢板块乐天广场新引擎</a:t>
            </a:r>
            <a:r>
              <a:rPr lang="zh-CN" altLang="en-US" sz="10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。</a:t>
            </a:r>
            <a:endParaRPr lang="zh-CN" altLang="en-US" sz="10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7" name="标题"/>
          <p:cNvSpPr txBox="1"/>
          <p:nvPr>
            <p:custDataLst>
              <p:tags r:id="rId9"/>
            </p:custDataLst>
          </p:nvPr>
        </p:nvSpPr>
        <p:spPr>
          <a:xfrm>
            <a:off x="963295" y="2881630"/>
            <a:ext cx="3379946" cy="33051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indent="0" algn="l" fontAlgn="auto">
              <a:lnSpc>
                <a:spcPct val="120000"/>
              </a:lnSpc>
            </a:pPr>
            <a:r>
              <a:rPr lang="zh-CN" altLang="en-US" sz="1650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运营方案</a:t>
            </a:r>
            <a:endParaRPr lang="zh-CN" altLang="en-US" sz="1650" b="1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10"/>
            </p:custDataLst>
          </p:nvPr>
        </p:nvSpPr>
        <p:spPr>
          <a:xfrm>
            <a:off x="462439" y="2876074"/>
            <a:ext cx="382905" cy="381953"/>
          </a:xfrm>
          <a:prstGeom prst="roundRect">
            <a:avLst>
              <a:gd name="adj" fmla="val 1036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1500" b="1">
                <a:solidFill>
                  <a:srgbClr val="FFFFFF"/>
                </a:solidFill>
                <a:latin typeface="+mn-ea"/>
                <a:cs typeface="微软雅黑" panose="020B0503020204020204" pitchFamily="34" charset="-122"/>
                <a:sym typeface="+mn-ea"/>
              </a:rPr>
              <a:t>02</a:t>
            </a:r>
            <a:endParaRPr lang="en-US" altLang="zh-CN" sz="1500" b="1">
              <a:solidFill>
                <a:srgbClr val="FFFFFF"/>
              </a:solidFill>
              <a:latin typeface="+mn-ea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64845" y="0"/>
            <a:ext cx="7360920" cy="51054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17670" y="608965"/>
            <a:ext cx="4831715" cy="43211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456248"/>
            <a:ext cx="5622608" cy="572453"/>
          </a:xfrm>
        </p:spPr>
        <p:txBody>
          <a:bodyPr/>
          <a:lstStyle/>
          <a:p>
            <a:r>
              <a:rPr lang="zh-CN" altLang="en-US"/>
              <a:t>运营方介绍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6" name="边界"/>
          <p:cNvSpPr/>
          <p:nvPr>
            <p:custDataLst>
              <p:tags r:id="rId4"/>
            </p:custDataLst>
          </p:nvPr>
        </p:nvSpPr>
        <p:spPr>
          <a:xfrm>
            <a:off x="455534" y="1255395"/>
            <a:ext cx="3887629" cy="343042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350">
              <a:solidFill>
                <a:schemeClr val="lt1"/>
              </a:solidFill>
              <a:sym typeface="+mn-ea"/>
            </a:endParaRPr>
          </a:p>
        </p:txBody>
      </p:sp>
      <p:sp>
        <p:nvSpPr>
          <p:cNvPr id="9" name="正文"/>
          <p:cNvSpPr txBox="1"/>
          <p:nvPr>
            <p:custDataLst>
              <p:tags r:id="rId5"/>
            </p:custDataLst>
          </p:nvPr>
        </p:nvSpPr>
        <p:spPr>
          <a:xfrm>
            <a:off x="462280" y="1673225"/>
            <a:ext cx="4425950" cy="5264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 indent="0" algn="just" fontAlgn="auto">
              <a:lnSpc>
                <a:spcPct val="130000"/>
              </a:lnSpc>
              <a:buClrTx/>
              <a:buSzTx/>
              <a:buFontTx/>
            </a:pP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锦江国际集团收购两个塔楼后，打造攀成钢片区顶级酒店及写字楼，引入超五星</a:t>
            </a:r>
            <a:r>
              <a:rPr lang="en-US" altLang="zh-CN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“</a:t>
            </a: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丽笙</a:t>
            </a:r>
            <a:r>
              <a:rPr lang="en-US" altLang="zh-CN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”</a:t>
            </a: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（</a:t>
            </a:r>
            <a:r>
              <a:rPr lang="en-US" altLang="zh-CN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Radisson Hotels</a:t>
            </a: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）品牌。同时，也引入西门子、中粮、可口可乐、格力、小米等世界五百强企业入驻。</a:t>
            </a:r>
            <a:endParaRPr lang="zh-CN" altLang="en-US" sz="12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3" name="标题"/>
          <p:cNvSpPr txBox="1"/>
          <p:nvPr>
            <p:custDataLst>
              <p:tags r:id="rId6"/>
            </p:custDataLst>
          </p:nvPr>
        </p:nvSpPr>
        <p:spPr>
          <a:xfrm>
            <a:off x="962025" y="1262539"/>
            <a:ext cx="3379946" cy="33051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indent="0" algn="l" fontAlgn="auto">
              <a:lnSpc>
                <a:spcPct val="120000"/>
              </a:lnSpc>
            </a:pPr>
            <a:r>
              <a:rPr lang="zh-CN" altLang="en-US" sz="1650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资源禀赋</a:t>
            </a:r>
            <a:endParaRPr lang="zh-CN" altLang="en-US" sz="1650" b="1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4" name="圆角矩形 3"/>
          <p:cNvSpPr/>
          <p:nvPr>
            <p:custDataLst>
              <p:tags r:id="rId7"/>
            </p:custDataLst>
          </p:nvPr>
        </p:nvSpPr>
        <p:spPr>
          <a:xfrm>
            <a:off x="462439" y="1263968"/>
            <a:ext cx="382905" cy="381953"/>
          </a:xfrm>
          <a:prstGeom prst="roundRect">
            <a:avLst>
              <a:gd name="adj" fmla="val 103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1500" b="1">
                <a:solidFill>
                  <a:srgbClr val="FFFFFF"/>
                </a:solidFill>
                <a:latin typeface="+mn-ea"/>
                <a:cs typeface="微软雅黑" panose="020B0503020204020204" pitchFamily="34" charset="-122"/>
                <a:sym typeface="+mn-ea"/>
              </a:rPr>
              <a:t>03</a:t>
            </a:r>
            <a:endParaRPr lang="en-US" altLang="zh-CN" sz="1500" b="1">
              <a:solidFill>
                <a:srgbClr val="FFFFFF"/>
              </a:solidFill>
              <a:latin typeface="+mn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正文"/>
          <p:cNvSpPr txBox="1"/>
          <p:nvPr>
            <p:custDataLst>
              <p:tags r:id="rId8"/>
            </p:custDataLst>
          </p:nvPr>
        </p:nvSpPr>
        <p:spPr>
          <a:xfrm>
            <a:off x="534670" y="3355975"/>
            <a:ext cx="3881755" cy="9194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 indent="0" algn="just" fontAlgn="auto">
              <a:lnSpc>
                <a:spcPct val="130000"/>
              </a:lnSpc>
              <a:buClrTx/>
              <a:buSzTx/>
              <a:buFontTx/>
            </a:pP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赋能城市更新、深化酒旅融合，打造城市综合业态。</a:t>
            </a:r>
            <a:endParaRPr lang="zh-CN" altLang="en-US" sz="12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lvl="0" indent="0" algn="just" fontAlgn="auto">
              <a:lnSpc>
                <a:spcPct val="130000"/>
              </a:lnSpc>
              <a:buClrTx/>
              <a:buSzTx/>
              <a:buFontTx/>
            </a:pP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合力推动城市文旅服务品质提档升级，从供给端和运营端深化并激发城市片区未来发展创新的活力。</a:t>
            </a:r>
            <a:endParaRPr lang="zh-CN" altLang="en-US" sz="10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7" name="标题"/>
          <p:cNvSpPr txBox="1"/>
          <p:nvPr>
            <p:custDataLst>
              <p:tags r:id="rId9"/>
            </p:custDataLst>
          </p:nvPr>
        </p:nvSpPr>
        <p:spPr>
          <a:xfrm>
            <a:off x="963295" y="2881630"/>
            <a:ext cx="3379946" cy="33051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indent="0" algn="l" fontAlgn="auto">
              <a:lnSpc>
                <a:spcPct val="120000"/>
              </a:lnSpc>
            </a:pPr>
            <a:r>
              <a:rPr lang="zh-CN" altLang="en-US" sz="1650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政企合作</a:t>
            </a:r>
            <a:endParaRPr lang="zh-CN" altLang="en-US" sz="1650" b="1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10"/>
            </p:custDataLst>
          </p:nvPr>
        </p:nvSpPr>
        <p:spPr>
          <a:xfrm>
            <a:off x="462439" y="2876074"/>
            <a:ext cx="382905" cy="381953"/>
          </a:xfrm>
          <a:prstGeom prst="roundRect">
            <a:avLst>
              <a:gd name="adj" fmla="val 1036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1500" b="1">
                <a:solidFill>
                  <a:srgbClr val="FFFFFF"/>
                </a:solidFill>
                <a:latin typeface="+mn-ea"/>
                <a:cs typeface="微软雅黑" panose="020B0503020204020204" pitchFamily="34" charset="-122"/>
                <a:sym typeface="+mn-ea"/>
              </a:rPr>
              <a:t>04</a:t>
            </a:r>
            <a:endParaRPr lang="en-US" altLang="zh-CN" sz="1500" b="1">
              <a:solidFill>
                <a:srgbClr val="FFFFFF"/>
              </a:solidFill>
              <a:latin typeface="+mn-ea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64845" y="0"/>
            <a:ext cx="7360920" cy="51054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579755"/>
            <a:ext cx="9144000" cy="45631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7535" y="0"/>
            <a:ext cx="7368540" cy="4953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95095" y="174974"/>
            <a:ext cx="283035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45440" indent="-335915">
              <a:spcBef>
                <a:spcPts val="75"/>
              </a:spcBef>
              <a:buFont typeface="Arial" panose="020B0604020202020204"/>
              <a:buChar char="■"/>
              <a:tabLst>
                <a:tab pos="344805" algn="l"/>
                <a:tab pos="345440" algn="l"/>
              </a:tabLst>
            </a:pPr>
            <a:r>
              <a:rPr sz="18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乐天</a:t>
            </a:r>
            <a:r>
              <a:rPr sz="1800" b="1" spc="53" dirty="0">
                <a:latin typeface="宋体" panose="02010600030101010101" pitchFamily="2" charset="-122"/>
                <a:cs typeface="宋体" panose="02010600030101010101" pitchFamily="2" charset="-122"/>
              </a:rPr>
              <a:t>成</a:t>
            </a:r>
            <a:r>
              <a:rPr sz="1800" b="1" spc="60" dirty="0">
                <a:latin typeface="宋体" panose="02010600030101010101" pitchFamily="2" charset="-122"/>
                <a:cs typeface="宋体" panose="02010600030101010101" pitchFamily="2" charset="-122"/>
              </a:rPr>
              <a:t>都</a:t>
            </a:r>
            <a:r>
              <a:rPr sz="1800" b="1" spc="45" dirty="0">
                <a:latin typeface="宋体" panose="02010600030101010101" pitchFamily="2" charset="-122"/>
                <a:cs typeface="宋体" panose="02010600030101010101" pitchFamily="2" charset="-122"/>
              </a:rPr>
              <a:t>项</a:t>
            </a:r>
            <a:r>
              <a:rPr sz="1800" b="1" spc="53" dirty="0">
                <a:latin typeface="宋体" panose="02010600030101010101" pitchFamily="2" charset="-122"/>
                <a:cs typeface="宋体" panose="02010600030101010101" pitchFamily="2" charset="-122"/>
              </a:rPr>
              <a:t>目</a:t>
            </a:r>
            <a:r>
              <a:rPr sz="18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优</a:t>
            </a:r>
            <a:r>
              <a:rPr sz="1800" b="1" spc="53" dirty="0">
                <a:latin typeface="宋体" panose="02010600030101010101" pitchFamily="2" charset="-122"/>
                <a:cs typeface="宋体" panose="02010600030101010101" pitchFamily="2" charset="-122"/>
              </a:rPr>
              <a:t>势</a:t>
            </a:r>
            <a:r>
              <a:rPr sz="18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明</a:t>
            </a:r>
            <a:r>
              <a:rPr sz="1800" b="1" spc="60" dirty="0">
                <a:latin typeface="宋体" panose="02010600030101010101" pitchFamily="2" charset="-122"/>
                <a:cs typeface="宋体" panose="02010600030101010101" pitchFamily="2" charset="-122"/>
              </a:rPr>
              <a:t>显</a:t>
            </a:r>
            <a:r>
              <a:rPr sz="18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03349" y="2802627"/>
            <a:ext cx="2182559" cy="45406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4816601" y="650491"/>
            <a:ext cx="2189702" cy="453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4824983" y="2857491"/>
            <a:ext cx="2182559" cy="4540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 txBox="1"/>
          <p:nvPr/>
        </p:nvSpPr>
        <p:spPr>
          <a:xfrm>
            <a:off x="1398194" y="1261300"/>
            <a:ext cx="2686526" cy="904191"/>
          </a:xfrm>
          <a:prstGeom prst="rect">
            <a:avLst/>
          </a:prstGeom>
        </p:spPr>
        <p:txBody>
          <a:bodyPr vert="horz" wrap="square" lIns="0" tIns="75724" rIns="0" bIns="0" rtlCol="0">
            <a:spAutoFit/>
          </a:bodyPr>
          <a:lstStyle/>
          <a:p>
            <a:pPr marL="9525">
              <a:spcBef>
                <a:spcPts val="595"/>
              </a:spcBef>
            </a:pPr>
            <a:r>
              <a:rPr sz="900" b="1" dirty="0">
                <a:latin typeface="Malgun Gothic" panose="020B0503020000020004" charset="-127"/>
                <a:cs typeface="Malgun Gothic" panose="020B0503020000020004" charset="-127"/>
              </a:rPr>
              <a:t>▶</a:t>
            </a:r>
            <a:r>
              <a:rPr sz="900" b="1" spc="120" dirty="0">
                <a:latin typeface="Malgun Gothic" panose="020B0503020000020004" charset="-127"/>
                <a:cs typeface="Malgun Gothic" panose="020B0503020000020004" charset="-127"/>
              </a:rPr>
              <a:t> 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项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目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紧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邻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成都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市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二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环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路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东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大街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心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商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圈</a:t>
            </a: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9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525" marR="18415">
              <a:lnSpc>
                <a:spcPct val="103000"/>
              </a:lnSpc>
              <a:spcBef>
                <a:spcPts val="490"/>
              </a:spcBef>
            </a:pPr>
            <a:r>
              <a:rPr sz="900" b="1" dirty="0">
                <a:latin typeface="Malgun Gothic" panose="020B0503020000020004" charset="-127"/>
                <a:cs typeface="Malgun Gothic" panose="020B0503020000020004" charset="-127"/>
              </a:rPr>
              <a:t>▶</a:t>
            </a:r>
            <a:r>
              <a:rPr sz="900" b="1" spc="38" dirty="0">
                <a:latin typeface="Malgun Gothic" panose="020B0503020000020004" charset="-127"/>
                <a:cs typeface="Malgun Gothic" panose="020B0503020000020004" charset="-127"/>
              </a:rPr>
              <a:t> 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地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处</a:t>
            </a:r>
            <a:r>
              <a:rPr sz="900" b="1" spc="53" dirty="0">
                <a:latin typeface="宋体" panose="02010600030101010101" pitchFamily="2" charset="-122"/>
                <a:cs typeface="宋体" panose="02010600030101010101" pitchFamily="2" charset="-122"/>
              </a:rPr>
              <a:t>成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都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政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府主导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开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发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攀成钢</a:t>
            </a:r>
            <a:r>
              <a:rPr sz="900" b="1" spc="-4" dirty="0">
                <a:latin typeface="黑体" panose="02010609060101010101" charset="-122"/>
                <a:cs typeface="黑体" panose="02010609060101010101" charset="-122"/>
              </a:rPr>
              <a:t>—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天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府门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廊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”  的核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心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地</a:t>
            </a:r>
            <a:r>
              <a:rPr sz="900" b="1" spc="-11" dirty="0">
                <a:latin typeface="宋体" panose="02010600030101010101" pitchFamily="2" charset="-122"/>
                <a:cs typeface="宋体" panose="02010600030101010101" pitchFamily="2" charset="-122"/>
              </a:rPr>
              <a:t>段</a:t>
            </a: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9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525" marR="3810">
              <a:lnSpc>
                <a:spcPct val="103000"/>
              </a:lnSpc>
              <a:spcBef>
                <a:spcPts val="460"/>
              </a:spcBef>
            </a:pPr>
            <a:r>
              <a:rPr sz="900" b="1" dirty="0">
                <a:latin typeface="Malgun Gothic" panose="020B0503020000020004" charset="-127"/>
                <a:cs typeface="Malgun Gothic" panose="020B0503020000020004" charset="-127"/>
              </a:rPr>
              <a:t>▶</a:t>
            </a:r>
            <a:r>
              <a:rPr sz="900" b="1" spc="56" dirty="0">
                <a:latin typeface="Malgun Gothic" panose="020B0503020000020004" charset="-127"/>
                <a:cs typeface="Malgun Gothic" panose="020B0503020000020004" charset="-127"/>
              </a:rPr>
              <a:t> 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周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边</a:t>
            </a:r>
            <a:r>
              <a:rPr sz="900" b="1" spc="53" dirty="0">
                <a:latin typeface="宋体" panose="02010600030101010101" pitchFamily="2" charset="-122"/>
                <a:cs typeface="宋体" panose="02010600030101010101" pitchFamily="2" charset="-122"/>
              </a:rPr>
              <a:t>围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绕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优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秀的教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育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环</a:t>
            </a:r>
            <a:r>
              <a:rPr sz="900" b="1" spc="45" dirty="0">
                <a:latin typeface="宋体" panose="02010600030101010101" pitchFamily="2" charset="-122"/>
                <a:cs typeface="宋体" panose="02010600030101010101" pitchFamily="2" charset="-122"/>
              </a:rPr>
              <a:t>境</a:t>
            </a: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紧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邻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幼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儿园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小学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，  初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，将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有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力支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撑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乐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天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商业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综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合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体</a:t>
            </a:r>
            <a:r>
              <a:rPr sz="900" b="1" spc="-11" dirty="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9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16887" y="1195864"/>
            <a:ext cx="2738914" cy="1258838"/>
          </a:xfrm>
          <a:prstGeom prst="rect">
            <a:avLst/>
          </a:prstGeom>
        </p:spPr>
        <p:txBody>
          <a:bodyPr vert="horz" wrap="square" lIns="0" tIns="75724" rIns="0" bIns="0" rtlCol="0">
            <a:spAutoFit/>
          </a:bodyPr>
          <a:lstStyle/>
          <a:p>
            <a:pPr marL="9525">
              <a:spcBef>
                <a:spcPts val="595"/>
              </a:spcBef>
            </a:pPr>
            <a:r>
              <a:rPr sz="900" b="1" dirty="0">
                <a:latin typeface="Malgun Gothic" panose="020B0503020000020004" charset="-127"/>
                <a:cs typeface="Malgun Gothic" panose="020B0503020000020004" charset="-127"/>
              </a:rPr>
              <a:t>▶</a:t>
            </a:r>
            <a:r>
              <a:rPr sz="900" b="1" spc="113" dirty="0">
                <a:latin typeface="Malgun Gothic" panose="020B0503020000020004" charset="-127"/>
                <a:cs typeface="Malgun Gothic" panose="020B0503020000020004" charset="-127"/>
              </a:rPr>
              <a:t> 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项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目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紧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邻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城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市主干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道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东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大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街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二环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高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架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路</a:t>
            </a: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9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525" marR="3810">
              <a:lnSpc>
                <a:spcPts val="1650"/>
              </a:lnSpc>
              <a:spcBef>
                <a:spcPts val="100"/>
              </a:spcBef>
            </a:pPr>
            <a:r>
              <a:rPr sz="900" b="1" dirty="0">
                <a:latin typeface="Malgun Gothic" panose="020B0503020000020004" charset="-127"/>
                <a:cs typeface="Malgun Gothic" panose="020B0503020000020004" charset="-127"/>
              </a:rPr>
              <a:t>▶</a:t>
            </a:r>
            <a:r>
              <a:rPr sz="900" b="1" spc="38" dirty="0">
                <a:latin typeface="Malgun Gothic" panose="020B0503020000020004" charset="-127"/>
                <a:cs typeface="Malgun Gothic" panose="020B0503020000020004" charset="-127"/>
              </a:rPr>
              <a:t> 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商业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项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目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与地铁</a:t>
            </a:r>
            <a:r>
              <a:rPr sz="900" b="1" spc="-4" dirty="0">
                <a:latin typeface="黑体" panose="02010609060101010101" charset="-122"/>
                <a:cs typeface="黑体" panose="02010609060101010101" charset="-122"/>
              </a:rPr>
              <a:t>2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号线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牛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市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口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站无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缝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连</a:t>
            </a:r>
            <a:r>
              <a:rPr sz="900" b="1" spc="-11" dirty="0">
                <a:latin typeface="宋体" panose="02010600030101010101" pitchFamily="2" charset="-122"/>
                <a:cs typeface="宋体" panose="02010600030101010101" pitchFamily="2" charset="-122"/>
              </a:rPr>
              <a:t>接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，与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地铁</a:t>
            </a:r>
            <a:r>
              <a:rPr sz="900" b="1" spc="-4" dirty="0">
                <a:latin typeface="黑体" panose="02010609060101010101" charset="-122"/>
                <a:cs typeface="黑体" panose="02010609060101010101" charset="-122"/>
              </a:rPr>
              <a:t>8  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号线步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行</a:t>
            </a:r>
            <a:r>
              <a:rPr sz="900" b="1" spc="-15" dirty="0">
                <a:latin typeface="黑体" panose="02010609060101010101" charset="-122"/>
                <a:cs typeface="黑体" panose="02010609060101010101" charset="-122"/>
              </a:rPr>
              <a:t>2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分钟</a:t>
            </a:r>
            <a:r>
              <a:rPr sz="900" spc="-4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9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525">
              <a:spcBef>
                <a:spcPts val="145"/>
              </a:spcBef>
            </a:pPr>
            <a:r>
              <a:rPr sz="900" b="1" dirty="0">
                <a:latin typeface="Malgun Gothic" panose="020B0503020000020004" charset="-127"/>
                <a:cs typeface="Malgun Gothic" panose="020B0503020000020004" charset="-127"/>
              </a:rPr>
              <a:t>▶</a:t>
            </a:r>
            <a:r>
              <a:rPr sz="900" b="1" spc="86" dirty="0">
                <a:latin typeface="Malgun Gothic" panose="020B0503020000020004" charset="-127"/>
                <a:cs typeface="Malgun Gothic" panose="020B0503020000020004" charset="-127"/>
              </a:rPr>
              <a:t> 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项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目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紧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邻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公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交站点</a:t>
            </a:r>
            <a:r>
              <a:rPr sz="900" b="1" spc="-8" dirty="0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900" b="1" spc="-8" dirty="0">
                <a:latin typeface="黑体" panose="02010609060101010101" charset="-122"/>
                <a:cs typeface="黑体" panose="02010609060101010101" charset="-122"/>
              </a:rPr>
              <a:t>14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条普通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公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交路</a:t>
            </a:r>
            <a:r>
              <a:rPr sz="900" b="1" spc="-11" dirty="0">
                <a:latin typeface="宋体" panose="02010600030101010101" pitchFamily="2" charset="-122"/>
                <a:cs typeface="宋体" panose="02010600030101010101" pitchFamily="2" charset="-122"/>
              </a:rPr>
              <a:t>线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及</a:t>
            </a:r>
            <a:r>
              <a:rPr sz="900" b="1" spc="-15" dirty="0">
                <a:latin typeface="黑体" panose="02010609060101010101" charset="-122"/>
                <a:cs typeface="黑体" panose="02010609060101010101" charset="-122"/>
              </a:rPr>
              <a:t>4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条</a:t>
            </a:r>
            <a:endParaRPr sz="9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525">
              <a:spcBef>
                <a:spcPts val="550"/>
              </a:spcBef>
            </a:pP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快</a:t>
            </a:r>
            <a:r>
              <a:rPr sz="900" b="1" spc="-19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速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公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交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路线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乐天圣苑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北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侧）</a:t>
            </a: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9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525">
              <a:spcBef>
                <a:spcPts val="750"/>
              </a:spcBef>
            </a:pPr>
            <a:r>
              <a:rPr sz="900" b="1" dirty="0">
                <a:latin typeface="Malgun Gothic" panose="020B0503020000020004" charset="-127"/>
                <a:cs typeface="Malgun Gothic" panose="020B0503020000020004" charset="-127"/>
              </a:rPr>
              <a:t>▶</a:t>
            </a:r>
            <a:r>
              <a:rPr sz="900" b="1" spc="105" dirty="0">
                <a:latin typeface="Malgun Gothic" panose="020B0503020000020004" charset="-127"/>
                <a:cs typeface="Malgun Gothic" panose="020B0503020000020004" charset="-127"/>
              </a:rPr>
              <a:t> 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距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离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市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心</a:t>
            </a:r>
            <a:r>
              <a:rPr sz="900" b="1" spc="53" dirty="0">
                <a:latin typeface="宋体" panose="02010600030101010101" pitchFamily="2" charset="-122"/>
                <a:cs typeface="宋体" panose="02010600030101010101" pitchFamily="2" charset="-122"/>
              </a:rPr>
              <a:t>商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圈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（太古里</a:t>
            </a:r>
            <a:r>
              <a:rPr sz="900" b="1" spc="-8" dirty="0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900" b="1" spc="-8" dirty="0">
                <a:latin typeface="黑体" panose="02010609060101010101" charset="-122"/>
                <a:cs typeface="黑体" panose="02010609060101010101" charset="-122"/>
              </a:rPr>
              <a:t>IFS</a:t>
            </a:r>
            <a:r>
              <a:rPr sz="900" b="1" spc="-8" dirty="0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春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熙</a:t>
            </a:r>
            <a:r>
              <a:rPr sz="900" b="1" spc="-11" dirty="0">
                <a:latin typeface="宋体" panose="02010600030101010101" pitchFamily="2" charset="-122"/>
                <a:cs typeface="宋体" panose="02010600030101010101" pitchFamily="2" charset="-122"/>
              </a:rPr>
              <a:t>路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sz="900" b="1" spc="-15" dirty="0">
                <a:latin typeface="黑体" panose="02010609060101010101" charset="-122"/>
                <a:cs typeface="黑体" panose="02010609060101010101" charset="-122"/>
              </a:rPr>
              <a:t>3.5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㎞</a:t>
            </a: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9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03121" y="3554825"/>
            <a:ext cx="2304574" cy="1038265"/>
          </a:xfrm>
          <a:prstGeom prst="rect">
            <a:avLst/>
          </a:prstGeom>
        </p:spPr>
        <p:txBody>
          <a:bodyPr vert="horz" wrap="square" lIns="0" tIns="75724" rIns="0" bIns="0" rtlCol="0">
            <a:spAutoFit/>
          </a:bodyPr>
          <a:lstStyle/>
          <a:p>
            <a:pPr marL="9525">
              <a:spcBef>
                <a:spcPts val="595"/>
              </a:spcBef>
            </a:pPr>
            <a:r>
              <a:rPr sz="900" b="1" dirty="0">
                <a:latin typeface="Malgun Gothic" panose="020B0503020000020004" charset="-127"/>
                <a:cs typeface="Malgun Gothic" panose="020B0503020000020004" charset="-127"/>
              </a:rPr>
              <a:t>▶</a:t>
            </a:r>
            <a:r>
              <a:rPr sz="900" b="1" spc="90" dirty="0">
                <a:latin typeface="Malgun Gothic" panose="020B0503020000020004" charset="-127"/>
                <a:cs typeface="Malgun Gothic" panose="020B0503020000020004" charset="-127"/>
              </a:rPr>
              <a:t> 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攀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成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钢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片区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内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已竣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工</a:t>
            </a:r>
            <a:r>
              <a:rPr sz="900" b="1" spc="45" dirty="0">
                <a:latin typeface="宋体" panose="02010600030101010101" pitchFamily="2" charset="-122"/>
                <a:cs typeface="宋体" panose="02010600030101010101" pitchFamily="2" charset="-122"/>
              </a:rPr>
              <a:t>住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宅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约</a:t>
            </a:r>
            <a:r>
              <a:rPr sz="900" b="1" spc="-199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b="1" spc="26" dirty="0">
                <a:latin typeface="宋体" panose="02010600030101010101" pitchFamily="2" charset="-122"/>
                <a:cs typeface="宋体" panose="02010600030101010101" pitchFamily="2" charset="-122"/>
              </a:rPr>
              <a:t>1.84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万户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sz="900" spc="-4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9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525">
              <a:spcBef>
                <a:spcPts val="520"/>
              </a:spcBef>
            </a:pPr>
            <a:r>
              <a:rPr sz="900" b="1" dirty="0">
                <a:latin typeface="Malgun Gothic" panose="020B0503020000020004" charset="-127"/>
                <a:cs typeface="Malgun Gothic" panose="020B0503020000020004" charset="-127"/>
              </a:rPr>
              <a:t>▶</a:t>
            </a:r>
            <a:r>
              <a:rPr sz="900" b="1" spc="116" dirty="0">
                <a:latin typeface="Malgun Gothic" panose="020B0503020000020004" charset="-127"/>
                <a:cs typeface="Malgun Gothic" panose="020B0503020000020004" charset="-127"/>
              </a:rPr>
              <a:t> 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周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边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常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住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人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口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6万</a:t>
            </a:r>
            <a:r>
              <a:rPr sz="900" b="1" spc="-11" dirty="0">
                <a:latin typeface="宋体" panose="02010600030101010101" pitchFamily="2" charset="-122"/>
                <a:cs typeface="宋体" panose="02010600030101010101" pitchFamily="2" charset="-122"/>
              </a:rPr>
              <a:t>户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约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30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万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人</a:t>
            </a: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9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525">
              <a:spcBef>
                <a:spcPts val="335"/>
              </a:spcBef>
            </a:pP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现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开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发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中的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住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宅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未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来竣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工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时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常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驻人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口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预</a:t>
            </a:r>
            <a:r>
              <a:rPr sz="900" b="1" spc="-11" dirty="0">
                <a:latin typeface="宋体" panose="02010600030101010101" pitchFamily="2" charset="-122"/>
                <a:cs typeface="宋体" panose="02010600030101010101" pitchFamily="2" charset="-122"/>
              </a:rPr>
              <a:t>计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9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525">
              <a:spcBef>
                <a:spcPts val="550"/>
              </a:spcBef>
            </a:pP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将达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到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35万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人</a:t>
            </a: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9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525">
              <a:spcBef>
                <a:spcPts val="745"/>
              </a:spcBef>
            </a:pPr>
            <a:r>
              <a:rPr sz="900" b="1" dirty="0">
                <a:latin typeface="Malgun Gothic" panose="020B0503020000020004" charset="-127"/>
                <a:cs typeface="Malgun Gothic" panose="020B0503020000020004" charset="-127"/>
              </a:rPr>
              <a:t>▶</a:t>
            </a:r>
            <a:r>
              <a:rPr sz="900" b="1" spc="113" dirty="0">
                <a:latin typeface="Malgun Gothic" panose="020B0503020000020004" charset="-127"/>
                <a:cs typeface="Malgun Gothic" panose="020B0503020000020004" charset="-127"/>
              </a:rPr>
              <a:t> 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流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动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人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口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也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将达到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非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常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可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观的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数</a:t>
            </a:r>
            <a:r>
              <a:rPr sz="900" b="1" spc="53" dirty="0">
                <a:latin typeface="宋体" panose="02010600030101010101" pitchFamily="2" charset="-122"/>
                <a:cs typeface="宋体" panose="02010600030101010101" pitchFamily="2" charset="-122"/>
              </a:rPr>
              <a:t>量</a:t>
            </a: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9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89766" y="3594353"/>
            <a:ext cx="2764155" cy="7688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dirty="0">
                <a:latin typeface="Malgun Gothic" panose="020B0503020000020004" charset="-127"/>
                <a:cs typeface="Malgun Gothic" panose="020B0503020000020004" charset="-127"/>
              </a:rPr>
              <a:t>▶</a:t>
            </a:r>
            <a:r>
              <a:rPr sz="900" b="1" spc="60" dirty="0">
                <a:latin typeface="Malgun Gothic" panose="020B0503020000020004" charset="-127"/>
                <a:cs typeface="Malgun Gothic" panose="020B0503020000020004" charset="-127"/>
              </a:rPr>
              <a:t> 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未来将成为成都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市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东侧最大商业</a:t>
            </a:r>
            <a:r>
              <a:rPr sz="900" b="1" spc="53" dirty="0">
                <a:latin typeface="宋体" panose="02010600030101010101" pitchFamily="2" charset="-122"/>
                <a:cs typeface="宋体" panose="02010600030101010101" pitchFamily="2" charset="-122"/>
              </a:rPr>
              <a:t>圈</a:t>
            </a: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9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525">
              <a:spcBef>
                <a:spcPts val="805"/>
              </a:spcBef>
            </a:pP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乐天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四川</a:t>
            </a:r>
            <a:r>
              <a:rPr sz="900" b="1" spc="-11" dirty="0">
                <a:latin typeface="宋体" panose="02010600030101010101" pitchFamily="2" charset="-122"/>
                <a:cs typeface="宋体" panose="02010600030101010101" pitchFamily="2" charset="-122"/>
              </a:rPr>
              <a:t>泰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合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、香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港置地、</a:t>
            </a:r>
            <a:r>
              <a:rPr sz="900" b="1" spc="-11" dirty="0">
                <a:latin typeface="黑体" panose="02010609060101010101" charset="-122"/>
                <a:cs typeface="黑体" panose="02010609060101010101" charset="-122"/>
              </a:rPr>
              <a:t>ICC</a:t>
            </a:r>
            <a:r>
              <a:rPr sz="900" b="1" spc="-217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合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计约</a:t>
            </a:r>
            <a:r>
              <a:rPr sz="900" b="1" spc="-11" dirty="0">
                <a:latin typeface="黑体" panose="02010609060101010101" charset="-122"/>
                <a:cs typeface="黑体" panose="02010609060101010101" charset="-122"/>
              </a:rPr>
              <a:t>150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万㎡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9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525">
              <a:spcBef>
                <a:spcPts val="295"/>
              </a:spcBef>
            </a:pPr>
            <a:r>
              <a:rPr sz="900" b="1" dirty="0">
                <a:latin typeface="Malgun Gothic" panose="020B0503020000020004" charset="-127"/>
                <a:cs typeface="Malgun Gothic" panose="020B0503020000020004" charset="-127"/>
              </a:rPr>
              <a:t>▶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项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目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所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在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商圈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是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金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融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商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务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区延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伸</a:t>
            </a:r>
            <a:r>
              <a:rPr sz="900" b="1" spc="53" dirty="0">
                <a:latin typeface="宋体" panose="02010600030101010101" pitchFamily="2" charset="-122"/>
                <a:cs typeface="宋体" panose="02010600030101010101" pitchFamily="2" charset="-122"/>
              </a:rPr>
              <a:t>段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也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是成</a:t>
            </a:r>
            <a:r>
              <a:rPr sz="9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都</a:t>
            </a: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最集</a:t>
            </a:r>
            <a:endParaRPr sz="9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525">
              <a:spcBef>
                <a:spcPts val="550"/>
              </a:spcBef>
            </a:pPr>
            <a:r>
              <a:rPr sz="9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sz="900" b="1" spc="-19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900" b="1" spc="38" dirty="0">
                <a:latin typeface="宋体" panose="02010600030101010101" pitchFamily="2" charset="-122"/>
                <a:cs typeface="宋体" panose="02010600030101010101" pitchFamily="2" charset="-122"/>
              </a:rPr>
              <a:t>高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端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住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宅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区和综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合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商</a:t>
            </a:r>
            <a:r>
              <a:rPr sz="9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务</a:t>
            </a:r>
            <a:r>
              <a:rPr sz="900" b="1" spc="41" dirty="0">
                <a:latin typeface="宋体" panose="02010600030101010101" pitchFamily="2" charset="-122"/>
                <a:cs typeface="宋体" panose="02010600030101010101" pitchFamily="2" charset="-122"/>
              </a:rPr>
              <a:t>区</a:t>
            </a: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9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24292" y="650500"/>
            <a:ext cx="2182558" cy="4611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" name="object 11"/>
          <p:cNvSpPr txBox="1"/>
          <p:nvPr/>
        </p:nvSpPr>
        <p:spPr>
          <a:xfrm>
            <a:off x="1935479" y="734682"/>
            <a:ext cx="1160145" cy="218008"/>
          </a:xfrm>
          <a:prstGeom prst="rect">
            <a:avLst/>
          </a:prstGeom>
          <a:solidFill>
            <a:srgbClr val="ACBCC6"/>
          </a:solidFill>
        </p:spPr>
        <p:txBody>
          <a:bodyPr vert="horz" wrap="square" lIns="0" tIns="0" rIns="0" bIns="0" rtlCol="0">
            <a:spAutoFit/>
          </a:bodyPr>
          <a:lstStyle/>
          <a:p>
            <a:pPr marL="134620">
              <a:lnSpc>
                <a:spcPts val="1750"/>
              </a:lnSpc>
            </a:pPr>
            <a:r>
              <a:rPr sz="1500" b="1" spc="4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位置优越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7535" y="0"/>
            <a:ext cx="7368540" cy="4953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561340"/>
            <a:ext cx="9143365" cy="458279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0"/>
            <a:ext cx="928116" cy="60121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" name="object 3"/>
          <p:cNvSpPr/>
          <p:nvPr/>
        </p:nvSpPr>
        <p:spPr>
          <a:xfrm>
            <a:off x="1490471" y="212597"/>
            <a:ext cx="155448" cy="155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685801" y="50165"/>
            <a:ext cx="850106" cy="466725"/>
          </a:xfrm>
          <a:custGeom>
            <a:avLst/>
            <a:gdLst/>
            <a:ahLst/>
            <a:cxnLst/>
            <a:rect l="l" t="t" r="r" b="b"/>
            <a:pathLst>
              <a:path w="1133475" h="622300">
                <a:moveTo>
                  <a:pt x="0" y="622300"/>
                </a:moveTo>
                <a:lnTo>
                  <a:pt x="1133475" y="622300"/>
                </a:lnTo>
                <a:lnTo>
                  <a:pt x="1133475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4919473" y="212597"/>
            <a:ext cx="155447" cy="155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1535907" y="50165"/>
            <a:ext cx="6007894" cy="466725"/>
          </a:xfrm>
          <a:custGeom>
            <a:avLst/>
            <a:gdLst/>
            <a:ahLst/>
            <a:cxnLst/>
            <a:rect l="l" t="t" r="r" b="b"/>
            <a:pathLst>
              <a:path w="8010525" h="622300">
                <a:moveTo>
                  <a:pt x="0" y="622300"/>
                </a:moveTo>
                <a:lnTo>
                  <a:pt x="8010525" y="622300"/>
                </a:lnTo>
                <a:lnTo>
                  <a:pt x="8010525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 txBox="1"/>
          <p:nvPr/>
        </p:nvSpPr>
        <p:spPr>
          <a:xfrm>
            <a:off x="744729" y="109219"/>
            <a:ext cx="850106" cy="152400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>
              <a:spcBef>
                <a:spcPts val="100"/>
              </a:spcBef>
              <a:tabLst>
                <a:tab pos="440055" algn="l"/>
              </a:tabLst>
            </a:pPr>
            <a:r>
              <a:rPr lang="en-US" altLang="zh-CN" sz="1400" spc="-90" baseline="20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P</a:t>
            </a:r>
            <a:r>
              <a:rPr lang="en-US" altLang="zh-CN" sz="1400" spc="-17" baseline="20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ART       10</a:t>
            </a:r>
            <a:endParaRPr lang="en-US" altLang="zh-CN" sz="14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085975" y="109219"/>
            <a:ext cx="5915025" cy="245745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239395">
              <a:lnSpc>
                <a:spcPct val="100000"/>
              </a:lnSpc>
              <a:spcBef>
                <a:spcPts val="75"/>
              </a:spcBef>
            </a:pPr>
            <a:r>
              <a:rPr lang="zh-CN" dirty="0"/>
              <a:t>合作方案</a:t>
            </a:r>
            <a:r>
              <a:rPr dirty="0"/>
              <a:t> </a:t>
            </a:r>
            <a:endParaRPr dirty="0"/>
          </a:p>
        </p:txBody>
      </p:sp>
      <p:graphicFrame>
        <p:nvGraphicFramePr>
          <p:cNvPr id="13" name="表格 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55600" y="601345"/>
          <a:ext cx="7685405" cy="41351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40715"/>
                <a:gridCol w="7044690"/>
              </a:tblGrid>
              <a:tr h="29718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900" dirty="0">
                          <a:latin typeface="+mn-ea"/>
                          <a:ea typeface="+mn-ea"/>
                        </a:rPr>
                        <a:t>要素</a:t>
                      </a:r>
                      <a:endParaRPr lang="zh-CN" altLang="en-US" sz="900" dirty="0"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900" dirty="0">
                          <a:latin typeface="+mn-ea"/>
                          <a:ea typeface="+mn-ea"/>
                        </a:rPr>
                        <a:t>内容</a:t>
                      </a:r>
                      <a:endParaRPr lang="zh-CN" altLang="en-US" sz="900" dirty="0">
                        <a:noFill/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9718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900" dirty="0">
                          <a:latin typeface="+mn-ea"/>
                          <a:ea typeface="+mn-ea"/>
                        </a:rPr>
                        <a:t>投资主体</a:t>
                      </a:r>
                      <a:endParaRPr lang="zh-CN" altLang="en-US" sz="900" dirty="0"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dirty="0">
                          <a:latin typeface="+mn-ea"/>
                          <a:ea typeface="+mn-ea"/>
                        </a:rPr>
                        <a:t>乐天地产（成都）有限公司</a:t>
                      </a:r>
                      <a:endParaRPr lang="zh-CN" sz="900" dirty="0"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9718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900" dirty="0">
                          <a:latin typeface="+mn-ea"/>
                          <a:ea typeface="+mn-ea"/>
                        </a:rPr>
                        <a:t>交易对手</a:t>
                      </a:r>
                      <a:endParaRPr lang="zh-CN" altLang="en-US" sz="900" dirty="0"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dirty="0">
                          <a:latin typeface="+mn-ea"/>
                          <a:ea typeface="+mn-ea"/>
                        </a:rPr>
                        <a:t>四川聚汇兴泰商贸有限公司</a:t>
                      </a:r>
                      <a:endParaRPr lang="zh-CN" altLang="en-US" sz="900" dirty="0"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718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900" dirty="0">
                          <a:latin typeface="+mn-ea"/>
                          <a:ea typeface="+mn-ea"/>
                        </a:rPr>
                        <a:t>融资规模</a:t>
                      </a:r>
                      <a:endParaRPr lang="zh-CN" altLang="en-US" sz="900" dirty="0"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900" dirty="0">
                          <a:latin typeface="+mn-ea"/>
                          <a:ea typeface="+mn-ea"/>
                        </a:rPr>
                        <a:t>2-3</a:t>
                      </a:r>
                      <a:r>
                        <a:rPr lang="zh-CN" altLang="en-US" sz="900" dirty="0">
                          <a:latin typeface="+mn-ea"/>
                          <a:ea typeface="+mn-ea"/>
                        </a:rPr>
                        <a:t>亿</a:t>
                      </a:r>
                      <a:endParaRPr lang="zh-CN" altLang="en-US" sz="900" dirty="0"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9718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固定收益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年化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8%-10%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718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投资期限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1-3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年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91440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并购情况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所有并购资金先到四川聚汇兴泰账户，待韩方将股权过户给我方后，在分批支付并购款给韩方。目前并购协议已签署。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929005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900" dirty="0"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900" dirty="0">
                          <a:latin typeface="+mn-ea"/>
                          <a:ea typeface="+mn-ea"/>
                        </a:rPr>
                        <a:t>还款来源</a:t>
                      </a:r>
                      <a:endParaRPr lang="zh-CN" altLang="en-US" sz="900" dirty="0"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sz="900" dirty="0">
                          <a:latin typeface="+mn-ea"/>
                          <a:ea typeface="+mn-ea"/>
                        </a:rPr>
                        <a:t>（</a:t>
                      </a:r>
                      <a:r>
                        <a:rPr lang="en-US" altLang="zh-CN" sz="900" dirty="0"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900" dirty="0">
                          <a:latin typeface="+mn-ea"/>
                          <a:ea typeface="+mn-ea"/>
                        </a:rPr>
                        <a:t>）</a:t>
                      </a:r>
                      <a:r>
                        <a:rPr sz="900" dirty="0">
                          <a:latin typeface="+mn-ea"/>
                          <a:ea typeface="+mn-ea"/>
                        </a:rPr>
                        <a:t>出售资产：写字楼及酒店出售（货值约12亿元），目前上海国有3A公司即将与我方签署框架协议，准备支付订金</a:t>
                      </a:r>
                      <a:r>
                        <a:rPr lang="zh-CN" sz="900" dirty="0">
                          <a:latin typeface="+mn-ea"/>
                          <a:ea typeface="+mn-ea"/>
                        </a:rPr>
                        <a:t>。</a:t>
                      </a:r>
                      <a:endParaRPr lang="zh-CN" sz="900" dirty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sz="900" dirty="0">
                          <a:latin typeface="+mn-ea"/>
                          <a:ea typeface="+mn-ea"/>
                        </a:rPr>
                        <a:t>（</a:t>
                      </a:r>
                      <a:r>
                        <a:rPr lang="en-US" altLang="zh-CN" sz="900" dirty="0">
                          <a:latin typeface="+mn-ea"/>
                          <a:ea typeface="+mn-ea"/>
                        </a:rPr>
                        <a:t>2</a:t>
                      </a:r>
                      <a:r>
                        <a:rPr lang="zh-CN" altLang="en-US" sz="900" dirty="0">
                          <a:latin typeface="+mn-ea"/>
                          <a:ea typeface="+mn-ea"/>
                        </a:rPr>
                        <a:t>）</a:t>
                      </a:r>
                      <a:r>
                        <a:rPr lang="zh-CN" sz="900" dirty="0">
                          <a:latin typeface="+mn-ea"/>
                          <a:ea typeface="+mn-ea"/>
                        </a:rPr>
                        <a:t>融资置换：乐天项目整体由上海国有3A公司商业运营，银行并购贷</a:t>
                      </a:r>
                      <a:r>
                        <a:rPr lang="en-US" altLang="zh-CN" sz="900" dirty="0">
                          <a:latin typeface="+mn-ea"/>
                          <a:ea typeface="+mn-ea"/>
                        </a:rPr>
                        <a:t>+</a:t>
                      </a:r>
                      <a:r>
                        <a:rPr lang="zh-CN" altLang="en-US" sz="900" dirty="0">
                          <a:latin typeface="+mn-ea"/>
                          <a:ea typeface="+mn-ea"/>
                        </a:rPr>
                        <a:t>开发贷融资置换，已与成都农商行达成融资意向。</a:t>
                      </a:r>
                      <a:endParaRPr lang="zh-CN" altLang="en-US" sz="900" dirty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sz="900" dirty="0">
                          <a:latin typeface="+mn-ea"/>
                          <a:ea typeface="+mn-ea"/>
                        </a:rPr>
                        <a:t>（</a:t>
                      </a:r>
                      <a:r>
                        <a:rPr lang="en-US" altLang="zh-CN" sz="900" dirty="0">
                          <a:latin typeface="+mn-ea"/>
                          <a:ea typeface="+mn-ea"/>
                        </a:rPr>
                        <a:t>3</a:t>
                      </a:r>
                      <a:r>
                        <a:rPr lang="zh-CN" altLang="en-US" sz="900" dirty="0">
                          <a:latin typeface="+mn-ea"/>
                          <a:ea typeface="+mn-ea"/>
                        </a:rPr>
                        <a:t>）成都国资平台旗下股权投资基金入股</a:t>
                      </a:r>
                      <a:r>
                        <a:rPr lang="en-US" altLang="zh-CN" sz="900" dirty="0">
                          <a:latin typeface="+mn-ea"/>
                          <a:ea typeface="+mn-ea"/>
                        </a:rPr>
                        <a:t>33%</a:t>
                      </a:r>
                      <a:r>
                        <a:rPr lang="zh-CN" altLang="en-US" sz="900" dirty="0">
                          <a:latin typeface="+mn-ea"/>
                          <a:ea typeface="+mn-ea"/>
                        </a:rPr>
                        <a:t>股权，投资额度</a:t>
                      </a:r>
                      <a:r>
                        <a:rPr lang="en-US" altLang="zh-CN" sz="900" dirty="0">
                          <a:latin typeface="+mn-ea"/>
                          <a:ea typeface="+mn-ea"/>
                        </a:rPr>
                        <a:t>3</a:t>
                      </a:r>
                      <a:r>
                        <a:rPr lang="zh-CN" altLang="en-US" sz="900" dirty="0">
                          <a:latin typeface="+mn-ea"/>
                          <a:ea typeface="+mn-ea"/>
                        </a:rPr>
                        <a:t>亿，可置换前期融资。</a:t>
                      </a:r>
                      <a:endParaRPr lang="zh-CN" altLang="en-US" sz="900" dirty="0"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08635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900" dirty="0">
                          <a:latin typeface="+mn-ea"/>
                          <a:ea typeface="+mn-ea"/>
                        </a:rPr>
                        <a:t>增信措施</a:t>
                      </a:r>
                      <a:endParaRPr lang="zh-CN" altLang="en-US" sz="900" dirty="0"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900" dirty="0">
                          <a:latin typeface="+mn-ea"/>
                          <a:ea typeface="+mn-ea"/>
                        </a:rPr>
                        <a:t>（</a:t>
                      </a:r>
                      <a:r>
                        <a:rPr lang="en-US" altLang="zh-CN" sz="900" dirty="0"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900" dirty="0">
                          <a:latin typeface="+mn-ea"/>
                          <a:ea typeface="+mn-ea"/>
                        </a:rPr>
                        <a:t>）乐天广场在建工程顺位抵押；股权质押或名股实债。</a:t>
                      </a:r>
                      <a:endParaRPr lang="zh-CN" altLang="en-US" sz="900" dirty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900" dirty="0">
                          <a:latin typeface="+mn-ea"/>
                          <a:ea typeface="+mn-ea"/>
                        </a:rPr>
                        <a:t>（</a:t>
                      </a:r>
                      <a:r>
                        <a:rPr lang="en-US" altLang="zh-CN" sz="900" dirty="0">
                          <a:latin typeface="+mn-ea"/>
                          <a:ea typeface="+mn-ea"/>
                        </a:rPr>
                        <a:t>2</a:t>
                      </a:r>
                      <a:r>
                        <a:rPr lang="zh-CN" altLang="en-US" sz="900" dirty="0">
                          <a:latin typeface="+mn-ea"/>
                          <a:ea typeface="+mn-ea"/>
                        </a:rPr>
                        <a:t>）共管机制：监管账户（印鉴监管：物理+电子Ukey双控）。</a:t>
                      </a:r>
                      <a:endParaRPr lang="zh-CN" altLang="en-US" sz="900" dirty="0"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90471" y="212597"/>
            <a:ext cx="155448" cy="15544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4919473" y="212597"/>
            <a:ext cx="155447" cy="15544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085975" y="109219"/>
            <a:ext cx="5915025" cy="245745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239395">
              <a:lnSpc>
                <a:spcPct val="100000"/>
              </a:lnSpc>
              <a:spcBef>
                <a:spcPts val="75"/>
              </a:spcBef>
            </a:pPr>
            <a:r>
              <a:rPr lang="zh-CN" dirty="0"/>
              <a:t>交易方案</a:t>
            </a:r>
            <a:r>
              <a:rPr dirty="0"/>
              <a:t> </a:t>
            </a:r>
            <a:endParaRPr dirty="0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635" y="885825"/>
            <a:ext cx="9144635" cy="35718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0"/>
            <a:ext cx="928116" cy="60121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" name="object 3"/>
          <p:cNvSpPr/>
          <p:nvPr/>
        </p:nvSpPr>
        <p:spPr>
          <a:xfrm>
            <a:off x="1490471" y="212597"/>
            <a:ext cx="155448" cy="155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1143001" y="0"/>
            <a:ext cx="850106" cy="466725"/>
          </a:xfrm>
          <a:custGeom>
            <a:avLst/>
            <a:gdLst/>
            <a:ahLst/>
            <a:cxnLst/>
            <a:rect l="l" t="t" r="r" b="b"/>
            <a:pathLst>
              <a:path w="1133475" h="622300">
                <a:moveTo>
                  <a:pt x="0" y="622300"/>
                </a:moveTo>
                <a:lnTo>
                  <a:pt x="1133475" y="622300"/>
                </a:lnTo>
                <a:lnTo>
                  <a:pt x="1133475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1915668" y="0"/>
            <a:ext cx="6085332" cy="601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4919473" y="212597"/>
            <a:ext cx="155447" cy="155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1993107" y="0"/>
            <a:ext cx="6007894" cy="466725"/>
          </a:xfrm>
          <a:custGeom>
            <a:avLst/>
            <a:gdLst/>
            <a:ahLst/>
            <a:cxnLst/>
            <a:rect l="l" t="t" r="r" b="b"/>
            <a:pathLst>
              <a:path w="8010525" h="622300">
                <a:moveTo>
                  <a:pt x="0" y="622300"/>
                </a:moveTo>
                <a:lnTo>
                  <a:pt x="8010525" y="622300"/>
                </a:lnTo>
                <a:lnTo>
                  <a:pt x="8010525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 txBox="1"/>
          <p:nvPr/>
        </p:nvSpPr>
        <p:spPr>
          <a:xfrm>
            <a:off x="1275815" y="99060"/>
            <a:ext cx="605409" cy="445154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>
              <a:spcBef>
                <a:spcPts val="100"/>
              </a:spcBef>
              <a:tabLst>
                <a:tab pos="440055" algn="l"/>
              </a:tabLst>
            </a:pPr>
            <a:r>
              <a:rPr lang="en-US" altLang="zh-CN" sz="1600" spc="-90" baseline="20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P</a:t>
            </a:r>
            <a:r>
              <a:rPr lang="en-US" altLang="zh-CN" sz="1600" spc="-17" baseline="20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ART       2</a:t>
            </a:r>
            <a:endParaRPr lang="en-US" altLang="zh-CN" sz="1600" dirty="0">
              <a:latin typeface="Calibri" panose="020F0502020204030204"/>
              <a:cs typeface="Calibri" panose="020F0502020204030204"/>
            </a:endParaRPr>
          </a:p>
          <a:p>
            <a:pPr>
              <a:spcBef>
                <a:spcPts val="100"/>
              </a:spcBef>
              <a:tabLst>
                <a:tab pos="440055" algn="l"/>
              </a:tabLst>
            </a:pPr>
            <a:endParaRPr sz="1125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33459" y="-30228"/>
            <a:ext cx="5915025" cy="517930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247015">
              <a:lnSpc>
                <a:spcPct val="100000"/>
              </a:lnSpc>
              <a:spcBef>
                <a:spcPts val="80"/>
              </a:spcBef>
            </a:pPr>
            <a:r>
              <a:rPr spc="-4" dirty="0"/>
              <a:t>乐天成都项目基本情</a:t>
            </a:r>
            <a:r>
              <a:rPr dirty="0"/>
              <a:t>况 </a:t>
            </a:r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1365504" y="778478"/>
            <a:ext cx="6412230" cy="39818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134620">
              <a:lnSpc>
                <a:spcPct val="149000"/>
              </a:lnSpc>
              <a:spcBef>
                <a:spcPts val="75"/>
              </a:spcBef>
            </a:pP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乐天公司于</a:t>
            </a:r>
            <a:r>
              <a:rPr sz="900" spc="-8" dirty="0">
                <a:latin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0</a:t>
            </a:r>
            <a:r>
              <a:rPr sz="900" spc="-8" dirty="0">
                <a:latin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sz="90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sz="900" spc="-8" dirty="0">
                <a:latin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月通过招拍挂取得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土</a:t>
            </a:r>
            <a:r>
              <a:rPr sz="90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地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，土地面积为70</a:t>
            </a:r>
            <a:r>
              <a:rPr sz="900" spc="-8" dirty="0">
                <a:latin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sz="90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9</a:t>
            </a:r>
            <a:r>
              <a:rPr sz="900" spc="-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平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米，总建筑面积为57</a:t>
            </a:r>
            <a:r>
              <a:rPr sz="900" spc="-8" dirty="0">
                <a:latin typeface="微软雅黑" panose="020B0503020204020204" pitchFamily="34" charset="-122"/>
                <a:cs typeface="微软雅黑" panose="020B0503020204020204" pitchFamily="34" charset="-122"/>
              </a:rPr>
              <a:t>0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sz="900" spc="-8" dirty="0">
                <a:latin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0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平米，总投56亿</a:t>
            </a:r>
            <a:r>
              <a:rPr sz="900" spc="-8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已投41亿（其 中土地费18亿</a:t>
            </a:r>
            <a:r>
              <a:rPr sz="90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工程款23亿）。</a:t>
            </a:r>
            <a:endParaRPr sz="9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19889" y="1687878"/>
            <a:ext cx="4548664" cy="443389"/>
          </a:xfrm>
          <a:custGeom>
            <a:avLst/>
            <a:gdLst/>
            <a:ahLst/>
            <a:cxnLst/>
            <a:rect l="l" t="t" r="r" b="b"/>
            <a:pathLst>
              <a:path w="6064884" h="591185">
                <a:moveTo>
                  <a:pt x="0" y="590867"/>
                </a:moveTo>
                <a:lnTo>
                  <a:pt x="6064885" y="590867"/>
                </a:lnTo>
                <a:lnTo>
                  <a:pt x="6064885" y="0"/>
                </a:lnTo>
                <a:lnTo>
                  <a:pt x="0" y="0"/>
                </a:lnTo>
                <a:lnTo>
                  <a:pt x="0" y="590867"/>
                </a:lnTo>
                <a:close/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" name="object 12"/>
          <p:cNvSpPr/>
          <p:nvPr/>
        </p:nvSpPr>
        <p:spPr>
          <a:xfrm>
            <a:off x="3282695" y="1517905"/>
            <a:ext cx="2410587" cy="3783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" name="object 13"/>
          <p:cNvSpPr/>
          <p:nvPr/>
        </p:nvSpPr>
        <p:spPr>
          <a:xfrm>
            <a:off x="3372992" y="1512188"/>
            <a:ext cx="2269998" cy="3509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" name="object 14"/>
          <p:cNvSpPr/>
          <p:nvPr/>
        </p:nvSpPr>
        <p:spPr>
          <a:xfrm>
            <a:off x="3320130" y="1554899"/>
            <a:ext cx="2255044" cy="223361"/>
          </a:xfrm>
          <a:custGeom>
            <a:avLst/>
            <a:gdLst/>
            <a:ahLst/>
            <a:cxnLst/>
            <a:rect l="l" t="t" r="r" b="b"/>
            <a:pathLst>
              <a:path w="3006725" h="297814">
                <a:moveTo>
                  <a:pt x="0" y="297383"/>
                </a:moveTo>
                <a:lnTo>
                  <a:pt x="3006470" y="297383"/>
                </a:lnTo>
                <a:lnTo>
                  <a:pt x="3006470" y="0"/>
                </a:lnTo>
                <a:lnTo>
                  <a:pt x="0" y="0"/>
                </a:lnTo>
                <a:lnTo>
                  <a:pt x="0" y="297383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object 15"/>
          <p:cNvSpPr/>
          <p:nvPr/>
        </p:nvSpPr>
        <p:spPr>
          <a:xfrm>
            <a:off x="1659637" y="1996846"/>
            <a:ext cx="870965" cy="7794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6" name="object 16"/>
          <p:cNvSpPr/>
          <p:nvPr/>
        </p:nvSpPr>
        <p:spPr>
          <a:xfrm>
            <a:off x="1754505" y="2063116"/>
            <a:ext cx="726947" cy="5966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7" name="object 17"/>
          <p:cNvSpPr/>
          <p:nvPr/>
        </p:nvSpPr>
        <p:spPr>
          <a:xfrm>
            <a:off x="1672933" y="2017490"/>
            <a:ext cx="763905" cy="658654"/>
          </a:xfrm>
          <a:custGeom>
            <a:avLst/>
            <a:gdLst/>
            <a:ahLst/>
            <a:cxnLst/>
            <a:rect l="l" t="t" r="r" b="b"/>
            <a:pathLst>
              <a:path w="1018539" h="878204">
                <a:moveTo>
                  <a:pt x="798753" y="0"/>
                </a:moveTo>
                <a:lnTo>
                  <a:pt x="219417" y="0"/>
                </a:lnTo>
                <a:lnTo>
                  <a:pt x="0" y="438785"/>
                </a:lnTo>
                <a:lnTo>
                  <a:pt x="219417" y="877697"/>
                </a:lnTo>
                <a:lnTo>
                  <a:pt x="798753" y="877697"/>
                </a:lnTo>
                <a:lnTo>
                  <a:pt x="1018082" y="438785"/>
                </a:lnTo>
                <a:lnTo>
                  <a:pt x="79875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8" name="object 18"/>
          <p:cNvSpPr txBox="1"/>
          <p:nvPr/>
        </p:nvSpPr>
        <p:spPr>
          <a:xfrm>
            <a:off x="1881225" y="2135181"/>
            <a:ext cx="346234" cy="403475"/>
          </a:xfrm>
          <a:prstGeom prst="rect">
            <a:avLst/>
          </a:prstGeom>
        </p:spPr>
        <p:txBody>
          <a:bodyPr vert="horz" wrap="square" lIns="0" tIns="10953" rIns="0" bIns="0" rtlCol="0">
            <a:spAutoFit/>
          </a:bodyPr>
          <a:lstStyle/>
          <a:p>
            <a:pPr marL="9525">
              <a:spcBef>
                <a:spcPts val="85"/>
              </a:spcBef>
            </a:pPr>
            <a:r>
              <a:rPr sz="1275" spc="8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总体</a:t>
            </a:r>
            <a:endParaRPr sz="1275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9525">
              <a:spcBef>
                <a:spcPts val="10"/>
              </a:spcBef>
            </a:pPr>
            <a:r>
              <a:rPr sz="1275" spc="1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情况</a:t>
            </a:r>
            <a:endParaRPr sz="1275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71141" y="1882140"/>
            <a:ext cx="649129" cy="140018"/>
          </a:xfrm>
          <a:custGeom>
            <a:avLst/>
            <a:gdLst/>
            <a:ahLst/>
            <a:cxnLst/>
            <a:rect l="l" t="t" r="r" b="b"/>
            <a:pathLst>
              <a:path w="865505" h="186689">
                <a:moveTo>
                  <a:pt x="828434" y="36126"/>
                </a:moveTo>
                <a:lnTo>
                  <a:pt x="0" y="174116"/>
                </a:lnTo>
                <a:lnTo>
                  <a:pt x="2159" y="186689"/>
                </a:lnTo>
                <a:lnTo>
                  <a:pt x="830531" y="48689"/>
                </a:lnTo>
                <a:lnTo>
                  <a:pt x="840252" y="40606"/>
                </a:lnTo>
                <a:lnTo>
                  <a:pt x="828434" y="36126"/>
                </a:lnTo>
                <a:close/>
              </a:path>
              <a:path w="865505" h="186689">
                <a:moveTo>
                  <a:pt x="854079" y="32257"/>
                </a:moveTo>
                <a:lnTo>
                  <a:pt x="851662" y="32257"/>
                </a:lnTo>
                <a:lnTo>
                  <a:pt x="853694" y="44830"/>
                </a:lnTo>
                <a:lnTo>
                  <a:pt x="830531" y="48689"/>
                </a:lnTo>
                <a:lnTo>
                  <a:pt x="780795" y="90042"/>
                </a:lnTo>
                <a:lnTo>
                  <a:pt x="778001" y="92201"/>
                </a:lnTo>
                <a:lnTo>
                  <a:pt x="777620" y="96265"/>
                </a:lnTo>
                <a:lnTo>
                  <a:pt x="782193" y="101600"/>
                </a:lnTo>
                <a:lnTo>
                  <a:pt x="786130" y="101980"/>
                </a:lnTo>
                <a:lnTo>
                  <a:pt x="788797" y="99821"/>
                </a:lnTo>
                <a:lnTo>
                  <a:pt x="865124" y="36449"/>
                </a:lnTo>
                <a:lnTo>
                  <a:pt x="854079" y="32257"/>
                </a:lnTo>
                <a:close/>
              </a:path>
              <a:path w="865505" h="186689">
                <a:moveTo>
                  <a:pt x="840252" y="40606"/>
                </a:moveTo>
                <a:lnTo>
                  <a:pt x="830531" y="48689"/>
                </a:lnTo>
                <a:lnTo>
                  <a:pt x="853694" y="44830"/>
                </a:lnTo>
                <a:lnTo>
                  <a:pt x="853632" y="44450"/>
                </a:lnTo>
                <a:lnTo>
                  <a:pt x="850392" y="44450"/>
                </a:lnTo>
                <a:lnTo>
                  <a:pt x="840252" y="40606"/>
                </a:lnTo>
                <a:close/>
              </a:path>
              <a:path w="865505" h="186689">
                <a:moveTo>
                  <a:pt x="848613" y="33654"/>
                </a:moveTo>
                <a:lnTo>
                  <a:pt x="840252" y="40606"/>
                </a:lnTo>
                <a:lnTo>
                  <a:pt x="850392" y="44450"/>
                </a:lnTo>
                <a:lnTo>
                  <a:pt x="848613" y="33654"/>
                </a:lnTo>
                <a:close/>
              </a:path>
              <a:path w="865505" h="186689">
                <a:moveTo>
                  <a:pt x="851887" y="33654"/>
                </a:moveTo>
                <a:lnTo>
                  <a:pt x="848613" y="33654"/>
                </a:lnTo>
                <a:lnTo>
                  <a:pt x="850392" y="44450"/>
                </a:lnTo>
                <a:lnTo>
                  <a:pt x="853632" y="44450"/>
                </a:lnTo>
                <a:lnTo>
                  <a:pt x="851887" y="33654"/>
                </a:lnTo>
                <a:close/>
              </a:path>
              <a:path w="865505" h="186689">
                <a:moveTo>
                  <a:pt x="851662" y="32257"/>
                </a:moveTo>
                <a:lnTo>
                  <a:pt x="828434" y="36126"/>
                </a:lnTo>
                <a:lnTo>
                  <a:pt x="840252" y="40606"/>
                </a:lnTo>
                <a:lnTo>
                  <a:pt x="848613" y="33654"/>
                </a:lnTo>
                <a:lnTo>
                  <a:pt x="851887" y="33654"/>
                </a:lnTo>
                <a:lnTo>
                  <a:pt x="851662" y="32257"/>
                </a:lnTo>
                <a:close/>
              </a:path>
              <a:path w="865505" h="186689">
                <a:moveTo>
                  <a:pt x="769112" y="0"/>
                </a:moveTo>
                <a:lnTo>
                  <a:pt x="765429" y="1650"/>
                </a:lnTo>
                <a:lnTo>
                  <a:pt x="764286" y="4952"/>
                </a:lnTo>
                <a:lnTo>
                  <a:pt x="763016" y="8254"/>
                </a:lnTo>
                <a:lnTo>
                  <a:pt x="764667" y="11937"/>
                </a:lnTo>
                <a:lnTo>
                  <a:pt x="828434" y="36126"/>
                </a:lnTo>
                <a:lnTo>
                  <a:pt x="851662" y="32257"/>
                </a:lnTo>
                <a:lnTo>
                  <a:pt x="854079" y="32257"/>
                </a:lnTo>
                <a:lnTo>
                  <a:pt x="769112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0" name="object 20"/>
          <p:cNvSpPr/>
          <p:nvPr/>
        </p:nvSpPr>
        <p:spPr>
          <a:xfrm>
            <a:off x="2271427" y="2671001"/>
            <a:ext cx="648652" cy="112871"/>
          </a:xfrm>
          <a:custGeom>
            <a:avLst/>
            <a:gdLst/>
            <a:ahLst/>
            <a:cxnLst/>
            <a:rect l="l" t="t" r="r" b="b"/>
            <a:pathLst>
              <a:path w="864869" h="150495">
                <a:moveTo>
                  <a:pt x="828181" y="111401"/>
                </a:moveTo>
                <a:lnTo>
                  <a:pt x="765556" y="138556"/>
                </a:lnTo>
                <a:lnTo>
                  <a:pt x="764032" y="142366"/>
                </a:lnTo>
                <a:lnTo>
                  <a:pt x="766826" y="148716"/>
                </a:lnTo>
                <a:lnTo>
                  <a:pt x="770508" y="150240"/>
                </a:lnTo>
                <a:lnTo>
                  <a:pt x="773811" y="148843"/>
                </a:lnTo>
                <a:lnTo>
                  <a:pt x="853632" y="114172"/>
                </a:lnTo>
                <a:lnTo>
                  <a:pt x="851407" y="114172"/>
                </a:lnTo>
                <a:lnTo>
                  <a:pt x="828181" y="111401"/>
                </a:lnTo>
                <a:close/>
              </a:path>
              <a:path w="864869" h="150495">
                <a:moveTo>
                  <a:pt x="839734" y="106395"/>
                </a:moveTo>
                <a:lnTo>
                  <a:pt x="828181" y="111401"/>
                </a:lnTo>
                <a:lnTo>
                  <a:pt x="851407" y="114172"/>
                </a:lnTo>
                <a:lnTo>
                  <a:pt x="851561" y="112902"/>
                </a:lnTo>
                <a:lnTo>
                  <a:pt x="848360" y="112902"/>
                </a:lnTo>
                <a:lnTo>
                  <a:pt x="839734" y="106395"/>
                </a:lnTo>
                <a:close/>
              </a:path>
              <a:path w="864869" h="150495">
                <a:moveTo>
                  <a:pt x="782828" y="47497"/>
                </a:moveTo>
                <a:lnTo>
                  <a:pt x="778891" y="48132"/>
                </a:lnTo>
                <a:lnTo>
                  <a:pt x="774573" y="53720"/>
                </a:lnTo>
                <a:lnTo>
                  <a:pt x="775207" y="57657"/>
                </a:lnTo>
                <a:lnTo>
                  <a:pt x="778001" y="59816"/>
                </a:lnTo>
                <a:lnTo>
                  <a:pt x="829706" y="98828"/>
                </a:lnTo>
                <a:lnTo>
                  <a:pt x="852932" y="101599"/>
                </a:lnTo>
                <a:lnTo>
                  <a:pt x="851407" y="114172"/>
                </a:lnTo>
                <a:lnTo>
                  <a:pt x="853632" y="114172"/>
                </a:lnTo>
                <a:lnTo>
                  <a:pt x="864743" y="109346"/>
                </a:lnTo>
                <a:lnTo>
                  <a:pt x="785622" y="49656"/>
                </a:lnTo>
                <a:lnTo>
                  <a:pt x="782828" y="47497"/>
                </a:lnTo>
                <a:close/>
              </a:path>
              <a:path w="864869" h="150495">
                <a:moveTo>
                  <a:pt x="849630" y="102107"/>
                </a:moveTo>
                <a:lnTo>
                  <a:pt x="839734" y="106395"/>
                </a:lnTo>
                <a:lnTo>
                  <a:pt x="848360" y="112902"/>
                </a:lnTo>
                <a:lnTo>
                  <a:pt x="849630" y="102107"/>
                </a:lnTo>
                <a:close/>
              </a:path>
              <a:path w="864869" h="150495">
                <a:moveTo>
                  <a:pt x="852870" y="102107"/>
                </a:moveTo>
                <a:lnTo>
                  <a:pt x="849630" y="102107"/>
                </a:lnTo>
                <a:lnTo>
                  <a:pt x="848360" y="112902"/>
                </a:lnTo>
                <a:lnTo>
                  <a:pt x="851561" y="112902"/>
                </a:lnTo>
                <a:lnTo>
                  <a:pt x="852870" y="102107"/>
                </a:lnTo>
                <a:close/>
              </a:path>
              <a:path w="864869" h="150495">
                <a:moveTo>
                  <a:pt x="1524" y="0"/>
                </a:moveTo>
                <a:lnTo>
                  <a:pt x="0" y="12573"/>
                </a:lnTo>
                <a:lnTo>
                  <a:pt x="828181" y="111401"/>
                </a:lnTo>
                <a:lnTo>
                  <a:pt x="839734" y="106395"/>
                </a:lnTo>
                <a:lnTo>
                  <a:pt x="829706" y="98828"/>
                </a:lnTo>
                <a:lnTo>
                  <a:pt x="1524" y="0"/>
                </a:lnTo>
                <a:close/>
              </a:path>
              <a:path w="864869" h="150495">
                <a:moveTo>
                  <a:pt x="829706" y="98828"/>
                </a:moveTo>
                <a:lnTo>
                  <a:pt x="839734" y="106395"/>
                </a:lnTo>
                <a:lnTo>
                  <a:pt x="849630" y="102107"/>
                </a:lnTo>
                <a:lnTo>
                  <a:pt x="852870" y="102107"/>
                </a:lnTo>
                <a:lnTo>
                  <a:pt x="852932" y="101599"/>
                </a:lnTo>
                <a:lnTo>
                  <a:pt x="829706" y="98828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1" name="object 21"/>
          <p:cNvSpPr txBox="1"/>
          <p:nvPr/>
        </p:nvSpPr>
        <p:spPr>
          <a:xfrm>
            <a:off x="2921079" y="1574674"/>
            <a:ext cx="4546283" cy="434975"/>
          </a:xfrm>
          <a:prstGeom prst="rect">
            <a:avLst/>
          </a:prstGeom>
        </p:spPr>
        <p:txBody>
          <a:bodyPr vert="horz" wrap="square" lIns="0" tIns="10953" rIns="0" bIns="0" rtlCol="0">
            <a:spAutoFit/>
          </a:bodyPr>
          <a:lstStyle/>
          <a:p>
            <a:pPr marL="567055">
              <a:spcBef>
                <a:spcPts val="85"/>
              </a:spcBef>
            </a:pPr>
            <a:r>
              <a:rPr sz="1015" spc="1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住宅</a:t>
            </a:r>
            <a:r>
              <a:rPr sz="1015" spc="4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：223,740</a:t>
            </a:r>
            <a:r>
              <a:rPr sz="1015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平</a:t>
            </a:r>
            <a:r>
              <a:rPr sz="1015" spc="1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米</a:t>
            </a:r>
            <a:r>
              <a:rPr sz="1015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sz="1015" spc="1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乐</a:t>
            </a:r>
            <a:r>
              <a:rPr sz="1015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sz="1015" spc="1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圣苑）</a:t>
            </a:r>
            <a:endParaRPr sz="1015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47320">
              <a:spcBef>
                <a:spcPts val="1010"/>
              </a:spcBef>
            </a:pPr>
            <a:r>
              <a:rPr sz="900" dirty="0">
                <a:solidFill>
                  <a:srgbClr val="40404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住宅于2017年售罄，</a:t>
            </a:r>
            <a:r>
              <a:rPr sz="900" b="1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目前尚有</a:t>
            </a:r>
            <a:r>
              <a:rPr lang="en-US" sz="900" b="1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7876.5</a:t>
            </a:r>
            <a:r>
              <a:rPr sz="900" b="1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平米商铺和</a:t>
            </a:r>
            <a:r>
              <a:rPr sz="900" b="1" spc="-8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97</a:t>
            </a:r>
            <a:r>
              <a:rPr lang="en-US" sz="900" b="1" spc="-8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sz="900" b="1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个车位未销售</a:t>
            </a:r>
            <a:r>
              <a:rPr sz="900" dirty="0">
                <a:solidFill>
                  <a:srgbClr val="40404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sz="9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919889" y="2458269"/>
            <a:ext cx="4548664" cy="589598"/>
          </a:xfrm>
          <a:custGeom>
            <a:avLst/>
            <a:gdLst/>
            <a:ahLst/>
            <a:cxnLst/>
            <a:rect l="l" t="t" r="r" b="b"/>
            <a:pathLst>
              <a:path w="6064884" h="786129">
                <a:moveTo>
                  <a:pt x="0" y="786053"/>
                </a:moveTo>
                <a:lnTo>
                  <a:pt x="6064885" y="786053"/>
                </a:lnTo>
                <a:lnTo>
                  <a:pt x="6064885" y="0"/>
                </a:lnTo>
                <a:lnTo>
                  <a:pt x="0" y="0"/>
                </a:lnTo>
                <a:lnTo>
                  <a:pt x="0" y="786053"/>
                </a:lnTo>
                <a:close/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3" name="object 23"/>
          <p:cNvSpPr/>
          <p:nvPr/>
        </p:nvSpPr>
        <p:spPr>
          <a:xfrm>
            <a:off x="3282695" y="2310003"/>
            <a:ext cx="2410587" cy="3783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4" name="object 24"/>
          <p:cNvSpPr/>
          <p:nvPr/>
        </p:nvSpPr>
        <p:spPr>
          <a:xfrm>
            <a:off x="3372992" y="2304287"/>
            <a:ext cx="2269998" cy="3509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5" name="object 25"/>
          <p:cNvSpPr/>
          <p:nvPr/>
        </p:nvSpPr>
        <p:spPr>
          <a:xfrm>
            <a:off x="3320130" y="2346712"/>
            <a:ext cx="2255044" cy="223361"/>
          </a:xfrm>
          <a:custGeom>
            <a:avLst/>
            <a:gdLst/>
            <a:ahLst/>
            <a:cxnLst/>
            <a:rect l="l" t="t" r="r" b="b"/>
            <a:pathLst>
              <a:path w="3006725" h="297814">
                <a:moveTo>
                  <a:pt x="0" y="297383"/>
                </a:moveTo>
                <a:lnTo>
                  <a:pt x="3006470" y="297383"/>
                </a:lnTo>
                <a:lnTo>
                  <a:pt x="3006470" y="0"/>
                </a:lnTo>
                <a:lnTo>
                  <a:pt x="0" y="0"/>
                </a:lnTo>
                <a:lnTo>
                  <a:pt x="0" y="297383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6" name="object 26"/>
          <p:cNvSpPr txBox="1"/>
          <p:nvPr/>
        </p:nvSpPr>
        <p:spPr>
          <a:xfrm>
            <a:off x="3478912" y="2366582"/>
            <a:ext cx="1939766" cy="166936"/>
          </a:xfrm>
          <a:prstGeom prst="rect">
            <a:avLst/>
          </a:prstGeom>
        </p:spPr>
        <p:txBody>
          <a:bodyPr vert="horz" wrap="square" lIns="0" tIns="10953" rIns="0" bIns="0" rtlCol="0">
            <a:spAutoFit/>
          </a:bodyPr>
          <a:lstStyle/>
          <a:p>
            <a:pPr marL="9525">
              <a:spcBef>
                <a:spcPts val="85"/>
              </a:spcBef>
            </a:pPr>
            <a:r>
              <a:rPr sz="1015" spc="1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商业</a:t>
            </a:r>
            <a:r>
              <a:rPr sz="1015" spc="4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：347,368</a:t>
            </a:r>
            <a:r>
              <a:rPr sz="1015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平</a:t>
            </a:r>
            <a:r>
              <a:rPr sz="1015" spc="1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米</a:t>
            </a:r>
            <a:r>
              <a:rPr sz="1015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sz="1015" spc="1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乐</a:t>
            </a:r>
            <a:r>
              <a:rPr sz="1015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sz="1015" spc="1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广场）</a:t>
            </a:r>
            <a:endParaRPr sz="1015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921079" y="2673573"/>
            <a:ext cx="4546283" cy="1479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6845">
              <a:spcBef>
                <a:spcPts val="75"/>
              </a:spcBef>
            </a:pPr>
            <a:r>
              <a:rPr sz="900" dirty="0">
                <a:solidFill>
                  <a:srgbClr val="40404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2017年</a:t>
            </a:r>
            <a:r>
              <a:rPr sz="900" spc="-4" dirty="0">
                <a:solidFill>
                  <a:srgbClr val="40404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sz="900" dirty="0">
                <a:solidFill>
                  <a:srgbClr val="40404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月取得施工许可证。</a:t>
            </a:r>
            <a:r>
              <a:rPr sz="900" spc="-8" dirty="0">
                <a:solidFill>
                  <a:srgbClr val="40404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202</a:t>
            </a:r>
            <a:r>
              <a:rPr lang="en-US" sz="900" spc="-8" dirty="0">
                <a:solidFill>
                  <a:srgbClr val="40404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sz="900" dirty="0">
                <a:solidFill>
                  <a:srgbClr val="40404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sz="900" dirty="0">
                <a:solidFill>
                  <a:srgbClr val="40404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9</a:t>
            </a:r>
            <a:r>
              <a:rPr sz="900" dirty="0">
                <a:solidFill>
                  <a:srgbClr val="40404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zh-CN" sz="900" dirty="0">
                <a:solidFill>
                  <a:srgbClr val="40404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主体验收</a:t>
            </a:r>
            <a:r>
              <a:rPr sz="900" dirty="0">
                <a:solidFill>
                  <a:srgbClr val="40404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sz="9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65504" y="3332607"/>
            <a:ext cx="3548539" cy="1641027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34315">
              <a:lnSpc>
                <a:spcPct val="150000"/>
              </a:lnSpc>
              <a:spcBef>
                <a:spcPts val="70"/>
              </a:spcBef>
            </a:pPr>
            <a:r>
              <a:rPr sz="900" spc="26" dirty="0">
                <a:latin typeface="微软雅黑" panose="020B0503020204020204" pitchFamily="34" charset="-122"/>
                <a:cs typeface="微软雅黑" panose="020B0503020204020204" pitchFamily="34" charset="-122"/>
              </a:rPr>
              <a:t>根据土地挂牌公告及中指数据显</a:t>
            </a:r>
            <a:r>
              <a:rPr sz="900" spc="30" dirty="0">
                <a:latin typeface="微软雅黑" panose="020B0503020204020204" pitchFamily="34" charset="-122"/>
                <a:cs typeface="微软雅黑" panose="020B0503020204020204" pitchFamily="34" charset="-122"/>
              </a:rPr>
              <a:t>示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900" spc="26" dirty="0">
                <a:latin typeface="微软雅黑" panose="020B0503020204020204" pitchFamily="34" charset="-122"/>
                <a:cs typeface="微软雅黑" panose="020B0503020204020204" pitchFamily="34" charset="-122"/>
              </a:rPr>
              <a:t>乐天所获得的地块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为锦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江 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区攀成钢片区</a:t>
            </a:r>
            <a:r>
              <a:rPr sz="90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sz="90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7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sz="90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号地块，以底价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成</a:t>
            </a:r>
            <a:r>
              <a:rPr sz="90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交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楼板价为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50</a:t>
            </a:r>
            <a:r>
              <a:rPr sz="900" spc="-8" dirty="0">
                <a:latin typeface="微软雅黑" panose="020B0503020204020204" pitchFamily="34" charset="-122"/>
                <a:cs typeface="微软雅黑" panose="020B0503020204020204" pitchFamily="34" charset="-122"/>
              </a:rPr>
              <a:t>0</a:t>
            </a:r>
            <a:r>
              <a:rPr sz="90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0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r>
              <a:rPr sz="90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平米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 成交价为</a:t>
            </a:r>
            <a:r>
              <a:rPr sz="90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174,052.70</a:t>
            </a:r>
            <a:r>
              <a:rPr sz="900" spc="-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万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元。</a:t>
            </a:r>
            <a:r>
              <a:rPr sz="90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2016</a:t>
            </a:r>
            <a:r>
              <a:rPr sz="900" spc="68" dirty="0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sz="900" spc="60" dirty="0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sz="90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11</a:t>
            </a:r>
            <a:r>
              <a:rPr sz="900" spc="71" dirty="0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sz="900" spc="-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乐天以底价</a:t>
            </a:r>
            <a:r>
              <a:rPr sz="900" spc="64" dirty="0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sz="90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1208</a:t>
            </a:r>
            <a:r>
              <a:rPr sz="900" spc="71" dirty="0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万元</a:t>
            </a:r>
            <a:endParaRPr sz="90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9525" algn="just">
              <a:spcBef>
                <a:spcPts val="535"/>
              </a:spcBef>
            </a:pP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拿</a:t>
            </a:r>
            <a:r>
              <a:rPr sz="90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下</a:t>
            </a:r>
            <a:r>
              <a:rPr sz="90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锦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江</a:t>
            </a:r>
            <a:r>
              <a:rPr sz="90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区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二</a:t>
            </a:r>
            <a:r>
              <a:rPr sz="90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环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路</a:t>
            </a:r>
            <a:r>
              <a:rPr sz="90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与东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大</a:t>
            </a:r>
            <a:r>
              <a:rPr sz="90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街</a:t>
            </a:r>
            <a:r>
              <a:rPr sz="90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交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口处</a:t>
            </a:r>
            <a:r>
              <a:rPr sz="900" spc="188" dirty="0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sz="90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7.6</a:t>
            </a:r>
            <a:r>
              <a:rPr sz="900" spc="184" dirty="0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sz="90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亩（约5100平米）</a:t>
            </a:r>
            <a:r>
              <a:rPr sz="90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地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下</a:t>
            </a:r>
            <a:r>
              <a:rPr sz="90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空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间</a:t>
            </a:r>
            <a:endParaRPr sz="90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9525" marR="116840" algn="just">
              <a:lnSpc>
                <a:spcPct val="150000"/>
              </a:lnSpc>
              <a:spcBef>
                <a:spcPts val="5"/>
              </a:spcBef>
            </a:pPr>
            <a:r>
              <a:rPr sz="900" spc="2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地块，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土地规划用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地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使用性质为商业及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停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车场用</a:t>
            </a:r>
            <a:r>
              <a:rPr sz="900" spc="4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地</a:t>
            </a:r>
            <a:r>
              <a:rPr sz="900" spc="26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因为出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让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面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积 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属于地下空间，地块将直接和地</a:t>
            </a:r>
            <a:r>
              <a:rPr sz="90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铁2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号线牛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市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口站无缝对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接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。停车场 </a:t>
            </a:r>
            <a:r>
              <a:rPr sz="900" spc="2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内配建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200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个非机动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车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公告停车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位</a:t>
            </a:r>
            <a:r>
              <a:rPr sz="900" spc="26" dirty="0">
                <a:latin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在满足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配</a:t>
            </a:r>
            <a:r>
              <a:rPr sz="900" spc="23" dirty="0">
                <a:latin typeface="微软雅黑" panose="020B0503020204020204" pitchFamily="34" charset="-122"/>
                <a:cs typeface="微软雅黑" panose="020B0503020204020204" pitchFamily="34" charset="-122"/>
              </a:rPr>
              <a:t>建设施需要的前提</a:t>
            </a:r>
            <a:r>
              <a:rPr sz="900" spc="45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下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  地块剩余的地下空间可用于商业开</a:t>
            </a:r>
            <a:r>
              <a:rPr sz="900" spc="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发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sz="9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100352" y="3426142"/>
            <a:ext cx="2436019" cy="10477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50000"/>
              </a:lnSpc>
              <a:spcBef>
                <a:spcPts val="75"/>
              </a:spcBef>
            </a:pPr>
            <a:r>
              <a:rPr sz="900" b="1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乐天</a:t>
            </a:r>
            <a:r>
              <a:rPr sz="900" b="1" spc="41" dirty="0">
                <a:latin typeface="微软雅黑" panose="020B0503020204020204" pitchFamily="34" charset="-122"/>
                <a:cs typeface="微软雅黑" panose="020B0503020204020204" pitchFamily="34" charset="-122"/>
              </a:rPr>
              <a:t>广</a:t>
            </a:r>
            <a:r>
              <a:rPr sz="900" b="1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场</a:t>
            </a:r>
            <a:r>
              <a:rPr sz="900" b="1" spc="49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由</a:t>
            </a:r>
            <a:r>
              <a:rPr sz="900" spc="41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一</a:t>
            </a:r>
            <a:r>
              <a:rPr sz="900" spc="38" dirty="0">
                <a:latin typeface="微软雅黑" panose="020B0503020204020204" pitchFamily="34" charset="-122"/>
                <a:cs typeface="微软雅黑" panose="020B0503020204020204" pitchFamily="34" charset="-122"/>
              </a:rPr>
              <a:t>栋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sz="900" spc="38" dirty="0">
                <a:latin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层办</a:t>
            </a:r>
            <a:r>
              <a:rPr sz="900" spc="41" dirty="0">
                <a:latin typeface="微软雅黑" panose="020B0503020204020204" pitchFamily="34" charset="-122"/>
                <a:cs typeface="微软雅黑" panose="020B0503020204020204" pitchFamily="34" charset="-122"/>
              </a:rPr>
              <a:t>公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塔</a:t>
            </a:r>
            <a:r>
              <a:rPr sz="900" spc="49" dirty="0">
                <a:latin typeface="微软雅黑" panose="020B0503020204020204" pitchFamily="34" charset="-122"/>
                <a:cs typeface="微软雅黑" panose="020B0503020204020204" pitchFamily="34" charset="-122"/>
              </a:rPr>
              <a:t>楼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sz="900" spc="45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一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栋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sz="900" spc="38" dirty="0">
                <a:latin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层</a:t>
            </a:r>
            <a:r>
              <a:rPr sz="900" spc="45" dirty="0">
                <a:latin typeface="微软雅黑" panose="020B0503020204020204" pitchFamily="34" charset="-122"/>
                <a:cs typeface="微软雅黑" panose="020B0503020204020204" pitchFamily="34" charset="-122"/>
              </a:rPr>
              <a:t>酒 店、7</a:t>
            </a:r>
            <a:r>
              <a:rPr sz="900" spc="41" dirty="0">
                <a:latin typeface="微软雅黑" panose="020B0503020204020204" pitchFamily="34" charset="-122"/>
                <a:cs typeface="微软雅黑" panose="020B0503020204020204" pitchFamily="34" charset="-122"/>
              </a:rPr>
              <a:t>层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商</a:t>
            </a:r>
            <a:r>
              <a:rPr sz="900" spc="41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业裙</a:t>
            </a:r>
            <a:r>
              <a:rPr sz="900" spc="45" dirty="0">
                <a:latin typeface="微软雅黑" panose="020B0503020204020204" pitchFamily="34" charset="-122"/>
                <a:cs typeface="微软雅黑" panose="020B0503020204020204" pitchFamily="34" charset="-122"/>
              </a:rPr>
              <a:t>楼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sz="900" spc="45" dirty="0">
                <a:latin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sz="900" spc="41" dirty="0">
                <a:latin typeface="微软雅黑" panose="020B0503020204020204" pitchFamily="34" charset="-122"/>
                <a:cs typeface="微软雅黑" panose="020B0503020204020204" pitchFamily="34" charset="-122"/>
              </a:rPr>
              <a:t>层地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下</a:t>
            </a:r>
            <a:r>
              <a:rPr sz="900" spc="41" dirty="0">
                <a:latin typeface="微软雅黑" panose="020B0503020204020204" pitchFamily="34" charset="-122"/>
                <a:cs typeface="微软雅黑" panose="020B0503020204020204" pitchFamily="34" charset="-122"/>
              </a:rPr>
              <a:t>室组</a:t>
            </a:r>
            <a:r>
              <a:rPr sz="900" spc="49" dirty="0">
                <a:latin typeface="微软雅黑" panose="020B0503020204020204" pitchFamily="34" charset="-122"/>
                <a:cs typeface="微软雅黑" panose="020B0503020204020204" pitchFamily="34" charset="-122"/>
              </a:rPr>
              <a:t>成</a:t>
            </a:r>
            <a:r>
              <a:rPr sz="900" spc="45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。其</a:t>
            </a:r>
            <a:r>
              <a:rPr sz="900" spc="3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中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900" spc="8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办 公塔楼最高</a:t>
            </a:r>
            <a:r>
              <a:rPr sz="900" spc="79" dirty="0">
                <a:latin typeface="微软雅黑" panose="020B0503020204020204" pitchFamily="34" charset="-122"/>
                <a:cs typeface="微软雅黑" panose="020B0503020204020204" pitchFamily="34" charset="-122"/>
              </a:rPr>
              <a:t>点</a:t>
            </a:r>
            <a:r>
              <a:rPr sz="900" spc="86" dirty="0">
                <a:latin typeface="微软雅黑" panose="020B0503020204020204" pitchFamily="34" charset="-122"/>
                <a:cs typeface="微软雅黑" panose="020B0503020204020204" pitchFamily="34" charset="-122"/>
              </a:rPr>
              <a:t>造</a:t>
            </a:r>
            <a:r>
              <a:rPr sz="900" spc="79" dirty="0">
                <a:latin typeface="微软雅黑" panose="020B0503020204020204" pitchFamily="34" charset="-122"/>
                <a:cs typeface="微软雅黑" panose="020B0503020204020204" pitchFamily="34" charset="-122"/>
              </a:rPr>
              <a:t>型</a:t>
            </a:r>
            <a:r>
              <a:rPr sz="900" spc="86" dirty="0">
                <a:latin typeface="微软雅黑" panose="020B0503020204020204" pitchFamily="34" charset="-122"/>
                <a:cs typeface="微软雅黑" panose="020B0503020204020204" pitchFamily="34" charset="-122"/>
              </a:rPr>
              <a:t>构架高度</a:t>
            </a:r>
            <a:r>
              <a:rPr sz="900" spc="94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为</a:t>
            </a:r>
            <a:r>
              <a:rPr sz="900" spc="-4" dirty="0">
                <a:latin typeface="微软雅黑" panose="020B0503020204020204" pitchFamily="34" charset="-122"/>
                <a:cs typeface="微软雅黑" panose="020B0503020204020204" pitchFamily="34" charset="-122"/>
              </a:rPr>
              <a:t>182.2</a:t>
            </a:r>
            <a:r>
              <a:rPr sz="900" spc="-180" dirty="0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sz="900" spc="79" dirty="0">
                <a:latin typeface="微软雅黑" panose="020B0503020204020204" pitchFamily="34" charset="-122"/>
                <a:cs typeface="微软雅黑" panose="020B0503020204020204" pitchFamily="34" charset="-122"/>
              </a:rPr>
              <a:t>米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。 </a:t>
            </a:r>
            <a:r>
              <a:rPr lang="zh-CN"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目前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，乐天广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场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项目办公楼主</a:t>
            </a:r>
            <a:r>
              <a:rPr sz="900" spc="15" dirty="0">
                <a:latin typeface="微软雅黑" panose="020B0503020204020204" pitchFamily="34" charset="-122"/>
                <a:cs typeface="微软雅黑" panose="020B0503020204020204" pitchFamily="34" charset="-122"/>
              </a:rPr>
              <a:t>体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结构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正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式封</a:t>
            </a:r>
            <a:r>
              <a:rPr sz="900" spc="11" dirty="0">
                <a:latin typeface="微软雅黑" panose="020B0503020204020204" pitchFamily="34" charset="-122"/>
                <a:cs typeface="微软雅黑" panose="020B0503020204020204" pitchFamily="34" charset="-122"/>
              </a:rPr>
              <a:t>顶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工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程建设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全面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转入二次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结</a:t>
            </a:r>
            <a:r>
              <a:rPr sz="900" spc="8" dirty="0">
                <a:latin typeface="微软雅黑" panose="020B0503020204020204" pitchFamily="34" charset="-122"/>
                <a:cs typeface="微软雅黑" panose="020B0503020204020204" pitchFamily="34" charset="-122"/>
              </a:rPr>
              <a:t>构砌筑、</a:t>
            </a:r>
            <a:r>
              <a:rPr sz="9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装饰装修阶段。</a:t>
            </a:r>
            <a:endParaRPr sz="9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48533" y="538925"/>
            <a:ext cx="48101" cy="1313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790" spc="4" dirty="0">
                <a:latin typeface="Arial" panose="020B0604020202020204"/>
                <a:cs typeface="Arial" panose="020B0604020202020204"/>
              </a:rPr>
              <a:t> </a:t>
            </a:r>
            <a:endParaRPr sz="79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41625" y="615505"/>
            <a:ext cx="48101" cy="1313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790" spc="4" dirty="0">
                <a:latin typeface="Arial" panose="020B0604020202020204"/>
                <a:cs typeface="Arial" panose="020B0604020202020204"/>
              </a:rPr>
              <a:t> </a:t>
            </a:r>
            <a:endParaRPr sz="79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35376" y="1529905"/>
            <a:ext cx="555784" cy="40264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R="3810" algn="r">
              <a:spcBef>
                <a:spcPts val="80"/>
              </a:spcBef>
            </a:pPr>
            <a:r>
              <a:rPr sz="790" spc="4" dirty="0">
                <a:latin typeface="Arial" panose="020B0604020202020204"/>
                <a:cs typeface="Arial" panose="020B0604020202020204"/>
              </a:rPr>
              <a:t> </a:t>
            </a:r>
            <a:endParaRPr sz="790">
              <a:latin typeface="Arial" panose="020B0604020202020204"/>
              <a:cs typeface="Arial" panose="020B0604020202020204"/>
            </a:endParaRPr>
          </a:p>
          <a:p>
            <a:pPr>
              <a:spcBef>
                <a:spcPts val="5"/>
              </a:spcBef>
            </a:pPr>
            <a:endParaRPr sz="975">
              <a:latin typeface="Times New Roman" panose="02020603050405020304"/>
              <a:cs typeface="Times New Roman" panose="02020603050405020304"/>
            </a:endParaRPr>
          </a:p>
          <a:p>
            <a:pPr marL="9525"/>
            <a:r>
              <a:rPr sz="790" spc="4" dirty="0">
                <a:latin typeface="Arial" panose="020B0604020202020204"/>
                <a:cs typeface="Arial" panose="020B0604020202020204"/>
              </a:rPr>
              <a:t> </a:t>
            </a:r>
            <a:endParaRPr sz="79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50628" y="4130193"/>
            <a:ext cx="57626" cy="10195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03840" y="3760160"/>
            <a:ext cx="198120" cy="344646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>
              <a:spcBef>
                <a:spcPts val="160"/>
              </a:spcBef>
            </a:pPr>
            <a:r>
              <a:rPr sz="82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825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49860">
              <a:spcBef>
                <a:spcPts val="70"/>
              </a:spcBef>
            </a:pP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8415">
              <a:spcBef>
                <a:spcPts val="35"/>
              </a:spcBef>
            </a:pP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14934" y="4586021"/>
            <a:ext cx="57626" cy="10195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48016" y="4810507"/>
            <a:ext cx="7620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9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95095" y="174974"/>
            <a:ext cx="269890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45745" indent="-236855">
              <a:spcBef>
                <a:spcPts val="75"/>
              </a:spcBef>
              <a:buSzPct val="96000"/>
              <a:buFont typeface="Arial" panose="020B0604020202020204"/>
              <a:buChar char="■"/>
              <a:tabLst>
                <a:tab pos="245745" algn="l"/>
              </a:tabLst>
            </a:pPr>
            <a:r>
              <a:rPr sz="1800" b="1" spc="45" dirty="0">
                <a:latin typeface="宋体" panose="02010600030101010101" pitchFamily="2" charset="-122"/>
                <a:cs typeface="宋体" panose="02010600030101010101" pitchFamily="2" charset="-122"/>
              </a:rPr>
              <a:t>乐天成都项目</a:t>
            </a:r>
            <a:r>
              <a:rPr sz="1800" b="1" spc="-8" dirty="0">
                <a:latin typeface="宋体" panose="02010600030101010101" pitchFamily="2" charset="-122"/>
                <a:cs typeface="宋体" panose="02010600030101010101" pitchFamily="2" charset="-122"/>
              </a:rPr>
              <a:t>基本</a:t>
            </a:r>
            <a:r>
              <a:rPr sz="18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情况</a:t>
            </a:r>
            <a:r>
              <a:rPr sz="18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49158" y="2434399"/>
            <a:ext cx="7620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9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62990" y="520065"/>
            <a:ext cx="7018020" cy="42424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45434" y="912875"/>
            <a:ext cx="3805523" cy="168030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" name="object 3"/>
          <p:cNvSpPr/>
          <p:nvPr/>
        </p:nvSpPr>
        <p:spPr>
          <a:xfrm>
            <a:off x="4302633" y="1716500"/>
            <a:ext cx="1618298" cy="511493"/>
          </a:xfrm>
          <a:custGeom>
            <a:avLst/>
            <a:gdLst/>
            <a:ahLst/>
            <a:cxnLst/>
            <a:rect l="l" t="t" r="r" b="b"/>
            <a:pathLst>
              <a:path w="2157729" h="681989">
                <a:moveTo>
                  <a:pt x="11810" y="380746"/>
                </a:moveTo>
                <a:lnTo>
                  <a:pt x="1464690" y="378206"/>
                </a:lnTo>
                <a:lnTo>
                  <a:pt x="1457452" y="664972"/>
                </a:lnTo>
                <a:lnTo>
                  <a:pt x="2095372" y="681863"/>
                </a:lnTo>
                <a:lnTo>
                  <a:pt x="2157221" y="36068"/>
                </a:lnTo>
                <a:lnTo>
                  <a:pt x="165353" y="0"/>
                </a:lnTo>
                <a:lnTo>
                  <a:pt x="79501" y="97282"/>
                </a:lnTo>
                <a:lnTo>
                  <a:pt x="0" y="375920"/>
                </a:lnTo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6047136" y="1736407"/>
            <a:ext cx="1378744" cy="538163"/>
          </a:xfrm>
          <a:custGeom>
            <a:avLst/>
            <a:gdLst/>
            <a:ahLst/>
            <a:cxnLst/>
            <a:rect l="l" t="t" r="r" b="b"/>
            <a:pathLst>
              <a:path w="1838325" h="717550">
                <a:moveTo>
                  <a:pt x="84708" y="648080"/>
                </a:moveTo>
                <a:lnTo>
                  <a:pt x="1620774" y="717295"/>
                </a:lnTo>
                <a:lnTo>
                  <a:pt x="1834387" y="562737"/>
                </a:lnTo>
                <a:lnTo>
                  <a:pt x="1834769" y="516127"/>
                </a:lnTo>
                <a:lnTo>
                  <a:pt x="1835023" y="469518"/>
                </a:lnTo>
                <a:lnTo>
                  <a:pt x="1835403" y="422782"/>
                </a:lnTo>
                <a:lnTo>
                  <a:pt x="1835657" y="376174"/>
                </a:lnTo>
                <a:lnTo>
                  <a:pt x="1836039" y="329564"/>
                </a:lnTo>
                <a:lnTo>
                  <a:pt x="1836420" y="282955"/>
                </a:lnTo>
                <a:lnTo>
                  <a:pt x="1836674" y="236219"/>
                </a:lnTo>
                <a:lnTo>
                  <a:pt x="1837054" y="189611"/>
                </a:lnTo>
                <a:lnTo>
                  <a:pt x="1837308" y="143001"/>
                </a:lnTo>
                <a:lnTo>
                  <a:pt x="1837690" y="96392"/>
                </a:lnTo>
                <a:lnTo>
                  <a:pt x="1837944" y="49656"/>
                </a:lnTo>
                <a:lnTo>
                  <a:pt x="1838325" y="3048"/>
                </a:lnTo>
                <a:lnTo>
                  <a:pt x="145160" y="0"/>
                </a:lnTo>
                <a:lnTo>
                  <a:pt x="0" y="6985"/>
                </a:lnTo>
                <a:lnTo>
                  <a:pt x="84708" y="648080"/>
                </a:lnTo>
                <a:close/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5885403" y="1743075"/>
            <a:ext cx="225266" cy="484823"/>
          </a:xfrm>
          <a:custGeom>
            <a:avLst/>
            <a:gdLst/>
            <a:ahLst/>
            <a:cxnLst/>
            <a:rect l="l" t="t" r="r" b="b"/>
            <a:pathLst>
              <a:path w="300354" h="646430">
                <a:moveTo>
                  <a:pt x="214249" y="0"/>
                </a:moveTo>
                <a:lnTo>
                  <a:pt x="51054" y="0"/>
                </a:lnTo>
                <a:lnTo>
                  <a:pt x="0" y="640841"/>
                </a:lnTo>
                <a:lnTo>
                  <a:pt x="300100" y="646429"/>
                </a:lnTo>
                <a:lnTo>
                  <a:pt x="214249" y="0"/>
                </a:lnTo>
                <a:close/>
              </a:path>
            </a:pathLst>
          </a:custGeom>
          <a:solidFill>
            <a:srgbClr val="1B4289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5885403" y="1743075"/>
            <a:ext cx="225266" cy="484823"/>
          </a:xfrm>
          <a:custGeom>
            <a:avLst/>
            <a:gdLst/>
            <a:ahLst/>
            <a:cxnLst/>
            <a:rect l="l" t="t" r="r" b="b"/>
            <a:pathLst>
              <a:path w="300354" h="646430">
                <a:moveTo>
                  <a:pt x="51054" y="0"/>
                </a:moveTo>
                <a:lnTo>
                  <a:pt x="214249" y="0"/>
                </a:lnTo>
                <a:lnTo>
                  <a:pt x="300100" y="646429"/>
                </a:lnTo>
                <a:lnTo>
                  <a:pt x="0" y="640841"/>
                </a:lnTo>
                <a:lnTo>
                  <a:pt x="51054" y="0"/>
                </a:lnTo>
                <a:close/>
              </a:path>
            </a:pathLst>
          </a:custGeom>
          <a:ln w="19050">
            <a:solidFill>
              <a:srgbClr val="001F5F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5568791" y="2207961"/>
            <a:ext cx="182889" cy="139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/>
          <p:nvPr/>
        </p:nvSpPr>
        <p:spPr>
          <a:xfrm>
            <a:off x="4288631" y="1995393"/>
            <a:ext cx="1055370" cy="232886"/>
          </a:xfrm>
          <a:custGeom>
            <a:avLst/>
            <a:gdLst/>
            <a:ahLst/>
            <a:cxnLst/>
            <a:rect l="l" t="t" r="r" b="b"/>
            <a:pathLst>
              <a:path w="1407160" h="310514">
                <a:moveTo>
                  <a:pt x="1406778" y="0"/>
                </a:moveTo>
                <a:lnTo>
                  <a:pt x="0" y="6857"/>
                </a:lnTo>
                <a:lnTo>
                  <a:pt x="5969" y="220472"/>
                </a:lnTo>
                <a:lnTo>
                  <a:pt x="109092" y="310006"/>
                </a:lnTo>
                <a:lnTo>
                  <a:pt x="1406778" y="303149"/>
                </a:lnTo>
                <a:lnTo>
                  <a:pt x="1406778" y="0"/>
                </a:lnTo>
                <a:close/>
              </a:path>
            </a:pathLst>
          </a:custGeom>
          <a:solidFill>
            <a:srgbClr val="1B4289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" name="object 9"/>
          <p:cNvSpPr/>
          <p:nvPr/>
        </p:nvSpPr>
        <p:spPr>
          <a:xfrm>
            <a:off x="4288631" y="1995393"/>
            <a:ext cx="1055370" cy="232886"/>
          </a:xfrm>
          <a:custGeom>
            <a:avLst/>
            <a:gdLst/>
            <a:ahLst/>
            <a:cxnLst/>
            <a:rect l="l" t="t" r="r" b="b"/>
            <a:pathLst>
              <a:path w="1407160" h="310514">
                <a:moveTo>
                  <a:pt x="1406778" y="0"/>
                </a:moveTo>
                <a:lnTo>
                  <a:pt x="0" y="6857"/>
                </a:lnTo>
                <a:lnTo>
                  <a:pt x="5969" y="220472"/>
                </a:lnTo>
                <a:lnTo>
                  <a:pt x="109092" y="310006"/>
                </a:lnTo>
                <a:lnTo>
                  <a:pt x="1406778" y="303149"/>
                </a:lnTo>
                <a:lnTo>
                  <a:pt x="1406778" y="0"/>
                </a:lnTo>
                <a:close/>
              </a:path>
            </a:pathLst>
          </a:custGeom>
          <a:ln w="19049">
            <a:solidFill>
              <a:srgbClr val="001F5F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050"/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1434827" y="3206687"/>
          <a:ext cx="2078831" cy="17477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2474"/>
                <a:gridCol w="556736"/>
                <a:gridCol w="779621"/>
              </a:tblGrid>
              <a:tr h="189452">
                <a:tc gridSpan="2"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7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区分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69056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EAF8"/>
                    </a:solidFill>
                  </a:tcPr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 marL="6032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7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规划指</a:t>
                      </a:r>
                      <a:r>
                        <a:rPr sz="7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标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69056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EAF8"/>
                    </a:solidFill>
                  </a:tcPr>
                </a:tc>
              </a:tr>
              <a:tr h="189452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6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292735">
                        <a:lnSpc>
                          <a:spcPct val="100000"/>
                        </a:lnSpc>
                      </a:pPr>
                      <a:r>
                        <a:rPr sz="7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容积</a:t>
                      </a:r>
                      <a:r>
                        <a:rPr sz="7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率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9705" algn="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7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住宅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69533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700" spc="4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400%</a:t>
                      </a:r>
                      <a:r>
                        <a:rPr sz="700" spc="-13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以</a:t>
                      </a:r>
                      <a:r>
                        <a:rPr sz="7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下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69533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9452">
                <a:tc vMerge="1"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9705" algn="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7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商业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69533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700" spc="4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600%</a:t>
                      </a:r>
                      <a:r>
                        <a:rPr sz="700" spc="-13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以</a:t>
                      </a:r>
                      <a:r>
                        <a:rPr sz="7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下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69533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9452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6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2343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建筑密</a:t>
                      </a:r>
                      <a:r>
                        <a:rPr sz="700" spc="3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度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9705" algn="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7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住宅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700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700" spc="4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25%</a:t>
                      </a:r>
                      <a:r>
                        <a:rPr sz="700" spc="-6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以</a:t>
                      </a:r>
                      <a:r>
                        <a:rPr sz="7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下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700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644">
                <a:tc vMerge="1"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5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179705" algn="r">
                        <a:lnSpc>
                          <a:spcPct val="100000"/>
                        </a:lnSpc>
                      </a:pPr>
                      <a:r>
                        <a:rPr sz="7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商业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3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5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75565" algn="ctr">
                        <a:lnSpc>
                          <a:spcPct val="100000"/>
                        </a:lnSpc>
                      </a:pPr>
                      <a:r>
                        <a:rPr sz="700" spc="4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50%</a:t>
                      </a:r>
                      <a:r>
                        <a:rPr sz="700" spc="-6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以下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3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9471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6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2343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使用年</a:t>
                      </a:r>
                      <a:r>
                        <a:rPr sz="700" spc="3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限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9705" algn="r">
                        <a:lnSpc>
                          <a:spcPts val="1140"/>
                        </a:lnSpc>
                        <a:spcBef>
                          <a:spcPts val="750"/>
                        </a:spcBef>
                      </a:pPr>
                      <a:r>
                        <a:rPr sz="7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住宅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714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700" spc="4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70</a:t>
                      </a:r>
                      <a:r>
                        <a:rPr sz="700" spc="-6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480" dirty="0">
                          <a:latin typeface="Malgun Gothic" panose="020B0503020000020004" charset="-127"/>
                          <a:cs typeface="Malgun Gothic" panose="020B0503020000020004" charset="-127"/>
                        </a:rPr>
                        <a:t>年</a:t>
                      </a:r>
                      <a:endParaRPr sz="700">
                        <a:latin typeface="Malgun Gothic" panose="020B0503020000020004" charset="-127"/>
                        <a:cs typeface="Malgun Gothic" panose="020B0503020000020004" charset="-127"/>
                      </a:endParaRPr>
                    </a:p>
                  </a:txBody>
                  <a:tcPr marL="0" marR="0" marT="5953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9452">
                <a:tc vMerge="1"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9705" algn="r">
                        <a:lnSpc>
                          <a:spcPts val="1135"/>
                        </a:lnSpc>
                        <a:spcBef>
                          <a:spcPts val="750"/>
                        </a:spcBef>
                      </a:pPr>
                      <a:r>
                        <a:rPr sz="7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商业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714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700" spc="4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40</a:t>
                      </a:r>
                      <a:r>
                        <a:rPr sz="700" spc="-6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480" dirty="0">
                          <a:latin typeface="Malgun Gothic" panose="020B0503020000020004" charset="-127"/>
                          <a:cs typeface="Malgun Gothic" panose="020B0503020000020004" charset="-127"/>
                        </a:rPr>
                        <a:t>年</a:t>
                      </a:r>
                      <a:endParaRPr sz="700">
                        <a:latin typeface="Malgun Gothic" panose="020B0503020000020004" charset="-127"/>
                        <a:cs typeface="Malgun Gothic" panose="020B0503020000020004" charset="-127"/>
                      </a:endParaRPr>
                    </a:p>
                  </a:txBody>
                  <a:tcPr marL="0" marR="0" marT="5953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9452">
                <a:tc gridSpan="2">
                  <a:txBody>
                    <a:bodyPr/>
                    <a:lstStyle/>
                    <a:p>
                      <a:pPr marL="59690" algn="ctr">
                        <a:lnSpc>
                          <a:spcPts val="1130"/>
                        </a:lnSpc>
                        <a:spcBef>
                          <a:spcPts val="755"/>
                        </a:spcBef>
                      </a:pPr>
                      <a:r>
                        <a:rPr sz="7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绿地</a:t>
                      </a:r>
                      <a:r>
                        <a:rPr sz="700" spc="3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率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719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30"/>
                        </a:lnSpc>
                        <a:spcBef>
                          <a:spcPts val="755"/>
                        </a:spcBef>
                      </a:pPr>
                      <a:r>
                        <a:rPr sz="700" spc="4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30%</a:t>
                      </a:r>
                      <a:r>
                        <a:rPr sz="700" spc="-6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以上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719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9452">
                <a:tc gridSpan="2">
                  <a:txBody>
                    <a:bodyPr/>
                    <a:lstStyle/>
                    <a:p>
                      <a:pPr marL="617220">
                        <a:lnSpc>
                          <a:spcPts val="1125"/>
                        </a:lnSpc>
                        <a:spcBef>
                          <a:spcPts val="760"/>
                        </a:spcBef>
                      </a:pPr>
                      <a:r>
                        <a:rPr sz="7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限高范</a:t>
                      </a:r>
                      <a:r>
                        <a:rPr sz="700" spc="3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围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 marL="81915" algn="ctr">
                        <a:lnSpc>
                          <a:spcPts val="1125"/>
                        </a:lnSpc>
                        <a:spcBef>
                          <a:spcPts val="760"/>
                        </a:spcBef>
                      </a:pPr>
                      <a:r>
                        <a:rPr sz="700" spc="4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212</a:t>
                      </a:r>
                      <a:r>
                        <a:rPr sz="700" spc="-5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3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M</a:t>
                      </a:r>
                      <a:r>
                        <a:rPr sz="700" spc="-5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7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以下</a:t>
                      </a:r>
                      <a:r>
                        <a:rPr sz="7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7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1261948" y="2876360"/>
            <a:ext cx="1140143" cy="18809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0"/>
              </a:spcBef>
            </a:pPr>
            <a:r>
              <a:rPr sz="1165" spc="11" dirty="0">
                <a:latin typeface="Gulim"/>
                <a:cs typeface="Gulim"/>
              </a:rPr>
              <a:t>▶</a:t>
            </a:r>
            <a:r>
              <a:rPr sz="1165" spc="11" dirty="0">
                <a:latin typeface="宋体" panose="02010600030101010101" pitchFamily="2" charset="-122"/>
                <a:cs typeface="宋体" panose="02010600030101010101" pitchFamily="2" charset="-122"/>
              </a:rPr>
              <a:t>设计基本条</a:t>
            </a:r>
            <a:r>
              <a:rPr sz="1165" spc="4" dirty="0">
                <a:latin typeface="宋体" panose="02010600030101010101" pitchFamily="2" charset="-122"/>
                <a:cs typeface="宋体" panose="02010600030101010101" pitchFamily="2" charset="-122"/>
              </a:rPr>
              <a:t>件</a:t>
            </a:r>
            <a:r>
              <a:rPr sz="116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16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778473" y="3168605"/>
            <a:ext cx="3917156" cy="17188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" name="object 13"/>
          <p:cNvSpPr/>
          <p:nvPr/>
        </p:nvSpPr>
        <p:spPr>
          <a:xfrm>
            <a:off x="3779329" y="3192589"/>
            <a:ext cx="2165985" cy="1528286"/>
          </a:xfrm>
          <a:custGeom>
            <a:avLst/>
            <a:gdLst/>
            <a:ahLst/>
            <a:cxnLst/>
            <a:rect l="l" t="t" r="r" b="b"/>
            <a:pathLst>
              <a:path w="2887979" h="2037714">
                <a:moveTo>
                  <a:pt x="2805405" y="1206500"/>
                </a:moveTo>
                <a:lnTo>
                  <a:pt x="1939671" y="1206500"/>
                </a:lnTo>
                <a:lnTo>
                  <a:pt x="2012696" y="2037372"/>
                </a:lnTo>
                <a:lnTo>
                  <a:pt x="2887726" y="2029383"/>
                </a:lnTo>
                <a:lnTo>
                  <a:pt x="2805405" y="1206500"/>
                </a:lnTo>
                <a:close/>
              </a:path>
              <a:path w="2887979" h="2037714">
                <a:moveTo>
                  <a:pt x="2472055" y="0"/>
                </a:moveTo>
                <a:lnTo>
                  <a:pt x="145796" y="0"/>
                </a:lnTo>
                <a:lnTo>
                  <a:pt x="0" y="223774"/>
                </a:lnTo>
                <a:lnTo>
                  <a:pt x="298958" y="1222375"/>
                </a:lnTo>
                <a:lnTo>
                  <a:pt x="2805405" y="1206500"/>
                </a:lnTo>
                <a:lnTo>
                  <a:pt x="2705481" y="207644"/>
                </a:lnTo>
                <a:lnTo>
                  <a:pt x="2472055" y="0"/>
                </a:lnTo>
                <a:close/>
              </a:path>
            </a:pathLst>
          </a:custGeom>
          <a:solidFill>
            <a:srgbClr val="FF0000">
              <a:alpha val="3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" name="object 14"/>
          <p:cNvSpPr/>
          <p:nvPr/>
        </p:nvSpPr>
        <p:spPr>
          <a:xfrm>
            <a:off x="3779329" y="3192589"/>
            <a:ext cx="2165985" cy="1528286"/>
          </a:xfrm>
          <a:custGeom>
            <a:avLst/>
            <a:gdLst/>
            <a:ahLst/>
            <a:cxnLst/>
            <a:rect l="l" t="t" r="r" b="b"/>
            <a:pathLst>
              <a:path w="2887979" h="2037714">
                <a:moveTo>
                  <a:pt x="145796" y="0"/>
                </a:moveTo>
                <a:lnTo>
                  <a:pt x="0" y="223774"/>
                </a:lnTo>
                <a:lnTo>
                  <a:pt x="298958" y="1222375"/>
                </a:lnTo>
                <a:lnTo>
                  <a:pt x="1939671" y="1206500"/>
                </a:lnTo>
                <a:lnTo>
                  <a:pt x="2012696" y="2037372"/>
                </a:lnTo>
                <a:lnTo>
                  <a:pt x="2887726" y="2029383"/>
                </a:lnTo>
                <a:lnTo>
                  <a:pt x="2705481" y="207644"/>
                </a:lnTo>
                <a:lnTo>
                  <a:pt x="2472055" y="0"/>
                </a:lnTo>
                <a:lnTo>
                  <a:pt x="145796" y="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object 15"/>
          <p:cNvSpPr/>
          <p:nvPr/>
        </p:nvSpPr>
        <p:spPr>
          <a:xfrm>
            <a:off x="6019038" y="3192589"/>
            <a:ext cx="1678305" cy="1528286"/>
          </a:xfrm>
          <a:custGeom>
            <a:avLst/>
            <a:gdLst/>
            <a:ahLst/>
            <a:cxnLst/>
            <a:rect l="l" t="t" r="r" b="b"/>
            <a:pathLst>
              <a:path w="2237740" h="2037714">
                <a:moveTo>
                  <a:pt x="181610" y="0"/>
                </a:moveTo>
                <a:lnTo>
                  <a:pt x="0" y="214883"/>
                </a:lnTo>
                <a:lnTo>
                  <a:pt x="210692" y="2037372"/>
                </a:lnTo>
                <a:lnTo>
                  <a:pt x="2084705" y="2021446"/>
                </a:lnTo>
                <a:lnTo>
                  <a:pt x="2237359" y="1854327"/>
                </a:lnTo>
                <a:lnTo>
                  <a:pt x="2033905" y="15875"/>
                </a:lnTo>
                <a:lnTo>
                  <a:pt x="181610" y="0"/>
                </a:lnTo>
                <a:close/>
              </a:path>
            </a:pathLst>
          </a:custGeom>
          <a:solidFill>
            <a:srgbClr val="FF0000">
              <a:alpha val="3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6" name="object 16"/>
          <p:cNvSpPr/>
          <p:nvPr/>
        </p:nvSpPr>
        <p:spPr>
          <a:xfrm>
            <a:off x="6019038" y="3192589"/>
            <a:ext cx="1678305" cy="1528286"/>
          </a:xfrm>
          <a:custGeom>
            <a:avLst/>
            <a:gdLst/>
            <a:ahLst/>
            <a:cxnLst/>
            <a:rect l="l" t="t" r="r" b="b"/>
            <a:pathLst>
              <a:path w="2237740" h="2037714">
                <a:moveTo>
                  <a:pt x="181610" y="0"/>
                </a:moveTo>
                <a:lnTo>
                  <a:pt x="2033905" y="15875"/>
                </a:lnTo>
                <a:lnTo>
                  <a:pt x="2237359" y="1854327"/>
                </a:lnTo>
                <a:lnTo>
                  <a:pt x="2084705" y="2021446"/>
                </a:lnTo>
                <a:lnTo>
                  <a:pt x="210692" y="2037372"/>
                </a:lnTo>
                <a:lnTo>
                  <a:pt x="0" y="214883"/>
                </a:lnTo>
                <a:lnTo>
                  <a:pt x="181610" y="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7" name="object 17"/>
          <p:cNvSpPr txBox="1"/>
          <p:nvPr/>
        </p:nvSpPr>
        <p:spPr>
          <a:xfrm>
            <a:off x="5160740" y="3559587"/>
            <a:ext cx="777716" cy="2521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9525" marR="3810" indent="50165">
              <a:lnSpc>
                <a:spcPct val="102000"/>
              </a:lnSpc>
              <a:spcBef>
                <a:spcPts val="60"/>
              </a:spcBef>
            </a:pPr>
            <a:r>
              <a:rPr sz="825" spc="15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商业地</a:t>
            </a:r>
            <a:r>
              <a:rPr sz="825" spc="8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块</a:t>
            </a:r>
            <a:r>
              <a:rPr sz="825" spc="30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(1)  </a:t>
            </a:r>
            <a:r>
              <a:rPr sz="825" spc="8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(15,617.99m²)</a:t>
            </a:r>
            <a:r>
              <a:rPr sz="82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82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21552" y="3559587"/>
            <a:ext cx="777716" cy="2521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9525" marR="3810" indent="50165">
              <a:lnSpc>
                <a:spcPct val="102000"/>
              </a:lnSpc>
              <a:spcBef>
                <a:spcPts val="60"/>
              </a:spcBef>
            </a:pPr>
            <a:r>
              <a:rPr sz="825" spc="15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商业地</a:t>
            </a:r>
            <a:r>
              <a:rPr sz="825" spc="8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块</a:t>
            </a:r>
            <a:r>
              <a:rPr sz="825" spc="30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(2)  </a:t>
            </a:r>
            <a:r>
              <a:rPr sz="825" spc="8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(16,776.64m²)</a:t>
            </a:r>
            <a:r>
              <a:rPr sz="82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82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857876" y="3257550"/>
            <a:ext cx="421481" cy="1328738"/>
          </a:xfrm>
          <a:custGeom>
            <a:avLst/>
            <a:gdLst/>
            <a:ahLst/>
            <a:cxnLst/>
            <a:rect l="l" t="t" r="r" b="b"/>
            <a:pathLst>
              <a:path w="561975" h="1771650">
                <a:moveTo>
                  <a:pt x="494538" y="0"/>
                </a:moveTo>
                <a:lnTo>
                  <a:pt x="0" y="0"/>
                </a:lnTo>
                <a:lnTo>
                  <a:pt x="123571" y="124713"/>
                </a:lnTo>
                <a:lnTo>
                  <a:pt x="264159" y="1771650"/>
                </a:lnTo>
                <a:lnTo>
                  <a:pt x="561975" y="1765084"/>
                </a:lnTo>
                <a:lnTo>
                  <a:pt x="399033" y="131191"/>
                </a:lnTo>
                <a:lnTo>
                  <a:pt x="494538" y="0"/>
                </a:lnTo>
                <a:close/>
              </a:path>
            </a:pathLst>
          </a:custGeom>
          <a:solidFill>
            <a:srgbClr val="1B4289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0" name="object 20"/>
          <p:cNvSpPr/>
          <p:nvPr/>
        </p:nvSpPr>
        <p:spPr>
          <a:xfrm>
            <a:off x="5857876" y="3257550"/>
            <a:ext cx="421481" cy="1328738"/>
          </a:xfrm>
          <a:custGeom>
            <a:avLst/>
            <a:gdLst/>
            <a:ahLst/>
            <a:cxnLst/>
            <a:rect l="l" t="t" r="r" b="b"/>
            <a:pathLst>
              <a:path w="561975" h="1771650">
                <a:moveTo>
                  <a:pt x="0" y="0"/>
                </a:moveTo>
                <a:lnTo>
                  <a:pt x="494538" y="0"/>
                </a:lnTo>
                <a:lnTo>
                  <a:pt x="399033" y="131191"/>
                </a:lnTo>
                <a:lnTo>
                  <a:pt x="561975" y="1765084"/>
                </a:lnTo>
                <a:lnTo>
                  <a:pt x="264159" y="1771650"/>
                </a:lnTo>
                <a:lnTo>
                  <a:pt x="123571" y="124713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2C6B6E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1" name="object 21"/>
          <p:cNvSpPr/>
          <p:nvPr/>
        </p:nvSpPr>
        <p:spPr>
          <a:xfrm>
            <a:off x="5614987" y="4764882"/>
            <a:ext cx="185738" cy="1643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2" name="object 22"/>
          <p:cNvSpPr/>
          <p:nvPr/>
        </p:nvSpPr>
        <p:spPr>
          <a:xfrm>
            <a:off x="5614987" y="4764882"/>
            <a:ext cx="185738" cy="164306"/>
          </a:xfrm>
          <a:custGeom>
            <a:avLst/>
            <a:gdLst/>
            <a:ahLst/>
            <a:cxnLst/>
            <a:rect l="l" t="t" r="r" b="b"/>
            <a:pathLst>
              <a:path w="247650" h="219075">
                <a:moveTo>
                  <a:pt x="0" y="0"/>
                </a:moveTo>
                <a:lnTo>
                  <a:pt x="0" y="185877"/>
                </a:lnTo>
                <a:lnTo>
                  <a:pt x="57530" y="185877"/>
                </a:lnTo>
                <a:lnTo>
                  <a:pt x="57530" y="219075"/>
                </a:lnTo>
                <a:lnTo>
                  <a:pt x="190119" y="219075"/>
                </a:lnTo>
                <a:lnTo>
                  <a:pt x="190119" y="79667"/>
                </a:lnTo>
                <a:lnTo>
                  <a:pt x="247650" y="664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2C6B6E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3" name="object 23"/>
          <p:cNvSpPr/>
          <p:nvPr/>
        </p:nvSpPr>
        <p:spPr>
          <a:xfrm>
            <a:off x="4207669" y="4143376"/>
            <a:ext cx="1235869" cy="621506"/>
          </a:xfrm>
          <a:custGeom>
            <a:avLst/>
            <a:gdLst/>
            <a:ahLst/>
            <a:cxnLst/>
            <a:rect l="l" t="t" r="r" b="b"/>
            <a:pathLst>
              <a:path w="1647825" h="828675">
                <a:moveTo>
                  <a:pt x="1569085" y="0"/>
                </a:moveTo>
                <a:lnTo>
                  <a:pt x="0" y="6477"/>
                </a:lnTo>
                <a:lnTo>
                  <a:pt x="140588" y="535051"/>
                </a:lnTo>
                <a:lnTo>
                  <a:pt x="489330" y="815619"/>
                </a:lnTo>
                <a:lnTo>
                  <a:pt x="1647825" y="828675"/>
                </a:lnTo>
                <a:lnTo>
                  <a:pt x="1569085" y="0"/>
                </a:lnTo>
                <a:close/>
              </a:path>
            </a:pathLst>
          </a:custGeom>
          <a:solidFill>
            <a:srgbClr val="1B4289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4" name="object 24"/>
          <p:cNvSpPr/>
          <p:nvPr/>
        </p:nvSpPr>
        <p:spPr>
          <a:xfrm>
            <a:off x="4207669" y="4143376"/>
            <a:ext cx="1235869" cy="621506"/>
          </a:xfrm>
          <a:custGeom>
            <a:avLst/>
            <a:gdLst/>
            <a:ahLst/>
            <a:cxnLst/>
            <a:rect l="l" t="t" r="r" b="b"/>
            <a:pathLst>
              <a:path w="1647825" h="828675">
                <a:moveTo>
                  <a:pt x="0" y="6477"/>
                </a:moveTo>
                <a:lnTo>
                  <a:pt x="1569085" y="0"/>
                </a:lnTo>
                <a:lnTo>
                  <a:pt x="1647825" y="828675"/>
                </a:lnTo>
                <a:lnTo>
                  <a:pt x="489330" y="815619"/>
                </a:lnTo>
                <a:lnTo>
                  <a:pt x="140588" y="535051"/>
                </a:lnTo>
                <a:lnTo>
                  <a:pt x="0" y="6477"/>
                </a:lnTo>
                <a:close/>
              </a:path>
            </a:pathLst>
          </a:custGeom>
          <a:ln w="19050">
            <a:solidFill>
              <a:srgbClr val="2C6B6E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5" name="object 25"/>
          <p:cNvSpPr txBox="1"/>
          <p:nvPr/>
        </p:nvSpPr>
        <p:spPr>
          <a:xfrm>
            <a:off x="5705475" y="2924556"/>
            <a:ext cx="933450" cy="2635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11125" marR="3810" indent="-102235">
              <a:spcBef>
                <a:spcPts val="75"/>
              </a:spcBef>
            </a:pPr>
            <a:r>
              <a:rPr sz="825" spc="34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sz="825" spc="15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汇聚</a:t>
            </a:r>
            <a:r>
              <a:rPr sz="825" spc="8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路</a:t>
            </a:r>
            <a:r>
              <a:rPr sz="825" spc="26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sz="825" spc="15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地</a:t>
            </a:r>
            <a:r>
              <a:rPr sz="825" spc="8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下</a:t>
            </a:r>
            <a:r>
              <a:rPr sz="825" spc="15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空</a:t>
            </a:r>
            <a:r>
              <a:rPr sz="825" spc="8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间 </a:t>
            </a:r>
            <a:r>
              <a:rPr sz="825" spc="15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(2,155.32m²)</a:t>
            </a:r>
            <a:r>
              <a:rPr sz="82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82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379119" y="4328617"/>
            <a:ext cx="2658903" cy="77264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78435" marR="1723390" indent="-155575">
              <a:spcBef>
                <a:spcPts val="75"/>
              </a:spcBef>
            </a:pPr>
            <a:r>
              <a:rPr sz="825" spc="15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绿</a:t>
            </a:r>
            <a:r>
              <a:rPr sz="825" spc="8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地广</a:t>
            </a:r>
            <a:r>
              <a:rPr sz="825" spc="15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场</a:t>
            </a:r>
            <a:r>
              <a:rPr sz="825" spc="8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地下</a:t>
            </a:r>
            <a:r>
              <a:rPr sz="825" spc="15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空间 (5,1000m²)</a:t>
            </a:r>
            <a:r>
              <a:rPr sz="82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825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525">
              <a:spcBef>
                <a:spcPts val="5"/>
              </a:spcBef>
            </a:pPr>
            <a:r>
              <a:rPr sz="82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825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525">
              <a:spcBef>
                <a:spcPts val="65"/>
              </a:spcBef>
            </a:pPr>
            <a:r>
              <a:rPr sz="750" spc="-4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75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729740" marR="3810" indent="-316865">
              <a:spcBef>
                <a:spcPts val="10"/>
              </a:spcBef>
            </a:pPr>
            <a:r>
              <a:rPr sz="825" spc="15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地</a:t>
            </a:r>
            <a:r>
              <a:rPr sz="825" spc="8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铁</a:t>
            </a:r>
            <a:r>
              <a:rPr sz="825" spc="26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sz="825" spc="15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号</a:t>
            </a:r>
            <a:r>
              <a:rPr sz="825" spc="8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线</a:t>
            </a:r>
            <a:r>
              <a:rPr sz="825" spc="26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sz="825" spc="15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出口连接</a:t>
            </a:r>
            <a:r>
              <a:rPr sz="825" spc="8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通</a:t>
            </a:r>
            <a:r>
              <a:rPr sz="825" spc="15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道 (190.97m²)</a:t>
            </a:r>
            <a:r>
              <a:rPr sz="82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82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21542" y="3643502"/>
            <a:ext cx="338138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825" spc="15" dirty="0">
                <a:latin typeface="黑体" panose="02010609060101010101" charset="-122"/>
                <a:cs typeface="黑体" panose="02010609060101010101" charset="-122"/>
              </a:rPr>
              <a:t>写</a:t>
            </a:r>
            <a:r>
              <a:rPr sz="825" spc="8" dirty="0">
                <a:latin typeface="黑体" panose="02010609060101010101" charset="-122"/>
                <a:cs typeface="黑体" panose="02010609060101010101" charset="-122"/>
              </a:rPr>
              <a:t>字</a:t>
            </a:r>
            <a:r>
              <a:rPr sz="825" dirty="0">
                <a:latin typeface="黑体" panose="02010609060101010101" charset="-122"/>
                <a:cs typeface="黑体" panose="02010609060101010101" charset="-122"/>
              </a:rPr>
              <a:t>楼</a:t>
            </a:r>
            <a:endParaRPr sz="825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193185" y="3643502"/>
            <a:ext cx="234315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825" spc="15" dirty="0">
                <a:latin typeface="黑体" panose="02010609060101010101" charset="-122"/>
                <a:cs typeface="黑体" panose="02010609060101010101" charset="-122"/>
              </a:rPr>
              <a:t>酒店</a:t>
            </a:r>
            <a:endParaRPr sz="825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335882" y="935832"/>
            <a:ext cx="2078831" cy="18073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0" name="object 30"/>
          <p:cNvSpPr/>
          <p:nvPr/>
        </p:nvSpPr>
        <p:spPr>
          <a:xfrm>
            <a:off x="1493044" y="1257300"/>
            <a:ext cx="942975" cy="771525"/>
          </a:xfrm>
          <a:custGeom>
            <a:avLst/>
            <a:gdLst/>
            <a:ahLst/>
            <a:cxnLst/>
            <a:rect l="l" t="t" r="r" b="b"/>
            <a:pathLst>
              <a:path w="1257300" h="1028700">
                <a:moveTo>
                  <a:pt x="835787" y="0"/>
                </a:moveTo>
                <a:lnTo>
                  <a:pt x="0" y="230250"/>
                </a:lnTo>
                <a:lnTo>
                  <a:pt x="347611" y="1005713"/>
                </a:lnTo>
                <a:lnTo>
                  <a:pt x="1257300" y="1028700"/>
                </a:lnTo>
                <a:lnTo>
                  <a:pt x="835787" y="0"/>
                </a:lnTo>
                <a:close/>
              </a:path>
            </a:pathLst>
          </a:custGeom>
          <a:solidFill>
            <a:srgbClr val="1B4289">
              <a:alpha val="3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1" name="object 31"/>
          <p:cNvSpPr/>
          <p:nvPr/>
        </p:nvSpPr>
        <p:spPr>
          <a:xfrm>
            <a:off x="1493044" y="1257300"/>
            <a:ext cx="942975" cy="771525"/>
          </a:xfrm>
          <a:custGeom>
            <a:avLst/>
            <a:gdLst/>
            <a:ahLst/>
            <a:cxnLst/>
            <a:rect l="l" t="t" r="r" b="b"/>
            <a:pathLst>
              <a:path w="1257300" h="1028700">
                <a:moveTo>
                  <a:pt x="347611" y="1005713"/>
                </a:moveTo>
                <a:lnTo>
                  <a:pt x="1257300" y="1028700"/>
                </a:lnTo>
                <a:lnTo>
                  <a:pt x="835787" y="0"/>
                </a:lnTo>
                <a:lnTo>
                  <a:pt x="0" y="230250"/>
                </a:lnTo>
                <a:lnTo>
                  <a:pt x="347611" y="1005713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2" name="object 32"/>
          <p:cNvSpPr/>
          <p:nvPr/>
        </p:nvSpPr>
        <p:spPr>
          <a:xfrm>
            <a:off x="1728788" y="2100263"/>
            <a:ext cx="1521619" cy="478631"/>
          </a:xfrm>
          <a:custGeom>
            <a:avLst/>
            <a:gdLst/>
            <a:ahLst/>
            <a:cxnLst/>
            <a:rect l="l" t="t" r="r" b="b"/>
            <a:pathLst>
              <a:path w="2028825" h="638175">
                <a:moveTo>
                  <a:pt x="106781" y="0"/>
                </a:moveTo>
                <a:lnTo>
                  <a:pt x="0" y="83565"/>
                </a:lnTo>
                <a:lnTo>
                  <a:pt x="106781" y="334263"/>
                </a:lnTo>
                <a:lnTo>
                  <a:pt x="747522" y="334263"/>
                </a:lnTo>
                <a:lnTo>
                  <a:pt x="854201" y="630554"/>
                </a:lnTo>
                <a:lnTo>
                  <a:pt x="1876298" y="638175"/>
                </a:lnTo>
                <a:lnTo>
                  <a:pt x="2028825" y="531749"/>
                </a:lnTo>
                <a:lnTo>
                  <a:pt x="1929638" y="30352"/>
                </a:lnTo>
                <a:lnTo>
                  <a:pt x="1883918" y="7620"/>
                </a:lnTo>
                <a:lnTo>
                  <a:pt x="106781" y="0"/>
                </a:lnTo>
                <a:close/>
              </a:path>
            </a:pathLst>
          </a:custGeom>
          <a:solidFill>
            <a:srgbClr val="FF0000">
              <a:alpha val="3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3" name="object 33"/>
          <p:cNvSpPr/>
          <p:nvPr/>
        </p:nvSpPr>
        <p:spPr>
          <a:xfrm>
            <a:off x="1728788" y="2100263"/>
            <a:ext cx="1521619" cy="478631"/>
          </a:xfrm>
          <a:custGeom>
            <a:avLst/>
            <a:gdLst/>
            <a:ahLst/>
            <a:cxnLst/>
            <a:rect l="l" t="t" r="r" b="b"/>
            <a:pathLst>
              <a:path w="2028825" h="638175">
                <a:moveTo>
                  <a:pt x="106781" y="334263"/>
                </a:moveTo>
                <a:lnTo>
                  <a:pt x="747522" y="334263"/>
                </a:lnTo>
                <a:lnTo>
                  <a:pt x="854201" y="630554"/>
                </a:lnTo>
                <a:lnTo>
                  <a:pt x="1876298" y="638175"/>
                </a:lnTo>
                <a:lnTo>
                  <a:pt x="2028825" y="531749"/>
                </a:lnTo>
                <a:lnTo>
                  <a:pt x="1929638" y="30352"/>
                </a:lnTo>
                <a:lnTo>
                  <a:pt x="1883918" y="7620"/>
                </a:lnTo>
                <a:lnTo>
                  <a:pt x="106781" y="0"/>
                </a:lnTo>
                <a:lnTo>
                  <a:pt x="0" y="83565"/>
                </a:lnTo>
                <a:lnTo>
                  <a:pt x="106781" y="334263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4" name="object 34"/>
          <p:cNvSpPr txBox="1"/>
          <p:nvPr/>
        </p:nvSpPr>
        <p:spPr>
          <a:xfrm>
            <a:off x="1261948" y="174973"/>
            <a:ext cx="6264593" cy="7323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78460" indent="-336550">
              <a:spcBef>
                <a:spcPts val="75"/>
              </a:spcBef>
              <a:buFont typeface="Arial" panose="020B0604020202020204"/>
              <a:buChar char="■"/>
              <a:tabLst>
                <a:tab pos="378460" algn="l"/>
                <a:tab pos="378460" algn="l"/>
              </a:tabLst>
            </a:pPr>
            <a:r>
              <a:rPr sz="1800" b="1" spc="45" dirty="0">
                <a:latin typeface="宋体" panose="02010600030101010101" pitchFamily="2" charset="-122"/>
                <a:cs typeface="宋体" panose="02010600030101010101" pitchFamily="2" charset="-122"/>
              </a:rPr>
              <a:t>土地出让情况</a:t>
            </a:r>
            <a:r>
              <a:rPr sz="1800" b="1" spc="-8" dirty="0">
                <a:latin typeface="宋体" panose="02010600030101010101" pitchFamily="2" charset="-122"/>
                <a:cs typeface="宋体" panose="02010600030101010101" pitchFamily="2" charset="-122"/>
              </a:rPr>
              <a:t>（分</a:t>
            </a:r>
            <a:r>
              <a:rPr sz="18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两</a:t>
            </a:r>
            <a:r>
              <a:rPr sz="1800" b="1" spc="-8" dirty="0">
                <a:latin typeface="宋体" panose="02010600030101010101" pitchFamily="2" charset="-122"/>
                <a:cs typeface="宋体" panose="02010600030101010101" pitchFamily="2" charset="-122"/>
              </a:rPr>
              <a:t>个地块，</a:t>
            </a:r>
            <a:r>
              <a:rPr sz="18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可</a:t>
            </a:r>
            <a:r>
              <a:rPr sz="1800" b="1" spc="-8" dirty="0">
                <a:latin typeface="宋体" panose="02010600030101010101" pitchFamily="2" charset="-122"/>
                <a:cs typeface="宋体" panose="02010600030101010101" pitchFamily="2" charset="-122"/>
              </a:rPr>
              <a:t>以独立办</a:t>
            </a:r>
            <a:r>
              <a:rPr sz="18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证</a:t>
            </a:r>
            <a:r>
              <a:rPr sz="1800" b="1" spc="-8" dirty="0">
                <a:latin typeface="宋体" panose="02010600030101010101" pitchFamily="2" charset="-122"/>
                <a:cs typeface="宋体" panose="02010600030101010101" pitchFamily="2" charset="-122"/>
              </a:rPr>
              <a:t>，利于拆</a:t>
            </a:r>
            <a:r>
              <a:rPr sz="1800" b="1" spc="-4" dirty="0">
                <a:latin typeface="宋体" panose="02010600030101010101" pitchFamily="2" charset="-122"/>
                <a:cs typeface="宋体" panose="02010600030101010101" pitchFamily="2" charset="-122"/>
              </a:rPr>
              <a:t>分</a:t>
            </a:r>
            <a:r>
              <a:rPr sz="1800" b="1" spc="4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sz="18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525">
              <a:spcBef>
                <a:spcPts val="875"/>
              </a:spcBef>
              <a:tabLst>
                <a:tab pos="2720340" algn="l"/>
              </a:tabLst>
            </a:pPr>
            <a:r>
              <a:rPr sz="1165" spc="11" dirty="0">
                <a:latin typeface="Gulim"/>
                <a:cs typeface="Gulim"/>
              </a:rPr>
              <a:t>▶</a:t>
            </a:r>
            <a:r>
              <a:rPr sz="1165" spc="11" dirty="0">
                <a:latin typeface="宋体" panose="02010600030101010101" pitchFamily="2" charset="-122"/>
                <a:cs typeface="宋体" panose="02010600030101010101" pitchFamily="2" charset="-122"/>
              </a:rPr>
              <a:t>地块布置</a:t>
            </a:r>
            <a:r>
              <a:rPr sz="1165" spc="4" dirty="0">
                <a:latin typeface="宋体" panose="02010600030101010101" pitchFamily="2" charset="-122"/>
                <a:cs typeface="宋体" panose="02010600030101010101" pitchFamily="2" charset="-122"/>
              </a:rPr>
              <a:t>图	</a:t>
            </a:r>
            <a:r>
              <a:rPr sz="1165" spc="11" dirty="0">
                <a:latin typeface="Gulim"/>
                <a:cs typeface="Gulim"/>
              </a:rPr>
              <a:t>▶</a:t>
            </a:r>
            <a:r>
              <a:rPr sz="1165" spc="11" dirty="0">
                <a:latin typeface="宋体" panose="02010600030101010101" pitchFamily="2" charset="-122"/>
                <a:cs typeface="宋体" panose="02010600030101010101" pitchFamily="2" charset="-122"/>
              </a:rPr>
              <a:t>关于商业设</a:t>
            </a:r>
            <a:r>
              <a:rPr sz="1165" spc="19" dirty="0">
                <a:latin typeface="宋体" panose="02010600030101010101" pitchFamily="2" charset="-122"/>
                <a:cs typeface="宋体" panose="02010600030101010101" pitchFamily="2" charset="-122"/>
              </a:rPr>
              <a:t>施</a:t>
            </a:r>
            <a:r>
              <a:rPr sz="1165" spc="11" dirty="0">
                <a:latin typeface="宋体" panose="02010600030101010101" pitchFamily="2" charset="-122"/>
                <a:cs typeface="宋体" panose="02010600030101010101" pitchFamily="2" charset="-122"/>
              </a:rPr>
              <a:t>土地出让详</a:t>
            </a:r>
            <a:r>
              <a:rPr sz="1165" spc="19" dirty="0">
                <a:latin typeface="宋体" panose="02010600030101010101" pitchFamily="2" charset="-122"/>
                <a:cs typeface="宋体" panose="02010600030101010101" pitchFamily="2" charset="-122"/>
              </a:rPr>
              <a:t>细情</a:t>
            </a:r>
            <a:r>
              <a:rPr sz="1165" spc="26" dirty="0">
                <a:latin typeface="宋体" panose="02010600030101010101" pitchFamily="2" charset="-122"/>
                <a:cs typeface="宋体" panose="02010600030101010101" pitchFamily="2" charset="-122"/>
              </a:rPr>
              <a:t>况</a:t>
            </a:r>
            <a:r>
              <a:rPr sz="116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165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18110">
              <a:spcBef>
                <a:spcPts val="145"/>
              </a:spcBef>
            </a:pP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(住</a:t>
            </a:r>
            <a:r>
              <a:rPr sz="900" spc="-11" dirty="0">
                <a:latin typeface="宋体" panose="02010600030101010101" pitchFamily="2" charset="-122"/>
                <a:cs typeface="宋体" panose="02010600030101010101" pitchFamily="2" charset="-122"/>
              </a:rPr>
              <a:t>宅</a:t>
            </a: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一</a:t>
            </a:r>
            <a:r>
              <a:rPr sz="900" spc="-11" dirty="0">
                <a:latin typeface="宋体" panose="02010600030101010101" pitchFamily="2" charset="-122"/>
                <a:cs typeface="宋体" panose="02010600030101010101" pitchFamily="2" charset="-122"/>
              </a:rPr>
              <a:t>个</a:t>
            </a: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，商</a:t>
            </a:r>
            <a:r>
              <a:rPr sz="900" spc="-11" dirty="0">
                <a:latin typeface="宋体" panose="02010600030101010101" pitchFamily="2" charset="-122"/>
                <a:cs typeface="宋体" panose="02010600030101010101" pitchFamily="2" charset="-122"/>
              </a:rPr>
              <a:t>业</a:t>
            </a: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两</a:t>
            </a:r>
            <a:r>
              <a:rPr sz="900" spc="-11" dirty="0">
                <a:latin typeface="宋体" panose="02010600030101010101" pitchFamily="2" charset="-122"/>
                <a:cs typeface="宋体" panose="02010600030101010101" pitchFamily="2" charset="-122"/>
              </a:rPr>
              <a:t>个</a:t>
            </a: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，地</a:t>
            </a:r>
            <a:r>
              <a:rPr sz="900" spc="-11" dirty="0">
                <a:latin typeface="宋体" panose="02010600030101010101" pitchFamily="2" charset="-122"/>
                <a:cs typeface="宋体" panose="02010600030101010101" pitchFamily="2" charset="-122"/>
              </a:rPr>
              <a:t>下</a:t>
            </a: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空</a:t>
            </a:r>
            <a:r>
              <a:rPr sz="900" spc="-11" dirty="0">
                <a:latin typeface="宋体" panose="02010600030101010101" pitchFamily="2" charset="-122"/>
                <a:cs typeface="宋体" panose="02010600030101010101" pitchFamily="2" charset="-122"/>
              </a:rPr>
              <a:t>间</a:t>
            </a: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三</a:t>
            </a:r>
            <a:r>
              <a:rPr sz="900" spc="-11" dirty="0">
                <a:latin typeface="宋体" panose="02010600030101010101" pitchFamily="2" charset="-122"/>
                <a:cs typeface="宋体" panose="02010600030101010101" pitchFamily="2" charset="-122"/>
              </a:rPr>
              <a:t>个</a:t>
            </a:r>
            <a:r>
              <a:rPr sz="900" dirty="0">
                <a:latin typeface="黑体" panose="02010609060101010101" charset="-122"/>
                <a:cs typeface="黑体" panose="02010609060101010101" charset="-122"/>
              </a:rPr>
              <a:t>)</a:t>
            </a:r>
            <a:endParaRPr sz="9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721663" y="1486710"/>
            <a:ext cx="474821" cy="390941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52705">
              <a:spcBef>
                <a:spcPts val="160"/>
              </a:spcBef>
            </a:pPr>
            <a:r>
              <a:rPr sz="1165" spc="1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住宅</a:t>
            </a:r>
            <a:r>
              <a:rPr sz="116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165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525">
              <a:spcBef>
                <a:spcPts val="80"/>
              </a:spcBef>
            </a:pPr>
            <a:r>
              <a:rPr sz="1165" spc="3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(1</a:t>
            </a:r>
            <a:r>
              <a:rPr sz="1165" spc="4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个</a:t>
            </a:r>
            <a:r>
              <a:rPr sz="1165" spc="1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sz="116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16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323529" y="2221801"/>
            <a:ext cx="782479" cy="18809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0"/>
              </a:spcBef>
            </a:pPr>
            <a:r>
              <a:rPr sz="1165" spc="1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</a:t>
            </a:r>
            <a:r>
              <a:rPr sz="1165" spc="1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业</a:t>
            </a:r>
            <a:r>
              <a:rPr sz="1165" spc="3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(1,2)</a:t>
            </a:r>
            <a:r>
              <a:rPr sz="116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16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821656" y="2350294"/>
            <a:ext cx="542925" cy="221456"/>
          </a:xfrm>
          <a:custGeom>
            <a:avLst/>
            <a:gdLst/>
            <a:ahLst/>
            <a:cxnLst/>
            <a:rect l="l" t="t" r="r" b="b"/>
            <a:pathLst>
              <a:path w="723900" h="295275">
                <a:moveTo>
                  <a:pt x="609219" y="0"/>
                </a:moveTo>
                <a:lnTo>
                  <a:pt x="0" y="9525"/>
                </a:lnTo>
                <a:lnTo>
                  <a:pt x="86004" y="214249"/>
                </a:lnTo>
                <a:lnTo>
                  <a:pt x="219798" y="273812"/>
                </a:lnTo>
                <a:lnTo>
                  <a:pt x="723900" y="295275"/>
                </a:lnTo>
                <a:lnTo>
                  <a:pt x="609219" y="0"/>
                </a:lnTo>
                <a:close/>
              </a:path>
            </a:pathLst>
          </a:custGeom>
          <a:solidFill>
            <a:srgbClr val="FF0000">
              <a:alpha val="3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8" name="object 38"/>
          <p:cNvSpPr/>
          <p:nvPr/>
        </p:nvSpPr>
        <p:spPr>
          <a:xfrm>
            <a:off x="1821656" y="2350294"/>
            <a:ext cx="542925" cy="221456"/>
          </a:xfrm>
          <a:custGeom>
            <a:avLst/>
            <a:gdLst/>
            <a:ahLst/>
            <a:cxnLst/>
            <a:rect l="l" t="t" r="r" b="b"/>
            <a:pathLst>
              <a:path w="723900" h="295275">
                <a:moveTo>
                  <a:pt x="0" y="9525"/>
                </a:moveTo>
                <a:lnTo>
                  <a:pt x="86004" y="214249"/>
                </a:lnTo>
                <a:lnTo>
                  <a:pt x="219798" y="273812"/>
                </a:lnTo>
                <a:lnTo>
                  <a:pt x="723900" y="295275"/>
                </a:lnTo>
                <a:lnTo>
                  <a:pt x="609219" y="0"/>
                </a:lnTo>
                <a:lnTo>
                  <a:pt x="0" y="9525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9" name="object 39"/>
          <p:cNvSpPr txBox="1"/>
          <p:nvPr/>
        </p:nvSpPr>
        <p:spPr>
          <a:xfrm>
            <a:off x="2015185" y="2408111"/>
            <a:ext cx="148114" cy="4424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2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绿地广场</a:t>
            </a:r>
            <a:r>
              <a:rPr sz="22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22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260657" y="1723930"/>
            <a:ext cx="703421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1050" b="1" spc="56" dirty="0">
                <a:latin typeface="宋体" panose="02010600030101010101" pitchFamily="2" charset="-122"/>
                <a:cs typeface="宋体" panose="02010600030101010101" pitchFamily="2" charset="-122"/>
              </a:rPr>
              <a:t>商</a:t>
            </a:r>
            <a:r>
              <a:rPr sz="1050" b="1" spc="68" dirty="0">
                <a:latin typeface="宋体" panose="02010600030101010101" pitchFamily="2" charset="-122"/>
                <a:cs typeface="宋体" panose="02010600030101010101" pitchFamily="2" charset="-122"/>
              </a:rPr>
              <a:t>业</a:t>
            </a:r>
            <a:r>
              <a:rPr sz="1050" b="1" spc="-11" dirty="0">
                <a:latin typeface="宋体" panose="02010600030101010101" pitchFamily="2" charset="-122"/>
                <a:cs typeface="宋体" panose="02010600030101010101" pitchFamily="2" charset="-122"/>
              </a:rPr>
              <a:t>（1）</a:t>
            </a:r>
            <a:r>
              <a:rPr sz="105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05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258877" y="1723930"/>
            <a:ext cx="704374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1050" b="1" spc="68" dirty="0">
                <a:latin typeface="宋体" panose="02010600030101010101" pitchFamily="2" charset="-122"/>
                <a:cs typeface="宋体" panose="02010600030101010101" pitchFamily="2" charset="-122"/>
              </a:rPr>
              <a:t>商业</a:t>
            </a:r>
            <a:r>
              <a:rPr sz="1050" b="1" spc="-11" dirty="0">
                <a:latin typeface="宋体" panose="02010600030101010101" pitchFamily="2" charset="-122"/>
                <a:cs typeface="宋体" panose="02010600030101010101" pitchFamily="2" charset="-122"/>
              </a:rPr>
              <a:t>（2）</a:t>
            </a:r>
            <a:r>
              <a:rPr sz="105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05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95095" y="174974"/>
            <a:ext cx="235362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45440" indent="-335915">
              <a:spcBef>
                <a:spcPts val="75"/>
              </a:spcBef>
              <a:buFont typeface="Arial" panose="020B0604020202020204"/>
              <a:buChar char="■"/>
              <a:tabLst>
                <a:tab pos="344805" algn="l"/>
                <a:tab pos="345440" algn="l"/>
              </a:tabLst>
            </a:pPr>
            <a:r>
              <a:rPr sz="1800" b="1" spc="45" dirty="0">
                <a:latin typeface="宋体" panose="02010600030101010101" pitchFamily="2" charset="-122"/>
                <a:cs typeface="宋体" panose="02010600030101010101" pitchFamily="2" charset="-122"/>
              </a:rPr>
              <a:t>土地出让相关条</a:t>
            </a:r>
            <a:r>
              <a:rPr sz="1800" b="1" spc="49" dirty="0">
                <a:latin typeface="宋体" panose="02010600030101010101" pitchFamily="2" charset="-122"/>
                <a:cs typeface="宋体" panose="02010600030101010101" pitchFamily="2" charset="-122"/>
              </a:rPr>
              <a:t>件</a:t>
            </a:r>
            <a:r>
              <a:rPr sz="18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86995" y="1148334"/>
          <a:ext cx="5935979" cy="38811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1508"/>
                <a:gridCol w="874871"/>
                <a:gridCol w="991552"/>
                <a:gridCol w="991553"/>
                <a:gridCol w="2436495"/>
              </a:tblGrid>
              <a:tr h="513873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7945" algn="ctr">
                        <a:lnSpc>
                          <a:spcPct val="100000"/>
                        </a:lnSpc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区</a:t>
                      </a:r>
                      <a:r>
                        <a:rPr sz="8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分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EAF8"/>
                    </a:solidFill>
                  </a:tcPr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332740">
                        <a:lnSpc>
                          <a:spcPct val="100000"/>
                        </a:lnSpc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面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积</a:t>
                      </a:r>
                      <a:r>
                        <a:rPr sz="800" spc="-6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800" spc="5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(M2)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EA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93980" algn="ctr">
                        <a:lnSpc>
                          <a:spcPct val="100000"/>
                        </a:lnSpc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金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额</a:t>
                      </a:r>
                      <a:r>
                        <a:rPr sz="800" spc="-5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800" spc="4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(RMB)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EAF8"/>
                    </a:solidFill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74930" marR="3175" algn="ctr">
                        <a:lnSpc>
                          <a:spcPct val="100000"/>
                        </a:lnSpc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出让条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件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EAF8"/>
                    </a:solidFill>
                  </a:tcPr>
                </a:tc>
              </a:tr>
              <a:tr h="513779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21590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本地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块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9850" algn="ctr">
                        <a:lnSpc>
                          <a:spcPct val="100000"/>
                        </a:lnSpc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住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宅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324485">
                        <a:lnSpc>
                          <a:spcPct val="100000"/>
                        </a:lnSpc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38,434.38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86360" algn="ctr">
                        <a:lnSpc>
                          <a:spcPct val="100000"/>
                        </a:lnSpc>
                      </a:pP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1,740,526,500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282575" marR="187960" indent="-5080" algn="ctr">
                        <a:lnSpc>
                          <a:spcPts val="1310"/>
                        </a:lnSpc>
                        <a:spcBef>
                          <a:spcPts val="125"/>
                        </a:spcBef>
                      </a:pPr>
                      <a:r>
                        <a:rPr sz="800" spc="4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(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楼面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价 </a:t>
                      </a:r>
                      <a:r>
                        <a:rPr sz="800" spc="3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5,000</a:t>
                      </a:r>
                      <a:r>
                        <a:rPr sz="800" spc="-8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元</a:t>
                      </a:r>
                      <a:r>
                        <a:rPr sz="800" spc="-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/m2)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43180" marR="3175">
                        <a:lnSpc>
                          <a:spcPts val="1310"/>
                        </a:lnSpc>
                        <a:spcBef>
                          <a:spcPts val="925"/>
                        </a:spcBef>
                      </a:pPr>
                      <a:r>
                        <a:rPr sz="800" spc="2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※</a:t>
                      </a:r>
                      <a:r>
                        <a:rPr sz="800" spc="-4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出</a:t>
                      </a:r>
                      <a:r>
                        <a:rPr sz="800" spc="2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让</a:t>
                      </a:r>
                      <a:r>
                        <a:rPr sz="8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条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件</a:t>
                      </a:r>
                      <a:r>
                        <a:rPr sz="800" spc="4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(</a:t>
                      </a:r>
                      <a:r>
                        <a:rPr sz="800" spc="2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补充协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议</a:t>
                      </a:r>
                      <a:r>
                        <a:rPr sz="800" spc="2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一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第13</a:t>
                      </a:r>
                      <a:r>
                        <a:rPr sz="800" spc="-6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条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)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271780" marR="3175" indent="-229235">
                        <a:lnSpc>
                          <a:spcPts val="1295"/>
                        </a:lnSpc>
                        <a:buAutoNum type="arabicPeriod"/>
                        <a:tabLst>
                          <a:tab pos="272415" algn="l"/>
                        </a:tabLst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在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本项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目</a:t>
                      </a:r>
                      <a:r>
                        <a:rPr sz="8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内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，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修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建一座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五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星级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酒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店；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271780" marR="3175" indent="-229235">
                        <a:lnSpc>
                          <a:spcPts val="1300"/>
                        </a:lnSpc>
                        <a:buAutoNum type="arabicPeriod"/>
                        <a:tabLst>
                          <a:tab pos="272415" algn="l"/>
                        </a:tabLst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在锦江区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内</a:t>
                      </a:r>
                      <a:r>
                        <a:rPr sz="800" spc="2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完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成商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业连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锁企业地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区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总部的</a:t>
                      </a:r>
                      <a:r>
                        <a:rPr sz="8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注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册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271780" marR="3175">
                        <a:lnSpc>
                          <a:spcPts val="1300"/>
                        </a:lnSpc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，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注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册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资本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不</a:t>
                      </a:r>
                      <a:r>
                        <a:rPr sz="8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低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于</a:t>
                      </a:r>
                      <a:r>
                        <a:rPr sz="800" spc="4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亿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人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民币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；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281305" marR="53975" indent="-238125">
                        <a:lnSpc>
                          <a:spcPts val="1300"/>
                        </a:lnSpc>
                        <a:spcBef>
                          <a:spcPts val="45"/>
                        </a:spcBef>
                        <a:buAutoNum type="arabicPeriod" startAt="3"/>
                        <a:tabLst>
                          <a:tab pos="272415" algn="l"/>
                        </a:tabLst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项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目完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成</a:t>
                      </a:r>
                      <a:r>
                        <a:rPr sz="8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后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，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其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商业物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业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部分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持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有面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积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不得</a:t>
                      </a:r>
                      <a:r>
                        <a:rPr sz="8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少 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于</a:t>
                      </a:r>
                      <a:r>
                        <a:rPr sz="800" spc="4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10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万平方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米。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60325" marR="3175">
                        <a:lnSpc>
                          <a:spcPts val="1250"/>
                        </a:lnSpc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※</a:t>
                      </a:r>
                      <a:r>
                        <a:rPr sz="800" spc="-1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建设履约保证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书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110490" marR="3175">
                        <a:lnSpc>
                          <a:spcPts val="1310"/>
                        </a:lnSpc>
                      </a:pPr>
                      <a:r>
                        <a:rPr sz="800" spc="4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(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锦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江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区</a:t>
                      </a:r>
                      <a:r>
                        <a:rPr sz="800" spc="3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)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已缴纳</a:t>
                      </a:r>
                      <a:r>
                        <a:rPr sz="800" spc="2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建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设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履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约保证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金</a:t>
                      </a:r>
                      <a:r>
                        <a:rPr sz="800" spc="-4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千万人民</a:t>
                      </a:r>
                      <a:r>
                        <a:rPr sz="8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币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88106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94551">
                <a:tc vMerge="1"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2230" algn="ctr">
                        <a:lnSpc>
                          <a:spcPct val="100000"/>
                        </a:lnSpc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商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业</a:t>
                      </a:r>
                      <a:r>
                        <a:rPr sz="8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(1).(2)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324485">
                        <a:lnSpc>
                          <a:spcPct val="100000"/>
                        </a:lnSpc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32,394.63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cPr marL="0" marR="0" marT="1174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3779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39700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地下空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间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985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汇聚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路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3568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2,155.32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3340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4,842,743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3779">
                <a:tc vMerge="1"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294005" marR="238760" indent="141605">
                        <a:lnSpc>
                          <a:spcPct val="102000"/>
                        </a:lnSpc>
                        <a:spcBef>
                          <a:spcPts val="5"/>
                        </a:spcBef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地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铁 </a:t>
                      </a:r>
                      <a:r>
                        <a:rPr sz="800" spc="-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连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接</a:t>
                      </a:r>
                      <a:r>
                        <a:rPr sz="800" spc="-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通道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429895">
                        <a:lnSpc>
                          <a:spcPct val="100000"/>
                        </a:lnSpc>
                      </a:pPr>
                      <a:r>
                        <a:rPr sz="800" spc="4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190.97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20769">
                <a:tc vMerge="1"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985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绿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地广场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3568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5,100.00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8763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12,087,000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6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13665" marR="3175">
                        <a:lnSpc>
                          <a:spcPct val="100000"/>
                        </a:lnSpc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※</a:t>
                      </a:r>
                      <a:r>
                        <a:rPr sz="800" spc="-4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出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让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条件</a:t>
                      </a:r>
                      <a:r>
                        <a:rPr sz="800" spc="4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(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出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让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合</a:t>
                      </a:r>
                      <a:r>
                        <a:rPr sz="8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同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第13条)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342265" indent="-228600">
                        <a:lnSpc>
                          <a:spcPts val="1310"/>
                        </a:lnSpc>
                        <a:spcBef>
                          <a:spcPts val="125"/>
                        </a:spcBef>
                      </a:pPr>
                      <a:r>
                        <a:rPr sz="800" spc="3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1.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地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下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空间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应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配建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地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下</a:t>
                      </a:r>
                      <a:r>
                        <a:rPr sz="800" spc="3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非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机动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车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停车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场</a:t>
                      </a:r>
                      <a:r>
                        <a:rPr sz="800" spc="-6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，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停车</a:t>
                      </a:r>
                      <a:r>
                        <a:rPr sz="8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场 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内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配建</a:t>
                      </a:r>
                      <a:r>
                        <a:rPr sz="800" spc="4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200</a:t>
                      </a:r>
                      <a:r>
                        <a:rPr sz="800" spc="2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个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非机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动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车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公</a:t>
                      </a: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共停车位</a:t>
                      </a: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。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286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1726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7945" algn="ctr">
                        <a:lnSpc>
                          <a:spcPct val="100000"/>
                        </a:lnSpc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合</a:t>
                      </a:r>
                      <a:r>
                        <a:rPr sz="800" spc="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计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356870">
                        <a:lnSpc>
                          <a:spcPct val="100000"/>
                        </a:lnSpc>
                      </a:pPr>
                      <a:r>
                        <a:rPr sz="800" spc="2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78,275.3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86360" algn="ctr">
                        <a:lnSpc>
                          <a:spcPct val="100000"/>
                        </a:lnSpc>
                      </a:pPr>
                      <a:r>
                        <a:rPr sz="8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1,757,456,243</a:t>
                      </a:r>
                      <a:r>
                        <a:rPr sz="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sz="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515923" y="781431"/>
            <a:ext cx="1143476" cy="18809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0"/>
              </a:spcBef>
            </a:pPr>
            <a:r>
              <a:rPr sz="1165" spc="11" dirty="0">
                <a:latin typeface="Gulim"/>
                <a:cs typeface="Gulim"/>
              </a:rPr>
              <a:t>▶</a:t>
            </a:r>
            <a:r>
              <a:rPr sz="1165" spc="11" dirty="0">
                <a:latin typeface="宋体" panose="02010600030101010101" pitchFamily="2" charset="-122"/>
                <a:cs typeface="宋体" panose="02010600030101010101" pitchFamily="2" charset="-122"/>
              </a:rPr>
              <a:t>土地出让</a:t>
            </a:r>
            <a:r>
              <a:rPr sz="1165" spc="19" dirty="0">
                <a:latin typeface="宋体" panose="02010600030101010101" pitchFamily="2" charset="-122"/>
                <a:cs typeface="宋体" panose="02010600030101010101" pitchFamily="2" charset="-122"/>
              </a:rPr>
              <a:t>情</a:t>
            </a:r>
            <a:r>
              <a:rPr sz="1165" spc="26" dirty="0">
                <a:latin typeface="宋体" panose="02010600030101010101" pitchFamily="2" charset="-122"/>
                <a:cs typeface="宋体" panose="02010600030101010101" pitchFamily="2" charset="-122"/>
              </a:rPr>
              <a:t>况</a:t>
            </a:r>
            <a:r>
              <a:rPr sz="116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16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2821" y="894588"/>
            <a:ext cx="565785" cy="1313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790" spc="-11" dirty="0">
                <a:latin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sz="790" spc="-8" dirty="0">
                <a:latin typeface="宋体" panose="02010600030101010101" pitchFamily="2" charset="-122"/>
                <a:cs typeface="宋体" panose="02010600030101010101" pitchFamily="2" charset="-122"/>
              </a:rPr>
              <a:t>单位:RMB)</a:t>
            </a:r>
            <a:r>
              <a:rPr sz="79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79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95095" y="174974"/>
            <a:ext cx="211788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45440" indent="-335915">
              <a:spcBef>
                <a:spcPts val="75"/>
              </a:spcBef>
              <a:buFont typeface="Arial" panose="020B0604020202020204"/>
              <a:buChar char="■"/>
              <a:tabLst>
                <a:tab pos="344805" algn="l"/>
                <a:tab pos="345440" algn="l"/>
              </a:tabLst>
            </a:pPr>
            <a:r>
              <a:rPr sz="1800" b="1" spc="45" dirty="0">
                <a:latin typeface="宋体" panose="02010600030101010101" pitchFamily="2" charset="-122"/>
                <a:cs typeface="宋体" panose="02010600030101010101" pitchFamily="2" charset="-122"/>
              </a:rPr>
              <a:t>乐天商业全景图</a:t>
            </a:r>
            <a:r>
              <a:rPr sz="18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28738" y="628650"/>
            <a:ext cx="6486525" cy="437197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2393156" y="907352"/>
            <a:ext cx="80486" cy="83344"/>
          </a:xfrm>
          <a:custGeom>
            <a:avLst/>
            <a:gdLst/>
            <a:ahLst/>
            <a:cxnLst/>
            <a:rect l="l" t="t" r="r" b="b"/>
            <a:pathLst>
              <a:path w="107314" h="111125">
                <a:moveTo>
                  <a:pt x="93725" y="0"/>
                </a:moveTo>
                <a:lnTo>
                  <a:pt x="89154" y="2667"/>
                </a:lnTo>
                <a:lnTo>
                  <a:pt x="0" y="57150"/>
                </a:lnTo>
                <a:lnTo>
                  <a:pt x="95885" y="110617"/>
                </a:lnTo>
                <a:lnTo>
                  <a:pt x="101726" y="108965"/>
                </a:lnTo>
                <a:lnTo>
                  <a:pt x="104267" y="104394"/>
                </a:lnTo>
                <a:lnTo>
                  <a:pt x="106806" y="99695"/>
                </a:lnTo>
                <a:lnTo>
                  <a:pt x="105156" y="93980"/>
                </a:lnTo>
                <a:lnTo>
                  <a:pt x="55372" y="66294"/>
                </a:lnTo>
                <a:lnTo>
                  <a:pt x="19050" y="66294"/>
                </a:lnTo>
                <a:lnTo>
                  <a:pt x="18668" y="47244"/>
                </a:lnTo>
                <a:lnTo>
                  <a:pt x="53848" y="46482"/>
                </a:lnTo>
                <a:lnTo>
                  <a:pt x="99060" y="18923"/>
                </a:lnTo>
                <a:lnTo>
                  <a:pt x="103631" y="16256"/>
                </a:lnTo>
                <a:lnTo>
                  <a:pt x="105029" y="10413"/>
                </a:lnTo>
                <a:lnTo>
                  <a:pt x="102235" y="5842"/>
                </a:lnTo>
                <a:lnTo>
                  <a:pt x="99568" y="1397"/>
                </a:lnTo>
                <a:lnTo>
                  <a:pt x="93725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3394709" y="921829"/>
            <a:ext cx="78771" cy="497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2407158" y="942212"/>
            <a:ext cx="26670" cy="15240"/>
          </a:xfrm>
          <a:custGeom>
            <a:avLst/>
            <a:gdLst/>
            <a:ahLst/>
            <a:cxnLst/>
            <a:rect l="l" t="t" r="r" b="b"/>
            <a:pathLst>
              <a:path w="35560" h="20319">
                <a:moveTo>
                  <a:pt x="35179" y="0"/>
                </a:moveTo>
                <a:lnTo>
                  <a:pt x="0" y="762"/>
                </a:lnTo>
                <a:lnTo>
                  <a:pt x="381" y="19812"/>
                </a:lnTo>
                <a:lnTo>
                  <a:pt x="35560" y="19050"/>
                </a:lnTo>
                <a:lnTo>
                  <a:pt x="34289" y="18414"/>
                </a:lnTo>
                <a:lnTo>
                  <a:pt x="5206" y="18414"/>
                </a:lnTo>
                <a:lnTo>
                  <a:pt x="4825" y="2031"/>
                </a:lnTo>
                <a:lnTo>
                  <a:pt x="32004" y="2031"/>
                </a:lnTo>
                <a:lnTo>
                  <a:pt x="35179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2407444" y="956500"/>
            <a:ext cx="27623" cy="953"/>
          </a:xfrm>
          <a:custGeom>
            <a:avLst/>
            <a:gdLst/>
            <a:ahLst/>
            <a:cxnLst/>
            <a:rect l="l" t="t" r="r" b="b"/>
            <a:pathLst>
              <a:path w="36830" h="1269">
                <a:moveTo>
                  <a:pt x="35179" y="0"/>
                </a:moveTo>
                <a:lnTo>
                  <a:pt x="0" y="762"/>
                </a:lnTo>
                <a:lnTo>
                  <a:pt x="36322" y="762"/>
                </a:lnTo>
                <a:lnTo>
                  <a:pt x="35179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/>
          <p:nvPr/>
        </p:nvSpPr>
        <p:spPr>
          <a:xfrm>
            <a:off x="2421445" y="939450"/>
            <a:ext cx="1023938" cy="0"/>
          </a:xfrm>
          <a:custGeom>
            <a:avLst/>
            <a:gdLst/>
            <a:ahLst/>
            <a:cxnLst/>
            <a:rect l="l" t="t" r="r" b="b"/>
            <a:pathLst>
              <a:path w="1365250">
                <a:moveTo>
                  <a:pt x="0" y="0"/>
                </a:moveTo>
                <a:lnTo>
                  <a:pt x="1364995" y="0"/>
                </a:lnTo>
              </a:path>
            </a:pathLst>
          </a:custGeom>
          <a:ln w="45466">
            <a:solidFill>
              <a:srgbClr val="2961D1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" name="object 9"/>
          <p:cNvSpPr/>
          <p:nvPr/>
        </p:nvSpPr>
        <p:spPr>
          <a:xfrm>
            <a:off x="2410778" y="943737"/>
            <a:ext cx="10953" cy="12383"/>
          </a:xfrm>
          <a:custGeom>
            <a:avLst/>
            <a:gdLst/>
            <a:ahLst/>
            <a:cxnLst/>
            <a:rect l="l" t="t" r="r" b="b"/>
            <a:pathLst>
              <a:path w="14605" h="16509">
                <a:moveTo>
                  <a:pt x="0" y="0"/>
                </a:moveTo>
                <a:lnTo>
                  <a:pt x="381" y="16383"/>
                </a:lnTo>
                <a:lnTo>
                  <a:pt x="14224" y="7874"/>
                </a:lnTo>
                <a:lnTo>
                  <a:pt x="0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" name="object 10"/>
          <p:cNvSpPr/>
          <p:nvPr/>
        </p:nvSpPr>
        <p:spPr>
          <a:xfrm>
            <a:off x="2411064" y="949642"/>
            <a:ext cx="21907" cy="6668"/>
          </a:xfrm>
          <a:custGeom>
            <a:avLst/>
            <a:gdLst/>
            <a:ahLst/>
            <a:cxnLst/>
            <a:rect l="l" t="t" r="r" b="b"/>
            <a:pathLst>
              <a:path w="29210" h="8890">
                <a:moveTo>
                  <a:pt x="13843" y="0"/>
                </a:moveTo>
                <a:lnTo>
                  <a:pt x="0" y="8509"/>
                </a:lnTo>
                <a:lnTo>
                  <a:pt x="29082" y="8509"/>
                </a:lnTo>
                <a:lnTo>
                  <a:pt x="13843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" name="object 11"/>
          <p:cNvSpPr/>
          <p:nvPr/>
        </p:nvSpPr>
        <p:spPr>
          <a:xfrm>
            <a:off x="2410778" y="943738"/>
            <a:ext cx="20479" cy="6191"/>
          </a:xfrm>
          <a:custGeom>
            <a:avLst/>
            <a:gdLst/>
            <a:ahLst/>
            <a:cxnLst/>
            <a:rect l="l" t="t" r="r" b="b"/>
            <a:pathLst>
              <a:path w="27305" h="8255">
                <a:moveTo>
                  <a:pt x="27178" y="0"/>
                </a:moveTo>
                <a:lnTo>
                  <a:pt x="0" y="0"/>
                </a:lnTo>
                <a:lnTo>
                  <a:pt x="14224" y="7874"/>
                </a:lnTo>
                <a:lnTo>
                  <a:pt x="27178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" name="object 12"/>
          <p:cNvSpPr/>
          <p:nvPr/>
        </p:nvSpPr>
        <p:spPr>
          <a:xfrm>
            <a:off x="3393376" y="888587"/>
            <a:ext cx="67818" cy="481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" name="object 13"/>
          <p:cNvSpPr/>
          <p:nvPr/>
        </p:nvSpPr>
        <p:spPr>
          <a:xfrm>
            <a:off x="2050256" y="657177"/>
            <a:ext cx="432197" cy="360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" name="object 14"/>
          <p:cNvSpPr/>
          <p:nvPr/>
        </p:nvSpPr>
        <p:spPr>
          <a:xfrm>
            <a:off x="2189988" y="801529"/>
            <a:ext cx="162782" cy="743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object 15"/>
          <p:cNvSpPr/>
          <p:nvPr/>
        </p:nvSpPr>
        <p:spPr>
          <a:xfrm>
            <a:off x="2171701" y="908589"/>
            <a:ext cx="174974" cy="830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6" name="object 16"/>
          <p:cNvSpPr/>
          <p:nvPr/>
        </p:nvSpPr>
        <p:spPr>
          <a:xfrm>
            <a:off x="2714625" y="678609"/>
            <a:ext cx="425053" cy="3536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7" name="object 17"/>
          <p:cNvSpPr/>
          <p:nvPr/>
        </p:nvSpPr>
        <p:spPr>
          <a:xfrm>
            <a:off x="2850357" y="820102"/>
            <a:ext cx="160210" cy="733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8" name="object 18"/>
          <p:cNvSpPr/>
          <p:nvPr/>
        </p:nvSpPr>
        <p:spPr>
          <a:xfrm>
            <a:off x="5728716" y="3206591"/>
            <a:ext cx="86011" cy="746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9" name="object 19"/>
          <p:cNvSpPr/>
          <p:nvPr/>
        </p:nvSpPr>
        <p:spPr>
          <a:xfrm>
            <a:off x="4975765" y="2841212"/>
            <a:ext cx="813911" cy="423863"/>
          </a:xfrm>
          <a:custGeom>
            <a:avLst/>
            <a:gdLst/>
            <a:ahLst/>
            <a:cxnLst/>
            <a:rect l="l" t="t" r="r" b="b"/>
            <a:pathLst>
              <a:path w="1085214" h="565150">
                <a:moveTo>
                  <a:pt x="18796" y="0"/>
                </a:moveTo>
                <a:lnTo>
                  <a:pt x="0" y="1016"/>
                </a:lnTo>
                <a:lnTo>
                  <a:pt x="10160" y="17018"/>
                </a:lnTo>
                <a:lnTo>
                  <a:pt x="1066038" y="564896"/>
                </a:lnTo>
                <a:lnTo>
                  <a:pt x="1085088" y="563880"/>
                </a:lnTo>
                <a:lnTo>
                  <a:pt x="1074927" y="547878"/>
                </a:lnTo>
                <a:lnTo>
                  <a:pt x="18796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0" name="object 20"/>
          <p:cNvSpPr/>
          <p:nvPr/>
        </p:nvSpPr>
        <p:spPr>
          <a:xfrm>
            <a:off x="5781960" y="3252120"/>
            <a:ext cx="22384" cy="12383"/>
          </a:xfrm>
          <a:custGeom>
            <a:avLst/>
            <a:gdLst/>
            <a:ahLst/>
            <a:cxnLst/>
            <a:rect l="l" t="t" r="r" b="b"/>
            <a:pathLst>
              <a:path w="29845" h="16510">
                <a:moveTo>
                  <a:pt x="0" y="0"/>
                </a:moveTo>
                <a:lnTo>
                  <a:pt x="10160" y="16001"/>
                </a:lnTo>
                <a:lnTo>
                  <a:pt x="26416" y="15239"/>
                </a:lnTo>
                <a:lnTo>
                  <a:pt x="29464" y="15239"/>
                </a:lnTo>
                <a:lnTo>
                  <a:pt x="0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1" name="object 21"/>
          <p:cNvSpPr/>
          <p:nvPr/>
        </p:nvSpPr>
        <p:spPr>
          <a:xfrm>
            <a:off x="4950619" y="2824829"/>
            <a:ext cx="86010" cy="746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2" name="object 22"/>
          <p:cNvSpPr/>
          <p:nvPr/>
        </p:nvSpPr>
        <p:spPr>
          <a:xfrm>
            <a:off x="5293519" y="2800303"/>
            <a:ext cx="432197" cy="3536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3" name="object 23"/>
          <p:cNvSpPr/>
          <p:nvPr/>
        </p:nvSpPr>
        <p:spPr>
          <a:xfrm>
            <a:off x="5427726" y="2939701"/>
            <a:ext cx="164011" cy="7343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4" name="object 24"/>
          <p:cNvSpPr/>
          <p:nvPr/>
        </p:nvSpPr>
        <p:spPr>
          <a:xfrm>
            <a:off x="5993606" y="1157288"/>
            <a:ext cx="80486" cy="83344"/>
          </a:xfrm>
          <a:custGeom>
            <a:avLst/>
            <a:gdLst/>
            <a:ahLst/>
            <a:cxnLst/>
            <a:rect l="l" t="t" r="r" b="b"/>
            <a:pathLst>
              <a:path w="107315" h="111125">
                <a:moveTo>
                  <a:pt x="93725" y="0"/>
                </a:moveTo>
                <a:lnTo>
                  <a:pt x="0" y="57276"/>
                </a:lnTo>
                <a:lnTo>
                  <a:pt x="91313" y="108076"/>
                </a:lnTo>
                <a:lnTo>
                  <a:pt x="95884" y="110744"/>
                </a:lnTo>
                <a:lnTo>
                  <a:pt x="101726" y="109092"/>
                </a:lnTo>
                <a:lnTo>
                  <a:pt x="104267" y="104394"/>
                </a:lnTo>
                <a:lnTo>
                  <a:pt x="106806" y="99822"/>
                </a:lnTo>
                <a:lnTo>
                  <a:pt x="105155" y="94107"/>
                </a:lnTo>
                <a:lnTo>
                  <a:pt x="100583" y="91439"/>
                </a:lnTo>
                <a:lnTo>
                  <a:pt x="55625" y="66421"/>
                </a:lnTo>
                <a:lnTo>
                  <a:pt x="19050" y="66421"/>
                </a:lnTo>
                <a:lnTo>
                  <a:pt x="18669" y="47371"/>
                </a:lnTo>
                <a:lnTo>
                  <a:pt x="53848" y="46609"/>
                </a:lnTo>
                <a:lnTo>
                  <a:pt x="103631" y="16255"/>
                </a:lnTo>
                <a:lnTo>
                  <a:pt x="105028" y="10413"/>
                </a:lnTo>
                <a:lnTo>
                  <a:pt x="102234" y="5969"/>
                </a:lnTo>
                <a:lnTo>
                  <a:pt x="99568" y="1524"/>
                </a:lnTo>
                <a:lnTo>
                  <a:pt x="93725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5" name="object 25"/>
          <p:cNvSpPr/>
          <p:nvPr/>
        </p:nvSpPr>
        <p:spPr>
          <a:xfrm>
            <a:off x="6277451" y="1186147"/>
            <a:ext cx="78772" cy="4972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6" name="object 26"/>
          <p:cNvSpPr/>
          <p:nvPr/>
        </p:nvSpPr>
        <p:spPr>
          <a:xfrm>
            <a:off x="6007609" y="1192244"/>
            <a:ext cx="27146" cy="15240"/>
          </a:xfrm>
          <a:custGeom>
            <a:avLst/>
            <a:gdLst/>
            <a:ahLst/>
            <a:cxnLst/>
            <a:rect l="l" t="t" r="r" b="b"/>
            <a:pathLst>
              <a:path w="36195" h="20319">
                <a:moveTo>
                  <a:pt x="35178" y="0"/>
                </a:moveTo>
                <a:lnTo>
                  <a:pt x="0" y="762"/>
                </a:lnTo>
                <a:lnTo>
                  <a:pt x="380" y="19812"/>
                </a:lnTo>
                <a:lnTo>
                  <a:pt x="35686" y="19050"/>
                </a:lnTo>
                <a:lnTo>
                  <a:pt x="34416" y="18414"/>
                </a:lnTo>
                <a:lnTo>
                  <a:pt x="5206" y="18414"/>
                </a:lnTo>
                <a:lnTo>
                  <a:pt x="4825" y="1904"/>
                </a:lnTo>
                <a:lnTo>
                  <a:pt x="32257" y="1904"/>
                </a:lnTo>
                <a:lnTo>
                  <a:pt x="35178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7" name="object 27"/>
          <p:cNvSpPr/>
          <p:nvPr/>
        </p:nvSpPr>
        <p:spPr>
          <a:xfrm>
            <a:off x="6007894" y="1206531"/>
            <a:ext cx="27623" cy="953"/>
          </a:xfrm>
          <a:custGeom>
            <a:avLst/>
            <a:gdLst/>
            <a:ahLst/>
            <a:cxnLst/>
            <a:rect l="l" t="t" r="r" b="b"/>
            <a:pathLst>
              <a:path w="36829" h="1269">
                <a:moveTo>
                  <a:pt x="35305" y="0"/>
                </a:moveTo>
                <a:lnTo>
                  <a:pt x="0" y="762"/>
                </a:lnTo>
                <a:lnTo>
                  <a:pt x="36575" y="762"/>
                </a:lnTo>
                <a:lnTo>
                  <a:pt x="35305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8" name="object 28"/>
          <p:cNvSpPr/>
          <p:nvPr/>
        </p:nvSpPr>
        <p:spPr>
          <a:xfrm>
            <a:off x="6021990" y="1196625"/>
            <a:ext cx="306229" cy="0"/>
          </a:xfrm>
          <a:custGeom>
            <a:avLst/>
            <a:gdLst/>
            <a:ahLst/>
            <a:cxnLst/>
            <a:rect l="l" t="t" r="r" b="b"/>
            <a:pathLst>
              <a:path w="408304">
                <a:moveTo>
                  <a:pt x="0" y="0"/>
                </a:moveTo>
                <a:lnTo>
                  <a:pt x="407924" y="0"/>
                </a:lnTo>
              </a:path>
            </a:pathLst>
          </a:custGeom>
          <a:ln w="26416">
            <a:solidFill>
              <a:srgbClr val="2961D1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9" name="object 29"/>
          <p:cNvSpPr/>
          <p:nvPr/>
        </p:nvSpPr>
        <p:spPr>
          <a:xfrm>
            <a:off x="6011228" y="1193672"/>
            <a:ext cx="10953" cy="12383"/>
          </a:xfrm>
          <a:custGeom>
            <a:avLst/>
            <a:gdLst/>
            <a:ahLst/>
            <a:cxnLst/>
            <a:rect l="l" t="t" r="r" b="b"/>
            <a:pathLst>
              <a:path w="14604" h="16509">
                <a:moveTo>
                  <a:pt x="0" y="0"/>
                </a:moveTo>
                <a:lnTo>
                  <a:pt x="380" y="16510"/>
                </a:lnTo>
                <a:lnTo>
                  <a:pt x="14350" y="8000"/>
                </a:lnTo>
                <a:lnTo>
                  <a:pt x="0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0" name="object 30"/>
          <p:cNvSpPr/>
          <p:nvPr/>
        </p:nvSpPr>
        <p:spPr>
          <a:xfrm>
            <a:off x="6011514" y="1199673"/>
            <a:ext cx="21907" cy="6668"/>
          </a:xfrm>
          <a:custGeom>
            <a:avLst/>
            <a:gdLst/>
            <a:ahLst/>
            <a:cxnLst/>
            <a:rect l="l" t="t" r="r" b="b"/>
            <a:pathLst>
              <a:path w="29209" h="8890">
                <a:moveTo>
                  <a:pt x="13970" y="0"/>
                </a:moveTo>
                <a:lnTo>
                  <a:pt x="0" y="8509"/>
                </a:lnTo>
                <a:lnTo>
                  <a:pt x="29209" y="8509"/>
                </a:lnTo>
                <a:lnTo>
                  <a:pt x="13970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1" name="object 31"/>
          <p:cNvSpPr/>
          <p:nvPr/>
        </p:nvSpPr>
        <p:spPr>
          <a:xfrm>
            <a:off x="6315837" y="1193577"/>
            <a:ext cx="26670" cy="7620"/>
          </a:xfrm>
          <a:custGeom>
            <a:avLst/>
            <a:gdLst/>
            <a:ahLst/>
            <a:cxnLst/>
            <a:rect l="l" t="t" r="r" b="b"/>
            <a:pathLst>
              <a:path w="35559" h="10159">
                <a:moveTo>
                  <a:pt x="16128" y="0"/>
                </a:moveTo>
                <a:lnTo>
                  <a:pt x="0" y="9905"/>
                </a:lnTo>
                <a:lnTo>
                  <a:pt x="35178" y="9143"/>
                </a:lnTo>
                <a:lnTo>
                  <a:pt x="35178" y="7874"/>
                </a:lnTo>
                <a:lnTo>
                  <a:pt x="30352" y="7874"/>
                </a:lnTo>
                <a:lnTo>
                  <a:pt x="16128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2" name="object 32"/>
          <p:cNvSpPr/>
          <p:nvPr/>
        </p:nvSpPr>
        <p:spPr>
          <a:xfrm>
            <a:off x="6011228" y="1193673"/>
            <a:ext cx="20955" cy="6191"/>
          </a:xfrm>
          <a:custGeom>
            <a:avLst/>
            <a:gdLst/>
            <a:ahLst/>
            <a:cxnLst/>
            <a:rect l="l" t="t" r="r" b="b"/>
            <a:pathLst>
              <a:path w="27940" h="8255">
                <a:moveTo>
                  <a:pt x="27431" y="0"/>
                </a:moveTo>
                <a:lnTo>
                  <a:pt x="0" y="0"/>
                </a:lnTo>
                <a:lnTo>
                  <a:pt x="14350" y="8000"/>
                </a:lnTo>
                <a:lnTo>
                  <a:pt x="27431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3" name="object 33"/>
          <p:cNvSpPr/>
          <p:nvPr/>
        </p:nvSpPr>
        <p:spPr>
          <a:xfrm>
            <a:off x="6327933" y="1187195"/>
            <a:ext cx="10953" cy="12383"/>
          </a:xfrm>
          <a:custGeom>
            <a:avLst/>
            <a:gdLst/>
            <a:ahLst/>
            <a:cxnLst/>
            <a:rect l="l" t="t" r="r" b="b"/>
            <a:pathLst>
              <a:path w="14604" h="16509">
                <a:moveTo>
                  <a:pt x="13843" y="0"/>
                </a:moveTo>
                <a:lnTo>
                  <a:pt x="0" y="8509"/>
                </a:lnTo>
                <a:lnTo>
                  <a:pt x="14224" y="16383"/>
                </a:lnTo>
                <a:lnTo>
                  <a:pt x="13843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4" name="object 34"/>
          <p:cNvSpPr/>
          <p:nvPr/>
        </p:nvSpPr>
        <p:spPr>
          <a:xfrm>
            <a:off x="6338317" y="1187195"/>
            <a:ext cx="4286" cy="12383"/>
          </a:xfrm>
          <a:custGeom>
            <a:avLst/>
            <a:gdLst/>
            <a:ahLst/>
            <a:cxnLst/>
            <a:rect l="l" t="t" r="r" b="b"/>
            <a:pathLst>
              <a:path w="5715" h="16509">
                <a:moveTo>
                  <a:pt x="4825" y="0"/>
                </a:moveTo>
                <a:lnTo>
                  <a:pt x="0" y="0"/>
                </a:lnTo>
                <a:lnTo>
                  <a:pt x="380" y="16383"/>
                </a:lnTo>
                <a:lnTo>
                  <a:pt x="5206" y="16383"/>
                </a:lnTo>
                <a:lnTo>
                  <a:pt x="4825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5" name="object 35"/>
          <p:cNvSpPr/>
          <p:nvPr/>
        </p:nvSpPr>
        <p:spPr>
          <a:xfrm>
            <a:off x="6315551" y="1186148"/>
            <a:ext cx="26670" cy="7620"/>
          </a:xfrm>
          <a:custGeom>
            <a:avLst/>
            <a:gdLst/>
            <a:ahLst/>
            <a:cxnLst/>
            <a:rect l="l" t="t" r="r" b="b"/>
            <a:pathLst>
              <a:path w="35559" h="10159">
                <a:moveTo>
                  <a:pt x="35179" y="0"/>
                </a:moveTo>
                <a:lnTo>
                  <a:pt x="0" y="762"/>
                </a:lnTo>
                <a:lnTo>
                  <a:pt x="16510" y="9906"/>
                </a:lnTo>
                <a:lnTo>
                  <a:pt x="30353" y="1397"/>
                </a:lnTo>
                <a:lnTo>
                  <a:pt x="35179" y="1397"/>
                </a:lnTo>
                <a:lnTo>
                  <a:pt x="35179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6" name="object 36"/>
          <p:cNvSpPr/>
          <p:nvPr/>
        </p:nvSpPr>
        <p:spPr>
          <a:xfrm>
            <a:off x="6276117" y="1152906"/>
            <a:ext cx="68104" cy="33814"/>
          </a:xfrm>
          <a:custGeom>
            <a:avLst/>
            <a:gdLst/>
            <a:ahLst/>
            <a:cxnLst/>
            <a:rect l="l" t="t" r="r" b="b"/>
            <a:pathLst>
              <a:path w="90804" h="45084">
                <a:moveTo>
                  <a:pt x="10922" y="0"/>
                </a:moveTo>
                <a:lnTo>
                  <a:pt x="5079" y="1650"/>
                </a:lnTo>
                <a:lnTo>
                  <a:pt x="2540" y="6350"/>
                </a:lnTo>
                <a:lnTo>
                  <a:pt x="0" y="10921"/>
                </a:lnTo>
                <a:lnTo>
                  <a:pt x="1650" y="16637"/>
                </a:lnTo>
                <a:lnTo>
                  <a:pt x="6223" y="19303"/>
                </a:lnTo>
                <a:lnTo>
                  <a:pt x="52577" y="45084"/>
                </a:lnTo>
                <a:lnTo>
                  <a:pt x="87757" y="44322"/>
                </a:lnTo>
                <a:lnTo>
                  <a:pt x="90424" y="44322"/>
                </a:lnTo>
                <a:lnTo>
                  <a:pt x="10922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7" name="object 37"/>
          <p:cNvSpPr/>
          <p:nvPr/>
        </p:nvSpPr>
        <p:spPr>
          <a:xfrm>
            <a:off x="5972175" y="950071"/>
            <a:ext cx="425053" cy="3536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8" name="object 38"/>
          <p:cNvSpPr/>
          <p:nvPr/>
        </p:nvSpPr>
        <p:spPr>
          <a:xfrm>
            <a:off x="6104096" y="1091184"/>
            <a:ext cx="162973" cy="7248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9" name="object 39"/>
          <p:cNvSpPr/>
          <p:nvPr/>
        </p:nvSpPr>
        <p:spPr>
          <a:xfrm>
            <a:off x="5892166" y="1202055"/>
            <a:ext cx="69056" cy="32861"/>
          </a:xfrm>
          <a:custGeom>
            <a:avLst/>
            <a:gdLst/>
            <a:ahLst/>
            <a:cxnLst/>
            <a:rect l="l" t="t" r="r" b="b"/>
            <a:pathLst>
              <a:path w="92075" h="43814">
                <a:moveTo>
                  <a:pt x="53720" y="0"/>
                </a:moveTo>
                <a:lnTo>
                  <a:pt x="1904" y="26543"/>
                </a:lnTo>
                <a:lnTo>
                  <a:pt x="0" y="32258"/>
                </a:lnTo>
                <a:lnTo>
                  <a:pt x="4825" y="41656"/>
                </a:lnTo>
                <a:lnTo>
                  <a:pt x="10540" y="43434"/>
                </a:lnTo>
                <a:lnTo>
                  <a:pt x="15239" y="41148"/>
                </a:lnTo>
                <a:lnTo>
                  <a:pt x="91693" y="1905"/>
                </a:lnTo>
                <a:lnTo>
                  <a:pt x="88900" y="1905"/>
                </a:lnTo>
                <a:lnTo>
                  <a:pt x="53720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0" name="object 40"/>
          <p:cNvSpPr/>
          <p:nvPr/>
        </p:nvSpPr>
        <p:spPr>
          <a:xfrm>
            <a:off x="5636419" y="1141190"/>
            <a:ext cx="81152" cy="8286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1" name="object 41"/>
          <p:cNvSpPr/>
          <p:nvPr/>
        </p:nvSpPr>
        <p:spPr>
          <a:xfrm>
            <a:off x="5932455" y="1195578"/>
            <a:ext cx="26670" cy="8096"/>
          </a:xfrm>
          <a:custGeom>
            <a:avLst/>
            <a:gdLst/>
            <a:ahLst/>
            <a:cxnLst/>
            <a:rect l="l" t="t" r="r" b="b"/>
            <a:pathLst>
              <a:path w="35560" h="10794">
                <a:moveTo>
                  <a:pt x="16763" y="0"/>
                </a:moveTo>
                <a:lnTo>
                  <a:pt x="0" y="8636"/>
                </a:lnTo>
                <a:lnTo>
                  <a:pt x="35179" y="10541"/>
                </a:lnTo>
                <a:lnTo>
                  <a:pt x="35306" y="9017"/>
                </a:lnTo>
                <a:lnTo>
                  <a:pt x="30480" y="9017"/>
                </a:lnTo>
                <a:lnTo>
                  <a:pt x="16763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2" name="object 42"/>
          <p:cNvSpPr/>
          <p:nvPr/>
        </p:nvSpPr>
        <p:spPr>
          <a:xfrm>
            <a:off x="5895879" y="1151763"/>
            <a:ext cx="77629" cy="51911"/>
          </a:xfrm>
          <a:custGeom>
            <a:avLst/>
            <a:gdLst/>
            <a:ahLst/>
            <a:cxnLst/>
            <a:rect l="l" t="t" r="r" b="b"/>
            <a:pathLst>
              <a:path w="103504" h="69215">
                <a:moveTo>
                  <a:pt x="11684" y="0"/>
                </a:moveTo>
                <a:lnTo>
                  <a:pt x="5714" y="1269"/>
                </a:lnTo>
                <a:lnTo>
                  <a:pt x="2793" y="5714"/>
                </a:lnTo>
                <a:lnTo>
                  <a:pt x="0" y="10032"/>
                </a:lnTo>
                <a:lnTo>
                  <a:pt x="1142" y="16001"/>
                </a:lnTo>
                <a:lnTo>
                  <a:pt x="49656" y="48005"/>
                </a:lnTo>
                <a:lnTo>
                  <a:pt x="84962" y="49911"/>
                </a:lnTo>
                <a:lnTo>
                  <a:pt x="83947" y="68961"/>
                </a:lnTo>
                <a:lnTo>
                  <a:pt x="86740" y="68961"/>
                </a:lnTo>
                <a:lnTo>
                  <a:pt x="103377" y="60451"/>
                </a:lnTo>
                <a:lnTo>
                  <a:pt x="16001" y="2920"/>
                </a:lnTo>
                <a:lnTo>
                  <a:pt x="11684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3" name="object 43"/>
          <p:cNvSpPr/>
          <p:nvPr/>
        </p:nvSpPr>
        <p:spPr>
          <a:xfrm>
            <a:off x="5945028" y="1189958"/>
            <a:ext cx="10953" cy="12383"/>
          </a:xfrm>
          <a:custGeom>
            <a:avLst/>
            <a:gdLst/>
            <a:ahLst/>
            <a:cxnLst/>
            <a:rect l="l" t="t" r="r" b="b"/>
            <a:pathLst>
              <a:path w="14604" h="16509">
                <a:moveTo>
                  <a:pt x="14605" y="0"/>
                </a:moveTo>
                <a:lnTo>
                  <a:pt x="0" y="7492"/>
                </a:lnTo>
                <a:lnTo>
                  <a:pt x="13716" y="16510"/>
                </a:lnTo>
                <a:lnTo>
                  <a:pt x="14605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4" name="object 44"/>
          <p:cNvSpPr/>
          <p:nvPr/>
        </p:nvSpPr>
        <p:spPr>
          <a:xfrm>
            <a:off x="5955316" y="1189958"/>
            <a:ext cx="4286" cy="12383"/>
          </a:xfrm>
          <a:custGeom>
            <a:avLst/>
            <a:gdLst/>
            <a:ahLst/>
            <a:cxnLst/>
            <a:rect l="l" t="t" r="r" b="b"/>
            <a:pathLst>
              <a:path w="5714" h="16509">
                <a:moveTo>
                  <a:pt x="5714" y="0"/>
                </a:moveTo>
                <a:lnTo>
                  <a:pt x="888" y="0"/>
                </a:lnTo>
                <a:lnTo>
                  <a:pt x="0" y="16510"/>
                </a:lnTo>
                <a:lnTo>
                  <a:pt x="4825" y="16510"/>
                </a:lnTo>
                <a:lnTo>
                  <a:pt x="5714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5" name="object 45"/>
          <p:cNvSpPr/>
          <p:nvPr/>
        </p:nvSpPr>
        <p:spPr>
          <a:xfrm>
            <a:off x="5664709" y="1173766"/>
            <a:ext cx="280511" cy="28575"/>
          </a:xfrm>
          <a:custGeom>
            <a:avLst/>
            <a:gdLst/>
            <a:ahLst/>
            <a:cxnLst/>
            <a:rect l="l" t="t" r="r" b="b"/>
            <a:pathLst>
              <a:path w="374014" h="38100">
                <a:moveTo>
                  <a:pt x="16890" y="0"/>
                </a:moveTo>
                <a:lnTo>
                  <a:pt x="0" y="8636"/>
                </a:lnTo>
                <a:lnTo>
                  <a:pt x="15875" y="19050"/>
                </a:lnTo>
                <a:lnTo>
                  <a:pt x="356996" y="37718"/>
                </a:lnTo>
                <a:lnTo>
                  <a:pt x="373760" y="29082"/>
                </a:lnTo>
                <a:lnTo>
                  <a:pt x="357885" y="18668"/>
                </a:lnTo>
                <a:lnTo>
                  <a:pt x="16890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6" name="object 46"/>
          <p:cNvSpPr/>
          <p:nvPr/>
        </p:nvSpPr>
        <p:spPr>
          <a:xfrm>
            <a:off x="5933122" y="1187767"/>
            <a:ext cx="26670" cy="8096"/>
          </a:xfrm>
          <a:custGeom>
            <a:avLst/>
            <a:gdLst/>
            <a:ahLst/>
            <a:cxnLst/>
            <a:rect l="l" t="t" r="r" b="b"/>
            <a:pathLst>
              <a:path w="35560" h="10794">
                <a:moveTo>
                  <a:pt x="0" y="0"/>
                </a:moveTo>
                <a:lnTo>
                  <a:pt x="15875" y="10413"/>
                </a:lnTo>
                <a:lnTo>
                  <a:pt x="30480" y="2921"/>
                </a:lnTo>
                <a:lnTo>
                  <a:pt x="35306" y="2921"/>
                </a:lnTo>
                <a:lnTo>
                  <a:pt x="35306" y="1905"/>
                </a:lnTo>
                <a:lnTo>
                  <a:pt x="0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7" name="object 47"/>
          <p:cNvSpPr/>
          <p:nvPr/>
        </p:nvSpPr>
        <p:spPr>
          <a:xfrm>
            <a:off x="5650135" y="1172338"/>
            <a:ext cx="26670" cy="15716"/>
          </a:xfrm>
          <a:custGeom>
            <a:avLst/>
            <a:gdLst/>
            <a:ahLst/>
            <a:cxnLst/>
            <a:rect l="l" t="t" r="r" b="b"/>
            <a:pathLst>
              <a:path w="35560" h="20955">
                <a:moveTo>
                  <a:pt x="1015" y="0"/>
                </a:moveTo>
                <a:lnTo>
                  <a:pt x="0" y="19050"/>
                </a:lnTo>
                <a:lnTo>
                  <a:pt x="35306" y="20955"/>
                </a:lnTo>
                <a:lnTo>
                  <a:pt x="30861" y="18034"/>
                </a:lnTo>
                <a:lnTo>
                  <a:pt x="4825" y="18034"/>
                </a:lnTo>
                <a:lnTo>
                  <a:pt x="5841" y="1524"/>
                </a:lnTo>
                <a:lnTo>
                  <a:pt x="28956" y="1524"/>
                </a:lnTo>
                <a:lnTo>
                  <a:pt x="1015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8" name="object 48"/>
          <p:cNvSpPr/>
          <p:nvPr/>
        </p:nvSpPr>
        <p:spPr>
          <a:xfrm>
            <a:off x="5653754" y="1173479"/>
            <a:ext cx="10953" cy="12383"/>
          </a:xfrm>
          <a:custGeom>
            <a:avLst/>
            <a:gdLst/>
            <a:ahLst/>
            <a:cxnLst/>
            <a:rect l="l" t="t" r="r" b="b"/>
            <a:pathLst>
              <a:path w="14604" h="16509">
                <a:moveTo>
                  <a:pt x="1015" y="0"/>
                </a:moveTo>
                <a:lnTo>
                  <a:pt x="0" y="16510"/>
                </a:lnTo>
                <a:lnTo>
                  <a:pt x="14605" y="9017"/>
                </a:lnTo>
                <a:lnTo>
                  <a:pt x="1015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9" name="object 49"/>
          <p:cNvSpPr/>
          <p:nvPr/>
        </p:nvSpPr>
        <p:spPr>
          <a:xfrm>
            <a:off x="5653754" y="1180243"/>
            <a:ext cx="19526" cy="5715"/>
          </a:xfrm>
          <a:custGeom>
            <a:avLst/>
            <a:gdLst/>
            <a:ahLst/>
            <a:cxnLst/>
            <a:rect l="l" t="t" r="r" b="b"/>
            <a:pathLst>
              <a:path w="26035" h="7619">
                <a:moveTo>
                  <a:pt x="14605" y="0"/>
                </a:moveTo>
                <a:lnTo>
                  <a:pt x="0" y="7492"/>
                </a:lnTo>
                <a:lnTo>
                  <a:pt x="26035" y="7492"/>
                </a:lnTo>
                <a:lnTo>
                  <a:pt x="14605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0" name="object 50"/>
          <p:cNvSpPr/>
          <p:nvPr/>
        </p:nvSpPr>
        <p:spPr>
          <a:xfrm>
            <a:off x="5654516" y="1173480"/>
            <a:ext cx="22860" cy="7144"/>
          </a:xfrm>
          <a:custGeom>
            <a:avLst/>
            <a:gdLst/>
            <a:ahLst/>
            <a:cxnLst/>
            <a:rect l="l" t="t" r="r" b="b"/>
            <a:pathLst>
              <a:path w="30479" h="9525">
                <a:moveTo>
                  <a:pt x="23114" y="0"/>
                </a:moveTo>
                <a:lnTo>
                  <a:pt x="0" y="0"/>
                </a:lnTo>
                <a:lnTo>
                  <a:pt x="13589" y="9017"/>
                </a:lnTo>
                <a:lnTo>
                  <a:pt x="30480" y="381"/>
                </a:lnTo>
                <a:lnTo>
                  <a:pt x="23114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1" name="object 51"/>
          <p:cNvSpPr/>
          <p:nvPr/>
        </p:nvSpPr>
        <p:spPr>
          <a:xfrm>
            <a:off x="5650896" y="1172337"/>
            <a:ext cx="29528" cy="1429"/>
          </a:xfrm>
          <a:custGeom>
            <a:avLst/>
            <a:gdLst/>
            <a:ahLst/>
            <a:cxnLst/>
            <a:rect l="l" t="t" r="r" b="b"/>
            <a:pathLst>
              <a:path w="39370" h="1905">
                <a:moveTo>
                  <a:pt x="38988" y="0"/>
                </a:moveTo>
                <a:lnTo>
                  <a:pt x="0" y="0"/>
                </a:lnTo>
                <a:lnTo>
                  <a:pt x="35306" y="1905"/>
                </a:lnTo>
                <a:lnTo>
                  <a:pt x="38988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2" name="object 52"/>
          <p:cNvSpPr/>
          <p:nvPr/>
        </p:nvSpPr>
        <p:spPr>
          <a:xfrm>
            <a:off x="5586413" y="950071"/>
            <a:ext cx="417909" cy="3393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3" name="object 53"/>
          <p:cNvSpPr txBox="1"/>
          <p:nvPr/>
        </p:nvSpPr>
        <p:spPr>
          <a:xfrm>
            <a:off x="5708427" y="1047083"/>
            <a:ext cx="243364" cy="1313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790" b="1" spc="56" dirty="0">
                <a:solidFill>
                  <a:srgbClr val="0000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29m</a:t>
            </a:r>
            <a:r>
              <a:rPr sz="79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79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986088" y="3670077"/>
            <a:ext cx="85248" cy="8048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5" name="object 55"/>
          <p:cNvSpPr/>
          <p:nvPr/>
        </p:nvSpPr>
        <p:spPr>
          <a:xfrm>
            <a:off x="3013520" y="3439192"/>
            <a:ext cx="1100614" cy="285750"/>
          </a:xfrm>
          <a:custGeom>
            <a:avLst/>
            <a:gdLst/>
            <a:ahLst/>
            <a:cxnLst/>
            <a:rect l="l" t="t" r="r" b="b"/>
            <a:pathLst>
              <a:path w="1467485" h="381000">
                <a:moveTo>
                  <a:pt x="1449324" y="0"/>
                </a:moveTo>
                <a:lnTo>
                  <a:pt x="13462" y="362204"/>
                </a:lnTo>
                <a:lnTo>
                  <a:pt x="0" y="375412"/>
                </a:lnTo>
                <a:lnTo>
                  <a:pt x="18034" y="380619"/>
                </a:lnTo>
                <a:lnTo>
                  <a:pt x="1453896" y="18415"/>
                </a:lnTo>
                <a:lnTo>
                  <a:pt x="1467485" y="5080"/>
                </a:lnTo>
                <a:lnTo>
                  <a:pt x="1449324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6" name="object 56"/>
          <p:cNvSpPr/>
          <p:nvPr/>
        </p:nvSpPr>
        <p:spPr>
          <a:xfrm>
            <a:off x="3001803" y="3717417"/>
            <a:ext cx="15240" cy="3334"/>
          </a:xfrm>
          <a:custGeom>
            <a:avLst/>
            <a:gdLst/>
            <a:ahLst/>
            <a:cxnLst/>
            <a:rect l="l" t="t" r="r" b="b"/>
            <a:pathLst>
              <a:path w="20319" h="4445">
                <a:moveTo>
                  <a:pt x="20193" y="0"/>
                </a:moveTo>
                <a:lnTo>
                  <a:pt x="0" y="0"/>
                </a:lnTo>
                <a:lnTo>
                  <a:pt x="15620" y="4445"/>
                </a:lnTo>
                <a:lnTo>
                  <a:pt x="20193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7" name="object 57"/>
          <p:cNvSpPr/>
          <p:nvPr/>
        </p:nvSpPr>
        <p:spPr>
          <a:xfrm>
            <a:off x="4056316" y="3413284"/>
            <a:ext cx="85248" cy="8048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8" name="object 58"/>
          <p:cNvSpPr/>
          <p:nvPr/>
        </p:nvSpPr>
        <p:spPr>
          <a:xfrm>
            <a:off x="3400425" y="3500390"/>
            <a:ext cx="432197" cy="35361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9" name="object 59"/>
          <p:cNvSpPr/>
          <p:nvPr/>
        </p:nvSpPr>
        <p:spPr>
          <a:xfrm>
            <a:off x="3539585" y="3638456"/>
            <a:ext cx="161925" cy="7324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0" name="object 60"/>
          <p:cNvSpPr/>
          <p:nvPr/>
        </p:nvSpPr>
        <p:spPr>
          <a:xfrm>
            <a:off x="4673155" y="3661028"/>
            <a:ext cx="86201" cy="7648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1" name="object 61"/>
          <p:cNvSpPr/>
          <p:nvPr/>
        </p:nvSpPr>
        <p:spPr>
          <a:xfrm>
            <a:off x="4147756" y="3453288"/>
            <a:ext cx="585788" cy="265748"/>
          </a:xfrm>
          <a:custGeom>
            <a:avLst/>
            <a:gdLst/>
            <a:ahLst/>
            <a:cxnLst/>
            <a:rect l="l" t="t" r="r" b="b"/>
            <a:pathLst>
              <a:path w="781050" h="354329">
                <a:moveTo>
                  <a:pt x="18796" y="0"/>
                </a:moveTo>
                <a:lnTo>
                  <a:pt x="0" y="2031"/>
                </a:lnTo>
                <a:lnTo>
                  <a:pt x="10922" y="17398"/>
                </a:lnTo>
                <a:lnTo>
                  <a:pt x="762254" y="353821"/>
                </a:lnTo>
                <a:lnTo>
                  <a:pt x="780923" y="351789"/>
                </a:lnTo>
                <a:lnTo>
                  <a:pt x="769874" y="336295"/>
                </a:lnTo>
                <a:lnTo>
                  <a:pt x="18796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2" name="object 62"/>
          <p:cNvSpPr/>
          <p:nvPr/>
        </p:nvSpPr>
        <p:spPr>
          <a:xfrm>
            <a:off x="4725162" y="3705511"/>
            <a:ext cx="23336" cy="11906"/>
          </a:xfrm>
          <a:custGeom>
            <a:avLst/>
            <a:gdLst/>
            <a:ahLst/>
            <a:cxnLst/>
            <a:rect l="l" t="t" r="r" b="b"/>
            <a:pathLst>
              <a:path w="31114" h="15875">
                <a:moveTo>
                  <a:pt x="0" y="0"/>
                </a:moveTo>
                <a:lnTo>
                  <a:pt x="11049" y="15494"/>
                </a:lnTo>
                <a:lnTo>
                  <a:pt x="27305" y="13716"/>
                </a:lnTo>
                <a:lnTo>
                  <a:pt x="30607" y="13716"/>
                </a:lnTo>
                <a:lnTo>
                  <a:pt x="0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3" name="object 63"/>
          <p:cNvSpPr/>
          <p:nvPr/>
        </p:nvSpPr>
        <p:spPr>
          <a:xfrm>
            <a:off x="4121944" y="3434430"/>
            <a:ext cx="86201" cy="7648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4" name="object 64"/>
          <p:cNvSpPr/>
          <p:nvPr/>
        </p:nvSpPr>
        <p:spPr>
          <a:xfrm>
            <a:off x="4171950" y="3500390"/>
            <a:ext cx="432197" cy="36075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5" name="object 65"/>
          <p:cNvSpPr/>
          <p:nvPr/>
        </p:nvSpPr>
        <p:spPr>
          <a:xfrm>
            <a:off x="4308157" y="3643122"/>
            <a:ext cx="161639" cy="7372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6" name="object 66"/>
          <p:cNvSpPr/>
          <p:nvPr/>
        </p:nvSpPr>
        <p:spPr>
          <a:xfrm>
            <a:off x="4793456" y="3665219"/>
            <a:ext cx="85820" cy="7934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7" name="object 67"/>
          <p:cNvSpPr/>
          <p:nvPr/>
        </p:nvSpPr>
        <p:spPr>
          <a:xfrm>
            <a:off x="4820507" y="3120104"/>
            <a:ext cx="1883569" cy="601028"/>
          </a:xfrm>
          <a:custGeom>
            <a:avLst/>
            <a:gdLst/>
            <a:ahLst/>
            <a:cxnLst/>
            <a:rect l="l" t="t" r="r" b="b"/>
            <a:pathLst>
              <a:path w="2511425" h="801370">
                <a:moveTo>
                  <a:pt x="2492883" y="0"/>
                </a:moveTo>
                <a:lnTo>
                  <a:pt x="12573" y="783082"/>
                </a:lnTo>
                <a:lnTo>
                  <a:pt x="0" y="796925"/>
                </a:lnTo>
                <a:lnTo>
                  <a:pt x="18415" y="801116"/>
                </a:lnTo>
                <a:lnTo>
                  <a:pt x="2498725" y="18034"/>
                </a:lnTo>
                <a:lnTo>
                  <a:pt x="2511298" y="4191"/>
                </a:lnTo>
                <a:lnTo>
                  <a:pt x="2492883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8" name="object 68"/>
          <p:cNvSpPr/>
          <p:nvPr/>
        </p:nvSpPr>
        <p:spPr>
          <a:xfrm>
            <a:off x="4808505" y="3715131"/>
            <a:ext cx="14764" cy="2858"/>
          </a:xfrm>
          <a:custGeom>
            <a:avLst/>
            <a:gdLst/>
            <a:ahLst/>
            <a:cxnLst/>
            <a:rect l="l" t="t" r="r" b="b"/>
            <a:pathLst>
              <a:path w="19685" h="3810">
                <a:moveTo>
                  <a:pt x="19176" y="0"/>
                </a:moveTo>
                <a:lnTo>
                  <a:pt x="0" y="0"/>
                </a:lnTo>
                <a:lnTo>
                  <a:pt x="16001" y="3556"/>
                </a:lnTo>
                <a:lnTo>
                  <a:pt x="19176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9" name="object 69"/>
          <p:cNvSpPr/>
          <p:nvPr/>
        </p:nvSpPr>
        <p:spPr>
          <a:xfrm>
            <a:off x="6645117" y="3096481"/>
            <a:ext cx="85915" cy="7934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0" name="object 70"/>
          <p:cNvSpPr/>
          <p:nvPr/>
        </p:nvSpPr>
        <p:spPr>
          <a:xfrm>
            <a:off x="5664994" y="3314652"/>
            <a:ext cx="475059" cy="36075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1" name="object 71"/>
          <p:cNvSpPr/>
          <p:nvPr/>
        </p:nvSpPr>
        <p:spPr>
          <a:xfrm>
            <a:off x="5808631" y="3473482"/>
            <a:ext cx="30956" cy="59055"/>
          </a:xfrm>
          <a:custGeom>
            <a:avLst/>
            <a:gdLst/>
            <a:ahLst/>
            <a:cxnLst/>
            <a:rect l="l" t="t" r="r" b="b"/>
            <a:pathLst>
              <a:path w="41275" h="78739">
                <a:moveTo>
                  <a:pt x="21209" y="0"/>
                </a:moveTo>
                <a:lnTo>
                  <a:pt x="7493" y="0"/>
                </a:lnTo>
                <a:lnTo>
                  <a:pt x="8382" y="254"/>
                </a:lnTo>
                <a:lnTo>
                  <a:pt x="9017" y="762"/>
                </a:lnTo>
                <a:lnTo>
                  <a:pt x="9525" y="1270"/>
                </a:lnTo>
                <a:lnTo>
                  <a:pt x="9906" y="2032"/>
                </a:lnTo>
                <a:lnTo>
                  <a:pt x="9906" y="2921"/>
                </a:lnTo>
                <a:lnTo>
                  <a:pt x="13716" y="64516"/>
                </a:lnTo>
                <a:lnTo>
                  <a:pt x="6096" y="72136"/>
                </a:lnTo>
                <a:lnTo>
                  <a:pt x="0" y="72517"/>
                </a:lnTo>
                <a:lnTo>
                  <a:pt x="254" y="78232"/>
                </a:lnTo>
                <a:lnTo>
                  <a:pt x="40767" y="75692"/>
                </a:lnTo>
                <a:lnTo>
                  <a:pt x="40386" y="70612"/>
                </a:lnTo>
                <a:lnTo>
                  <a:pt x="31114" y="70612"/>
                </a:lnTo>
                <a:lnTo>
                  <a:pt x="29083" y="70104"/>
                </a:lnTo>
                <a:lnTo>
                  <a:pt x="27686" y="69088"/>
                </a:lnTo>
                <a:lnTo>
                  <a:pt x="26162" y="68072"/>
                </a:lnTo>
                <a:lnTo>
                  <a:pt x="25400" y="66294"/>
                </a:lnTo>
                <a:lnTo>
                  <a:pt x="25146" y="63754"/>
                </a:lnTo>
                <a:lnTo>
                  <a:pt x="21209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2" name="object 72"/>
          <p:cNvSpPr/>
          <p:nvPr/>
        </p:nvSpPr>
        <p:spPr>
          <a:xfrm>
            <a:off x="5831967" y="3525964"/>
            <a:ext cx="7144" cy="476"/>
          </a:xfrm>
          <a:custGeom>
            <a:avLst/>
            <a:gdLst/>
            <a:ahLst/>
            <a:cxnLst/>
            <a:rect l="l" t="t" r="r" b="b"/>
            <a:pathLst>
              <a:path w="9525" h="635">
                <a:moveTo>
                  <a:pt x="9271" y="0"/>
                </a:moveTo>
                <a:lnTo>
                  <a:pt x="2667" y="381"/>
                </a:lnTo>
                <a:lnTo>
                  <a:pt x="0" y="634"/>
                </a:lnTo>
                <a:lnTo>
                  <a:pt x="9271" y="634"/>
                </a:lnTo>
                <a:lnTo>
                  <a:pt x="9271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3" name="object 73"/>
          <p:cNvSpPr/>
          <p:nvPr/>
        </p:nvSpPr>
        <p:spPr>
          <a:xfrm>
            <a:off x="5805011" y="3462338"/>
            <a:ext cx="19526" cy="11906"/>
          </a:xfrm>
          <a:custGeom>
            <a:avLst/>
            <a:gdLst/>
            <a:ahLst/>
            <a:cxnLst/>
            <a:rect l="l" t="t" r="r" b="b"/>
            <a:pathLst>
              <a:path w="26035" h="15875">
                <a:moveTo>
                  <a:pt x="25146" y="0"/>
                </a:moveTo>
                <a:lnTo>
                  <a:pt x="20320" y="254"/>
                </a:lnTo>
                <a:lnTo>
                  <a:pt x="19050" y="3429"/>
                </a:lnTo>
                <a:lnTo>
                  <a:pt x="17272" y="5714"/>
                </a:lnTo>
                <a:lnTo>
                  <a:pt x="14986" y="7112"/>
                </a:lnTo>
                <a:lnTo>
                  <a:pt x="12826" y="8508"/>
                </a:lnTo>
                <a:lnTo>
                  <a:pt x="9779" y="9270"/>
                </a:lnTo>
                <a:lnTo>
                  <a:pt x="0" y="9906"/>
                </a:lnTo>
                <a:lnTo>
                  <a:pt x="254" y="15620"/>
                </a:lnTo>
                <a:lnTo>
                  <a:pt x="11049" y="14986"/>
                </a:lnTo>
                <a:lnTo>
                  <a:pt x="12319" y="14858"/>
                </a:lnTo>
                <a:lnTo>
                  <a:pt x="26035" y="14858"/>
                </a:lnTo>
                <a:lnTo>
                  <a:pt x="25146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4" name="object 74"/>
          <p:cNvSpPr/>
          <p:nvPr/>
        </p:nvSpPr>
        <p:spPr>
          <a:xfrm>
            <a:off x="5871210" y="3467290"/>
            <a:ext cx="23336" cy="61436"/>
          </a:xfrm>
          <a:custGeom>
            <a:avLst/>
            <a:gdLst/>
            <a:ahLst/>
            <a:cxnLst/>
            <a:rect l="l" t="t" r="r" b="b"/>
            <a:pathLst>
              <a:path w="31114" h="81914">
                <a:moveTo>
                  <a:pt x="30607" y="0"/>
                </a:moveTo>
                <a:lnTo>
                  <a:pt x="23622" y="0"/>
                </a:lnTo>
                <a:lnTo>
                  <a:pt x="15875" y="15875"/>
                </a:lnTo>
                <a:lnTo>
                  <a:pt x="889" y="57912"/>
                </a:lnTo>
                <a:lnTo>
                  <a:pt x="0" y="66040"/>
                </a:lnTo>
                <a:lnTo>
                  <a:pt x="381" y="72644"/>
                </a:lnTo>
                <a:lnTo>
                  <a:pt x="635" y="76073"/>
                </a:lnTo>
                <a:lnTo>
                  <a:pt x="1524" y="78486"/>
                </a:lnTo>
                <a:lnTo>
                  <a:pt x="3175" y="79883"/>
                </a:lnTo>
                <a:lnTo>
                  <a:pt x="4699" y="81280"/>
                </a:lnTo>
                <a:lnTo>
                  <a:pt x="6604" y="81915"/>
                </a:lnTo>
                <a:lnTo>
                  <a:pt x="11303" y="81661"/>
                </a:lnTo>
                <a:lnTo>
                  <a:pt x="13208" y="80899"/>
                </a:lnTo>
                <a:lnTo>
                  <a:pt x="14224" y="79375"/>
                </a:lnTo>
                <a:lnTo>
                  <a:pt x="15240" y="77978"/>
                </a:lnTo>
                <a:lnTo>
                  <a:pt x="15748" y="75692"/>
                </a:lnTo>
                <a:lnTo>
                  <a:pt x="15494" y="72644"/>
                </a:lnTo>
                <a:lnTo>
                  <a:pt x="15367" y="69215"/>
                </a:lnTo>
                <a:lnTo>
                  <a:pt x="15112" y="66167"/>
                </a:lnTo>
                <a:lnTo>
                  <a:pt x="14986" y="63500"/>
                </a:lnTo>
                <a:lnTo>
                  <a:pt x="14478" y="61087"/>
                </a:lnTo>
                <a:lnTo>
                  <a:pt x="14224" y="59182"/>
                </a:lnTo>
                <a:lnTo>
                  <a:pt x="14097" y="51562"/>
                </a:lnTo>
                <a:lnTo>
                  <a:pt x="14859" y="44704"/>
                </a:lnTo>
                <a:lnTo>
                  <a:pt x="29083" y="2921"/>
                </a:lnTo>
                <a:lnTo>
                  <a:pt x="30607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5" name="object 75"/>
          <p:cNvSpPr/>
          <p:nvPr/>
        </p:nvSpPr>
        <p:spPr>
          <a:xfrm>
            <a:off x="5857876" y="3459003"/>
            <a:ext cx="38576" cy="20479"/>
          </a:xfrm>
          <a:custGeom>
            <a:avLst/>
            <a:gdLst/>
            <a:ahLst/>
            <a:cxnLst/>
            <a:rect l="l" t="t" r="r" b="b"/>
            <a:pathLst>
              <a:path w="51435" h="27304">
                <a:moveTo>
                  <a:pt x="51053" y="0"/>
                </a:moveTo>
                <a:lnTo>
                  <a:pt x="2286" y="3048"/>
                </a:lnTo>
                <a:lnTo>
                  <a:pt x="0" y="26924"/>
                </a:lnTo>
                <a:lnTo>
                  <a:pt x="5841" y="27305"/>
                </a:lnTo>
                <a:lnTo>
                  <a:pt x="6730" y="22098"/>
                </a:lnTo>
                <a:lnTo>
                  <a:pt x="8127" y="18288"/>
                </a:lnTo>
                <a:lnTo>
                  <a:pt x="11684" y="13970"/>
                </a:lnTo>
                <a:lnTo>
                  <a:pt x="14224" y="12700"/>
                </a:lnTo>
                <a:lnTo>
                  <a:pt x="17525" y="12573"/>
                </a:lnTo>
                <a:lnTo>
                  <a:pt x="41401" y="11049"/>
                </a:lnTo>
                <a:lnTo>
                  <a:pt x="48387" y="11049"/>
                </a:lnTo>
                <a:lnTo>
                  <a:pt x="51435" y="5080"/>
                </a:lnTo>
                <a:lnTo>
                  <a:pt x="51053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6" name="object 76"/>
          <p:cNvSpPr/>
          <p:nvPr/>
        </p:nvSpPr>
        <p:spPr>
          <a:xfrm>
            <a:off x="5914929" y="3455479"/>
            <a:ext cx="97821" cy="6972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7" name="object 77"/>
          <p:cNvSpPr/>
          <p:nvPr/>
        </p:nvSpPr>
        <p:spPr>
          <a:xfrm>
            <a:off x="2719768" y="4186523"/>
            <a:ext cx="82296" cy="8299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8" name="object 78"/>
          <p:cNvSpPr/>
          <p:nvPr/>
        </p:nvSpPr>
        <p:spPr>
          <a:xfrm>
            <a:off x="2355342" y="978217"/>
            <a:ext cx="416719" cy="3263265"/>
          </a:xfrm>
          <a:custGeom>
            <a:avLst/>
            <a:gdLst/>
            <a:ahLst/>
            <a:cxnLst/>
            <a:rect l="l" t="t" r="r" b="b"/>
            <a:pathLst>
              <a:path w="555625" h="4351020">
                <a:moveTo>
                  <a:pt x="7493" y="0"/>
                </a:moveTo>
                <a:lnTo>
                  <a:pt x="0" y="17272"/>
                </a:lnTo>
                <a:lnTo>
                  <a:pt x="536320" y="4335843"/>
                </a:lnTo>
                <a:lnTo>
                  <a:pt x="547751" y="4350931"/>
                </a:lnTo>
                <a:lnTo>
                  <a:pt x="555244" y="4333557"/>
                </a:lnTo>
                <a:lnTo>
                  <a:pt x="18923" y="15112"/>
                </a:lnTo>
                <a:lnTo>
                  <a:pt x="7493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9" name="object 79"/>
          <p:cNvSpPr/>
          <p:nvPr/>
        </p:nvSpPr>
        <p:spPr>
          <a:xfrm>
            <a:off x="2325052" y="950119"/>
            <a:ext cx="82296" cy="8296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0" name="object 80"/>
          <p:cNvSpPr/>
          <p:nvPr/>
        </p:nvSpPr>
        <p:spPr>
          <a:xfrm>
            <a:off x="2521744" y="2378821"/>
            <a:ext cx="467915" cy="36075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1" name="object 81"/>
          <p:cNvSpPr/>
          <p:nvPr/>
        </p:nvSpPr>
        <p:spPr>
          <a:xfrm>
            <a:off x="2663476" y="2536221"/>
            <a:ext cx="30956" cy="59055"/>
          </a:xfrm>
          <a:custGeom>
            <a:avLst/>
            <a:gdLst/>
            <a:ahLst/>
            <a:cxnLst/>
            <a:rect l="l" t="t" r="r" b="b"/>
            <a:pathLst>
              <a:path w="41275" h="78739">
                <a:moveTo>
                  <a:pt x="21336" y="0"/>
                </a:moveTo>
                <a:lnTo>
                  <a:pt x="7493" y="0"/>
                </a:lnTo>
                <a:lnTo>
                  <a:pt x="8509" y="254"/>
                </a:lnTo>
                <a:lnTo>
                  <a:pt x="9017" y="762"/>
                </a:lnTo>
                <a:lnTo>
                  <a:pt x="9651" y="1270"/>
                </a:lnTo>
                <a:lnTo>
                  <a:pt x="10032" y="2032"/>
                </a:lnTo>
                <a:lnTo>
                  <a:pt x="10032" y="2921"/>
                </a:lnTo>
                <a:lnTo>
                  <a:pt x="13843" y="64516"/>
                </a:lnTo>
                <a:lnTo>
                  <a:pt x="6223" y="72136"/>
                </a:lnTo>
                <a:lnTo>
                  <a:pt x="0" y="72517"/>
                </a:lnTo>
                <a:lnTo>
                  <a:pt x="381" y="78232"/>
                </a:lnTo>
                <a:lnTo>
                  <a:pt x="40893" y="75692"/>
                </a:lnTo>
                <a:lnTo>
                  <a:pt x="40512" y="70612"/>
                </a:lnTo>
                <a:lnTo>
                  <a:pt x="31242" y="70612"/>
                </a:lnTo>
                <a:lnTo>
                  <a:pt x="29210" y="70104"/>
                </a:lnTo>
                <a:lnTo>
                  <a:pt x="27686" y="69087"/>
                </a:lnTo>
                <a:lnTo>
                  <a:pt x="26288" y="68072"/>
                </a:lnTo>
                <a:lnTo>
                  <a:pt x="25400" y="66294"/>
                </a:lnTo>
                <a:lnTo>
                  <a:pt x="25273" y="63754"/>
                </a:lnTo>
                <a:lnTo>
                  <a:pt x="21336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2" name="object 82"/>
          <p:cNvSpPr/>
          <p:nvPr/>
        </p:nvSpPr>
        <p:spPr>
          <a:xfrm>
            <a:off x="2686907" y="2588704"/>
            <a:ext cx="7144" cy="476"/>
          </a:xfrm>
          <a:custGeom>
            <a:avLst/>
            <a:gdLst/>
            <a:ahLst/>
            <a:cxnLst/>
            <a:rect l="l" t="t" r="r" b="b"/>
            <a:pathLst>
              <a:path w="9525" h="635">
                <a:moveTo>
                  <a:pt x="9270" y="0"/>
                </a:moveTo>
                <a:lnTo>
                  <a:pt x="2667" y="508"/>
                </a:lnTo>
                <a:lnTo>
                  <a:pt x="0" y="635"/>
                </a:lnTo>
                <a:lnTo>
                  <a:pt x="9270" y="635"/>
                </a:lnTo>
                <a:lnTo>
                  <a:pt x="927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3" name="object 83"/>
          <p:cNvSpPr/>
          <p:nvPr/>
        </p:nvSpPr>
        <p:spPr>
          <a:xfrm>
            <a:off x="2659856" y="2525078"/>
            <a:ext cx="20003" cy="11906"/>
          </a:xfrm>
          <a:custGeom>
            <a:avLst/>
            <a:gdLst/>
            <a:ahLst/>
            <a:cxnLst/>
            <a:rect l="l" t="t" r="r" b="b"/>
            <a:pathLst>
              <a:path w="26669" h="15875">
                <a:moveTo>
                  <a:pt x="25273" y="0"/>
                </a:moveTo>
                <a:lnTo>
                  <a:pt x="20447" y="253"/>
                </a:lnTo>
                <a:lnTo>
                  <a:pt x="19176" y="3428"/>
                </a:lnTo>
                <a:lnTo>
                  <a:pt x="17399" y="5714"/>
                </a:lnTo>
                <a:lnTo>
                  <a:pt x="15112" y="7112"/>
                </a:lnTo>
                <a:lnTo>
                  <a:pt x="12954" y="8508"/>
                </a:lnTo>
                <a:lnTo>
                  <a:pt x="9906" y="9270"/>
                </a:lnTo>
                <a:lnTo>
                  <a:pt x="0" y="9905"/>
                </a:lnTo>
                <a:lnTo>
                  <a:pt x="381" y="15620"/>
                </a:lnTo>
                <a:lnTo>
                  <a:pt x="11175" y="14985"/>
                </a:lnTo>
                <a:lnTo>
                  <a:pt x="12318" y="14858"/>
                </a:lnTo>
                <a:lnTo>
                  <a:pt x="26162" y="14858"/>
                </a:lnTo>
                <a:lnTo>
                  <a:pt x="25273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4" name="object 84"/>
          <p:cNvSpPr/>
          <p:nvPr/>
        </p:nvSpPr>
        <p:spPr>
          <a:xfrm>
            <a:off x="2712053" y="2521839"/>
            <a:ext cx="35719" cy="70009"/>
          </a:xfrm>
          <a:custGeom>
            <a:avLst/>
            <a:gdLst/>
            <a:ahLst/>
            <a:cxnLst/>
            <a:rect l="l" t="t" r="r" b="b"/>
            <a:pathLst>
              <a:path w="47625" h="93345">
                <a:moveTo>
                  <a:pt x="14951" y="10248"/>
                </a:moveTo>
                <a:lnTo>
                  <a:pt x="0" y="18669"/>
                </a:lnTo>
                <a:lnTo>
                  <a:pt x="381" y="24130"/>
                </a:lnTo>
                <a:lnTo>
                  <a:pt x="635" y="28956"/>
                </a:lnTo>
                <a:lnTo>
                  <a:pt x="16383" y="44450"/>
                </a:lnTo>
                <a:lnTo>
                  <a:pt x="11303" y="47244"/>
                </a:lnTo>
                <a:lnTo>
                  <a:pt x="7366" y="50926"/>
                </a:lnTo>
                <a:lnTo>
                  <a:pt x="1905" y="59689"/>
                </a:lnTo>
                <a:lnTo>
                  <a:pt x="889" y="64515"/>
                </a:lnTo>
                <a:lnTo>
                  <a:pt x="889" y="66294"/>
                </a:lnTo>
                <a:lnTo>
                  <a:pt x="1524" y="77088"/>
                </a:lnTo>
                <a:lnTo>
                  <a:pt x="4572" y="82423"/>
                </a:lnTo>
                <a:lnTo>
                  <a:pt x="16002" y="91059"/>
                </a:lnTo>
                <a:lnTo>
                  <a:pt x="22606" y="93090"/>
                </a:lnTo>
                <a:lnTo>
                  <a:pt x="38354" y="92075"/>
                </a:lnTo>
                <a:lnTo>
                  <a:pt x="44831" y="89281"/>
                </a:lnTo>
                <a:lnTo>
                  <a:pt x="47371" y="86613"/>
                </a:lnTo>
                <a:lnTo>
                  <a:pt x="24892" y="86613"/>
                </a:lnTo>
                <a:lnTo>
                  <a:pt x="20701" y="85344"/>
                </a:lnTo>
                <a:lnTo>
                  <a:pt x="17272" y="82423"/>
                </a:lnTo>
                <a:lnTo>
                  <a:pt x="13716" y="79501"/>
                </a:lnTo>
                <a:lnTo>
                  <a:pt x="11811" y="75311"/>
                </a:lnTo>
                <a:lnTo>
                  <a:pt x="21462" y="47498"/>
                </a:lnTo>
                <a:lnTo>
                  <a:pt x="46101" y="47498"/>
                </a:lnTo>
                <a:lnTo>
                  <a:pt x="43561" y="45593"/>
                </a:lnTo>
                <a:lnTo>
                  <a:pt x="37846" y="43180"/>
                </a:lnTo>
                <a:lnTo>
                  <a:pt x="42799" y="40767"/>
                </a:lnTo>
                <a:lnTo>
                  <a:pt x="44068" y="39624"/>
                </a:lnTo>
                <a:lnTo>
                  <a:pt x="32385" y="39624"/>
                </a:lnTo>
                <a:lnTo>
                  <a:pt x="25908" y="37846"/>
                </a:lnTo>
                <a:lnTo>
                  <a:pt x="20701" y="35306"/>
                </a:lnTo>
                <a:lnTo>
                  <a:pt x="16891" y="32131"/>
                </a:lnTo>
                <a:lnTo>
                  <a:pt x="12954" y="28956"/>
                </a:lnTo>
                <a:lnTo>
                  <a:pt x="10922" y="25526"/>
                </a:lnTo>
                <a:lnTo>
                  <a:pt x="10414" y="18669"/>
                </a:lnTo>
                <a:lnTo>
                  <a:pt x="11430" y="15367"/>
                </a:lnTo>
                <a:lnTo>
                  <a:pt x="14951" y="10248"/>
                </a:lnTo>
                <a:close/>
              </a:path>
              <a:path w="47625" h="93345">
                <a:moveTo>
                  <a:pt x="20593" y="7070"/>
                </a:moveTo>
                <a:lnTo>
                  <a:pt x="19939" y="7112"/>
                </a:lnTo>
                <a:lnTo>
                  <a:pt x="15875" y="8889"/>
                </a:lnTo>
                <a:lnTo>
                  <a:pt x="14951" y="10248"/>
                </a:lnTo>
                <a:lnTo>
                  <a:pt x="20593" y="7070"/>
                </a:lnTo>
                <a:close/>
              </a:path>
              <a:path w="47625" h="93345">
                <a:moveTo>
                  <a:pt x="33147" y="0"/>
                </a:moveTo>
                <a:lnTo>
                  <a:pt x="20593" y="7070"/>
                </a:lnTo>
                <a:lnTo>
                  <a:pt x="25908" y="6731"/>
                </a:lnTo>
                <a:lnTo>
                  <a:pt x="30987" y="6476"/>
                </a:lnTo>
                <a:lnTo>
                  <a:pt x="45085" y="6476"/>
                </a:lnTo>
                <a:lnTo>
                  <a:pt x="39370" y="1777"/>
                </a:lnTo>
                <a:lnTo>
                  <a:pt x="33147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5" name="object 85"/>
          <p:cNvSpPr/>
          <p:nvPr/>
        </p:nvSpPr>
        <p:spPr>
          <a:xfrm>
            <a:off x="2728150" y="2557462"/>
            <a:ext cx="26670" cy="29528"/>
          </a:xfrm>
          <a:custGeom>
            <a:avLst/>
            <a:gdLst/>
            <a:ahLst/>
            <a:cxnLst/>
            <a:rect l="l" t="t" r="r" b="b"/>
            <a:pathLst>
              <a:path w="35560" h="39370">
                <a:moveTo>
                  <a:pt x="24638" y="0"/>
                </a:moveTo>
                <a:lnTo>
                  <a:pt x="0" y="0"/>
                </a:lnTo>
                <a:lnTo>
                  <a:pt x="7493" y="2794"/>
                </a:lnTo>
                <a:lnTo>
                  <a:pt x="13335" y="5969"/>
                </a:lnTo>
                <a:lnTo>
                  <a:pt x="17399" y="9651"/>
                </a:lnTo>
                <a:lnTo>
                  <a:pt x="21463" y="13208"/>
                </a:lnTo>
                <a:lnTo>
                  <a:pt x="23622" y="17017"/>
                </a:lnTo>
                <a:lnTo>
                  <a:pt x="23876" y="20954"/>
                </a:lnTo>
                <a:lnTo>
                  <a:pt x="24257" y="25908"/>
                </a:lnTo>
                <a:lnTo>
                  <a:pt x="23114" y="30099"/>
                </a:lnTo>
                <a:lnTo>
                  <a:pt x="18288" y="36702"/>
                </a:lnTo>
                <a:lnTo>
                  <a:pt x="14097" y="38480"/>
                </a:lnTo>
                <a:lnTo>
                  <a:pt x="8255" y="38862"/>
                </a:lnTo>
                <a:lnTo>
                  <a:pt x="3429" y="39115"/>
                </a:lnTo>
                <a:lnTo>
                  <a:pt x="25908" y="39115"/>
                </a:lnTo>
                <a:lnTo>
                  <a:pt x="28321" y="36702"/>
                </a:lnTo>
                <a:lnTo>
                  <a:pt x="33020" y="31750"/>
                </a:lnTo>
                <a:lnTo>
                  <a:pt x="35179" y="25780"/>
                </a:lnTo>
                <a:lnTo>
                  <a:pt x="34671" y="18796"/>
                </a:lnTo>
                <a:lnTo>
                  <a:pt x="34417" y="13970"/>
                </a:lnTo>
                <a:lnTo>
                  <a:pt x="32766" y="9525"/>
                </a:lnTo>
                <a:lnTo>
                  <a:pt x="29718" y="5461"/>
                </a:lnTo>
                <a:lnTo>
                  <a:pt x="26543" y="1397"/>
                </a:lnTo>
                <a:lnTo>
                  <a:pt x="24638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6" name="object 86"/>
          <p:cNvSpPr/>
          <p:nvPr/>
        </p:nvSpPr>
        <p:spPr>
          <a:xfrm>
            <a:off x="2735293" y="2526697"/>
            <a:ext cx="16193" cy="25241"/>
          </a:xfrm>
          <a:custGeom>
            <a:avLst/>
            <a:gdLst/>
            <a:ahLst/>
            <a:cxnLst/>
            <a:rect l="l" t="t" r="r" b="b"/>
            <a:pathLst>
              <a:path w="21589" h="33654">
                <a:moveTo>
                  <a:pt x="14097" y="0"/>
                </a:moveTo>
                <a:lnTo>
                  <a:pt x="0" y="0"/>
                </a:lnTo>
                <a:lnTo>
                  <a:pt x="3937" y="1397"/>
                </a:lnTo>
                <a:lnTo>
                  <a:pt x="9271" y="7493"/>
                </a:lnTo>
                <a:lnTo>
                  <a:pt x="10668" y="11303"/>
                </a:lnTo>
                <a:lnTo>
                  <a:pt x="11176" y="19558"/>
                </a:lnTo>
                <a:lnTo>
                  <a:pt x="10414" y="23113"/>
                </a:lnTo>
                <a:lnTo>
                  <a:pt x="8763" y="26162"/>
                </a:lnTo>
                <a:lnTo>
                  <a:pt x="6985" y="29083"/>
                </a:lnTo>
                <a:lnTo>
                  <a:pt x="4572" y="31496"/>
                </a:lnTo>
                <a:lnTo>
                  <a:pt x="1397" y="33147"/>
                </a:lnTo>
                <a:lnTo>
                  <a:pt x="13081" y="33147"/>
                </a:lnTo>
                <a:lnTo>
                  <a:pt x="15493" y="31115"/>
                </a:lnTo>
                <a:lnTo>
                  <a:pt x="18034" y="27050"/>
                </a:lnTo>
                <a:lnTo>
                  <a:pt x="20574" y="23113"/>
                </a:lnTo>
                <a:lnTo>
                  <a:pt x="21590" y="19050"/>
                </a:lnTo>
                <a:lnTo>
                  <a:pt x="21463" y="17653"/>
                </a:lnTo>
                <a:lnTo>
                  <a:pt x="20955" y="8509"/>
                </a:lnTo>
                <a:lnTo>
                  <a:pt x="18288" y="3429"/>
                </a:lnTo>
                <a:lnTo>
                  <a:pt x="14097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7" name="object 87"/>
          <p:cNvSpPr/>
          <p:nvPr/>
        </p:nvSpPr>
        <p:spPr>
          <a:xfrm>
            <a:off x="2769394" y="2518315"/>
            <a:ext cx="98203" cy="6991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8" name="object 88"/>
          <p:cNvSpPr/>
          <p:nvPr/>
        </p:nvSpPr>
        <p:spPr>
          <a:xfrm>
            <a:off x="6265069" y="1764459"/>
            <a:ext cx="460772" cy="33932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9" name="object 89"/>
          <p:cNvSpPr txBox="1"/>
          <p:nvPr/>
        </p:nvSpPr>
        <p:spPr>
          <a:xfrm>
            <a:off x="6384607" y="1861566"/>
            <a:ext cx="284321" cy="1313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790" b="1" spc="23" dirty="0">
                <a:solidFill>
                  <a:srgbClr val="0000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164m</a:t>
            </a:r>
            <a:r>
              <a:rPr sz="790" spc="23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79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6258972" y="1164431"/>
            <a:ext cx="209074" cy="1482090"/>
          </a:xfrm>
          <a:custGeom>
            <a:avLst/>
            <a:gdLst/>
            <a:ahLst/>
            <a:cxnLst/>
            <a:rect l="l" t="t" r="r" b="b"/>
            <a:pathLst>
              <a:path w="278765" h="1976120">
                <a:moveTo>
                  <a:pt x="11683" y="1866138"/>
                </a:moveTo>
                <a:lnTo>
                  <a:pt x="6857" y="1868424"/>
                </a:lnTo>
                <a:lnTo>
                  <a:pt x="2158" y="1870583"/>
                </a:lnTo>
                <a:lnTo>
                  <a:pt x="0" y="1876298"/>
                </a:lnTo>
                <a:lnTo>
                  <a:pt x="2285" y="1880997"/>
                </a:lnTo>
                <a:lnTo>
                  <a:pt x="46227" y="1975865"/>
                </a:lnTo>
                <a:lnTo>
                  <a:pt x="84306" y="1922779"/>
                </a:lnTo>
                <a:lnTo>
                  <a:pt x="60832" y="1922779"/>
                </a:lnTo>
                <a:lnTo>
                  <a:pt x="61000" y="1921002"/>
                </a:lnTo>
                <a:lnTo>
                  <a:pt x="41782" y="1921002"/>
                </a:lnTo>
                <a:lnTo>
                  <a:pt x="19557" y="1872996"/>
                </a:lnTo>
                <a:lnTo>
                  <a:pt x="17272" y="1868297"/>
                </a:lnTo>
                <a:lnTo>
                  <a:pt x="11683" y="1866138"/>
                </a:lnTo>
                <a:close/>
              </a:path>
              <a:path w="278765" h="1976120">
                <a:moveTo>
                  <a:pt x="100710" y="1874520"/>
                </a:moveTo>
                <a:lnTo>
                  <a:pt x="94742" y="1875536"/>
                </a:lnTo>
                <a:lnTo>
                  <a:pt x="91694" y="1879853"/>
                </a:lnTo>
                <a:lnTo>
                  <a:pt x="60832" y="1922779"/>
                </a:lnTo>
                <a:lnTo>
                  <a:pt x="84306" y="1922779"/>
                </a:lnTo>
                <a:lnTo>
                  <a:pt x="107187" y="1890902"/>
                </a:lnTo>
                <a:lnTo>
                  <a:pt x="110235" y="1886585"/>
                </a:lnTo>
                <a:lnTo>
                  <a:pt x="109220" y="1880742"/>
                </a:lnTo>
                <a:lnTo>
                  <a:pt x="100710" y="1874520"/>
                </a:lnTo>
                <a:close/>
              </a:path>
              <a:path w="278765" h="1976120">
                <a:moveTo>
                  <a:pt x="256877" y="53086"/>
                </a:moveTo>
                <a:lnTo>
                  <a:pt x="217677" y="53086"/>
                </a:lnTo>
                <a:lnTo>
                  <a:pt x="41782" y="1921002"/>
                </a:lnTo>
                <a:lnTo>
                  <a:pt x="61000" y="1921002"/>
                </a:lnTo>
                <a:lnTo>
                  <a:pt x="236727" y="54863"/>
                </a:lnTo>
                <a:lnTo>
                  <a:pt x="257703" y="54863"/>
                </a:lnTo>
                <a:lnTo>
                  <a:pt x="256877" y="53086"/>
                </a:lnTo>
                <a:close/>
              </a:path>
              <a:path w="278765" h="1976120">
                <a:moveTo>
                  <a:pt x="257703" y="54863"/>
                </a:moveTo>
                <a:lnTo>
                  <a:pt x="236727" y="54863"/>
                </a:lnTo>
                <a:lnTo>
                  <a:pt x="258952" y="102870"/>
                </a:lnTo>
                <a:lnTo>
                  <a:pt x="261238" y="107569"/>
                </a:lnTo>
                <a:lnTo>
                  <a:pt x="266826" y="109600"/>
                </a:lnTo>
                <a:lnTo>
                  <a:pt x="276478" y="105283"/>
                </a:lnTo>
                <a:lnTo>
                  <a:pt x="278510" y="99567"/>
                </a:lnTo>
                <a:lnTo>
                  <a:pt x="276225" y="94741"/>
                </a:lnTo>
                <a:lnTo>
                  <a:pt x="257703" y="54863"/>
                </a:lnTo>
                <a:close/>
              </a:path>
              <a:path w="278765" h="1976120">
                <a:moveTo>
                  <a:pt x="232282" y="0"/>
                </a:moveTo>
                <a:lnTo>
                  <a:pt x="171450" y="84962"/>
                </a:lnTo>
                <a:lnTo>
                  <a:pt x="168275" y="89153"/>
                </a:lnTo>
                <a:lnTo>
                  <a:pt x="169291" y="95123"/>
                </a:lnTo>
                <a:lnTo>
                  <a:pt x="173608" y="98171"/>
                </a:lnTo>
                <a:lnTo>
                  <a:pt x="177800" y="101219"/>
                </a:lnTo>
                <a:lnTo>
                  <a:pt x="183769" y="100329"/>
                </a:lnTo>
                <a:lnTo>
                  <a:pt x="186817" y="96012"/>
                </a:lnTo>
                <a:lnTo>
                  <a:pt x="217677" y="53086"/>
                </a:lnTo>
                <a:lnTo>
                  <a:pt x="256877" y="53086"/>
                </a:lnTo>
                <a:lnTo>
                  <a:pt x="240537" y="17907"/>
                </a:lnTo>
                <a:lnTo>
                  <a:pt x="232282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1" name="object 91"/>
          <p:cNvSpPr/>
          <p:nvPr/>
        </p:nvSpPr>
        <p:spPr>
          <a:xfrm>
            <a:off x="6686930" y="2864644"/>
            <a:ext cx="133350" cy="733425"/>
          </a:xfrm>
          <a:custGeom>
            <a:avLst/>
            <a:gdLst/>
            <a:ahLst/>
            <a:cxnLst/>
            <a:rect l="l" t="t" r="r" b="b"/>
            <a:pathLst>
              <a:path w="177800" h="977900">
                <a:moveTo>
                  <a:pt x="11557" y="868299"/>
                </a:moveTo>
                <a:lnTo>
                  <a:pt x="6858" y="870585"/>
                </a:lnTo>
                <a:lnTo>
                  <a:pt x="2032" y="872870"/>
                </a:lnTo>
                <a:lnTo>
                  <a:pt x="0" y="878586"/>
                </a:lnTo>
                <a:lnTo>
                  <a:pt x="2286" y="883285"/>
                </a:lnTo>
                <a:lnTo>
                  <a:pt x="47117" y="977773"/>
                </a:lnTo>
                <a:lnTo>
                  <a:pt x="84595" y="924560"/>
                </a:lnTo>
                <a:lnTo>
                  <a:pt x="61087" y="924560"/>
                </a:lnTo>
                <a:lnTo>
                  <a:pt x="61216" y="923036"/>
                </a:lnTo>
                <a:lnTo>
                  <a:pt x="42164" y="923036"/>
                </a:lnTo>
                <a:lnTo>
                  <a:pt x="17272" y="870331"/>
                </a:lnTo>
                <a:lnTo>
                  <a:pt x="11557" y="868299"/>
                </a:lnTo>
                <a:close/>
              </a:path>
              <a:path w="177800" h="977900">
                <a:moveTo>
                  <a:pt x="100711" y="875919"/>
                </a:moveTo>
                <a:lnTo>
                  <a:pt x="94742" y="876935"/>
                </a:lnTo>
                <a:lnTo>
                  <a:pt x="61087" y="924560"/>
                </a:lnTo>
                <a:lnTo>
                  <a:pt x="84595" y="924560"/>
                </a:lnTo>
                <a:lnTo>
                  <a:pt x="107315" y="892301"/>
                </a:lnTo>
                <a:lnTo>
                  <a:pt x="110236" y="887983"/>
                </a:lnTo>
                <a:lnTo>
                  <a:pt x="109220" y="882014"/>
                </a:lnTo>
                <a:lnTo>
                  <a:pt x="104901" y="878967"/>
                </a:lnTo>
                <a:lnTo>
                  <a:pt x="100711" y="875919"/>
                </a:lnTo>
                <a:close/>
              </a:path>
              <a:path w="177800" h="977900">
                <a:moveTo>
                  <a:pt x="155553" y="52958"/>
                </a:moveTo>
                <a:lnTo>
                  <a:pt x="116332" y="52958"/>
                </a:lnTo>
                <a:lnTo>
                  <a:pt x="42164" y="923036"/>
                </a:lnTo>
                <a:lnTo>
                  <a:pt x="61216" y="923036"/>
                </a:lnTo>
                <a:lnTo>
                  <a:pt x="135255" y="54610"/>
                </a:lnTo>
                <a:lnTo>
                  <a:pt x="156338" y="54610"/>
                </a:lnTo>
                <a:lnTo>
                  <a:pt x="155553" y="52958"/>
                </a:lnTo>
                <a:close/>
              </a:path>
              <a:path w="177800" h="977900">
                <a:moveTo>
                  <a:pt x="156338" y="54610"/>
                </a:moveTo>
                <a:lnTo>
                  <a:pt x="135255" y="54610"/>
                </a:lnTo>
                <a:lnTo>
                  <a:pt x="158115" y="102616"/>
                </a:lnTo>
                <a:lnTo>
                  <a:pt x="160400" y="107314"/>
                </a:lnTo>
                <a:lnTo>
                  <a:pt x="165989" y="109347"/>
                </a:lnTo>
                <a:lnTo>
                  <a:pt x="170815" y="107061"/>
                </a:lnTo>
                <a:lnTo>
                  <a:pt x="175514" y="104901"/>
                </a:lnTo>
                <a:lnTo>
                  <a:pt x="177546" y="99187"/>
                </a:lnTo>
                <a:lnTo>
                  <a:pt x="156338" y="54610"/>
                </a:lnTo>
                <a:close/>
              </a:path>
              <a:path w="177800" h="977900">
                <a:moveTo>
                  <a:pt x="130428" y="0"/>
                </a:moveTo>
                <a:lnTo>
                  <a:pt x="67310" y="89788"/>
                </a:lnTo>
                <a:lnTo>
                  <a:pt x="68325" y="95757"/>
                </a:lnTo>
                <a:lnTo>
                  <a:pt x="72644" y="98679"/>
                </a:lnTo>
                <a:lnTo>
                  <a:pt x="76962" y="101726"/>
                </a:lnTo>
                <a:lnTo>
                  <a:pt x="82931" y="100711"/>
                </a:lnTo>
                <a:lnTo>
                  <a:pt x="85851" y="96393"/>
                </a:lnTo>
                <a:lnTo>
                  <a:pt x="116332" y="52958"/>
                </a:lnTo>
                <a:lnTo>
                  <a:pt x="155553" y="52958"/>
                </a:lnTo>
                <a:lnTo>
                  <a:pt x="138938" y="18033"/>
                </a:lnTo>
                <a:lnTo>
                  <a:pt x="130428" y="0"/>
                </a:lnTo>
                <a:close/>
              </a:path>
            </a:pathLst>
          </a:custGeom>
          <a:solidFill>
            <a:srgbClr val="2961D1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2" name="object 92"/>
          <p:cNvSpPr/>
          <p:nvPr/>
        </p:nvSpPr>
        <p:spPr>
          <a:xfrm>
            <a:off x="6693694" y="3107484"/>
            <a:ext cx="417909" cy="3393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3" name="object 93"/>
          <p:cNvSpPr txBox="1"/>
          <p:nvPr/>
        </p:nvSpPr>
        <p:spPr>
          <a:xfrm>
            <a:off x="6816280" y="3209829"/>
            <a:ext cx="243364" cy="1313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790" b="1" spc="56" dirty="0">
                <a:solidFill>
                  <a:srgbClr val="0000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55m</a:t>
            </a:r>
            <a:r>
              <a:rPr sz="79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79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4752308" y="4178998"/>
            <a:ext cx="83057" cy="7966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5" name="object 95"/>
          <p:cNvSpPr/>
          <p:nvPr/>
        </p:nvSpPr>
        <p:spPr>
          <a:xfrm>
            <a:off x="4795361" y="3600164"/>
            <a:ext cx="0" cy="630555"/>
          </a:xfrm>
          <a:custGeom>
            <a:avLst/>
            <a:gdLst/>
            <a:ahLst/>
            <a:cxnLst/>
            <a:rect l="l" t="t" r="r" b="b"/>
            <a:pathLst>
              <a:path h="840739">
                <a:moveTo>
                  <a:pt x="0" y="0"/>
                </a:moveTo>
                <a:lnTo>
                  <a:pt x="0" y="840155"/>
                </a:lnTo>
              </a:path>
            </a:pathLst>
          </a:custGeom>
          <a:ln w="23368">
            <a:solidFill>
              <a:srgbClr val="2961D1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6" name="object 96"/>
          <p:cNvSpPr/>
          <p:nvPr/>
        </p:nvSpPr>
        <p:spPr>
          <a:xfrm>
            <a:off x="4755356" y="3571875"/>
            <a:ext cx="82962" cy="7962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7" name="object 97"/>
          <p:cNvSpPr/>
          <p:nvPr/>
        </p:nvSpPr>
        <p:spPr>
          <a:xfrm>
            <a:off x="4429125" y="3786235"/>
            <a:ext cx="417909" cy="33932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8" name="object 98"/>
          <p:cNvSpPr txBox="1"/>
          <p:nvPr/>
        </p:nvSpPr>
        <p:spPr>
          <a:xfrm>
            <a:off x="4547140" y="3885343"/>
            <a:ext cx="243364" cy="1313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790" b="1" spc="56" dirty="0">
                <a:solidFill>
                  <a:srgbClr val="0000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55m</a:t>
            </a:r>
            <a:r>
              <a:rPr sz="79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79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5557838" y="1878758"/>
            <a:ext cx="439340" cy="303609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0" name="object 100"/>
          <p:cNvSpPr/>
          <p:nvPr/>
        </p:nvSpPr>
        <p:spPr>
          <a:xfrm>
            <a:off x="5564982" y="1885902"/>
            <a:ext cx="410765" cy="27503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1" name="object 101"/>
          <p:cNvSpPr/>
          <p:nvPr/>
        </p:nvSpPr>
        <p:spPr>
          <a:xfrm>
            <a:off x="5779294" y="1878758"/>
            <a:ext cx="517922" cy="30360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2" name="object 102"/>
          <p:cNvSpPr/>
          <p:nvPr/>
        </p:nvSpPr>
        <p:spPr>
          <a:xfrm>
            <a:off x="5786437" y="1885902"/>
            <a:ext cx="489347" cy="27503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3" name="object 103"/>
          <p:cNvSpPr/>
          <p:nvPr/>
        </p:nvSpPr>
        <p:spPr>
          <a:xfrm>
            <a:off x="6079331" y="1878758"/>
            <a:ext cx="303609" cy="30360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4" name="object 104"/>
          <p:cNvSpPr/>
          <p:nvPr/>
        </p:nvSpPr>
        <p:spPr>
          <a:xfrm>
            <a:off x="6086475" y="1885902"/>
            <a:ext cx="275034" cy="27503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5" name="object 105"/>
          <p:cNvSpPr/>
          <p:nvPr/>
        </p:nvSpPr>
        <p:spPr>
          <a:xfrm>
            <a:off x="2600326" y="1600152"/>
            <a:ext cx="439340" cy="30360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6" name="object 106"/>
          <p:cNvSpPr/>
          <p:nvPr/>
        </p:nvSpPr>
        <p:spPr>
          <a:xfrm>
            <a:off x="2607469" y="1607296"/>
            <a:ext cx="410765" cy="28217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7" name="object 107"/>
          <p:cNvSpPr/>
          <p:nvPr/>
        </p:nvSpPr>
        <p:spPr>
          <a:xfrm>
            <a:off x="2821781" y="1600152"/>
            <a:ext cx="517922" cy="30360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8" name="object 108"/>
          <p:cNvSpPr/>
          <p:nvPr/>
        </p:nvSpPr>
        <p:spPr>
          <a:xfrm>
            <a:off x="2828925" y="1607296"/>
            <a:ext cx="489347" cy="28217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9" name="object 109"/>
          <p:cNvSpPr/>
          <p:nvPr/>
        </p:nvSpPr>
        <p:spPr>
          <a:xfrm>
            <a:off x="3121819" y="1600152"/>
            <a:ext cx="303609" cy="303609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0" name="object 110"/>
          <p:cNvSpPr/>
          <p:nvPr/>
        </p:nvSpPr>
        <p:spPr>
          <a:xfrm>
            <a:off x="3128963" y="1607296"/>
            <a:ext cx="275034" cy="28217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1" name="object 111"/>
          <p:cNvSpPr txBox="1"/>
          <p:nvPr/>
        </p:nvSpPr>
        <p:spPr>
          <a:xfrm>
            <a:off x="2693003" y="1674114"/>
            <a:ext cx="680085" cy="1313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790" b="1" spc="23" dirty="0">
                <a:solidFill>
                  <a:srgbClr val="92D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(37F,</a:t>
            </a:r>
            <a:r>
              <a:rPr sz="790" b="1" spc="-188" dirty="0">
                <a:solidFill>
                  <a:srgbClr val="92D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790" b="1" spc="15" dirty="0">
                <a:solidFill>
                  <a:srgbClr val="92D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182M)</a:t>
            </a:r>
            <a:r>
              <a:rPr sz="790" b="1" spc="-15" dirty="0">
                <a:solidFill>
                  <a:srgbClr val="92D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79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79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2650332" y="1478756"/>
            <a:ext cx="664369" cy="185738"/>
          </a:xfrm>
          <a:custGeom>
            <a:avLst/>
            <a:gdLst/>
            <a:ahLst/>
            <a:cxnLst/>
            <a:rect l="l" t="t" r="r" b="b"/>
            <a:pathLst>
              <a:path w="885825" h="247650">
                <a:moveTo>
                  <a:pt x="0" y="247650"/>
                </a:moveTo>
                <a:lnTo>
                  <a:pt x="885825" y="247650"/>
                </a:lnTo>
                <a:lnTo>
                  <a:pt x="885825" y="0"/>
                </a:lnTo>
                <a:lnTo>
                  <a:pt x="0" y="0"/>
                </a:lnTo>
                <a:lnTo>
                  <a:pt x="0" y="247650"/>
                </a:lnTo>
                <a:close/>
              </a:path>
            </a:pathLst>
          </a:custGeom>
          <a:solidFill>
            <a:srgbClr val="BDBDBD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3" name="object 113"/>
          <p:cNvSpPr/>
          <p:nvPr/>
        </p:nvSpPr>
        <p:spPr>
          <a:xfrm>
            <a:off x="2614612" y="1400128"/>
            <a:ext cx="746522" cy="41076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4" name="object 114"/>
          <p:cNvSpPr/>
          <p:nvPr/>
        </p:nvSpPr>
        <p:spPr>
          <a:xfrm>
            <a:off x="2621756" y="1407271"/>
            <a:ext cx="717947" cy="37504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5" name="object 115"/>
          <p:cNvSpPr txBox="1"/>
          <p:nvPr/>
        </p:nvSpPr>
        <p:spPr>
          <a:xfrm>
            <a:off x="2737770" y="1485709"/>
            <a:ext cx="561975" cy="18809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0"/>
              </a:spcBef>
            </a:pPr>
            <a:r>
              <a:rPr sz="1165" b="1" spc="64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写字</a:t>
            </a:r>
            <a:r>
              <a:rPr sz="1165" b="1" spc="56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楼</a:t>
            </a:r>
            <a:r>
              <a:rPr sz="1165" spc="-4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16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5657850" y="1621584"/>
            <a:ext cx="589359" cy="41076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7" name="object 117"/>
          <p:cNvSpPr/>
          <p:nvPr/>
        </p:nvSpPr>
        <p:spPr>
          <a:xfrm>
            <a:off x="5664994" y="1628728"/>
            <a:ext cx="560784" cy="38219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8" name="object 118"/>
          <p:cNvSpPr txBox="1"/>
          <p:nvPr/>
        </p:nvSpPr>
        <p:spPr>
          <a:xfrm>
            <a:off x="5659945" y="1614373"/>
            <a:ext cx="681038" cy="470609"/>
          </a:xfrm>
          <a:prstGeom prst="rect">
            <a:avLst/>
          </a:prstGeom>
        </p:spPr>
        <p:txBody>
          <a:bodyPr vert="horz" wrap="square" lIns="0" tIns="105251" rIns="0" bIns="0" rtlCol="0">
            <a:spAutoFit/>
          </a:bodyPr>
          <a:lstStyle/>
          <a:p>
            <a:pPr marR="16510" algn="ctr">
              <a:spcBef>
                <a:spcPts val="830"/>
              </a:spcBef>
            </a:pPr>
            <a:r>
              <a:rPr sz="1165" b="1" spc="64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酒</a:t>
            </a:r>
            <a:r>
              <a:rPr sz="1165" b="1" spc="53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店</a:t>
            </a:r>
            <a:r>
              <a:rPr sz="1165" spc="-4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165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ctr">
              <a:spcBef>
                <a:spcPts val="520"/>
              </a:spcBef>
            </a:pPr>
            <a:r>
              <a:rPr sz="790" b="1" spc="26" dirty="0">
                <a:solidFill>
                  <a:srgbClr val="92D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(35F,</a:t>
            </a:r>
            <a:r>
              <a:rPr sz="790" b="1" spc="-191" dirty="0">
                <a:solidFill>
                  <a:srgbClr val="92D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790" b="1" spc="15" dirty="0">
                <a:solidFill>
                  <a:srgbClr val="92D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164M)</a:t>
            </a:r>
            <a:r>
              <a:rPr sz="790" b="1" spc="-26" dirty="0">
                <a:solidFill>
                  <a:srgbClr val="92D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79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79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4743450" y="3157537"/>
            <a:ext cx="328613" cy="185738"/>
          </a:xfrm>
          <a:custGeom>
            <a:avLst/>
            <a:gdLst/>
            <a:ahLst/>
            <a:cxnLst/>
            <a:rect l="l" t="t" r="r" b="b"/>
            <a:pathLst>
              <a:path w="438150" h="247650">
                <a:moveTo>
                  <a:pt x="0" y="247650"/>
                </a:moveTo>
                <a:lnTo>
                  <a:pt x="438150" y="247650"/>
                </a:lnTo>
                <a:lnTo>
                  <a:pt x="438150" y="0"/>
                </a:lnTo>
                <a:lnTo>
                  <a:pt x="0" y="0"/>
                </a:lnTo>
                <a:lnTo>
                  <a:pt x="0" y="247650"/>
                </a:lnTo>
                <a:close/>
              </a:path>
            </a:pathLst>
          </a:custGeom>
          <a:solidFill>
            <a:srgbClr val="BDBDBD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0" name="object 120"/>
          <p:cNvSpPr/>
          <p:nvPr/>
        </p:nvSpPr>
        <p:spPr>
          <a:xfrm>
            <a:off x="4622006" y="3078908"/>
            <a:ext cx="589359" cy="40362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1" name="object 121"/>
          <p:cNvSpPr/>
          <p:nvPr/>
        </p:nvSpPr>
        <p:spPr>
          <a:xfrm>
            <a:off x="4629150" y="3078909"/>
            <a:ext cx="560784" cy="382190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2" name="object 122"/>
          <p:cNvSpPr txBox="1"/>
          <p:nvPr/>
        </p:nvSpPr>
        <p:spPr>
          <a:xfrm>
            <a:off x="4746307" y="3165063"/>
            <a:ext cx="406241" cy="18809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0"/>
              </a:spcBef>
            </a:pPr>
            <a:r>
              <a:rPr sz="1165" b="1" spc="64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商场</a:t>
            </a:r>
            <a:r>
              <a:rPr sz="1165" spc="-4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165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4600575" y="3271790"/>
            <a:ext cx="389334" cy="310753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4" name="object 124"/>
          <p:cNvSpPr/>
          <p:nvPr/>
        </p:nvSpPr>
        <p:spPr>
          <a:xfrm>
            <a:off x="4607719" y="3278934"/>
            <a:ext cx="360759" cy="282178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5" name="object 125"/>
          <p:cNvSpPr/>
          <p:nvPr/>
        </p:nvSpPr>
        <p:spPr>
          <a:xfrm>
            <a:off x="4772026" y="3271790"/>
            <a:ext cx="267890" cy="310753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6" name="object 126"/>
          <p:cNvSpPr/>
          <p:nvPr/>
        </p:nvSpPr>
        <p:spPr>
          <a:xfrm>
            <a:off x="4779169" y="3278934"/>
            <a:ext cx="239315" cy="282178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7" name="object 127"/>
          <p:cNvSpPr/>
          <p:nvPr/>
        </p:nvSpPr>
        <p:spPr>
          <a:xfrm>
            <a:off x="4822031" y="3271790"/>
            <a:ext cx="403622" cy="310753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8" name="object 128"/>
          <p:cNvSpPr/>
          <p:nvPr/>
        </p:nvSpPr>
        <p:spPr>
          <a:xfrm>
            <a:off x="4829175" y="3278934"/>
            <a:ext cx="375047" cy="282178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9" name="object 129"/>
          <p:cNvSpPr txBox="1"/>
          <p:nvPr/>
        </p:nvSpPr>
        <p:spPr>
          <a:xfrm>
            <a:off x="4698302" y="3351847"/>
            <a:ext cx="487680" cy="1313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790" b="1" spc="1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(B1-7F)</a:t>
            </a:r>
            <a:r>
              <a:rPr sz="790" b="1" spc="-19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79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79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3432048" y="4806391"/>
            <a:ext cx="397193" cy="10195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00" b="1" spc="6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地铁</a:t>
            </a:r>
            <a:r>
              <a:rPr sz="600" b="1" spc="7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入</a:t>
            </a:r>
            <a:r>
              <a:rPr sz="600" b="1" spc="64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口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5301043" y="4129735"/>
            <a:ext cx="397193" cy="10243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80"/>
              </a:spcBef>
            </a:pPr>
            <a:r>
              <a:rPr sz="600" b="1" spc="6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地铁</a:t>
            </a:r>
            <a:r>
              <a:rPr sz="600" b="1" spc="68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入</a:t>
            </a:r>
            <a:r>
              <a:rPr sz="600" b="1" spc="6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口</a:t>
            </a: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95095" y="174974"/>
            <a:ext cx="211788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45440" indent="-335915">
              <a:spcBef>
                <a:spcPts val="75"/>
              </a:spcBef>
              <a:buFont typeface="Arial" panose="020B0604020202020204"/>
              <a:buChar char="■"/>
              <a:tabLst>
                <a:tab pos="344805" algn="l"/>
                <a:tab pos="345440" algn="l"/>
              </a:tabLst>
            </a:pPr>
            <a:r>
              <a:rPr sz="1800" b="1" spc="45" dirty="0">
                <a:latin typeface="宋体" panose="02010600030101010101" pitchFamily="2" charset="-122"/>
                <a:cs typeface="宋体" panose="02010600030101010101" pitchFamily="2" charset="-122"/>
              </a:rPr>
              <a:t>乐天商业全景图</a:t>
            </a:r>
            <a:r>
              <a:rPr sz="18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71710" y="4806391"/>
            <a:ext cx="57626" cy="10195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02528" y="1070752"/>
            <a:ext cx="4347686" cy="3269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102360" algn="r">
              <a:lnSpc>
                <a:spcPts val="835"/>
              </a:lnSpc>
            </a:pPr>
            <a:r>
              <a:rPr sz="790" b="1" spc="56" dirty="0">
                <a:solidFill>
                  <a:srgbClr val="0000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29</a:t>
            </a:r>
            <a:r>
              <a:rPr sz="790" b="1" spc="49" dirty="0">
                <a:solidFill>
                  <a:srgbClr val="0000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r>
              <a:rPr sz="79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79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endParaRPr sz="75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75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75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750">
              <a:latin typeface="Times New Roman" panose="02020603050405020304"/>
              <a:cs typeface="Times New Roman" panose="02020603050405020304"/>
            </a:endParaRPr>
          </a:p>
          <a:p>
            <a:pPr>
              <a:spcBef>
                <a:spcPts val="540"/>
              </a:spcBef>
            </a:pPr>
            <a:r>
              <a:rPr sz="790" b="1" spc="23" dirty="0">
                <a:solidFill>
                  <a:srgbClr val="92D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(37F,</a:t>
            </a:r>
            <a:r>
              <a:rPr sz="790" b="1" spc="-176" dirty="0">
                <a:solidFill>
                  <a:srgbClr val="92D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790" b="1" spc="15" dirty="0">
                <a:solidFill>
                  <a:srgbClr val="92D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182M)</a:t>
            </a:r>
            <a:r>
              <a:rPr sz="790" b="1" spc="-15" dirty="0">
                <a:solidFill>
                  <a:srgbClr val="92D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79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79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R="384810" algn="r">
              <a:spcBef>
                <a:spcPts val="535"/>
              </a:spcBef>
            </a:pPr>
            <a:r>
              <a:rPr sz="790" b="1" spc="49" dirty="0">
                <a:solidFill>
                  <a:srgbClr val="0000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16</a:t>
            </a:r>
            <a:r>
              <a:rPr sz="790" b="1" spc="-4" dirty="0">
                <a:solidFill>
                  <a:srgbClr val="0000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4m</a:t>
            </a:r>
            <a:r>
              <a:rPr sz="79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79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endParaRPr sz="75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75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75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75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75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75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75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75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75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750">
              <a:latin typeface="Times New Roman" panose="02020603050405020304"/>
              <a:cs typeface="Times New Roman" panose="02020603050405020304"/>
            </a:endParaRPr>
          </a:p>
          <a:p>
            <a:pPr>
              <a:spcBef>
                <a:spcPts val="10"/>
              </a:spcBef>
            </a:pPr>
            <a:endParaRPr sz="900">
              <a:latin typeface="Times New Roman" panose="02020603050405020304"/>
              <a:cs typeface="Times New Roman" panose="02020603050405020304"/>
            </a:endParaRPr>
          </a:p>
          <a:p>
            <a:pPr marL="4123055" algn="ctr"/>
            <a:r>
              <a:rPr sz="790" b="1" spc="56" dirty="0">
                <a:solidFill>
                  <a:srgbClr val="0000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55m</a:t>
            </a:r>
            <a:r>
              <a:rPr sz="79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79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549910" algn="ctr">
              <a:spcBef>
                <a:spcPts val="170"/>
              </a:spcBef>
            </a:pPr>
            <a:r>
              <a:rPr sz="79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79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endParaRPr sz="75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75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750">
              <a:latin typeface="Times New Roman" panose="02020603050405020304"/>
              <a:cs typeface="Times New Roman" panose="02020603050405020304"/>
            </a:endParaRPr>
          </a:p>
          <a:p>
            <a:pPr marR="408940" algn="ctr">
              <a:spcBef>
                <a:spcPts val="670"/>
              </a:spcBef>
            </a:pPr>
            <a:r>
              <a:rPr sz="790" b="1" spc="56" dirty="0">
                <a:solidFill>
                  <a:srgbClr val="0000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55m</a:t>
            </a:r>
            <a:r>
              <a:rPr sz="79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79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spcBef>
                <a:spcPts val="30"/>
              </a:spcBef>
            </a:pPr>
            <a:endParaRPr sz="825">
              <a:latin typeface="Times New Roman" panose="02020603050405020304"/>
              <a:cs typeface="Times New Roman" panose="02020603050405020304"/>
            </a:endParaRPr>
          </a:p>
          <a:p>
            <a:pPr marR="1355725" algn="r">
              <a:lnSpc>
                <a:spcPts val="685"/>
              </a:lnSpc>
            </a:pPr>
            <a:r>
              <a:rPr sz="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28750" y="779250"/>
            <a:ext cx="6187345" cy="40082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519_3*l_h_i*563_2_1"/>
  <p:tag name="KSO_WM_TEMPLATE_CATEGORY" val="diagram"/>
  <p:tag name="KSO_WM_TEMPLATE_INDEX" val="20235519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563_2_1"/>
  <p:tag name="KSO_WM_DIAGRAM_GROUP_CODE" val="l1-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2"/>
  <p:tag name="KSO_WM_DIAGRAM_VIRTUALLY_FRAME" val="{&quot;height&quot;:308.57507874015744,&quot;left&quot;:8.475000020624657,&quot;top&quot;:93.225,&quot;width&quot;:373.3749999793754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519_3*l_h_f*563_2_1"/>
  <p:tag name="KSO_WM_TEMPLATE_CATEGORY" val="diagram"/>
  <p:tag name="KSO_WM_TEMPLATE_INDEX" val="20235519"/>
  <p:tag name="KSO_WM_UNIT_LAYERLEVEL" val="1_1_1"/>
  <p:tag name="KSO_WM_TAG_VERSION" val="3.0"/>
  <p:tag name="KSO_WM_BEAUTIFY_FLAG" val="#wm#"/>
  <p:tag name="KSO_WM_UNIT_SUBTYPE" val="a"/>
  <p:tag name="KSO_WM_UNIT_TEXT_LAYER_COUNT" val="1"/>
  <p:tag name="KSO_WM_UNIT_NOCLEAR" val="0"/>
  <p:tag name="KSO_WM_UNIT_TYPE" val="l_h_f"/>
  <p:tag name="KSO_WM_UNIT_INDEX" val="563_2_1"/>
  <p:tag name="KSO_WM_DIAGRAM_GROUP_CODE" val="l1-1"/>
  <p:tag name="KSO_WM_DIAGRAM_VERSION" val="3"/>
  <p:tag name="KSO_WM_DIAGRAM_COLOR_TRICK" val="1"/>
  <p:tag name="KSO_WM_DIAGRAM_COLOR_TEXT_CAN_REMOVE" val="n"/>
  <p:tag name="KSO_WM_UNIT_PRESET_TEXT" val="单击添加正文，文字是您思想的提炼，为了最终演示发布的良好效果。根据需要可酌情增减文字，以便观者准确理解您所传达的信息。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08.57507874015744,&quot;left&quot;:8.475000020624657,&quot;top&quot;:93.225,&quot;width&quot;:373.3749999793754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519_3*l_h_i*563_3_1"/>
  <p:tag name="KSO_WM_TEMPLATE_CATEGORY" val="diagram"/>
  <p:tag name="KSO_WM_TEMPLATE_INDEX" val="20235519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563_3_1"/>
  <p:tag name="KSO_WM_DIAGRAM_GROUP_CODE" val="l1-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2"/>
  <p:tag name="KSO_WM_DIAGRAM_VIRTUALLY_FRAME" val="{&quot;height&quot;:308.57507874015744,&quot;left&quot;:8.475000020624657,&quot;top&quot;:93.225,&quot;width&quot;:373.3749999793754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519_3*l_h_f*563_3_1"/>
  <p:tag name="KSO_WM_TEMPLATE_CATEGORY" val="diagram"/>
  <p:tag name="KSO_WM_TEMPLATE_INDEX" val="20235519"/>
  <p:tag name="KSO_WM_UNIT_LAYERLEVEL" val="1_1_1"/>
  <p:tag name="KSO_WM_TAG_VERSION" val="3.0"/>
  <p:tag name="KSO_WM_BEAUTIFY_FLAG" val="#wm#"/>
  <p:tag name="KSO_WM_UNIT_SUBTYPE" val="a"/>
  <p:tag name="KSO_WM_UNIT_TEXT_LAYER_COUNT" val="1"/>
  <p:tag name="KSO_WM_UNIT_NOCLEAR" val="0"/>
  <p:tag name="KSO_WM_UNIT_TYPE" val="l_h_f"/>
  <p:tag name="KSO_WM_UNIT_INDEX" val="563_3_1"/>
  <p:tag name="KSO_WM_DIAGRAM_GROUP_CODE" val="l1-1"/>
  <p:tag name="KSO_WM_UNIT_VALUE" val="50"/>
  <p:tag name="KSO_WM_DIAGRAM_VERSION" val="3"/>
  <p:tag name="KSO_WM_DIAGRAM_COLOR_TRICK" val="1"/>
  <p:tag name="KSO_WM_DIAGRAM_COLOR_TEXT_CAN_REMOVE" val="n"/>
  <p:tag name="KSO_WM_UNIT_PRESET_TEXT" val="单击添加正文，文字是您思想的提炼，为了演示发布的良好效果。根据需要可酌情增减文字，以便观者准确理解您所传达的信息。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08.57507874015744,&quot;left&quot;:8.475000020624657,&quot;top&quot;:93.225,&quot;width&quot;:373.3749999793754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519_3*l_i*563_1"/>
  <p:tag name="KSO_WM_TEMPLATE_CATEGORY" val="diagram"/>
  <p:tag name="KSO_WM_TEMPLATE_INDEX" val="20235519"/>
  <p:tag name="KSO_WM_UNIT_LAYERLEVEL" val="1_1"/>
  <p:tag name="KSO_WM_TAG_VERSION" val="3.0"/>
  <p:tag name="KSO_WM_BEAUTIFY_FLAG" val="#wm#"/>
  <p:tag name="KSO_WM_UNIT_TYPE" val="l_i"/>
  <p:tag name="KSO_WM_UNIT_INDEX" val="563_1"/>
  <p:tag name="KSO_WM_DIAGRAM_GROUP_CODE" val="l1-1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5"/>
  <p:tag name="KSO_WM_DIAGRAM_MIN_ITEMCNT" val="2"/>
  <p:tag name="KSO_WM_DIAGRAM_VIRTUALLY_FRAME" val="{&quot;height&quot;:308.57507874015744,&quot;left&quot;:8.475000020624657,&quot;top&quot;:93.225,&quot;width&quot;:373.37499997937545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.30000001192092896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519_3*l_i*563_2"/>
  <p:tag name="KSO_WM_TEMPLATE_CATEGORY" val="diagram"/>
  <p:tag name="KSO_WM_TEMPLATE_INDEX" val="20235519"/>
  <p:tag name="KSO_WM_UNIT_LAYERLEVEL" val="1_1"/>
  <p:tag name="KSO_WM_TAG_VERSION" val="3.0"/>
  <p:tag name="KSO_WM_BEAUTIFY_FLAG" val="#wm#"/>
  <p:tag name="KSO_WM_UNIT_TYPE" val="l_i"/>
  <p:tag name="KSO_WM_UNIT_INDEX" val="563_2"/>
  <p:tag name="KSO_WM_DIAGRAM_GROUP_CODE" val="l1-1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5"/>
  <p:tag name="KSO_WM_DIAGRAM_MIN_ITEMCNT" val="2"/>
  <p:tag name="KSO_WM_DIAGRAM_VIRTUALLY_FRAME" val="{&quot;height&quot;:308.57507874015744,&quot;left&quot;:8.475000020624657,&quot;top&quot;:93.225,&quot;width&quot;:373.37499997937545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.30000001192092896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519_3*l_i*563_3"/>
  <p:tag name="KSO_WM_TEMPLATE_CATEGORY" val="diagram"/>
  <p:tag name="KSO_WM_TEMPLATE_INDEX" val="20235519"/>
  <p:tag name="KSO_WM_UNIT_LAYERLEVEL" val="1_1"/>
  <p:tag name="KSO_WM_TAG_VERSION" val="3.0"/>
  <p:tag name="KSO_WM_BEAUTIFY_FLAG" val="#wm#"/>
  <p:tag name="KSO_WM_UNIT_TYPE" val="l_i"/>
  <p:tag name="KSO_WM_UNIT_INDEX" val="563_3"/>
  <p:tag name="KSO_WM_DIAGRAM_GROUP_CODE" val="l1-1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5"/>
  <p:tag name="KSO_WM_DIAGRAM_MIN_ITEMCNT" val="2"/>
  <p:tag name="KSO_WM_DIAGRAM_VIRTUALLY_FRAME" val="{&quot;height&quot;:308.57507874015744,&quot;left&quot;:8.475000020624657,&quot;top&quot;:93.225,&quot;width&quot;:373.37499997937545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.30000001192092896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1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SLIDE_ID" val="custom20233629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3629"/>
  <p:tag name="KSO_WM_SLIDE_TYPE" val="text"/>
  <p:tag name="KSO_WM_SLIDE_SUBTYPE" val="picTxt"/>
  <p:tag name="KSO_WM_SLIDE_SIZE" val="264.194*360.15"/>
  <p:tag name="KSO_WM_SLIDE_POSITION" val="47.2555*131.8"/>
  <p:tag name="KSO_WM_SLIDE_LAYOUT" val="a_d_m"/>
  <p:tag name="KSO_WM_SLIDE_LAYOUT_CNT" val="1_1_1"/>
  <p:tag name="KSO_WM_SPECIAL_SOURCE" val="bdnull"/>
  <p:tag name="KSO_WM_DIAGRAM_GROUP_CODE" val="m1-1"/>
  <p:tag name="KSO_WM_SLIDE_DIAGTYPE" val="m"/>
</p:tagLst>
</file>

<file path=ppt/tags/tag1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804_1*a*1"/>
  <p:tag name="KSO_WM_TEMPLATE_CATEGORY" val="custom"/>
  <p:tag name="KSO_WM_TEMPLATE_INDEX" val="20231804"/>
  <p:tag name="KSO_WM_UNIT_LAYERLEVEL" val="1"/>
  <p:tag name="KSO_WM_TAG_VERSION" val="3.0"/>
  <p:tag name="KSO_WM_BEAUTIFY_FLAG" val="#wm#"/>
  <p:tag name="KSO_WM_UNIT_VALUE" val="30"/>
  <p:tag name="KSO_WM_DIAGRAM_GROUP_CODE" val="l1-1"/>
  <p:tag name="KSO_WM_UNIT_TEXT_FILL_FORE_SCHEMECOLOR_INDEX" val="14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KSO_WM_BEAUTIFY_FLAG" val=""/>
  <p:tag name="TABLE_ENDDRAG_ORIGIN_RECT" val="576*354"/>
  <p:tag name="TABLE_ENDDRAG_RECT" val="72*44*576*354"/>
</p:tagLst>
</file>

<file path=ppt/tags/tag20.xml><?xml version="1.0" encoding="utf-8"?>
<p:tagLst xmlns:p="http://schemas.openxmlformats.org/presentationml/2006/main">
  <p:tag name="KSO_WM_UNIT_VALUE" val="1899*157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804_1*d*1"/>
  <p:tag name="KSO_WM_TEMPLATE_CATEGORY" val="custom"/>
  <p:tag name="KSO_WM_TEMPLATE_INDEX" val="20231804"/>
  <p:tag name="KSO_WM_UNIT_LAYERLEVEL" val="1"/>
  <p:tag name="KSO_WM_TAG_VERSION" val="3.0"/>
  <p:tag name="KSO_WM_BEAUTIFY_FLAG" val="#wm#"/>
  <p:tag name="KSO_WM_UNIT_PICTURE_SUBTYPE" val="b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412_2*l_i*1_1"/>
  <p:tag name="KSO_WM_TEMPLATE_CATEGORY" val="diagram"/>
  <p:tag name="KSO_WM_TEMPLATE_INDEX" val="20235412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"/>
  <p:tag name="KSO_WM_DIAGRAM_VERSION" val="3"/>
  <p:tag name="KSO_WM_DIAGRAM_COLOR_TRICK" val="1"/>
  <p:tag name="KSO_WM_DIAGRAM_COLOR_TEXT_CAN_REMOVE" val="n"/>
  <p:tag name="KSO_WM_DIAGRAM_MAX_ITEMCNT" val="8"/>
  <p:tag name="KSO_WM_DIAGRAM_MIN_ITEMCNT" val="2"/>
  <p:tag name="KSO_WM_DIAGRAM_VIRTUALLY_FRAME" val="{&quot;height&quot;:360.7000122070312,&quot;left&quot;:-15.796811023622059,&quot;top&quot;:53.55625373900407,&quot;width&quot;:409.5}"/>
  <p:tag name="KSO_WM_DIAGRAM_COLOR_MATCH_VALUE" val="{&quot;shape&quot;:{&quot;fill&quot;:{&quot;solid&quot;:{&quot;brightness&quot;:0,&quot;colorType&quot;:2,&quot;rgb&quot;:&quot;#ffffff&quot;,&quot;transparency&quot;: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5412_2*l_h_f*1_1_1"/>
  <p:tag name="KSO_WM_TEMPLATE_CATEGORY" val="diagram"/>
  <p:tag name="KSO_WM_TEMPLATE_INDEX" val="20235412"/>
  <p:tag name="KSO_WM_UNIT_LAYERLEVEL" val="1_1_1"/>
  <p:tag name="KSO_WM_TAG_VERSION" val="3.0"/>
  <p:tag name="KSO_WM_UNIT_TEXT_LAYER_COUNT" val="1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输入你的正文，文字是您思想的提炼，为了最终演示发布的良好效果。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60.7000122070312,&quot;left&quot;:-15.796811023622059,&quot;top&quot;:53.55625373900407,&quot;width&quot;:409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5412_2*l_h_a*1_1_1"/>
  <p:tag name="KSO_WM_TEMPLATE_CATEGORY" val="diagram"/>
  <p:tag name="KSO_WM_TEMPLATE_INDEX" val="20235412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项标题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60.7000122070312,&quot;left&quot;:-15.796811023622059,&quot;top&quot;:53.55625373900407,&quot;width&quot;:409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5412"/>
  <p:tag name="KSO_WM_UNIT_LAYERLEVEL" val="1_1_1"/>
  <p:tag name="KSO_WM_TAG_VERSION" val="3.0"/>
  <p:tag name="KSO_WM_DIAGRAM_MAX_ITEMCNT" val="8"/>
  <p:tag name="KSO_WM_DIAGRAM_MIN_ITEMCNT" val="2"/>
  <p:tag name="KSO_WM_DIAGRAM_VIRTUALLY_FRAME" val="{&quot;height&quot;:360.7000122070312,&quot;left&quot;:-15.796811023622059,&quot;top&quot;:53.55625373900407,&quot;width&quot;:409.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5412_2*l_h_i*1_1_1"/>
  <p:tag name="KSO_WM_UNIT_INDEX" val="1_1_1"/>
  <p:tag name="KSO_WM_UNIT_USESOURCEFORMAT_APPLY" val="1"/>
  <p:tag name="KSO_WM_BEAUTIFY_FLAG" val="#wm#"/>
  <p:tag name="KSO_WM_DIAGRAM_GROUP_CODE" val="l1-1"/>
  <p:tag name="KSO_WM_UNIT_SUBTYPE" val="d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</p:tagLst>
</file>

<file path=ppt/tags/tag2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5412_2*l_h_f*1_2_1"/>
  <p:tag name="KSO_WM_TEMPLATE_CATEGORY" val="diagram"/>
  <p:tag name="KSO_WM_TEMPLATE_INDEX" val="20235412"/>
  <p:tag name="KSO_WM_UNIT_LAYERLEVEL" val="1_1_1"/>
  <p:tag name="KSO_WM_TAG_VERSION" val="3.0"/>
  <p:tag name="KSO_WM_UNIT_TEXT_LAYER_COUNT" val="1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输入你的正文，为了最终演示发布的良好效果，请尽量言简意赅的阐述观点。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60.7000122070312,&quot;left&quot;:-15.796811023622059,&quot;top&quot;:53.55625373900407,&quot;width&quot;:409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412_2*l_h_a*1_2_1"/>
  <p:tag name="KSO_WM_TEMPLATE_CATEGORY" val="diagram"/>
  <p:tag name="KSO_WM_TEMPLATE_INDEX" val="20235412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项标题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60.7000122070312,&quot;left&quot;:-15.796811023622059,&quot;top&quot;:53.55625373900407,&quot;width&quot;:409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5412"/>
  <p:tag name="KSO_WM_UNIT_LAYERLEVEL" val="1_1_1"/>
  <p:tag name="KSO_WM_TAG_VERSION" val="3.0"/>
  <p:tag name="KSO_WM_DIAGRAM_MAX_ITEMCNT" val="8"/>
  <p:tag name="KSO_WM_DIAGRAM_MIN_ITEMCNT" val="2"/>
  <p:tag name="KSO_WM_DIAGRAM_VIRTUALLY_FRAME" val="{&quot;height&quot;:360.7000122070312,&quot;left&quot;:-15.796811023622059,&quot;top&quot;:53.55625373900407,&quot;width&quot;:409.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5412_2*l_h_i*1_2_1"/>
  <p:tag name="KSO_WM_UNIT_INDEX" val="1_2_1"/>
  <p:tag name="KSO_WM_UNIT_USESOURCEFORMAT_APPLY" val="1"/>
  <p:tag name="KSO_WM_BEAUTIFY_FLAG" val="#wm#"/>
  <p:tag name="KSO_WM_DIAGRAM_GROUP_CODE" val="l1-1"/>
  <p:tag name="KSO_WM_UNIT_SUBTYPE" val="d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SLIDE_ID" val="custom20231804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1804"/>
  <p:tag name="KSO_WM_SLIDE_TYPE" val="text"/>
  <p:tag name="KSO_WM_SLIDE_SUBTYPE" val="picTxt"/>
  <p:tag name="KSO_WM_SLIDE_SIZE" val="408.225*360.15"/>
  <p:tag name="KSO_WM_SLIDE_POSITION" val="47.825*131.8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3.xml><?xml version="1.0" encoding="utf-8"?>
<p:tagLst xmlns:p="http://schemas.openxmlformats.org/presentationml/2006/main">
  <p:tag name="KSO_WM_BEAUTIFY_FLAG" val=""/>
  <p:tag name="TABLE_ENDDRAG_ORIGIN_RECT" val="576*354"/>
  <p:tag name="TABLE_ENDDRAG_RECT" val="72*44*576*354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804_1*a*1"/>
  <p:tag name="KSO_WM_TEMPLATE_CATEGORY" val="custom"/>
  <p:tag name="KSO_WM_TEMPLATE_INDEX" val="20231804"/>
  <p:tag name="KSO_WM_UNIT_LAYERLEVEL" val="1"/>
  <p:tag name="KSO_WM_TAG_VERSION" val="3.0"/>
  <p:tag name="KSO_WM_BEAUTIFY_FLAG" val="#wm#"/>
  <p:tag name="KSO_WM_UNIT_VALUE" val="30"/>
  <p:tag name="KSO_WM_DIAGRAM_GROUP_CODE" val="l1-1"/>
  <p:tag name="KSO_WM_UNIT_TEXT_FILL_FORE_SCHEMECOLOR_INDEX" val="14"/>
  <p:tag name="KSO_WM_UNIT_TEXT_FILL_TYPE" val="1"/>
  <p:tag name="KSO_WM_UNIT_USESOURCEFORMAT_APPLY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412_2*l_i*1_1"/>
  <p:tag name="KSO_WM_TEMPLATE_CATEGORY" val="diagram"/>
  <p:tag name="KSO_WM_TEMPLATE_INDEX" val="20235412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"/>
  <p:tag name="KSO_WM_DIAGRAM_VERSION" val="3"/>
  <p:tag name="KSO_WM_DIAGRAM_COLOR_TRICK" val="1"/>
  <p:tag name="KSO_WM_DIAGRAM_COLOR_TEXT_CAN_REMOVE" val="n"/>
  <p:tag name="KSO_WM_DIAGRAM_MAX_ITEMCNT" val="8"/>
  <p:tag name="KSO_WM_DIAGRAM_MIN_ITEMCNT" val="2"/>
  <p:tag name="KSO_WM_DIAGRAM_VIRTUALLY_FRAME" val="{&quot;height&quot;:360.7000122070312,&quot;left&quot;:-15.796811023622059,&quot;top&quot;:53.55625373900407,&quot;width&quot;:409.5}"/>
  <p:tag name="KSO_WM_DIAGRAM_COLOR_MATCH_VALUE" val="{&quot;shape&quot;:{&quot;fill&quot;:{&quot;solid&quot;:{&quot;brightness&quot;:0,&quot;colorType&quot;:2,&quot;rgb&quot;:&quot;#ffffff&quot;,&quot;transparency&quot;: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5412_2*l_h_f*1_1_1"/>
  <p:tag name="KSO_WM_TEMPLATE_CATEGORY" val="diagram"/>
  <p:tag name="KSO_WM_TEMPLATE_INDEX" val="20235412"/>
  <p:tag name="KSO_WM_UNIT_LAYERLEVEL" val="1_1_1"/>
  <p:tag name="KSO_WM_TAG_VERSION" val="3.0"/>
  <p:tag name="KSO_WM_UNIT_TEXT_LAYER_COUNT" val="1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输入你的正文，文字是您思想的提炼，为了最终演示发布的良好效果。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60.7000122070312,&quot;left&quot;:-15.796811023622059,&quot;top&quot;:53.55625373900407,&quot;width&quot;:409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5412_2*l_h_a*1_1_1"/>
  <p:tag name="KSO_WM_TEMPLATE_CATEGORY" val="diagram"/>
  <p:tag name="KSO_WM_TEMPLATE_INDEX" val="20235412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项标题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60.7000122070312,&quot;left&quot;:-15.796811023622059,&quot;top&quot;:53.55625373900407,&quot;width&quot;:409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5412"/>
  <p:tag name="KSO_WM_UNIT_LAYERLEVEL" val="1_1_1"/>
  <p:tag name="KSO_WM_TAG_VERSION" val="3.0"/>
  <p:tag name="KSO_WM_DIAGRAM_MAX_ITEMCNT" val="8"/>
  <p:tag name="KSO_WM_DIAGRAM_MIN_ITEMCNT" val="2"/>
  <p:tag name="KSO_WM_DIAGRAM_VIRTUALLY_FRAME" val="{&quot;height&quot;:360.7000122070312,&quot;left&quot;:-15.796811023622059,&quot;top&quot;:53.55625373900407,&quot;width&quot;:409.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5412_2*l_h_i*1_1_1"/>
  <p:tag name="KSO_WM_UNIT_INDEX" val="1_1_1"/>
  <p:tag name="KSO_WM_UNIT_USESOURCEFORMAT_APPLY" val="1"/>
  <p:tag name="KSO_WM_BEAUTIFY_FLAG" val="#wm#"/>
  <p:tag name="KSO_WM_DIAGRAM_GROUP_CODE" val="l1-1"/>
  <p:tag name="KSO_WM_UNIT_SUBTYPE" val="d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</p:tagLst>
</file>

<file path=ppt/tags/tag3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5412_2*l_h_f*1_2_1"/>
  <p:tag name="KSO_WM_TEMPLATE_CATEGORY" val="diagram"/>
  <p:tag name="KSO_WM_TEMPLATE_INDEX" val="20235412"/>
  <p:tag name="KSO_WM_UNIT_LAYERLEVEL" val="1_1_1"/>
  <p:tag name="KSO_WM_TAG_VERSION" val="3.0"/>
  <p:tag name="KSO_WM_UNIT_TEXT_LAYER_COUNT" val="1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输入你的正文，为了最终演示发布的良好效果，请尽量言简意赅的阐述观点。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60.7000122070312,&quot;left&quot;:-15.796811023622059,&quot;top&quot;:53.55625373900407,&quot;width&quot;:409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412_2*l_h_a*1_2_1"/>
  <p:tag name="KSO_WM_TEMPLATE_CATEGORY" val="diagram"/>
  <p:tag name="KSO_WM_TEMPLATE_INDEX" val="20235412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项标题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60.7000122070312,&quot;left&quot;:-15.796811023622059,&quot;top&quot;:53.55625373900407,&quot;width&quot;:409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5412"/>
  <p:tag name="KSO_WM_UNIT_LAYERLEVEL" val="1_1_1"/>
  <p:tag name="KSO_WM_TAG_VERSION" val="3.0"/>
  <p:tag name="KSO_WM_DIAGRAM_MAX_ITEMCNT" val="8"/>
  <p:tag name="KSO_WM_DIAGRAM_MIN_ITEMCNT" val="2"/>
  <p:tag name="KSO_WM_DIAGRAM_VIRTUALLY_FRAME" val="{&quot;height&quot;:360.7000122070312,&quot;left&quot;:-15.796811023622059,&quot;top&quot;:53.55625373900407,&quot;width&quot;:409.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5412_2*l_h_i*1_2_1"/>
  <p:tag name="KSO_WM_UNIT_INDEX" val="1_2_1"/>
  <p:tag name="KSO_WM_UNIT_USESOURCEFORMAT_APPLY" val="1"/>
  <p:tag name="KSO_WM_BEAUTIFY_FLAG" val="#wm#"/>
  <p:tag name="KSO_WM_DIAGRAM_GROUP_CODE" val="l1-1"/>
  <p:tag name="KSO_WM_UNIT_SUBTYPE" val="d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629_1*a*1"/>
  <p:tag name="KSO_WM_TEMPLATE_CATEGORY" val="custom"/>
  <p:tag name="KSO_WM_TEMPLATE_INDEX" val="20233629"/>
  <p:tag name="KSO_WM_UNIT_LAYERLEVEL" val="1"/>
  <p:tag name="KSO_WM_TAG_VERSION" val="3.0"/>
  <p:tag name="KSO_WM_BEAUTIFY_FLAG" val="#wm#"/>
  <p:tag name="KSO_WM_UNIT_VALUE" val="30"/>
  <p:tag name="KSO_WM_DIAGRAM_GROUP_CODE" val="m1-1"/>
  <p:tag name="KSO_WM_UNIT_PRESET_TEXT" val="单击此处添加标题"/>
  <p:tag name="KSO_WM_UNIT_TEXT_TYPE" val="1"/>
  <p:tag name="KSO_WM_UNIT_TEXT_FILL_FORE_SCHEMECOLOR_INDEX" val="14"/>
  <p:tag name="KSO_WM_UNIT_TEXT_FILL_TYPE" val="1"/>
  <p:tag name="KSO_WM_UNIT_USESOURCEFORMAT_APPLY" val="1"/>
</p:tagLst>
</file>

<file path=ppt/tags/tag40.xml><?xml version="1.0" encoding="utf-8"?>
<p:tagLst xmlns:p="http://schemas.openxmlformats.org/presentationml/2006/main">
  <p:tag name="KSO_WM_SLIDE_ID" val="custom20231804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1804"/>
  <p:tag name="KSO_WM_SLIDE_TYPE" val="text"/>
  <p:tag name="KSO_WM_SLIDE_SUBTYPE" val="picTxt"/>
  <p:tag name="KSO_WM_SLIDE_SIZE" val="408.225*360.15"/>
  <p:tag name="KSO_WM_SLIDE_POSITION" val="47.825*131.8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TABLE_ENDDRAG_ORIGIN_RECT" val="351*364"/>
  <p:tag name="TABLE_ENDDRAG_RECT" val="28*40*351*364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ISPRING_ULTRA_SCORM_COURSE_ID" val="D653DDB1-79C7-40FE-B03A-3A1FB62B0B5F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BSiw0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UosNI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BSiw0i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FKLDS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FKLDSG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FKLDS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FKLDSCPzQztyAAAAcgAAABwAAAB1bml2ZXJzYWwvbG9jYWxfc2V0dGluZ3MueG1ss7GvyM1RKEstKs7Mz7NVMtQzUFJIzUvOT8nMS7dVCg1x07VQUiguScxLSczJz0u1VcrLV1Kwt+OyyclPTswJTi0pASosVijISaxMLQpJzQUySlL9EnOBKp/tmfJ8ya5n09qfr9ivoJGcX1CpqaRvxwUA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BSiw0iNMDbvXAgAAJAgAAApAAAAdW5pdmVyc2FsL3NraW5fY3VzdG9taXphdGlvbl9zZXR0aW5ncy54bWy1Wmtu48gR/r+naChYYAME1oN6OdAooMiWTYxMaUXankkQCC2xbREm2QrZ0owW+pF/uUCQEwRBzhAEyF3yY/caqW6SFilLMmlPxLExrK76qrpe/ZB70ZMbaOuIM9/9iXCXBRbl3A0eo/53CPUWzGPhJKQR5VF1T7l3A4d9MYIHJmhAjTgJHBI6mhiN+jU0lB/U7ahdvQtvzUGzgTpN3MBdpOOWBmOXin6paDCmN+par3oAEeOGdEEDfhy1V82NvhQwgoiG3Agc+rWv5LmzQ/kZXIXEcYEv6reb4tmlWnd6UzyoWW91WnjXUBVFaSOtpdf12q7TueyodYRrzVZN2Q26DaWhoHqrVb9s7+qdRkuBt+FlG1Ca+LKNmp1ms6HvGrgB0khVB3pD23WUy3pdBW24e6nthsNBp1ZD9Xpdaeq7VlsZDmoIuBXAUJWucKCiKwOlvVMHar2roKE2HAybO6zjttZC3QZu12q75mCg1Gp75+5nl3XXnlp4Oqk7XwE8GoKjoyK3qkeSq7dYhyEw29RfeYRTFBCffqj8/O+//vL3f/38t7/88s//oB8WbLX9dSVJUJnMKXtqV54aE4EswPpHsHpVOZKySbuyhZGlI9f5UJmvOWfBxYIFHIy9CFjoE6/S/1WcO8nMikiyDQ3LyD2QBd2r68hPUbFEF+QzPOeEFsxfkWA7Yo/sYk4WT48hWwdOITOX2xUNPTd4Au7aZUfDZxV5bsQNTv2cfbgrnuJiK+hXERXmtbF4Ckl6ZE69VGNNfkrI7VW+7pED0Y0buVyKqnXxnBNdkUeaD0BXFc95mQC05KPWEc/rQpx+5cCuiPJvnGX3yJaGeSVxuzwrxVbrVdl8WoXsUTg7L/d6oJ/lPAbdJ3gUFtbEU0hITFAoLBSlxG1y/voBY/J62Et6PmiB4GabS0KSkJPBTBvfTFTz82w0vhrPBsZVpa/FVYlEWX73Q6Pd/VpvtaF1JYIFoawbdTTKgyEJ1qoVwzLt6Xg0A0A8mpn4k13pi9+lRce39sgwcaWf/Kc0wGSK7yp98buI6O10ik17Zo0MHc8Ma2aObemXEbaxXul/Zmu0JBuKOEMbl35BfEkR9Gc3pCjyXEcOiJ7tBmtaQJ8+vlENczbFlj01NNsYm5W+xcJw+xuJTNZ8CdmzJBFy3IjMPepItZAjclz0F9AuN2gI/vGlC5zMJ25wUUT7VL03zKuZPR6PrBk29ZRS6ePAQXpIhKbyQFPVwlPACAks5G8Tn8nskwhI9bzSINfG1fUIfmxhyLX7uPTgh7/BmgmGkExoUEAQEgdPIess63481YUPQSEiaEWi6AsLnVzSZENXANswtTGkpmZn8G0Bk2JD4N1gAalDF7wA3g22LPUKzwbjT5DjUJvjkkLjj1CSH0sKfcYW1BC2CoiZ6p1xpYqKEGWYFkhagwsi8t3bIrJYgJzw5sZl6wgowsNQJrIao4vSmiz84y0E0lBHJ6o9BgZny7dHd0PBlNCBda6ALmhDGtZFdv14a/x+NlSNEdZnkG76+H5myy4plPpkiwLGEXE2JFhQNKcLsoZK2MKY4zpyTERemvCntfsTIjzpP98nrcvU8afv32BSruEdsQw2zKAM9ikr/pp24bZkBm80ROT6SSuKOODNJlgaNtWpMf42IYpcf+3FXfpbBOrZuLLBetWO9/ureNj+D8ZYcQseGNDRBi4rJYRhJRZLDiyeXilBwxyCukncz6HhiyNqKQBznGCYDL0D5g48lzPkDjxaDuIeDyzDhs3WPZ2L40cBYVmrcdSOx1scEj0KJ/TnUp3TBwb7JY+STbyRgbVLhr9IlDNbpdzSYhv2CAw3AfMxTipA9VxfHKKKwd7e4NQV8WqQm889W3uOrG7PfZIrAvh57dOX+7CHkPmS6pEozet4UfrdOw2JpziN9U7KbSCeC7RwrDL1+a6IWVidatczTTU1LE4Uop694nJQHcInI9uajdSBQIAy8QlfLGEVfhAHveJY8YlAx0MV8JLJW5SEi+V///yP4jAH9sRUlFB/WxYHil90TfyM9weTcRr9sQCOrQ7yovKloGByoEpFi5+vbAMS9JscWUi8LPnMF3dchVRDCSRhVG1b1a5voEosWRRsHcJesCTIjTr9CI1P7vUr/RsSPkHjtBnzygJJz4vc5KVt2B9x19xzA1pS/N0rkZi8bUxmqq7Lsz/UqOcunuLl14EDTHLPhzz2WAZPu1ZN6M4HkNRxeXlMubilXQtaQvy+bwibo2vdM2F/o+IR6OE8d0ET8JB5E3G19fIuFxjETRykcZ+H4kifvmU5oiX7ksSu/0C8CNiypEPWCdgwEZvFBDJPO+SeitpxsrgJ5ZDxjnmwLmjxdDLQefqhlKYN5NVvVsEz7YXlcMxKhjKm74mH/Cb9yl/wZ4iH/JZYU8Zwrntp0+FQVjS9jxuQMEsvEjvgoYHsUglP+pbnERaMxL1slJlIQshz+syhfbk22q5Pk3IWtKzB1RMW94Ln7cuNkJlv5bQj8b1DbmCfvtXz+dvjLvfo6eSW84ASzLpavh+rgITnWAnE3x8cOiOmIr5d0Q8VOIiQxVJ0+qiCEowPFeHO+CuaU3KrtJ+JdpaRlNacF/VlP5ftvJTKQHTxcqpYXOznhXrVF37qVc9FqJfAng5gsPbnNMSQAy50uSRCeWKWfZlehd3JHemB3InRLABfAnYAZ6S0EjKEXGLJbVVaLfFLdhz2ltz16IamrSpDyDjn/Px7EVTH+eRW+Yg+8Gx6J5TSVZD0un0u5ntghn5SSp7IskoORkoWHSfzSM7+SLdKF5+9jUeWo7RNi3TPdmjGD6JePaIKeE95v1fNLrPQo158zXpIA1HAO/lHB/8DUEsDBBQAAgAIABSiw0hyCctNChIAACg+AAAXAAAAdW5pdmVyc2FsL3VuaXZlcnNhbC5wbmftm3tYktnWwCmTMS8z1Whk3rrMHGa6oJaZmohpnmo0rcbKKRQnnZqiREXzCqhpZZjMZKUnBdNKLVOjMvEGXkImUel4CU0FlRQFFRUBEYEPv3HK7zln/vj+h+fh5Xn32vtda+39Y++13mfv1KPeB430N+oDAACjw4cOHAcAdEAAwMpUPaCm5O2+zmrNzwr08YNugNI28zHNzarz+4/sBwDIBIOFn3U196tDD/2EBgC+bFz8rmCgioIBAGjt4QP7faMDJvp98MHn5cABuRcWAEs4U59C+X38QISJrq6HR2fKN0lrjJOqbn6XT1m9JSvlB+PkG4ar1mYcsduUNb6OZyXgdyxwBlvIT1mOJ6K6IiRoI7sML+XYUzHcHzOpKKlQ1IfM8IlRnJ7a6SazanZA3MQIb7Dxuou5DnBDYMKKpUt0cGBwSrPRXasCnGWaWi5EqPWN7Axt6gA6S5fnb12Hb0zz/wGvkbw/kz1Zd/OaicXyB2wAbvPpzP1CVCsjBW4m7vrcsK7uMHDbKeci2Q+HicfBOsuemXP2QTj9Kkw1TWhIudMMWCYCmxbBpwfuRAy9bt+5vIWhTkNKcuxxN8nZIXryX5oDXSlrtiXrLzMmH/gMDjDRfVz5Dv6pLcZID9SQElr/WY3rm4TQFcdX3b6Wj3L/WXqOtSSRwvVM3HSXaT2mcxKScDOpHf4r5C8ViVRgssGgG+Wz+4GbzrpSAN+vPOz+74o8m7iX55ckcZBk/bykT7USEotWbAe5euy/ALEDfTIEoXErdDN8WW+vsd0ETzBOfJQ32ns0q7Zn95+SBCjILeXochc6E+4aPMh/YAe6b/CXigdlKzSWrYEsG5sbG9ZAXG+6th+dvfxdC2fc9E9JHckgz61ouQsX65p1jx47et+g9ZP/79gJGsv0QMsG4YChHmiTx6YL383bG59DSZckgayUo5t9l7uwJ3B4ZdF337WmjHzyfxSpGStIssGysdqi6cnftvxmZ4wx03+5N25J8pzvVrRm23IXNj4PX+FrfGfEDf3J/9k9mzSWNSwfq7U6DbqH1h7aeJNqlNKTDV2SdKM3++qZLHfByK8SsE3/B3Re5ScV8xsXLRtcPlY3VgyufKT3jZEH91rDeCtpSTJeqcVNi5sWNy1uWty0uGlx0+KmxU2LmxY3LW5a3LS4aXHT4qbFTYubFjctblrctLhpcdPipsVNi5sWNy1uWty0uGlx0+KmxU2LmxY3LW5a3LS4aXHT4qbFTYvb/we36KnJatFkvANw+Qbt0KeLNddBTP8DTKc9w1W1BZ/2S1Owf2vgBYqqoN6w9belqt5/S0BhAbyCfedTKRv1t+AZsbl2WXmmSxvC6578l64eKAqdlvaiRAHx0/R+NAtaoWg+RX2hmC2EYfgugrAuXjHjJ4Ks03hEett5yZSIPTZQWTWej0Fa/Ug0e88g4BZ4R/jXJQtCe54UCeP613AqWYS91/F7ufFomZyFU7WlpPZeO0WosIxig1axeve6L+l3eF8nLKNhzzM//ujNES48J/W2hz0RwnsrRfd5xz0W7vNpEfEjmagvQdY1Uw0ndPFhocIwFNQBWap+aKX89ZQVslTRw8JekX1AlilZkTilECGiyltRnPh4WTXXPxKBdMkV7sBtlTdaqaZGu9Xj52Fx490+/OPsfRHOyHNBWJyil2tZzXlfabnr9py5J2G4GKEUTL7mxzwtnL1Z2PX2F25hW8uERRBwQ1G4tJTq+Uvr6tn2SKqYKNpBiuqKvDfJP21d1lNgMNc6OHQ64wx0chYfTJyqFWFE1Y5kOJrrA5V0quFlSYeVccQ/3jO+cJlKzKax+3KFOap8BIPq5mEh9sHOZOxV+zPK3RqyPPyleV9hRgNtnvV2RQpeR9baZoYfA49vfdSJs269lPv7dLe33LwCei+2VGLePFM5Toyjdwg+jiEMPO39JzfsfsdyvevGcha31ELJlomBb6XlwOvlhOpzOX1uzx3hzzAPoqZjPaNfwwPAQZFbfsKVrQaVnyWLPr64Lxhb3f9rZoXzejZ0UheXfC1s4Wl5mesxNcy7ifGLyTfIkxK1iR6j5Z8OpuztXwV9W+z9vnC7qQinVsiAd8J63f+ZrjSXmDf90HOZ8JgknoovDQ1LNWGhS7zn550mhcwwdN8i9uUoCYTEemzVcbtrll+Nl516GeD0JdIaBElfeAvgTWxFNroSc9q4V16iDp2EQGRnnTkX7YjuxGS2muWOIEYQTqTop2519Q3M4mCjizLm5dve+OU5zdJj/viDnPvQBeHoH7tja8IOKLXcepuiNGrRgGfepJmcfmk4gpleHtTqynGtBakhpFW5PNudckcGvwYpq7yifttOfspMwW9tpDtQkI0eexrFMh7rC1/wq4cWiN3ObMcJegR3/J+UrNxffRrpVJtdsueieU+w6HpaGiNinO+n8Ltnyf2eA5FsiW0OiujtoJLMYQxCoiLoAWcLOlf2UwsNvLOntlP2HKyMEUwc82ScbR1uoKc00KmydsKKE6NFTF08k2rDLQ8N++NGKFl10L8s5t9oIhNLdOSk79Vhnx9wQQVyolbSgmcP584iZsRsQq+/k6VnpgEIpAeSXClyV+za5tfJubUnG5N5bWzmsvWA5H3BhQfZk5VFuFyV8fMxEn4srLSCfAS3srsbfUxtL0WlCbmv+UP2Wwux6eUEejPdHkblmFtr5iYCMAArH7ZHXX+RF4eLkTVvL8sxtiH5UbpbVV4/9lzOJN7mtE1veT5y+ViF8gbLKbUk1BZ72ldZK2J0kXjkKBrLqS2yASZleXHvnazPHzk+iFpVt9a+wKyqsOKJ4l/AG/q6Hb0tjU2zc9amppt/ZfKzQkYDxH6TpylzmkmCKjOD17qYx1qMhnwQR71gAnQKNzjIfKT7hs0ncyr8nc7xF/qipqk+ytVpDfTU7SAklkXPq6hOq3DvGu4glNP2Bo3h64eZ3GCBH7s3XRCUnBrWJ0jGwk9uX8fjFppVHZzawM5uC1mVWPXMjXEZlnph7DJa0v0am07Oq7aU3WeEt3HR5GH6y4BO1QIfxo0wVISA4TuqpeWiDbZ1dbZAbzn55Qm9VhhVViuCxlqUiWw7mLj5jtxJqqQENUHCSHsYAUJZv4+y9yvs1NXsqJg0NQmHK1I8ZQpEO7loQZUn46JQ2SURkjvROZwrzk2xlhKRJOdLKLeqJh3h7wJNl4giaZoi5cy7CQJ0PW+a9ELtRnGwhe9IjKgERQM5/ko3hHWNqEbc9pDOlN88p6SFDiKb2cY6hh+NOuMmCI6plhX/ogmDF9QO9aVsmTvO0iV+bhRtVeV911tS2SS7IffZvMBEqMLRHWFD1OHKHTEfwhFinq3RvsgGBK6JdmvLZS66VPFk4ARO4Ejgn9n/UJXGC5t6oJIluYsAfor49H7cYryET8WM4duG5SC54ooXKm5z9UTKMUqgkIrZGe3ixfXQKaPOCw7XnzWG8ZKjXgk7MgbWQgrANSarOLHCEoZb/ay9ghq1MBlFq65URZx4MFmo8q3zixtyruW0e6VXsqZrS0hcijIvNKxXSejtFJcm2DZ0OR+4xdtHrLclxGGzX5AXFwUDUAP9nN2Z3yupqILCZDz5uK06jot50bRx8bhUv+tQofuEgW7QnryAMlkKfl6GUM1kEsrlnoNnX8k7Nh3TuNbZm5bumBewC92C8ca/XFuUvhokqWSEmW+3UJz8ps0E0tzUPr0Wkpzaeuh1frhywnpcpsxaDfLqi+KRrHjsSwNZGXz55abm/cSP7xl6Rl2vfBo9iJsImJViYZrJb5jtHzq+FpA/2EqRaRmiINzPwvbxdEeXrd90BRUH2UjxnTTr2p0XqfM2K0/0X6latwsD5+uDJI730gmh5M3whTEf3AeMZm2irrBVFuGKma8tL7FlrYXFKwaTlKVSKEpaVl9nC2YpNNPIURv7rYQM7lpDQVVku79iZwFq2lQdAO7uIIw9faP3rUQW7elbe3m0m0+2exg0GZWMn64RxliersyCsWMDOliOmH2deRXQ1SA17Xv0zVAVR+CeabF7ICz7W2fejP6XKZKvc+feTCIRig+TZty5piCrxY6MslJ0M0JKtwbPNZHfn+ALV4Oo3k4KWZ+cJgSuo92Ko4bbqp8cEVd43Pp6Qp46296bL1C8jXgojvbsXABvu+yIgN9n3VNsZBNdCGSf4JqSC9RwcoTaxKvpqYcSqv7eV3w377GiNzymx8/J5SRk/UmISiWjiUjY+TF/3RtJsaM8OT+XVuntXxHyUlJXTUXZEw1z1kEKrDuD3i68U0Y6FZCK2WuAGw6ZRo89zkwPUcqIXqK4W5wK/tka4gVVR/77Sz+QShPMY4vffcgYfcyjSLEjHvJoy4671zEofNWECkk/t+ruhaL7aj0uugR+59Zj3lb4jmT86cdzLedd0MjnWcD0qpD+c8LEKAzX2MnUT9HgfP8ZOdwRl7ceEt8fMV81DY+hPUrkk+ImHyWQXw2FjhZ63GIr/j1iFXum0zk0zQRfpYqXBE3IcspFl3picby4rllbgtXmamt4C3f9CTViMI+z+UeUhVmcvQDLEJPUwc/QyfhdYWn7YTsvrrMXgG519RJDzpC7o3oOusz83r8YQ/Rr1uM4q1NXDLFzjVacGmUrYzDoqHUoo4bihXo5nBIzXw2R9pcGZJXAHcacuh717n5TxwNysIqJgzTPn5lIKSWEuIZ75TaC6ylwEueO+oKZQRlR/Wzq1xPTqA7GCTCHxyXI+9d3KE6/+M3JUiItWmsucBFGW8RSI2uehhYz+airG2W7Mdu7HaiFwJJpOLL8sdcOC82iZADKCD1mVo4k0J1dO0NxkmJEf3wa945DbVsmdfZxP4g6pVs/1JxE17uaRA+nOI3Qh7tDj1lf4lVEGIC8AT7lfKmh7XOO65DM3xy9RfUI9TL442EYFTwtR8QM332Y5GHBBK+HkN4knm4QT2si0RHG1SNX3R/T5TcPKHtnncovzQ5+hfPTBMiTE/p/tLPb2ocz52MRseYQBO72oJ/jScNZu6khvDVpVlrkWcsBw1i3JR/5VdcUsYMpoPQv1zfQL6npP2riOFjx+uscgR2if27gC9h3i5E5PRF6JDPW1n8eODhDAnuOhEwaXto91bKb9Up/g6cLRAIdh8ST5seOMqgWF80PbgdlZGwezOeT1moQi0PhnaS6V8bMkpkVxECHgHSQDtSoRj6SDZ6gOUj3LBzuD3krz4iF+wyJqap5IbjktF9lVvkzBWf9ibgdI8UgMQbEWR/Zn3eA4oCjOEgrCkJifi5hkWeNGoahPnda+vtMu0MecNC04T1z98uqP/Lu5/beY6hmmNYHqQTNX39V2vzvLxT2EeohEC3a2EZA46NSnxr1S7ZeUL4qEhqaNtDljR61ODTToM+WDZVA8z25cDhV+fGNLbplAyVEJzN6wmVE4oLJ/rZwjBUFElnLoRFoCuWATkz6VWpB10IrCosWk+QlsJtSTZw+OqngqqmhYSlxEKxmTuP0YtY9eTf7xAcj+PgPXp/nuETinxu02BVligOMhRZCItPMQSJD5PByIDG5SKxO5NDeLLAVep6arsSsv0611CQWyCNk5Nc9fBdZJZ3bBjWykpypEtoHTEHUSfwsBNu2TBZG4mX79p8fguY7+2eCxbusgZCggb7ho/MHYoTKEkdYzXs0dw9jyHy4byQ07NYfr80peznRQafirKlzdGtOVdL0gpjFhReWnqmY3hL1L5Ajoyfs3P8mTAMvgE/rKt9HlfZdSaqVLkxtZGHYQDz6Djq70QOzP7c4EY7e9DqAn3XyZYPbBK2o4monV1xxGKPJTGgx24/4/8MPLtVt22vMyP4zhWWaUQrQtD38m2dYX1XD1DsR6IMp+J25A/fLFO2e1hOCU81sQhER20nr+oW90OcsZdJs9o2kOy4lYn1ROhoKEfOR3C9E8piwoE953SGzxYRwu81/vtl4/GOZouPR59zx/EA9TDX9FThzJfD/nA4OXjwdjFOJc8H9qQdiMKntLS1pn7PGy4tStSZM+q9nhwNlXNhJ62/YEeGROC/bT28NDH1JRbC9g/mqBSFC7fT9k7qOLwg/Ze/5fFTZ5qjj2YUYY4jASqUU4UScOBF0c+PtDcvt6rv4INx9+PpYrlrH79f0GbuYaBpA8zns4X2g1C0w6X8AUEsDBBQAAgAIABSiw0jXo5xjSwAAAGoAAAAbAAAAdW5pdmVyc2FsL3VuaXZlcnNhbC5wbmcueG1ss7GvyM1RKEstKs7Mz7NVMtQzULK34+WyKShKLctMLVeoAIoBBSFASaESyDVCcMszU0oybJXMzcwRYhmpmekZJbZKpuamcEF9oJEAUEsBAgAAFAACAAgAFKLDSBUOrShkBAAABxEAAB0AAAAAAAAAAQAAAAAAAAAAAHVuaXZlcnNhbC9jb21tb25fbWVzc2FnZXMubG5nUEsBAgAAFAACAAgAFKLDSAh+CyMpAwAAhgwAACcAAAAAAAAAAQAAAAAAnwQAAHVuaXZlcnNhbC9mbGFzaF9wdWJsaXNoaW5nX3NldHRpbmdzLnhtbFBLAQIAABQAAgAIABSiw0i1/AlkugIAAFUKAAAhAAAAAAAAAAEAAAAAAA0IAAB1bml2ZXJzYWwvZmxhc2hfc2tpbl9zZXR0aW5ncy54bWxQSwECAAAUAAIACAAUosNIKpYPZ/4CAACXCwAAJgAAAAAAAAABAAAAAAAGCwAAdW5pdmVyc2FsL2h0bWxfcHVibGlzaGluZ19zZXR0aW5ncy54bWxQSwECAAAUAAIACAAUosNIaHFSkZoBAAAfBgAAHwAAAAAAAAABAAAAAABIDgAAdW5pdmVyc2FsL2h0bWxfc2tpbl9zZXR0aW5ncy5qc1BLAQIAABQAAgAIABSiw0g9PC/RwQAAAOUBAAAaAAAAAAAAAAEAAAAAAB8QAAB1bml2ZXJzYWwvaTE4bl9wcmVzZXRzLnhtbFBLAQIAABQAAgAIABSiw0gj80M7cgAAAHIAAAAcAAAAAAAAAAEAAAAAABgRAAB1bml2ZXJzYWwvbG9jYWxfc2V0dGluZ3MueG1sUEsBAgAAFAACAAgARJRXRyO0Tvv7AgAAsAgAABQAAAAAAAAAAQAAAAAAxBEAAHVuaXZlcnNhbC9wbGF5ZXIueG1sUEsBAgAAFAACAAgAFKLDSI0wNu9cCAAAkCAAACkAAAAAAAAAAQAAAAAA8RQAAHVuaXZlcnNhbC9za2luX2N1c3RvbWl6YXRpb25fc2V0dGluZ3MueG1sUEsBAgAAFAACAAgAFKLDSHIJy00KEgAAKD4AABcAAAAAAAAAAAAAAAAAlB0AAHVuaXZlcnNhbC91bml2ZXJzYWwucG5nUEsBAgAAFAACAAgAFKLDSNejnGNLAAAAagAAABsAAAAAAAAAAQAAAAAA0y8AAHVuaXZlcnNhbC91bml2ZXJzYWwucG5nLnhtbFBLBQYAAAAACwALAEkDAABXMA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HG000770"/>
  <p:tag name="commondata" val="eyJjb3VudCI6MTQsImhkaWQiOiI3NjcxYWNmODQzOTRhYzA4YTQ2Nzc1MDYxNDNjNTdiYiIsInVzZXJDb3VudCI6MTR9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i"/>
  <p:tag name="KSO_WM_UNIT_INDEX" val="1"/>
  <p:tag name="KSO_WM_UNIT_ID" val="custom20233629_1*i*1"/>
  <p:tag name="KSO_WM_TEMPLATE_CATEGORY" val="custom"/>
  <p:tag name="KSO_WM_TEMPLATE_INDEX" val="20233629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.xml><?xml version="1.0" encoding="utf-8"?>
<p:tagLst xmlns:p="http://schemas.openxmlformats.org/presentationml/2006/main">
  <p:tag name="KSO_WM_UNIT_VALUE" val="1770*218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d"/>
  <p:tag name="KSO_WM_UNIT_INDEX" val="1"/>
  <p:tag name="KSO_WM_UNIT_ID" val="custom20233629_1*d*1"/>
  <p:tag name="KSO_WM_TEMPLATE_CATEGORY" val="custom"/>
  <p:tag name="KSO_WM_TEMPLATE_INDEX" val="20233629"/>
  <p:tag name="KSO_WM_UNIT_LAYERLEVEL" val="1"/>
  <p:tag name="KSO_WM_TAG_VERSION" val="3.0"/>
  <p:tag name="KSO_WM_BEAUTIFY_FLAG" val="#wm#"/>
  <p:tag name="KSO_WM_UNIT_PICTURE_SUBTYPE" val="b"/>
  <p:tag name="KSO_WM_UNIT_FILL_FORE_SCHEMECOLOR_INDEX" val="5"/>
  <p:tag name="KSO_WM_UNIT_FILL_TYPE" val="1"/>
  <p:tag name="KSO_WM_UNIT_LINE_FORE_SCHEMECOLOR_INDEX" val="1"/>
  <p:tag name="KSO_WM_UNIT_LINE_FILL_TYPE" val="2"/>
  <p:tag name="KSO_WM_UNIT_USESOURCEFORMAT_APPLY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519_3*l_i*563_4"/>
  <p:tag name="KSO_WM_TEMPLATE_CATEGORY" val="diagram"/>
  <p:tag name="KSO_WM_TEMPLATE_INDEX" val="20235519"/>
  <p:tag name="KSO_WM_UNIT_LAYERLEVEL" val="1_1"/>
  <p:tag name="KSO_WM_TAG_VERSION" val="3.0"/>
  <p:tag name="KSO_WM_UNIT_TYPE" val="l_i"/>
  <p:tag name="KSO_WM_UNIT_INDEX" val="563_4"/>
  <p:tag name="KSO_WM_DIAGRAM_MAX_ITEMCNT" val="5"/>
  <p:tag name="KSO_WM_DIAGRAM_MIN_ITEMCNT" val="2"/>
  <p:tag name="KSO_WM_DIAGRAM_VIRTUALLY_FRAME" val="{&quot;height&quot;:308.57507874015744,&quot;left&quot;:8.475000020624657,&quot;top&quot;:93.225,&quot;width&quot;:373.37499997937545}"/>
  <p:tag name="KSO_WM_DIAGRAM_COLOR_MATCH_VALUE" val="{&quot;shape&quot;:{&quot;fill&quot;:{&quot;solid&quot;:{&quot;brightness&quot;:0,&quot;colorType&quot;:2,&quot;rgb&quot;:&quot;#ffffff&quot;,&quot;transparency&quot;: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TEXT_FILL_FORE_SCHEMECOLOR_INDEX" val="2"/>
  <p:tag name="KSO_WM_UNIT_TEXT_FILL_TYPE" val="1"/>
  <p:tag name="KSO_WM_UNIT_USESOURCEFORMAT_APPLY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519_3*l_h_i*563_1_1"/>
  <p:tag name="KSO_WM_TEMPLATE_CATEGORY" val="diagram"/>
  <p:tag name="KSO_WM_TEMPLATE_INDEX" val="20235519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563_1_1"/>
  <p:tag name="KSO_WM_DIAGRAM_GROUP_CODE" val="l1-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2"/>
  <p:tag name="KSO_WM_DIAGRAM_VIRTUALLY_FRAME" val="{&quot;height&quot;:308.57507874015744,&quot;left&quot;:8.475000020624657,&quot;top&quot;:93.225,&quot;width&quot;:373.3749999793754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519_3*l_h_f*563_1_1"/>
  <p:tag name="KSO_WM_TEMPLATE_CATEGORY" val="diagram"/>
  <p:tag name="KSO_WM_TEMPLATE_INDEX" val="20235519"/>
  <p:tag name="KSO_WM_UNIT_LAYERLEVEL" val="1_1_1"/>
  <p:tag name="KSO_WM_TAG_VERSION" val="3.0"/>
  <p:tag name="KSO_WM_BEAUTIFY_FLAG" val="#wm#"/>
  <p:tag name="KSO_WM_UNIT_SUBTYPE" val="a"/>
  <p:tag name="KSO_WM_UNIT_TEXT_LAYER_COUNT" val="1"/>
  <p:tag name="KSO_WM_UNIT_NOCLEAR" val="0"/>
  <p:tag name="KSO_WM_UNIT_TYPE" val="l_h_f"/>
  <p:tag name="KSO_WM_UNIT_INDEX" val="563_1_1"/>
  <p:tag name="KSO_WM_DIAGRAM_GROUP_CODE" val="l1-1"/>
  <p:tag name="KSO_WM_UNIT_VALUE" val="50"/>
  <p:tag name="KSO_WM_DIAGRAM_VERSION" val="3"/>
  <p:tag name="KSO_WM_DIAGRAM_COLOR_TRICK" val="1"/>
  <p:tag name="KSO_WM_DIAGRAM_COLOR_TEXT_CAN_REMOVE" val="n"/>
  <p:tag name="KSO_WM_UNIT_PRESET_TEXT" val="单击添加正文，文字是您思想的提炼，为了演示发布的良好效果。根据需要可酌情增减文字，以便观者准确理解您所传达的信息。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08.57507874015744,&quot;left&quot;:8.475000020624657,&quot;top&quot;:93.225,&quot;width&quot;:373.3749999793754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heme/theme1.xml><?xml version="1.0" encoding="utf-8"?>
<a:theme xmlns:a="http://schemas.openxmlformats.org/drawingml/2006/main" name="Qzuser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7467</Words>
  <Application>WPS 演示</Application>
  <PresentationFormat>全屏显示(16:9)</PresentationFormat>
  <Paragraphs>980</Paragraphs>
  <Slides>32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0" baseType="lpstr">
      <vt:lpstr>Arial</vt:lpstr>
      <vt:lpstr>宋体</vt:lpstr>
      <vt:lpstr>Wingdings</vt:lpstr>
      <vt:lpstr>Calibri</vt:lpstr>
      <vt:lpstr>微软雅黑</vt:lpstr>
      <vt:lpstr>Calibri</vt:lpstr>
      <vt:lpstr>Arial</vt:lpstr>
      <vt:lpstr>Malgun Gothic</vt:lpstr>
      <vt:lpstr>黑体</vt:lpstr>
      <vt:lpstr>Times New Roman</vt:lpstr>
      <vt:lpstr>Gulim</vt:lpstr>
      <vt:lpstr>Segoe Print</vt:lpstr>
      <vt:lpstr>Arial Unicode MS</vt:lpstr>
      <vt:lpstr>等线</vt:lpstr>
      <vt:lpstr>MS Mincho</vt:lpstr>
      <vt:lpstr>方正楷体_GB2312</vt:lpstr>
      <vt:lpstr>MS PGothic</vt:lpstr>
      <vt:lpstr>Qzuser​</vt:lpstr>
      <vt:lpstr>PowerPoint 演示文稿</vt:lpstr>
      <vt:lpstr>乐天成都项目区位图 </vt:lpstr>
      <vt:lpstr>PowerPoint 演示文稿</vt:lpstr>
      <vt:lpstr>乐天成都项目基本情况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攀成钢区域开发全景 (2025.6月) </vt:lpstr>
      <vt:lpstr>乐天成都项目周边消费人口分布 </vt:lpstr>
      <vt:lpstr>PowerPoint 演示文稿</vt:lpstr>
      <vt:lpstr>PowerPoint 演示文稿</vt:lpstr>
      <vt:lpstr>PowerPoint 演示文稿</vt:lpstr>
      <vt:lpstr>PART       4</vt:lpstr>
      <vt:lpstr>周边写字楼的情况 </vt:lpstr>
      <vt:lpstr>PowerPoint 演示文稿</vt:lpstr>
      <vt:lpstr>周边土地市场的情况 </vt:lpstr>
      <vt:lpstr>乐天商业综合体实景照片 </vt:lpstr>
      <vt:lpstr>乐天商业综合体实景照片 </vt:lpstr>
      <vt:lpstr>乐天商业综合体实景照片 </vt:lpstr>
      <vt:lpstr>乐天商业综合体实景照片 </vt:lpstr>
      <vt:lpstr>乐天商业综合体全景效果图 </vt:lpstr>
      <vt:lpstr>乐天商业综合体效果图 </vt:lpstr>
      <vt:lpstr>运营方案 </vt:lpstr>
      <vt:lpstr>运营方介绍 </vt:lpstr>
      <vt:lpstr>运营方介绍 </vt:lpstr>
      <vt:lpstr>乐天商业综合体效果图 </vt:lpstr>
      <vt:lpstr>PowerPoint 演示文稿</vt:lpstr>
      <vt:lpstr>合作方案 </vt:lpstr>
      <vt:lpstr>交易方案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Qzuser;</dc:title>
  <dc:creator>Qzuser</dc:creator>
  <cp:lastModifiedBy>超越</cp:lastModifiedBy>
  <cp:revision>384</cp:revision>
  <dcterms:created xsi:type="dcterms:W3CDTF">2016-07-03T04:46:00Z</dcterms:created>
  <dcterms:modified xsi:type="dcterms:W3CDTF">2025-07-01T11:29:12Z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KSOTemplateUUID">
    <vt:lpwstr>v1.0_mb_d530Cc6MO5fWCSwfLxLJ9w==</vt:lpwstr>
  </property>
  <property fmtid="{D5CDD505-2E9C-101B-9397-08002B2CF9AE}" pid="4" name="ICV">
    <vt:lpwstr>598401716E9F4842A05A3934A6C26EA1_11</vt:lpwstr>
  </property>
</Properties>
</file>