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325" r:id="rId3"/>
    <p:sldId id="326" r:id="rId4"/>
    <p:sldId id="327" r:id="rId5"/>
    <p:sldId id="329" r:id="rId6"/>
    <p:sldId id="328" r:id="rId7"/>
    <p:sldId id="330" r:id="rId8"/>
    <p:sldId id="331" r:id="rId9"/>
    <p:sldId id="332" r:id="rId10"/>
    <p:sldId id="341" r:id="rId11"/>
    <p:sldId id="340" r:id="rId12"/>
    <p:sldId id="354" r:id="rId13"/>
    <p:sldId id="338" r:id="rId14"/>
    <p:sldId id="339" r:id="rId15"/>
    <p:sldId id="362" r:id="rId16"/>
    <p:sldId id="347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88" autoAdjust="0"/>
  </p:normalViewPr>
  <p:slideViewPr>
    <p:cSldViewPr snapToGrid="0">
      <p:cViewPr varScale="1">
        <p:scale>
          <a:sx n="62" d="100"/>
          <a:sy n="62" d="100"/>
        </p:scale>
        <p:origin x="8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68BB9-5DF3-4B90-BEEE-44DDCF15752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0D0BC-194A-442D-814C-B4C25BE0EB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D1C36-EB61-4983-8475-0B8E245BCB2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E8F66-DEC5-4421-8E60-F502BCB95D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6.xml"/><Relationship Id="rId7" Type="http://schemas.openxmlformats.org/officeDocument/2006/relationships/image" Target="../media/image1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27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5360" y="1899603"/>
            <a:ext cx="9144000" cy="2387600"/>
          </a:xfrm>
        </p:spPr>
        <p:txBody>
          <a:bodyPr/>
          <a:lstStyle/>
          <a:p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亚东童卫路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号</a:t>
            </a:r>
            <a:b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项目概况</a:t>
            </a:r>
          </a:p>
        </p:txBody>
      </p:sp>
      <p:sp>
        <p:nvSpPr>
          <p:cNvPr id="8" name="Freeform 6"/>
          <p:cNvSpPr/>
          <p:nvPr/>
        </p:nvSpPr>
        <p:spPr bwMode="auto">
          <a:xfrm>
            <a:off x="354" y="4812859"/>
            <a:ext cx="12209934" cy="2045141"/>
          </a:xfrm>
          <a:custGeom>
            <a:avLst/>
            <a:gdLst>
              <a:gd name="T0" fmla="*/ 2 w 4183"/>
              <a:gd name="T1" fmla="*/ 0 h 904"/>
              <a:gd name="T2" fmla="*/ 4183 w 4183"/>
              <a:gd name="T3" fmla="*/ 902 h 904"/>
              <a:gd name="T4" fmla="*/ 0 w 4183"/>
              <a:gd name="T5" fmla="*/ 904 h 904"/>
              <a:gd name="T6" fmla="*/ 2 w 4183"/>
              <a:gd name="T7" fmla="*/ 0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83" h="904">
                <a:moveTo>
                  <a:pt x="2" y="0"/>
                </a:moveTo>
                <a:lnTo>
                  <a:pt x="4183" y="902"/>
                </a:lnTo>
                <a:lnTo>
                  <a:pt x="0" y="904"/>
                </a:lnTo>
                <a:lnTo>
                  <a:pt x="2" y="0"/>
                </a:lnTo>
                <a:close/>
              </a:path>
            </a:pathLst>
          </a:custGeom>
          <a:solidFill>
            <a:srgbClr val="1F4C6B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54" y="0"/>
            <a:ext cx="12191646" cy="2081338"/>
          </a:xfrm>
          <a:custGeom>
            <a:avLst/>
            <a:gdLst>
              <a:gd name="T0" fmla="*/ 0 w 5687"/>
              <a:gd name="T1" fmla="*/ 0 h 920"/>
              <a:gd name="T2" fmla="*/ 5687 w 5687"/>
              <a:gd name="T3" fmla="*/ 0 h 920"/>
              <a:gd name="T4" fmla="*/ 5687 w 5687"/>
              <a:gd name="T5" fmla="*/ 920 h 920"/>
              <a:gd name="T6" fmla="*/ 0 w 5687"/>
              <a:gd name="T7" fmla="*/ 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87" h="920">
                <a:moveTo>
                  <a:pt x="0" y="0"/>
                </a:moveTo>
                <a:lnTo>
                  <a:pt x="5687" y="0"/>
                </a:lnTo>
                <a:lnTo>
                  <a:pt x="5687" y="920"/>
                </a:lnTo>
                <a:lnTo>
                  <a:pt x="0" y="0"/>
                </a:lnTo>
                <a:close/>
              </a:path>
            </a:pathLst>
          </a:custGeom>
          <a:solidFill>
            <a:srgbClr val="1F4C6B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9498" y="18861"/>
            <a:ext cx="12191646" cy="2081338"/>
          </a:xfrm>
          <a:custGeom>
            <a:avLst/>
            <a:gdLst>
              <a:gd name="T0" fmla="*/ 0 w 5687"/>
              <a:gd name="T1" fmla="*/ 0 h 920"/>
              <a:gd name="T2" fmla="*/ 5687 w 5687"/>
              <a:gd name="T3" fmla="*/ 920 h 920"/>
              <a:gd name="T4" fmla="*/ 0 w 5687"/>
              <a:gd name="T5" fmla="*/ 320 h 920"/>
              <a:gd name="T6" fmla="*/ 0 w 5687"/>
              <a:gd name="T7" fmla="*/ 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87" h="920">
                <a:moveTo>
                  <a:pt x="0" y="0"/>
                </a:moveTo>
                <a:lnTo>
                  <a:pt x="5687" y="920"/>
                </a:lnTo>
                <a:lnTo>
                  <a:pt x="0" y="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4195" y="1176655"/>
            <a:ext cx="10925175" cy="435165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ym typeface="+mn-ea"/>
              </a:rPr>
              <a:t>        </a:t>
            </a:r>
            <a:r>
              <a:rPr sz="2000" dirty="0">
                <a:sym typeface="+mn-ea"/>
              </a:rPr>
              <a:t>园区宗地面积9081.54㎡，总建筑面积15244.69㎡，总租赁面积11429.43㎡，其中1号楼建筑面积13557.75㎡，租赁面积9821.92㎡，一楼层高6m，二至六楼层高3.3m ；2号楼建筑面积1686.94 ㎡，租赁面积1607.52 ㎡，一楼层高3.13m，二楼层高3.11m，三楼层高3.27m，四楼层高3.87m。食堂面积247㎡，地面停车场停车位50个，地下停车场面积约3300㎡，停车位95个。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    </a:t>
            </a:r>
            <a:r>
              <a:rPr sz="2000" dirty="0"/>
              <a:t>整个大楼采用全新风系统，中庭可直接沐浴阳光；室内采用大金中央空调，确保办公舒适；每层楼可分割若干独立空间，面积为42—206平米。引进生物科技类企业。2栋楼共有租户70余家。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目前年租金在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884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万左右；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4957" y="241202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项目简介</a:t>
            </a:r>
            <a:endParaRPr lang="en-US" altLang="zh-CN" sz="20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" y="796290"/>
            <a:ext cx="4243070" cy="2650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5" y="3582670"/>
            <a:ext cx="4250055" cy="2654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650" y="962025"/>
            <a:ext cx="3192145" cy="3905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120" y="925195"/>
            <a:ext cx="3195320" cy="3837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620" y="4465955"/>
            <a:ext cx="5704840" cy="229806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4957" y="241202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项目实景</a:t>
            </a:r>
            <a:endParaRPr lang="en-US" altLang="zh-CN" sz="20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52575" y="23284815"/>
            <a:ext cx="7524750" cy="5643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79575" y="23411815"/>
            <a:ext cx="7524750" cy="5643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270" y="3843655"/>
            <a:ext cx="5114290" cy="2795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843270" y="181610"/>
            <a:ext cx="5015865" cy="3525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80" y="181610"/>
            <a:ext cx="5114290" cy="35261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9380" y="3843655"/>
            <a:ext cx="5114290" cy="28155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35" y="223520"/>
            <a:ext cx="10498455" cy="642429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4957" y="241202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项目资料</a:t>
            </a:r>
            <a:endParaRPr lang="en-US" altLang="zh-CN" sz="20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52" y="255374"/>
            <a:ext cx="9770654" cy="6551272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78232" y="54512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项目资料</a:t>
            </a:r>
            <a:endParaRPr lang="en-US" altLang="zh-CN" sz="20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44957" y="241202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项目资料</a:t>
            </a:r>
            <a:endParaRPr lang="en-US" altLang="zh-CN" sz="20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1011555"/>
            <a:ext cx="6259195" cy="576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06515" y="62865"/>
            <a:ext cx="5269230" cy="336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88125" y="3649980"/>
            <a:ext cx="5088255" cy="3208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5360" y="1899603"/>
            <a:ext cx="9144000" cy="2387600"/>
          </a:xfrm>
        </p:spPr>
        <p:txBody>
          <a:bodyPr/>
          <a:lstStyle/>
          <a:p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谢谢！</a:t>
            </a:r>
          </a:p>
        </p:txBody>
      </p:sp>
      <p:sp>
        <p:nvSpPr>
          <p:cNvPr id="8" name="Freeform 6"/>
          <p:cNvSpPr/>
          <p:nvPr/>
        </p:nvSpPr>
        <p:spPr bwMode="auto">
          <a:xfrm>
            <a:off x="354" y="4812859"/>
            <a:ext cx="12209934" cy="2045141"/>
          </a:xfrm>
          <a:custGeom>
            <a:avLst/>
            <a:gdLst>
              <a:gd name="T0" fmla="*/ 2 w 4183"/>
              <a:gd name="T1" fmla="*/ 0 h 904"/>
              <a:gd name="T2" fmla="*/ 4183 w 4183"/>
              <a:gd name="T3" fmla="*/ 902 h 904"/>
              <a:gd name="T4" fmla="*/ 0 w 4183"/>
              <a:gd name="T5" fmla="*/ 904 h 904"/>
              <a:gd name="T6" fmla="*/ 2 w 4183"/>
              <a:gd name="T7" fmla="*/ 0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83" h="904">
                <a:moveTo>
                  <a:pt x="2" y="0"/>
                </a:moveTo>
                <a:lnTo>
                  <a:pt x="4183" y="902"/>
                </a:lnTo>
                <a:lnTo>
                  <a:pt x="0" y="904"/>
                </a:lnTo>
                <a:lnTo>
                  <a:pt x="2" y="0"/>
                </a:lnTo>
                <a:close/>
              </a:path>
            </a:pathLst>
          </a:custGeom>
          <a:solidFill>
            <a:srgbClr val="1F4C6B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54" y="0"/>
            <a:ext cx="12191646" cy="2081338"/>
          </a:xfrm>
          <a:custGeom>
            <a:avLst/>
            <a:gdLst>
              <a:gd name="T0" fmla="*/ 0 w 5687"/>
              <a:gd name="T1" fmla="*/ 0 h 920"/>
              <a:gd name="T2" fmla="*/ 5687 w 5687"/>
              <a:gd name="T3" fmla="*/ 0 h 920"/>
              <a:gd name="T4" fmla="*/ 5687 w 5687"/>
              <a:gd name="T5" fmla="*/ 920 h 920"/>
              <a:gd name="T6" fmla="*/ 0 w 5687"/>
              <a:gd name="T7" fmla="*/ 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87" h="920">
                <a:moveTo>
                  <a:pt x="0" y="0"/>
                </a:moveTo>
                <a:lnTo>
                  <a:pt x="5687" y="0"/>
                </a:lnTo>
                <a:lnTo>
                  <a:pt x="5687" y="920"/>
                </a:lnTo>
                <a:lnTo>
                  <a:pt x="0" y="0"/>
                </a:lnTo>
                <a:close/>
              </a:path>
            </a:pathLst>
          </a:custGeom>
          <a:solidFill>
            <a:srgbClr val="1F4C6B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9498" y="18861"/>
            <a:ext cx="12191646" cy="2081338"/>
          </a:xfrm>
          <a:custGeom>
            <a:avLst/>
            <a:gdLst>
              <a:gd name="T0" fmla="*/ 0 w 5687"/>
              <a:gd name="T1" fmla="*/ 0 h 920"/>
              <a:gd name="T2" fmla="*/ 5687 w 5687"/>
              <a:gd name="T3" fmla="*/ 920 h 920"/>
              <a:gd name="T4" fmla="*/ 0 w 5687"/>
              <a:gd name="T5" fmla="*/ 320 h 920"/>
              <a:gd name="T6" fmla="*/ 0 w 5687"/>
              <a:gd name="T7" fmla="*/ 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87" h="920">
                <a:moveTo>
                  <a:pt x="0" y="0"/>
                </a:moveTo>
                <a:lnTo>
                  <a:pt x="5687" y="920"/>
                </a:lnTo>
                <a:lnTo>
                  <a:pt x="0" y="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3587539" y="2490946"/>
            <a:ext cx="8604461" cy="1417462"/>
            <a:chOff x="3536590" y="3256285"/>
            <a:chExt cx="4197364" cy="691455"/>
          </a:xfrm>
          <a:solidFill>
            <a:schemeClr val="accent1">
              <a:lumMod val="50000"/>
            </a:schemeClr>
          </a:solidFill>
        </p:grpSpPr>
        <p:sp>
          <p:nvSpPr>
            <p:cNvPr id="5" name="MH_Other_1"/>
            <p:cNvSpPr/>
            <p:nvPr>
              <p:custDataLst>
                <p:tags r:id="rId5"/>
              </p:custDataLst>
            </p:nvPr>
          </p:nvSpPr>
          <p:spPr>
            <a:xfrm flipV="1">
              <a:off x="7616758" y="3840589"/>
              <a:ext cx="117196" cy="107150"/>
            </a:xfrm>
            <a:prstGeom prst="rtTriangle">
              <a:avLst/>
            </a:prstGeom>
            <a:grpFill/>
            <a:ln w="127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MH_Other_2"/>
            <p:cNvSpPr/>
            <p:nvPr>
              <p:custDataLst>
                <p:tags r:id="rId6"/>
              </p:custDataLst>
            </p:nvPr>
          </p:nvSpPr>
          <p:spPr>
            <a:xfrm>
              <a:off x="7616758" y="3256285"/>
              <a:ext cx="117196" cy="107150"/>
            </a:xfrm>
            <a:prstGeom prst="rtTriangle">
              <a:avLst/>
            </a:prstGeom>
            <a:grpFill/>
            <a:ln w="127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MH_SubTitle_1"/>
            <p:cNvSpPr/>
            <p:nvPr>
              <p:custDataLst>
                <p:tags r:id="rId7"/>
              </p:custDataLst>
            </p:nvPr>
          </p:nvSpPr>
          <p:spPr>
            <a:xfrm>
              <a:off x="3536590" y="3256285"/>
              <a:ext cx="4080167" cy="691455"/>
            </a:xfrm>
            <a:prstGeom prst="rect">
              <a:avLst/>
            </a:prstGeom>
            <a:grpFill/>
            <a:ln w="127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sz="211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4284068" y="3026863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21126" y="2856091"/>
            <a:ext cx="646011" cy="34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</a:p>
        </p:txBody>
      </p:sp>
      <p:sp>
        <p:nvSpPr>
          <p:cNvPr id="11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75708" y="2378937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012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标题 5"/>
          <p:cNvSpPr txBox="1"/>
          <p:nvPr>
            <p:custDataLst>
              <p:tags r:id="rId4"/>
            </p:custDataLst>
          </p:nvPr>
        </p:nvSpPr>
        <p:spPr>
          <a:xfrm>
            <a:off x="6989927" y="2947655"/>
            <a:ext cx="4639223" cy="4985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3600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公司背景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1208" y="1139824"/>
            <a:ext cx="4288536" cy="489521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zh-CN" sz="1800" dirty="0">
                <a:latin typeface="+mn-ea"/>
              </a:rPr>
              <a:t>江苏亚东集团成立于</a:t>
            </a:r>
            <a:r>
              <a:rPr lang="en-US" altLang="zh-CN" sz="1800" dirty="0">
                <a:latin typeface="+mn-ea"/>
              </a:rPr>
              <a:t>1993</a:t>
            </a:r>
            <a:r>
              <a:rPr lang="zh-CN" altLang="zh-CN" sz="1800" dirty="0">
                <a:latin typeface="+mn-ea"/>
              </a:rPr>
              <a:t>年，是一家拥有国家房地产开发企业一级资质，总部设在南京的集团化企业，集团下辖三个集团公司、</a:t>
            </a:r>
            <a:r>
              <a:rPr lang="en-US" altLang="zh-CN" sz="1800" dirty="0">
                <a:latin typeface="+mn-ea"/>
              </a:rPr>
              <a:t>22</a:t>
            </a:r>
            <a:r>
              <a:rPr lang="zh-CN" altLang="zh-CN" sz="1800" dirty="0">
                <a:latin typeface="+mn-ea"/>
              </a:rPr>
              <a:t>家成员企业，拥有近</a:t>
            </a:r>
            <a:r>
              <a:rPr lang="en-US" altLang="zh-CN" sz="1800" dirty="0">
                <a:latin typeface="+mn-ea"/>
              </a:rPr>
              <a:t>3000</a:t>
            </a:r>
            <a:r>
              <a:rPr lang="zh-CN" altLang="zh-CN" sz="1800" dirty="0">
                <a:latin typeface="+mn-ea"/>
              </a:rPr>
              <a:t>名员工</a:t>
            </a:r>
            <a:r>
              <a:rPr lang="zh-CN" altLang="en-US" sz="1800" dirty="0">
                <a:latin typeface="+mn-ea"/>
              </a:rPr>
              <a:t>。</a:t>
            </a:r>
            <a:endParaRPr lang="en-US" altLang="zh-CN" sz="1800" dirty="0">
              <a:latin typeface="+mn-ea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zh-CN" altLang="zh-CN" sz="1800" dirty="0">
              <a:latin typeface="+mn-ea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zh-CN" sz="1800" dirty="0">
                <a:latin typeface="+mn-ea"/>
              </a:rPr>
              <a:t>业务版图涉及</a:t>
            </a:r>
            <a:r>
              <a:rPr lang="zh-CN" altLang="zh-CN" sz="1800" dirty="0">
                <a:solidFill>
                  <a:srgbClr val="FF0000"/>
                </a:solidFill>
                <a:latin typeface="+mn-ea"/>
              </a:rPr>
              <a:t>地产、旅游、商业、实业经营、资本运作及健康产业六大板块</a:t>
            </a:r>
            <a:r>
              <a:rPr lang="zh-CN" altLang="zh-CN" sz="1800" dirty="0">
                <a:latin typeface="+mn-ea"/>
              </a:rPr>
              <a:t>。通过</a:t>
            </a:r>
            <a:r>
              <a:rPr lang="en-US" altLang="zh-CN" sz="1800" dirty="0">
                <a:latin typeface="+mn-ea"/>
              </a:rPr>
              <a:t>30</a:t>
            </a:r>
            <a:r>
              <a:rPr lang="zh-CN" altLang="zh-CN" sz="1800" dirty="0">
                <a:latin typeface="+mn-ea"/>
              </a:rPr>
              <a:t>年的发展，以地产发展为基础，大力发展旅游产业和新兴产业并将实业经营和资本运作相结合，参与城市场景运营与城市品质住宅开发，被誉为</a:t>
            </a:r>
            <a:r>
              <a:rPr lang="zh-CN" altLang="zh-CN" sz="1800" dirty="0">
                <a:solidFill>
                  <a:srgbClr val="FF0000"/>
                </a:solidFill>
                <a:latin typeface="+mn-ea"/>
              </a:rPr>
              <a:t>“美好生活服务者”</a:t>
            </a:r>
            <a:r>
              <a:rPr lang="zh-CN" altLang="en-US" sz="1800" dirty="0">
                <a:latin typeface="+mn-ea"/>
              </a:rPr>
              <a:t>。</a:t>
            </a:r>
            <a:r>
              <a:rPr lang="en-US" altLang="zh-CN" sz="1800" dirty="0"/>
              <a:t>30</a:t>
            </a:r>
            <a:r>
              <a:rPr lang="zh-CN" altLang="en-US" sz="1800" dirty="0"/>
              <a:t>年来，亚东先后在江苏、安徽、广西、浙江等地开发了数十个精品住宅及文旅综合体，并将开发业务成功拓展到北美及澳洲。</a:t>
            </a:r>
            <a:endParaRPr lang="zh-CN" altLang="zh-CN" sz="1800" dirty="0"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21462" y="250092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实力亚东</a:t>
            </a:r>
            <a:endParaRPr lang="en-US" altLang="zh-CN" sz="20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050" y="1139825"/>
            <a:ext cx="7105650" cy="48952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7344" y="1322705"/>
            <a:ext cx="5352288" cy="4351338"/>
          </a:xfrm>
        </p:spPr>
        <p:txBody>
          <a:bodyPr/>
          <a:lstStyle/>
          <a:p>
            <a:pPr marL="0" indent="0">
              <a:buNone/>
            </a:pPr>
            <a:endParaRPr lang="zh-CN" altLang="zh-CN" sz="1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zh-CN" sz="2000" b="1" dirty="0"/>
              <a:t>三马齐驾两轮驱动</a:t>
            </a:r>
            <a:endParaRPr lang="en-US" altLang="zh-CN" sz="2000" b="1" dirty="0"/>
          </a:p>
          <a:p>
            <a:pPr>
              <a:buFont typeface="Wingdings" panose="05000000000000000000" pitchFamily="2" charset="2"/>
              <a:buChar char="Ø"/>
            </a:pPr>
            <a:endParaRPr lang="zh-CN" altLang="zh-CN" sz="2000" dirty="0"/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800" b="1" dirty="0">
                <a:solidFill>
                  <a:srgbClr val="FF0000"/>
                </a:solidFill>
              </a:rPr>
              <a:t>“三马齐驾” </a:t>
            </a:r>
            <a:endParaRPr lang="zh-CN" altLang="zh-CN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zh-CN" sz="1800" dirty="0"/>
              <a:t>“旅游、地产、新兴产业”三驾马车齐头并进，多元发展，以地产为发展基础，同时大力发展旅游产业和新兴产业。</a:t>
            </a:r>
            <a:endParaRPr lang="en-US" altLang="zh-CN" sz="1800" dirty="0"/>
          </a:p>
          <a:p>
            <a:pPr>
              <a:buFont typeface="Wingdings" panose="05000000000000000000" pitchFamily="2" charset="2"/>
              <a:buChar char="Ø"/>
            </a:pPr>
            <a:endParaRPr lang="zh-CN" altLang="zh-CN" sz="1800" dirty="0"/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800" b="1" dirty="0">
                <a:solidFill>
                  <a:srgbClr val="FF0000"/>
                </a:solidFill>
              </a:rPr>
              <a:t>“两轮驱动”</a:t>
            </a:r>
            <a:endParaRPr lang="zh-CN" altLang="zh-CN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zh-CN" sz="1800" dirty="0"/>
              <a:t>实业经营和资本运作相结合。催生新动能，力谋新突破，踏向建设美好生活服务型企业目标奋进的新征程。</a:t>
            </a: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47217" y="165002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战略蓝图</a:t>
            </a:r>
            <a:endParaRPr lang="en-US" altLang="zh-CN" sz="20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8504" y="1322705"/>
            <a:ext cx="58515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 </a:t>
            </a:r>
            <a:endParaRPr lang="zh-CN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sz="2000" b="1" dirty="0"/>
              <a:t>荣誉印证</a:t>
            </a: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zh-CN" sz="2000" dirty="0"/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CN" altLang="zh-CN" dirty="0"/>
              <a:t>亚东集团十度被评为“江苏省房地产五十强企业”</a:t>
            </a:r>
            <a:r>
              <a:rPr lang="zh-CN" altLang="en-US" dirty="0"/>
              <a:t>。</a:t>
            </a:r>
            <a:endParaRPr lang="zh-CN" altLang="zh-CN" dirty="0"/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CN" altLang="zh-CN" dirty="0"/>
              <a:t>荣获联合国人居署颁发的“可持续发展特别贡献”奖</a:t>
            </a:r>
            <a:r>
              <a:rPr lang="zh-CN" altLang="en-US" dirty="0"/>
              <a:t>。</a:t>
            </a:r>
            <a:endParaRPr lang="zh-CN" altLang="zh-CN" dirty="0"/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CN" altLang="zh-CN" dirty="0"/>
              <a:t>两度跻身“南京市慈善工作先进单位”</a:t>
            </a:r>
            <a:r>
              <a:rPr lang="zh-CN" altLang="en-US" dirty="0"/>
              <a:t>。</a:t>
            </a:r>
            <a:endParaRPr lang="zh-CN" altLang="zh-CN" dirty="0"/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CN" altLang="zh-CN" dirty="0"/>
              <a:t>荣列南京市民营企业文化建设首批示范单位</a:t>
            </a:r>
            <a:r>
              <a:rPr lang="zh-CN" altLang="en-US" dirty="0"/>
              <a:t>。</a:t>
            </a:r>
            <a:endParaRPr lang="zh-CN" altLang="zh-CN" dirty="0"/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CN" altLang="zh-CN" dirty="0"/>
              <a:t>两度被市政府授予“南京市优秀民营企业”光荣称号。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344" y="4884801"/>
            <a:ext cx="6031662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0832" y="53242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美好事业</a:t>
            </a:r>
            <a:endParaRPr lang="en-US" altLang="zh-CN" sz="20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0832" y="732610"/>
            <a:ext cx="441350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b="1" kern="100" dirty="0">
                <a:solidFill>
                  <a:srgbClr val="FF0000"/>
                </a:solidFill>
                <a:latin typeface="+mn-ea"/>
                <a:cs typeface="华文新魏" panose="02010800040101010101" pitchFamily="2" charset="-122"/>
              </a:rPr>
              <a:t>精品住宅社区开发</a:t>
            </a:r>
            <a:endParaRPr lang="en-US" altLang="zh-CN" b="1" kern="100" dirty="0">
              <a:solidFill>
                <a:srgbClr val="FF0000"/>
              </a:solidFill>
              <a:latin typeface="+mn-ea"/>
              <a:cs typeface="华文新魏" panose="02010800040101010101" pitchFamily="2" charset="-122"/>
            </a:endParaRPr>
          </a:p>
          <a:p>
            <a:pPr algn="just">
              <a:spcAft>
                <a:spcPts val="0"/>
              </a:spcAft>
            </a:pPr>
            <a:endParaRPr lang="zh-CN" altLang="zh-CN" kern="100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1600" b="1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亚东城</a:t>
            </a:r>
            <a:endParaRPr lang="zh-CN" altLang="zh-CN" sz="1600" b="1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南京仙林大学城，约</a:t>
            </a: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50</a:t>
            </a: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万㎡综合性高档社区</a:t>
            </a:r>
            <a:r>
              <a:rPr lang="zh-CN" altLang="en-US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。</a:t>
            </a:r>
            <a:endParaRPr lang="en-US" altLang="zh-CN" sz="1600" kern="100" dirty="0">
              <a:solidFill>
                <a:srgbClr val="000000"/>
              </a:solidFill>
              <a:latin typeface="+mn-ea"/>
              <a:cs typeface="华文新魏" panose="02010800040101010101" pitchFamily="2" charset="-122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1600" b="1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亚东朴园</a:t>
            </a:r>
            <a:endParaRPr lang="zh-CN" altLang="zh-CN" sz="1600" b="1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镇江市中心，约</a:t>
            </a: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40</a:t>
            </a: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万㎡新中式高品质人居社区</a:t>
            </a:r>
            <a:r>
              <a:rPr lang="zh-CN" altLang="en-US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。</a:t>
            </a:r>
            <a:endParaRPr lang="en-US" altLang="zh-CN" sz="1600" kern="100" dirty="0">
              <a:solidFill>
                <a:srgbClr val="000000"/>
              </a:solidFill>
              <a:latin typeface="+mn-ea"/>
              <a:cs typeface="华文新魏" panose="0201080004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 </a:t>
            </a: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1600" b="1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亚东观樾</a:t>
            </a:r>
            <a:endParaRPr lang="zh-CN" altLang="zh-CN" sz="1600" b="1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南京城南，约</a:t>
            </a: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5</a:t>
            </a: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万㎡高品质精工住区</a:t>
            </a:r>
            <a:r>
              <a:rPr lang="zh-CN" altLang="en-US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。</a:t>
            </a:r>
            <a:endParaRPr lang="en-US" altLang="zh-CN" sz="1600" kern="100" dirty="0">
              <a:solidFill>
                <a:srgbClr val="000000"/>
              </a:solidFill>
              <a:latin typeface="+mn-ea"/>
              <a:cs typeface="华文新魏" panose="02010800040101010101" pitchFamily="2" charset="-122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1600" b="1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亚东同城逸境</a:t>
            </a:r>
            <a:endParaRPr lang="zh-CN" altLang="zh-CN" sz="1600" b="1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南京溧水经济开发区核心区，约</a:t>
            </a: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30</a:t>
            </a: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万㎡城市综合体</a:t>
            </a:r>
            <a:r>
              <a:rPr lang="zh-CN" altLang="en-US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。</a:t>
            </a:r>
            <a:endParaRPr lang="en-US" altLang="zh-CN" sz="1600" kern="100" dirty="0">
              <a:solidFill>
                <a:srgbClr val="000000"/>
              </a:solidFill>
              <a:latin typeface="+mn-ea"/>
              <a:cs typeface="华文新魏" panose="02010800040101010101" pitchFamily="2" charset="-122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1600" b="1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亚东紫檀 </a:t>
            </a:r>
            <a:endParaRPr lang="zh-CN" altLang="zh-CN" sz="1600" b="1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镇江南山风景区旁，约</a:t>
            </a: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13</a:t>
            </a: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万㎡高端优渥生态</a:t>
            </a:r>
            <a:endParaRPr lang="en-US" altLang="zh-CN" sz="1600" kern="100" dirty="0">
              <a:solidFill>
                <a:srgbClr val="000000"/>
              </a:solidFill>
              <a:latin typeface="+mn-ea"/>
              <a:cs typeface="华文新魏" panose="0201080004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社区</a:t>
            </a:r>
            <a:r>
              <a:rPr lang="zh-CN" altLang="en-US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。</a:t>
            </a:r>
            <a:endParaRPr lang="en-US" altLang="zh-CN" sz="1600" kern="100" dirty="0">
              <a:solidFill>
                <a:srgbClr val="000000"/>
              </a:solidFill>
              <a:latin typeface="+mn-ea"/>
              <a:cs typeface="华文新魏" panose="02010800040101010101" pitchFamily="2" charset="-122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1600" b="1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亚东国际公寓</a:t>
            </a:r>
            <a:endParaRPr lang="zh-CN" altLang="zh-CN" sz="1600" b="1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南京城南，约</a:t>
            </a: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20</a:t>
            </a: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万㎡高品质涉外地铁上盖社区</a:t>
            </a:r>
            <a:r>
              <a:rPr lang="zh-CN" altLang="en-US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。</a:t>
            </a: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kern="100" dirty="0">
                <a:solidFill>
                  <a:srgbClr val="000000"/>
                </a:solidFill>
                <a:latin typeface="MS Mincho"/>
                <a:ea typeface="等线" panose="02010600030101010101" pitchFamily="2" charset="-122"/>
                <a:cs typeface="MS Mincho"/>
              </a:rPr>
              <a:t> </a:t>
            </a:r>
            <a:endParaRPr lang="zh-CN" altLang="zh-CN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9" y="429768"/>
            <a:ext cx="4224527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9" y="1530731"/>
            <a:ext cx="4224527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539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502070" y="971105"/>
            <a:ext cx="277063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b="1" kern="100" dirty="0">
                <a:solidFill>
                  <a:srgbClr val="FF0000"/>
                </a:solidFill>
                <a:latin typeface="+mn-ea"/>
                <a:cs typeface="华文新魏" panose="02010800040101010101" pitchFamily="2" charset="-122"/>
              </a:rPr>
              <a:t>大型文旅综合体发展</a:t>
            </a:r>
            <a:endParaRPr lang="zh-CN" altLang="zh-CN" b="1" kern="100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kern="100" dirty="0">
                <a:solidFill>
                  <a:srgbClr val="000000"/>
                </a:solidFill>
                <a:latin typeface="华文新魏" panose="02010800040101010101" pitchFamily="2" charset="-122"/>
                <a:ea typeface="等线" panose="02010600030101010101" pitchFamily="2" charset="-122"/>
                <a:cs typeface="华文新魏" panose="02010800040101010101" pitchFamily="2" charset="-122"/>
              </a:rPr>
              <a:t> </a:t>
            </a:r>
            <a:endParaRPr lang="zh-CN" altLang="zh-CN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1600" b="1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天目湖涵田半岛</a:t>
            </a:r>
            <a:endParaRPr lang="zh-CN" altLang="zh-CN" sz="1600" b="1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溧阳天目湖，</a:t>
            </a: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4000</a:t>
            </a: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亩</a:t>
            </a:r>
            <a:endParaRPr lang="en-US" altLang="zh-CN" sz="1600" kern="100" dirty="0">
              <a:solidFill>
                <a:srgbClr val="000000"/>
              </a:solidFill>
              <a:latin typeface="+mn-ea"/>
              <a:cs typeface="华文新魏" panose="0201080004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国际康养休闲度假小镇</a:t>
            </a: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 </a:t>
            </a: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1600" b="1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茅山涵田半岛</a:t>
            </a:r>
            <a:endParaRPr lang="zh-CN" altLang="zh-CN" sz="1600" b="1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句容茅山，</a:t>
            </a:r>
            <a:r>
              <a:rPr lang="en-US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2000</a:t>
            </a: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亩</a:t>
            </a:r>
            <a:endParaRPr lang="en-US" altLang="zh-CN" sz="1600" kern="100" dirty="0">
              <a:solidFill>
                <a:srgbClr val="000000"/>
              </a:solidFill>
              <a:latin typeface="+mn-ea"/>
              <a:cs typeface="华文新魏" panose="0201080004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kern="100" dirty="0">
                <a:solidFill>
                  <a:srgbClr val="000000"/>
                </a:solidFill>
                <a:latin typeface="+mn-ea"/>
                <a:cs typeface="华文新魏" panose="02010800040101010101" pitchFamily="2" charset="-122"/>
              </a:rPr>
              <a:t>耕读养生休闲度假小镇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六边形 22"/>
          <p:cNvSpPr/>
          <p:nvPr/>
        </p:nvSpPr>
        <p:spPr>
          <a:xfrm>
            <a:off x="5158048" y="3510342"/>
            <a:ext cx="1910264" cy="164698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000" b="-11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六边形 23"/>
          <p:cNvSpPr/>
          <p:nvPr/>
        </p:nvSpPr>
        <p:spPr>
          <a:xfrm>
            <a:off x="8705328" y="5157323"/>
            <a:ext cx="1910264" cy="164698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5" name="六边形 24"/>
          <p:cNvSpPr/>
          <p:nvPr/>
        </p:nvSpPr>
        <p:spPr>
          <a:xfrm>
            <a:off x="10125664" y="3690708"/>
            <a:ext cx="1910264" cy="164698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9" name="六边形 28"/>
          <p:cNvSpPr/>
          <p:nvPr/>
        </p:nvSpPr>
        <p:spPr>
          <a:xfrm>
            <a:off x="6795064" y="4514305"/>
            <a:ext cx="1958894" cy="168246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4447" y="224057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展业布局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20" y="2120404"/>
            <a:ext cx="7342632" cy="380390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51292" y="1965960"/>
            <a:ext cx="3337560" cy="411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天目湖涵田半岛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南京汤山涵田</a:t>
            </a:r>
            <a:r>
              <a:rPr lang="en-US" altLang="zh-CN" sz="1600" dirty="0"/>
              <a:t>-</a:t>
            </a:r>
            <a:r>
              <a:rPr lang="zh-CN" altLang="en-US" sz="1600" dirty="0"/>
              <a:t>春之谷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南京涵田城市酒店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南京涵田栖云山房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南京江北大唐酒店项目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句容宝华桃李春风项目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句容茅山半岛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扬州汇鑫涵田酒店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盐城太平湾涵田温泉项目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张家港涵田高尔夫度假村</a:t>
            </a:r>
            <a:endParaRPr lang="en-US" altLang="zh-CN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/>
              <a:t>安吉涵田度假村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2587752" y="1416316"/>
            <a:ext cx="2359152" cy="517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b="1" dirty="0"/>
              <a:t>涵田文旅布局长三角</a:t>
            </a:r>
            <a:endParaRPr lang="zh-CN" altLang="zh-C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3587539" y="2490946"/>
            <a:ext cx="8604461" cy="1417462"/>
            <a:chOff x="3536590" y="3256285"/>
            <a:chExt cx="4197364" cy="691455"/>
          </a:xfrm>
          <a:solidFill>
            <a:schemeClr val="accent1">
              <a:lumMod val="50000"/>
            </a:schemeClr>
          </a:solidFill>
        </p:grpSpPr>
        <p:sp>
          <p:nvSpPr>
            <p:cNvPr id="5" name="MH_Other_1"/>
            <p:cNvSpPr/>
            <p:nvPr>
              <p:custDataLst>
                <p:tags r:id="rId5"/>
              </p:custDataLst>
            </p:nvPr>
          </p:nvSpPr>
          <p:spPr>
            <a:xfrm flipV="1">
              <a:off x="7616758" y="3840589"/>
              <a:ext cx="117196" cy="107150"/>
            </a:xfrm>
            <a:prstGeom prst="rtTriangle">
              <a:avLst/>
            </a:prstGeom>
            <a:grpFill/>
            <a:ln w="127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MH_Other_2"/>
            <p:cNvSpPr/>
            <p:nvPr>
              <p:custDataLst>
                <p:tags r:id="rId6"/>
              </p:custDataLst>
            </p:nvPr>
          </p:nvSpPr>
          <p:spPr>
            <a:xfrm>
              <a:off x="7616758" y="3256285"/>
              <a:ext cx="117196" cy="107150"/>
            </a:xfrm>
            <a:prstGeom prst="rtTriangle">
              <a:avLst/>
            </a:prstGeom>
            <a:grpFill/>
            <a:ln w="127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MH_SubTitle_1"/>
            <p:cNvSpPr/>
            <p:nvPr>
              <p:custDataLst>
                <p:tags r:id="rId7"/>
              </p:custDataLst>
            </p:nvPr>
          </p:nvSpPr>
          <p:spPr>
            <a:xfrm>
              <a:off x="3536590" y="3256285"/>
              <a:ext cx="4080167" cy="691455"/>
            </a:xfrm>
            <a:prstGeom prst="rect">
              <a:avLst/>
            </a:prstGeom>
            <a:grpFill/>
            <a:ln w="127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sz="211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284068" y="3026863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21126" y="2856091"/>
            <a:ext cx="646011" cy="34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</a:p>
        </p:txBody>
      </p:sp>
      <p:sp>
        <p:nvSpPr>
          <p:cNvPr id="10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75708" y="2378937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012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标题 5"/>
          <p:cNvSpPr txBox="1"/>
          <p:nvPr>
            <p:custDataLst>
              <p:tags r:id="rId4"/>
            </p:custDataLst>
          </p:nvPr>
        </p:nvSpPr>
        <p:spPr>
          <a:xfrm>
            <a:off x="6989927" y="2947655"/>
            <a:ext cx="4639223" cy="49784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3600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项目区位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1957" y="165002"/>
            <a:ext cx="2334628" cy="45638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/>
                </a:solidFill>
                <a:cs typeface="+mn-ea"/>
                <a:sym typeface="+mn-lt"/>
              </a:rPr>
              <a:t>项目介绍</a:t>
            </a:r>
            <a:endParaRPr lang="en-US" altLang="zh-CN" sz="20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rot="3773667">
            <a:off x="7757565" y="2544439"/>
            <a:ext cx="490862" cy="562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L 形 13"/>
          <p:cNvSpPr/>
          <p:nvPr/>
        </p:nvSpPr>
        <p:spPr>
          <a:xfrm rot="18553960">
            <a:off x="8029273" y="2521956"/>
            <a:ext cx="511040" cy="121447"/>
          </a:xfrm>
          <a:prstGeom prst="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40055" y="774065"/>
            <a:ext cx="64998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/>
              <a:t>南京亚宸紫华商贸有限公司坐落于玄武区童卫路4号，土地类型为科研用地，土地面积9081.54㎡，房产面积15244.69㎡，可出租面积11390.99㎡，自用及公摊面积3853.7㎡，地理位置优越，交通便捷，距沪宁高速出入口距离200米，绕城公路、宁杭高速均能在5-10分钟到达，距离南京火车站8公里，新街口4公里，南京禄口国际机场35公里，有13条公交线路运营，地铁2号线苜蓿园站和下马坊站近在咫尺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" y="2702560"/>
            <a:ext cx="9051925" cy="4055745"/>
          </a:xfrm>
          <a:prstGeom prst="rect">
            <a:avLst/>
          </a:prstGeom>
        </p:spPr>
      </p:pic>
      <p:sp>
        <p:nvSpPr>
          <p:cNvPr id="10" name="十字星 9"/>
          <p:cNvSpPr/>
          <p:nvPr/>
        </p:nvSpPr>
        <p:spPr>
          <a:xfrm>
            <a:off x="4754880" y="4764024"/>
            <a:ext cx="356616" cy="26517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915" y="907415"/>
            <a:ext cx="5252085" cy="27051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 rot="1149533">
            <a:off x="8910320" y="2212975"/>
            <a:ext cx="1532890" cy="6134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3587539" y="2490946"/>
            <a:ext cx="8604461" cy="1417462"/>
            <a:chOff x="3536590" y="3256285"/>
            <a:chExt cx="4197364" cy="691455"/>
          </a:xfrm>
          <a:solidFill>
            <a:schemeClr val="accent1">
              <a:lumMod val="50000"/>
            </a:schemeClr>
          </a:solidFill>
        </p:grpSpPr>
        <p:sp>
          <p:nvSpPr>
            <p:cNvPr id="5" name="MH_Other_1"/>
            <p:cNvSpPr/>
            <p:nvPr>
              <p:custDataLst>
                <p:tags r:id="rId5"/>
              </p:custDataLst>
            </p:nvPr>
          </p:nvSpPr>
          <p:spPr>
            <a:xfrm flipV="1">
              <a:off x="7616758" y="3840589"/>
              <a:ext cx="117196" cy="107150"/>
            </a:xfrm>
            <a:prstGeom prst="rtTriangle">
              <a:avLst/>
            </a:prstGeom>
            <a:grpFill/>
            <a:ln w="127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MH_Other_2"/>
            <p:cNvSpPr/>
            <p:nvPr>
              <p:custDataLst>
                <p:tags r:id="rId6"/>
              </p:custDataLst>
            </p:nvPr>
          </p:nvSpPr>
          <p:spPr>
            <a:xfrm>
              <a:off x="7616758" y="3256285"/>
              <a:ext cx="117196" cy="107150"/>
            </a:xfrm>
            <a:prstGeom prst="rtTriangle">
              <a:avLst/>
            </a:prstGeom>
            <a:grpFill/>
            <a:ln w="127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MH_SubTitle_1"/>
            <p:cNvSpPr/>
            <p:nvPr>
              <p:custDataLst>
                <p:tags r:id="rId7"/>
              </p:custDataLst>
            </p:nvPr>
          </p:nvSpPr>
          <p:spPr>
            <a:xfrm>
              <a:off x="3536590" y="3256285"/>
              <a:ext cx="4080167" cy="691455"/>
            </a:xfrm>
            <a:prstGeom prst="rect">
              <a:avLst/>
            </a:prstGeom>
            <a:grpFill/>
            <a:ln w="127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sz="211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284068" y="3026863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21126" y="2856091"/>
            <a:ext cx="646011" cy="34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</a:p>
        </p:txBody>
      </p:sp>
      <p:sp>
        <p:nvSpPr>
          <p:cNvPr id="10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75708" y="2378937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012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标题 5"/>
          <p:cNvSpPr txBox="1"/>
          <p:nvPr>
            <p:custDataLst>
              <p:tags r:id="rId4"/>
            </p:custDataLst>
          </p:nvPr>
        </p:nvSpPr>
        <p:spPr>
          <a:xfrm>
            <a:off x="6989927" y="2947655"/>
            <a:ext cx="4639223" cy="49784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3600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项目概况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4f9cbeb3-7dd9-4cf6-9606-a4ec3f8f22fd"/>
  <p:tag name="COMMONDATA" val="eyJoZGlkIjoiMDA3NTNhMzUzNzRkOTE0MTNjNTEwODUwMzA3M2M3Nj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059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693</Words>
  <Application>Microsoft Office PowerPoint</Application>
  <PresentationFormat>宽屏</PresentationFormat>
  <Paragraphs>90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MS Mincho</vt:lpstr>
      <vt:lpstr>等线</vt:lpstr>
      <vt:lpstr>方正姚体</vt:lpstr>
      <vt:lpstr>华文新魏</vt:lpstr>
      <vt:lpstr>宋体</vt:lpstr>
      <vt:lpstr>微软雅黑</vt:lpstr>
      <vt:lpstr>Arial</vt:lpstr>
      <vt:lpstr>Calibri</vt:lpstr>
      <vt:lpstr>Calibri Light</vt:lpstr>
      <vt:lpstr>Wingdings</vt:lpstr>
      <vt:lpstr>Office 主题</vt:lpstr>
      <vt:lpstr>亚东童卫路4号 项目概况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谢谢！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亚东雨花西路128号商业</dc:title>
  <dc:creator>Administrator</dc:creator>
  <cp:lastModifiedBy>575543548@qq.com</cp:lastModifiedBy>
  <cp:revision>89</cp:revision>
  <dcterms:created xsi:type="dcterms:W3CDTF">2023-05-08T12:11:00Z</dcterms:created>
  <dcterms:modified xsi:type="dcterms:W3CDTF">2023-11-14T08:34:02Z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A03CC7A56BC04EF7985D04BF0AEEB7AC_12</vt:lpwstr>
  </property>
  <property fmtid="{D5CDD505-2E9C-101B-9397-08002B2CF9AE}" pid="3" name="KSOProductBuildVer">
    <vt:lpwstr>2052-11.1.0.14309</vt:lpwstr>
  </property>
</Properties>
</file>