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1140" r:id="rId2"/>
    <p:sldId id="1425" r:id="rId3"/>
    <p:sldId id="1180" r:id="rId4"/>
    <p:sldId id="1127" r:id="rId5"/>
    <p:sldId id="1126" r:id="rId6"/>
    <p:sldId id="1129" r:id="rId7"/>
    <p:sldId id="1181" r:id="rId8"/>
    <p:sldId id="1182" r:id="rId9"/>
    <p:sldId id="1133" r:id="rId10"/>
    <p:sldId id="1419" r:id="rId11"/>
    <p:sldId id="1424" r:id="rId12"/>
    <p:sldId id="1170" r:id="rId13"/>
  </p:sldIdLst>
  <p:sldSz cx="12192000" cy="6858000"/>
  <p:notesSz cx="6858000" cy="9144000"/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74">
          <p15:clr>
            <a:srgbClr val="A4A3A4"/>
          </p15:clr>
        </p15:guide>
        <p15:guide id="2" pos="719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81">
          <p15:clr>
            <a:srgbClr val="A4A3A4"/>
          </p15:clr>
        </p15:guide>
        <p15:guide id="2" pos="2085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angfeng" initials="" lastIdx="1" clrIdx="0"/>
  <p:cmAuthor id="1" name="吕元斌 (集团本部-投资开发部-高级投资分析师)" initials="吕" lastIdx="6" clrIdx="0"/>
  <p:cmAuthor id="2" name="王庆 (雅居乐地产集团-西安公司-营销管理部-助理策划师)" initials="王" lastIdx="1" clrIdx="1"/>
  <p:cmAuthor id="3" name="tclsevers" initials="t" lastIdx="1" clrIdx="2"/>
  <p:cmAuthor id="4" name="未知用户1" initials="未" lastIdx="2" clrIdx="0"/>
  <p:cmAuthor id="5" name="未知用户2" initials="未" lastIdx="2" clrIdx="0"/>
  <p:cmAuthor id="6" name="Microwin10" initials="M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7E0000"/>
    <a:srgbClr val="F4B084"/>
    <a:srgbClr val="8F0FEB"/>
    <a:srgbClr val="2D4185"/>
    <a:srgbClr val="3F93BF"/>
    <a:srgbClr val="3B8CBB"/>
    <a:srgbClr val="579ECA"/>
    <a:srgbClr val="FFCA00"/>
    <a:srgbClr val="3242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4" autoAdjust="0"/>
    <p:restoredTop sz="94660"/>
  </p:normalViewPr>
  <p:slideViewPr>
    <p:cSldViewPr snapToGrid="0">
      <p:cViewPr varScale="1">
        <p:scale>
          <a:sx n="66" d="100"/>
          <a:sy n="66" d="100"/>
        </p:scale>
        <p:origin x="476" y="40"/>
      </p:cViewPr>
      <p:guideLst>
        <p:guide orient="horz" pos="4174"/>
        <p:guide pos="719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49" d="100"/>
          <a:sy n="49" d="100"/>
        </p:scale>
        <p:origin x="-2724" y="-56"/>
      </p:cViewPr>
      <p:guideLst>
        <p:guide orient="horz" pos="3181"/>
        <p:guide pos="208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76227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042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3275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</p:spTree>
  </p:cSld>
  <p:clrMapOvr>
    <a:masterClrMapping/>
  </p:clrMapOvr>
  <p:transition spd="med">
    <p:split orient="vert"/>
  </p:transition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731838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框 3"/>
          <p:cNvSpPr txBox="1"/>
          <p:nvPr userDrawn="1"/>
        </p:nvSpPr>
        <p:spPr>
          <a:xfrm>
            <a:off x="3756025" y="476250"/>
            <a:ext cx="3098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 spd="med">
    <p:split orient="vert"/>
  </p:transition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  <p:hf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8" descr="PPT"/>
          <p:cNvPicPr>
            <a:picLocks noChangeAspect="1"/>
          </p:cNvPicPr>
          <p:nvPr userDrawn="1"/>
        </p:nvPicPr>
        <p:blipFill>
          <a:blip r:embed="rId5"/>
          <a:srcRect t="-18" b="-18"/>
          <a:stretch>
            <a:fillRect/>
          </a:stretch>
        </p:blipFill>
        <p:spPr>
          <a:xfrm>
            <a:off x="5715" y="-3334"/>
            <a:ext cx="7950200" cy="44719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9" name="Rectangle 16"/>
          <p:cNvSpPr>
            <a:spLocks noChangeArrowheads="1"/>
          </p:cNvSpPr>
          <p:nvPr/>
        </p:nvSpPr>
        <p:spPr bwMode="auto">
          <a:xfrm>
            <a:off x="9753600" y="6324600"/>
            <a:ext cx="19304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lvl="0" algn="r" eaLnBrk="1" hangingPunct="1">
              <a:buNone/>
            </a:pPr>
            <a:fld id="{9A0DB2DC-4C9A-4742-B13C-FB6460FD3503}" type="slidenum">
              <a:rPr lang="en-US" altLang="zh-CN" sz="1600" dirty="0">
                <a:solidFill>
                  <a:srgbClr val="6D6E71"/>
                </a:solidFill>
                <a:latin typeface="Times New Roman" panose="02020603050405020304" pitchFamily="18" charset="0"/>
              </a:rPr>
              <a:t>‹#›</a:t>
            </a:fld>
            <a:endParaRPr lang="en-US" altLang="zh-CN" sz="1600" dirty="0">
              <a:solidFill>
                <a:srgbClr val="6D6E7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 userDrawn="1"/>
        </p:nvSpPr>
        <p:spPr>
          <a:xfrm>
            <a:off x="7896860" y="332740"/>
            <a:ext cx="45599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solidFill>
                  <a:schemeClr val="bg2">
                    <a:lumMod val="75000"/>
                  </a:schemeClr>
                </a:solidFill>
                <a:latin typeface="汉仪大宋繁" panose="02010600000101010101" charset="-122"/>
                <a:ea typeface="汉仪大宋繁" panose="02010600000101010101" charset="-122"/>
                <a:sym typeface="汉仪中宋繁" panose="02010600000101010101" charset="-122"/>
              </a:rPr>
              <a:t>郑州路极旅游小镇开发有限公司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>
    <p:split orient="vert"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defRPr sz="3200" kern="1200">
          <a:solidFill>
            <a:srgbClr val="6D6E7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defRPr sz="3200">
          <a:solidFill>
            <a:srgbClr val="6D6E71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defRPr sz="3200">
          <a:solidFill>
            <a:srgbClr val="6D6E71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defRPr sz="3200">
          <a:solidFill>
            <a:srgbClr val="6D6E71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defRPr sz="3200">
          <a:solidFill>
            <a:srgbClr val="6D6E71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defRPr sz="3200">
          <a:solidFill>
            <a:srgbClr val="6D6E71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defRPr sz="3200">
          <a:solidFill>
            <a:srgbClr val="6D6E71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defRPr sz="3200">
          <a:solidFill>
            <a:srgbClr val="6D6E71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defRPr sz="3200">
          <a:solidFill>
            <a:srgbClr val="6D6E71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6D6E71"/>
          </a:solidFill>
          <a:latin typeface="+mn-lt"/>
          <a:ea typeface="+mn-ea"/>
          <a:cs typeface="+mn-cs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rgbClr val="6D6E71"/>
          </a:solidFill>
          <a:latin typeface="+mn-lt"/>
          <a:ea typeface="+mn-ea"/>
          <a:cs typeface="+mn-cs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6D6E71"/>
          </a:solidFill>
          <a:latin typeface="+mn-lt"/>
          <a:ea typeface="+mn-ea"/>
          <a:cs typeface="+mn-cs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rgbClr val="6D6E71"/>
          </a:solidFill>
          <a:latin typeface="+mn-lt"/>
          <a:ea typeface="+mn-ea"/>
          <a:cs typeface="+mn-cs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400" kern="1200">
          <a:solidFill>
            <a:srgbClr val="6D6E7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rgbClr val="6D6E7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rgbClr val="6D6E7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rgbClr val="6D6E7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rgbClr val="6D6E7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b="1" i="0" u="none" kern="1200" baseline="0">
          <a:solidFill>
            <a:srgbClr val="6A2C33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b="1" i="0" u="none" kern="1200" baseline="0">
          <a:solidFill>
            <a:srgbClr val="6A2C33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b="1" i="0" u="none" kern="1200" baseline="0">
          <a:solidFill>
            <a:srgbClr val="6A2C33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b="1" i="0" u="none" kern="1200" baseline="0">
          <a:solidFill>
            <a:srgbClr val="6A2C33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b="1" i="0" u="none" kern="1200" baseline="0">
          <a:solidFill>
            <a:srgbClr val="6A2C33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b="1" i="0" u="none" kern="1200" baseline="0">
          <a:solidFill>
            <a:srgbClr val="6A2C33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b="1" i="0" u="none" kern="1200" baseline="0">
          <a:solidFill>
            <a:srgbClr val="6A2C33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b="1" i="0" u="none" kern="1200" baseline="0">
          <a:solidFill>
            <a:srgbClr val="6A2C33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b="1" i="0" u="none" kern="1200" baseline="0">
          <a:solidFill>
            <a:srgbClr val="6A2C33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35" y="1918335"/>
            <a:ext cx="12192000" cy="1332230"/>
          </a:xfrm>
        </p:spPr>
        <p:txBody>
          <a:bodyPr>
            <a:noAutofit/>
          </a:bodyPr>
          <a:lstStyle/>
          <a:p>
            <a:pPr marL="0" indent="0" algn="ctr" eaLnBrk="1" latinLnBrk="0" hangingPunct="1">
              <a:lnSpc>
                <a:spcPts val="384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5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新密中原国际慢城项目情况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7"/>
            <p:custDataLst>
              <p:tags r:id="rId3"/>
            </p:custDataLst>
          </p:nvPr>
        </p:nvSpPr>
        <p:spPr>
          <a:xfrm>
            <a:off x="6454775" y="4326890"/>
            <a:ext cx="5426075" cy="1108075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Aft>
                <a:spcPts val="0"/>
              </a:spcAft>
              <a:buSzPct val="100000"/>
              <a:buNone/>
            </a:pP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郑州路极旅游小镇开发有限公司</a:t>
            </a:r>
          </a:p>
        </p:txBody>
      </p:sp>
    </p:spTree>
    <p:custDataLst>
      <p:tags r:id="rId1"/>
    </p:custData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-30480" y="241300"/>
            <a:ext cx="7792085" cy="545465"/>
          </a:xfrm>
          <a:prstGeom prst="rect">
            <a:avLst/>
          </a:prstGeom>
          <a:solidFill>
            <a:srgbClr val="F9C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文本框 9"/>
          <p:cNvSpPr txBox="1"/>
          <p:nvPr/>
        </p:nvSpPr>
        <p:spPr>
          <a:xfrm>
            <a:off x="6777989" y="870582"/>
            <a:ext cx="5057775" cy="5835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一期首开区共计</a:t>
            </a:r>
            <a:r>
              <a:rPr lang="en-US" altLang="zh-CN" sz="1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14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栋住宅，</a:t>
            </a:r>
            <a:r>
              <a:rPr lang="en-US" altLang="zh-CN" sz="1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4栋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小</a:t>
            </a:r>
            <a:r>
              <a:rPr lang="en-US" altLang="zh-CN" sz="1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高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（其中一栋小户型），</a:t>
            </a:r>
            <a:r>
              <a:rPr lang="en-US" altLang="zh-CN" sz="1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10栋洋房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；共</a:t>
            </a:r>
            <a:r>
              <a:rPr lang="en-US" altLang="zh-CN" sz="1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651套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，总销面</a:t>
            </a:r>
            <a:r>
              <a:rPr lang="en-US" altLang="zh-CN" sz="1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6.8万方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68" y="2131783"/>
            <a:ext cx="6247543" cy="4662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8" name="表格 1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8149" y="1452686"/>
          <a:ext cx="5047615" cy="21050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75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8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83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90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41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0323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u="none" strike="noStrike">
                          <a:solidFill>
                            <a:schemeClr val="bg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物业类型</a:t>
                      </a:r>
                      <a:endParaRPr lang="zh-CN" altLang="en-US" sz="1000" b="1" i="0" u="none" strike="noStrike">
                        <a:solidFill>
                          <a:schemeClr val="bg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u="none" strike="noStrike">
                          <a:solidFill>
                            <a:schemeClr val="bg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楼号</a:t>
                      </a:r>
                      <a:endParaRPr lang="zh-CN" altLang="en-US" sz="1000" b="1" i="0" u="none" strike="noStrike">
                        <a:solidFill>
                          <a:schemeClr val="bg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u="none" strike="noStrike">
                          <a:solidFill>
                            <a:schemeClr val="bg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面积</a:t>
                      </a:r>
                      <a:endParaRPr lang="zh-CN" altLang="en-US" sz="1000" b="1" i="0" u="none" strike="noStrike">
                        <a:solidFill>
                          <a:schemeClr val="bg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u="none" strike="noStrike">
                          <a:solidFill>
                            <a:schemeClr val="bg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套数</a:t>
                      </a:r>
                      <a:endParaRPr lang="zh-CN" altLang="en-US" sz="1000" b="1" i="0" u="none" strike="noStrike">
                        <a:solidFill>
                          <a:schemeClr val="bg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u="none" strike="noStrike">
                          <a:solidFill>
                            <a:schemeClr val="bg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总面积</a:t>
                      </a:r>
                      <a:endParaRPr lang="zh-CN" altLang="en-US" sz="1000" b="1" i="0" u="none" strike="noStrike">
                        <a:solidFill>
                          <a:schemeClr val="bg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323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小高</a:t>
                      </a:r>
                      <a:endParaRPr lang="zh-CN" altLang="en-US" sz="1000" b="1" i="0" u="none" strike="noStrike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1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1#</a:t>
                      </a:r>
                      <a:endParaRPr lang="en-US" altLang="zh-CN" sz="1000" b="1" i="0" u="none" strike="noStrike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1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89</a:t>
                      </a:r>
                      <a:endParaRPr lang="en-US" altLang="zh-CN" sz="1000" b="1" i="0" u="none" strike="noStrike" dirty="0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1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62</a:t>
                      </a:r>
                      <a:endParaRPr lang="en-US" altLang="zh-CN" sz="1000" b="1" i="0" u="none" strike="noStrike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1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5580</a:t>
                      </a:r>
                      <a:endParaRPr lang="en-US" altLang="zh-CN" sz="1000" b="1" i="0" u="none" strike="noStrike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32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1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2#</a:t>
                      </a:r>
                      <a:endParaRPr lang="en-US" altLang="zh-CN" sz="1000" b="1" i="0" u="none" strike="noStrike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1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89</a:t>
                      </a:r>
                      <a:endParaRPr lang="en-US" altLang="zh-CN" sz="1000" b="1" i="0" u="none" strike="noStrike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1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42</a:t>
                      </a:r>
                      <a:endParaRPr lang="en-US" altLang="zh-CN" sz="1000" b="1" i="0" u="none" strike="noStrike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1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3780</a:t>
                      </a:r>
                      <a:endParaRPr lang="en-US" altLang="zh-CN" sz="1000" b="1" i="0" u="none" strike="noStrike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032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1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3#</a:t>
                      </a:r>
                      <a:endParaRPr lang="en-US" altLang="zh-CN" sz="1000" b="1" i="0" u="none" strike="noStrike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1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125</a:t>
                      </a:r>
                      <a:endParaRPr lang="en-US" altLang="zh-CN" sz="1000" b="1" i="0" u="none" strike="noStrike" dirty="0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1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66</a:t>
                      </a:r>
                      <a:endParaRPr lang="en-US" altLang="zh-CN" sz="1000" b="1" i="0" u="none" strike="noStrike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1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8250</a:t>
                      </a:r>
                      <a:endParaRPr lang="en-US" altLang="zh-CN" sz="1000" b="1" i="0" u="none" strike="noStrike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032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1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5#</a:t>
                      </a:r>
                      <a:endParaRPr lang="en-US" altLang="zh-CN" sz="1000" b="1" i="0" u="none" strike="noStrike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1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38</a:t>
                      </a:r>
                      <a:endParaRPr lang="en-US" altLang="zh-CN" sz="1000" b="1" i="0" u="none" strike="noStrike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1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85</a:t>
                      </a:r>
                      <a:endParaRPr lang="en-US" altLang="zh-CN" sz="1000" b="1" i="0" u="none" strike="noStrike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1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3230</a:t>
                      </a:r>
                      <a:endParaRPr lang="en-US" altLang="zh-CN" sz="1000" b="1" i="0" u="none" strike="noStrike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032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1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55</a:t>
                      </a:r>
                      <a:endParaRPr lang="en-US" altLang="zh-CN" sz="1000" b="1" i="0" u="none" strike="noStrike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1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83</a:t>
                      </a:r>
                      <a:endParaRPr lang="en-US" altLang="zh-CN" sz="1000" b="1" i="0" u="none" strike="noStrike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1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4648</a:t>
                      </a:r>
                      <a:endParaRPr lang="en-US" altLang="zh-CN" sz="1000" b="1" i="0" u="none" strike="noStrike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0323">
                <a:tc rowSpan="6">
                  <a:txBody>
                    <a:bodyPr/>
                    <a:lstStyle/>
                    <a:p>
                      <a:pPr algn="ctr" fontAlgn="b"/>
                      <a:r>
                        <a:rPr lang="zh-CN" altLang="en-US" sz="1000" b="1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洋房</a:t>
                      </a:r>
                      <a:endParaRPr lang="zh-CN" altLang="en-US" sz="1000" b="1" i="0" u="none" strike="noStrike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1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6#/7#/9#</a:t>
                      </a:r>
                      <a:endParaRPr lang="en-US" altLang="zh-CN" sz="1000" b="1" i="0" u="none" strike="noStrike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1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142</a:t>
                      </a:r>
                      <a:endParaRPr lang="en-US" altLang="zh-CN" sz="1000" b="1" i="0" u="none" strike="noStrike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1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84</a:t>
                      </a:r>
                      <a:endParaRPr lang="en-US" altLang="zh-CN" sz="1000" b="1" i="0" u="none" strike="noStrike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1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11928</a:t>
                      </a:r>
                      <a:endParaRPr lang="en-US" altLang="zh-CN" sz="1000" b="1" i="0" u="none" strike="noStrike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032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US" altLang="zh-CN" sz="1000" b="1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8#/10#</a:t>
                      </a:r>
                      <a:endParaRPr lang="en-US" altLang="zh-CN" sz="1000" b="1" i="0" u="none" strike="noStrike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1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142</a:t>
                      </a:r>
                      <a:endParaRPr lang="en-US" altLang="zh-CN" sz="1000" b="1" i="0" u="none" strike="noStrike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1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23</a:t>
                      </a:r>
                      <a:endParaRPr lang="en-US" altLang="zh-CN" sz="1000" b="1" i="0" u="none" strike="noStrike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1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3266</a:t>
                      </a:r>
                      <a:endParaRPr lang="en-US" altLang="zh-CN" sz="1000" b="1" i="0" u="none" strike="noStrike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032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1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180</a:t>
                      </a:r>
                      <a:endParaRPr lang="en-US" altLang="zh-CN" sz="1000" b="1" i="0" u="none" strike="noStrike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1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8</a:t>
                      </a:r>
                      <a:endParaRPr lang="en-US" altLang="zh-CN" sz="1000" b="1" i="0" u="none" strike="noStrike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1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1440</a:t>
                      </a:r>
                      <a:endParaRPr lang="en-US" altLang="zh-CN" sz="1000" b="1" i="0" u="none" strike="noStrike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032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1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200</a:t>
                      </a:r>
                      <a:endParaRPr lang="en-US" altLang="zh-CN" sz="1000" b="1" i="0" u="none" strike="noStrike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1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16</a:t>
                      </a:r>
                      <a:endParaRPr lang="en-US" altLang="zh-CN" sz="1000" b="1" i="0" u="none" strike="noStrike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1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3200</a:t>
                      </a:r>
                      <a:endParaRPr lang="en-US" altLang="zh-CN" sz="1000" b="1" i="0" u="none" strike="noStrike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032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1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11#/12#/16#</a:t>
                      </a:r>
                      <a:endParaRPr lang="en-US" altLang="zh-CN" sz="1000" b="1" i="0" u="none" strike="noStrike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1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125</a:t>
                      </a:r>
                      <a:endParaRPr lang="en-US" altLang="zh-CN" sz="1000" b="1" i="0" u="none" strike="noStrike" dirty="0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1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126</a:t>
                      </a:r>
                      <a:endParaRPr lang="en-US" altLang="zh-CN" sz="1000" b="1" i="0" u="none" strike="noStrike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1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15750</a:t>
                      </a:r>
                      <a:endParaRPr lang="en-US" altLang="zh-CN" sz="1000" b="1" i="0" u="none" strike="noStrike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032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1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13#/15#</a:t>
                      </a:r>
                      <a:endParaRPr lang="en-US" altLang="zh-CN" sz="1000" b="1" i="0" u="none" strike="noStrike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1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125</a:t>
                      </a:r>
                      <a:endParaRPr lang="en-US" altLang="zh-CN" sz="1000" b="1" i="0" u="none" strike="noStrike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1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56</a:t>
                      </a:r>
                      <a:endParaRPr lang="en-US" altLang="zh-CN" sz="1000" b="1" i="0" u="none" strike="noStrike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1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7000</a:t>
                      </a:r>
                      <a:endParaRPr lang="en-US" altLang="zh-CN" sz="1000" b="1" i="0" u="none" strike="noStrike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0323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zh-CN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总计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1" i="0" u="none" strike="noStrike" kern="1200">
                          <a:solidFill>
                            <a:srgbClr val="C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651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1" i="0" u="none" strike="noStrike" kern="1200" dirty="0">
                          <a:solidFill>
                            <a:srgbClr val="C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68950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aphicFrame>
        <p:nvGraphicFramePr>
          <p:cNvPr id="19" name="表格 18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777989" y="3652606"/>
          <a:ext cx="5057775" cy="1905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0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8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36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2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28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7603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户型及面积配比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122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11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产品类型</a:t>
                      </a:r>
                      <a:endParaRPr lang="zh-CN" alt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122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户型</a:t>
                      </a:r>
                      <a:endParaRPr lang="zh-CN" alt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122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u="none" strike="noStrike">
                          <a:solidFill>
                            <a:schemeClr val="bg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面积（</a:t>
                      </a:r>
                      <a:r>
                        <a:rPr lang="zh-CN" alt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㎡）</a:t>
                      </a:r>
                      <a:endParaRPr lang="zh-CN" alt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122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u="none" strike="noStrike">
                          <a:solidFill>
                            <a:schemeClr val="bg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套数（</a:t>
                      </a:r>
                      <a:r>
                        <a:rPr lang="zh-CN" alt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户）</a:t>
                      </a:r>
                      <a:endParaRPr lang="zh-CN" alt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122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u="none" strike="noStrike">
                          <a:solidFill>
                            <a:schemeClr val="bg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总面积（</a:t>
                      </a:r>
                      <a:r>
                        <a:rPr lang="zh-CN" alt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㎡）</a:t>
                      </a:r>
                      <a:endParaRPr lang="zh-CN" alt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122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603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小高</a:t>
                      </a:r>
                      <a:endParaRPr lang="en-US" altLang="zh-CN" sz="1000" b="1" u="none" strike="noStrike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  <a:p>
                      <a:pPr algn="ctr" fontAlgn="ctr"/>
                      <a:r>
                        <a:rPr lang="zh-CN" altLang="en-US" sz="1000" b="1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（</a:t>
                      </a:r>
                      <a:r>
                        <a:rPr lang="en-US" altLang="zh-CN" sz="1000" b="1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11</a:t>
                      </a:r>
                      <a:r>
                        <a:rPr lang="zh-CN" altLang="en-US" sz="1000" b="1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层）</a:t>
                      </a:r>
                      <a:endParaRPr lang="zh-CN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1" u="none" strike="noStrike" dirty="0"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一房（精装）</a:t>
                      </a:r>
                      <a:endParaRPr lang="zh-CN" alt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1" i="0" u="none" strike="noStrik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38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1" i="0" u="none" strike="noStrik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85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1" i="0" u="none" strike="noStrik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3230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6619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1" u="none" strike="noStrike" dirty="0"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两房（精装）</a:t>
                      </a:r>
                      <a:endParaRPr lang="zh-CN" alt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1" i="0" u="none" strike="noStrik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56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1" i="0" u="none" strike="noStrik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83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1" i="0" u="none" strike="noStrik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4648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809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1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两房（</a:t>
                      </a:r>
                      <a:r>
                        <a:rPr lang="en-US" altLang="zh-CN" sz="1000" b="1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2+1</a:t>
                      </a:r>
                      <a:r>
                        <a:rPr lang="zh-CN" altLang="en-US" sz="1000" b="1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）</a:t>
                      </a:r>
                      <a:endParaRPr lang="zh-CN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1" i="0" u="none" strike="noStrik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90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1" i="0" u="none" strike="noStrik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104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1" i="0" u="none" strike="noStrik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9360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760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三房（</a:t>
                      </a:r>
                      <a:r>
                        <a:rPr lang="en-US" altLang="zh-CN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3+1</a:t>
                      </a:r>
                      <a:r>
                        <a:rPr lang="zh-CN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）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1" i="0" u="none" strike="noStrik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125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1" i="0" u="none" strike="noStrik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66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8250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7603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洋房</a:t>
                      </a:r>
                      <a:endParaRPr lang="en-US" altLang="zh-CN" sz="1000" b="1" u="none" strike="noStrike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  <a:p>
                      <a:pPr algn="ctr" fontAlgn="ctr"/>
                      <a:r>
                        <a:rPr lang="zh-CN" altLang="en-US" sz="1000" b="1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（</a:t>
                      </a:r>
                      <a:r>
                        <a:rPr lang="en-US" altLang="zh-CN" sz="1000" b="1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7</a:t>
                      </a:r>
                      <a:r>
                        <a:rPr lang="zh-CN" altLang="en-US" sz="1000" b="1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层）</a:t>
                      </a:r>
                      <a:endParaRPr lang="zh-CN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1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三房（</a:t>
                      </a:r>
                      <a:r>
                        <a:rPr lang="en-US" altLang="zh-CN" sz="1000" b="1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3+1</a:t>
                      </a:r>
                      <a:r>
                        <a:rPr lang="zh-CN" altLang="en-US" sz="1000" b="1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）</a:t>
                      </a:r>
                      <a:endParaRPr lang="zh-CN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125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1" i="0" u="none" strike="noStrik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182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1" i="0" u="none" strike="noStrik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22750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6619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1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四房</a:t>
                      </a:r>
                      <a:endParaRPr lang="zh-CN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1" i="0" u="none" strike="noStrik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142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1" i="0" u="none" strike="noStrik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107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1" i="0" u="none" strike="noStrik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15408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7111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1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四房（</a:t>
                      </a:r>
                      <a:r>
                        <a:rPr lang="en-US" altLang="zh-CN" sz="1000" b="1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12</a:t>
                      </a:r>
                      <a:r>
                        <a:rPr lang="zh-CN" altLang="en-US" sz="1000" b="1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层类别墅）</a:t>
                      </a:r>
                      <a:endParaRPr lang="zh-CN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1" i="0" u="none" strike="noStrik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200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1" i="0" u="none" strike="noStrik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1" i="0" u="none" strike="noStrik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3200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809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1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四房（顶层复式）</a:t>
                      </a:r>
                      <a:endParaRPr lang="zh-CN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1" i="0" u="none" strike="noStrik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180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1" i="0" u="none" strike="noStrik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1440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760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zh-CN" altLang="en-US" sz="1000" b="1" u="none" strike="noStrike" dirty="0">
                          <a:solidFill>
                            <a:srgbClr val="C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合计</a:t>
                      </a:r>
                      <a:endParaRPr lang="zh-CN" altLang="en-US" sz="1000" b="1" i="0" u="none" strike="noStrike" dirty="0">
                        <a:solidFill>
                          <a:srgbClr val="C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1" u="none" strike="noStrike" dirty="0">
                          <a:solidFill>
                            <a:srgbClr val="C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　</a:t>
                      </a:r>
                      <a:endParaRPr lang="zh-CN" altLang="en-US" sz="1000" b="1" i="0" u="none" strike="noStrike" dirty="0">
                        <a:solidFill>
                          <a:srgbClr val="C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1" i="0" u="none" strike="noStrike">
                          <a:solidFill>
                            <a:srgbClr val="C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651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68950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3940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地下车位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　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　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620</a:t>
                      </a:r>
                      <a:endParaRPr lang="en-US" altLang="zh-CN" sz="900" b="1" i="0" u="none" strike="noStrike" dirty="0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　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8147" y="5636905"/>
          <a:ext cx="5047616" cy="11427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14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1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4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5544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u="none" strike="noStrike">
                          <a:solidFill>
                            <a:schemeClr val="bg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物业类型</a:t>
                      </a:r>
                      <a:endParaRPr lang="zh-CN" altLang="en-US" sz="1000" b="1" i="0" u="none" strike="noStrike">
                        <a:solidFill>
                          <a:schemeClr val="bg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楼号</a:t>
                      </a:r>
                      <a:endParaRPr lang="zh-CN" alt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面积</a:t>
                      </a:r>
                      <a:r>
                        <a:rPr lang="zh-CN" altLang="en-US" sz="1000" b="1">
                          <a:solidFill>
                            <a:schemeClr val="bg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（</a:t>
                      </a:r>
                      <a:r>
                        <a:rPr lang="zh-CN" altLang="en-US" sz="1000" b="1" dirty="0">
                          <a:solidFill>
                            <a:schemeClr val="bg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㎡）</a:t>
                      </a:r>
                      <a:endParaRPr lang="zh-CN" alt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544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商业内街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1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8#</a:t>
                      </a:r>
                      <a:endParaRPr lang="en-US" altLang="zh-CN" sz="1000" b="1" i="0" u="none" strike="noStrike" dirty="0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1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484.49</a:t>
                      </a:r>
                      <a:endParaRPr lang="en-US" altLang="zh-CN" sz="1000" b="1" i="0" u="none" strike="noStrike" dirty="0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554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商业步行街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1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S-2#</a:t>
                      </a:r>
                      <a:endParaRPr lang="en-US" altLang="zh-CN" sz="1000" b="1" i="0" u="none" strike="noStrike" dirty="0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1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1426.09</a:t>
                      </a:r>
                      <a:endParaRPr lang="en-US" altLang="zh-CN" sz="1000" b="1" i="0" u="none" strike="noStrike" dirty="0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5544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S-3#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1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1523.68</a:t>
                      </a:r>
                      <a:endParaRPr lang="en-US" altLang="zh-CN" sz="1000" b="1" i="0" u="none" strike="noStrike" dirty="0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5544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S-4#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1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2906.66</a:t>
                      </a:r>
                      <a:endParaRPr lang="en-US" altLang="zh-CN" sz="1000" b="1" i="0" u="none" strike="noStrike" dirty="0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5544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商业公寓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b="1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S-1#</a:t>
                      </a:r>
                      <a:endParaRPr lang="en-US" altLang="zh-CN" sz="1000" b="1" i="0" u="none" strike="noStrike" dirty="0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1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7198.50</a:t>
                      </a:r>
                      <a:endParaRPr lang="en-US" altLang="zh-CN" sz="1000" b="1" i="0" u="none" strike="noStrike" dirty="0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1188"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总计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13539.42</a:t>
                      </a:r>
                      <a:endParaRPr lang="zh-CN" sz="1000" b="1" u="none" strike="noStrike" kern="1200" dirty="0">
                        <a:solidFill>
                          <a:schemeClr val="dk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3" name="组合 2"/>
          <p:cNvGrpSpPr/>
          <p:nvPr/>
        </p:nvGrpSpPr>
        <p:grpSpPr>
          <a:xfrm>
            <a:off x="716915" y="985520"/>
            <a:ext cx="6247130" cy="1335405"/>
            <a:chOff x="317" y="1300"/>
            <a:chExt cx="9838" cy="2103"/>
          </a:xfrm>
        </p:grpSpPr>
        <p:sp>
          <p:nvSpPr>
            <p:cNvPr id="2" name="矩形 1"/>
            <p:cNvSpPr/>
            <p:nvPr/>
          </p:nvSpPr>
          <p:spPr>
            <a:xfrm>
              <a:off x="317" y="1300"/>
              <a:ext cx="3995" cy="2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zh-CN" sz="1600" b="1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项目用地</a:t>
              </a:r>
              <a:r>
                <a:rPr lang="en-US" altLang="zh-CN" sz="1600" b="1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         72</a:t>
              </a:r>
              <a:r>
                <a:rPr lang="zh-CN" altLang="zh-CN" sz="1600" b="1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亩</a:t>
              </a:r>
              <a:endParaRPr lang="en-US" altLang="zh-CN" sz="1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  <a:p>
              <a:r>
                <a:rPr lang="zh-CN" altLang="zh-CN" sz="16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容积率</a:t>
              </a:r>
              <a:r>
                <a:rPr lang="en-US" altLang="zh-CN" sz="16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           1.74</a:t>
              </a:r>
              <a:endParaRPr lang="en-US" altLang="zh-CN" sz="1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  <a:p>
              <a:r>
                <a:rPr lang="zh-CN" altLang="zh-CN" sz="1600" b="1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总面积</a:t>
              </a:r>
              <a:r>
                <a:rPr lang="en-US" altLang="zh-CN" sz="1600" b="1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   123555.57 m²</a:t>
              </a:r>
            </a:p>
            <a:p>
              <a:r>
                <a:rPr lang="zh-CN" altLang="zh-CN" sz="1600" b="1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建筑密度</a:t>
              </a:r>
              <a:r>
                <a:rPr lang="en-US" altLang="zh-CN" sz="1600" b="1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       27.99%</a:t>
              </a:r>
              <a:endParaRPr lang="en-US" altLang="zh-CN" sz="1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  <a:p>
              <a:r>
                <a:rPr lang="zh-CN" altLang="zh-CN" sz="1600" b="1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绿地率</a:t>
              </a:r>
              <a:r>
                <a:rPr lang="en-US" altLang="zh-CN" sz="1600" b="1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         35.01%</a:t>
              </a:r>
              <a:endParaRPr lang="en-US" altLang="zh-CN" sz="1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311" y="1321"/>
              <a:ext cx="5844" cy="2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zh-CN" sz="16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地上</a:t>
              </a:r>
              <a:r>
                <a:rPr lang="en-US" altLang="zh-CN" sz="16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       84437.15 m²</a:t>
              </a:r>
              <a:endParaRPr lang="en-US" altLang="zh-CN" sz="1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  <a:p>
              <a:r>
                <a:rPr lang="zh-CN" altLang="zh-CN" sz="16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其中：住宅</a:t>
              </a:r>
              <a:r>
                <a:rPr lang="en-US" altLang="zh-CN" sz="16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 68950.33 m²</a:t>
              </a:r>
              <a:endParaRPr lang="en-US" altLang="zh-CN" sz="1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  <a:p>
              <a:r>
                <a:rPr lang="en-US" altLang="zh-CN" sz="1600" b="1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      </a:t>
              </a:r>
              <a:r>
                <a:rPr lang="zh-CN" altLang="zh-CN" sz="1600" b="1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商业</a:t>
              </a:r>
              <a:r>
                <a:rPr lang="en-US" altLang="zh-CN" sz="1600" b="1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 13539.42 m²</a:t>
              </a:r>
              <a:endParaRPr lang="en-US" altLang="zh-CN" sz="1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  <a:p>
              <a:r>
                <a:rPr lang="en-US" altLang="zh-CN" sz="1600" b="1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      </a:t>
              </a:r>
              <a:r>
                <a:rPr lang="zh-CN" altLang="zh-CN" sz="1600" b="1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配套</a:t>
              </a:r>
              <a:r>
                <a:rPr lang="en-US" altLang="zh-CN" sz="1600" b="1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  1947.40 m²</a:t>
              </a:r>
            </a:p>
            <a:p>
              <a:r>
                <a:rPr lang="zh-CN" altLang="zh-CN" sz="1600" b="1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地下</a:t>
              </a:r>
              <a:r>
                <a:rPr lang="en-US" altLang="zh-CN" sz="1600" b="1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       84437.15 m²</a:t>
              </a:r>
              <a:endParaRPr lang="zh-CN" altLang="zh-CN" sz="1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</p:txBody>
        </p:sp>
      </p:grpSp>
      <p:sp>
        <p:nvSpPr>
          <p:cNvPr id="4" name="文本框 7"/>
          <p:cNvSpPr txBox="1"/>
          <p:nvPr/>
        </p:nvSpPr>
        <p:spPr>
          <a:xfrm>
            <a:off x="309245" y="299085"/>
            <a:ext cx="58807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（一）、总体情况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 -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首开区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1.1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期指标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AE70B2-8BF9-45C0-BB95-33D1B9D3A854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  <p:transition spd="med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77"/>
          <p:cNvSpPr txBox="1"/>
          <p:nvPr/>
        </p:nvSpPr>
        <p:spPr>
          <a:xfrm>
            <a:off x="764348" y="1169406"/>
            <a:ext cx="3225165" cy="398780"/>
          </a:xfrm>
          <a:prstGeom prst="rect">
            <a:avLst/>
          </a:prstGeom>
          <a:solidFill>
            <a:srgbClr val="F2CA34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开工实施</a:t>
            </a:r>
          </a:p>
        </p:txBody>
      </p:sp>
      <p:sp>
        <p:nvSpPr>
          <p:cNvPr id="21" name="文本框 178"/>
          <p:cNvSpPr txBox="1"/>
          <p:nvPr/>
        </p:nvSpPr>
        <p:spPr>
          <a:xfrm>
            <a:off x="412750" y="1703070"/>
            <a:ext cx="4648835" cy="2185214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2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① 安置区【</a:t>
            </a:r>
            <a:r>
              <a:rPr lang="en-US" altLang="zh-CN" b="1" dirty="0">
                <a:solidFill>
                  <a:schemeClr val="tx2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1.0</a:t>
            </a:r>
            <a:r>
              <a:rPr lang="zh-CN" altLang="en-US" b="1" dirty="0">
                <a:solidFill>
                  <a:schemeClr val="tx2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期】</a:t>
            </a:r>
            <a:r>
              <a:rPr lang="en-US" altLang="zh-CN" b="1" dirty="0">
                <a:solidFill>
                  <a:schemeClr val="tx2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(</a:t>
            </a:r>
            <a:r>
              <a:rPr lang="zh-CN" altLang="en-US" b="1" dirty="0">
                <a:solidFill>
                  <a:schemeClr val="tx2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属我司委托代建</a:t>
            </a:r>
            <a:r>
              <a:rPr lang="en-US" altLang="zh-CN" b="1" dirty="0">
                <a:solidFill>
                  <a:schemeClr val="tx2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)</a:t>
            </a:r>
            <a:r>
              <a:rPr lang="zh-CN" altLang="en-US" b="1" dirty="0">
                <a:solidFill>
                  <a:schemeClr val="tx2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：</a:t>
            </a:r>
            <a:endParaRPr lang="en-US" altLang="zh-CN" sz="16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358775" fontAlgn="auto">
              <a:lnSpc>
                <a:spcPct val="100000"/>
              </a:lnSpc>
            </a:pPr>
            <a:r>
              <a:rPr lang="zh-CN" altLang="en-US" sz="1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白槐村</a:t>
            </a:r>
            <a:r>
              <a:rPr lang="en-US" altLang="zh-CN" sz="1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11</a:t>
            </a:r>
            <a:r>
              <a:rPr lang="zh-CN" altLang="en-US" sz="1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栋主体已封顶，</a:t>
            </a:r>
            <a:endParaRPr lang="en-US" altLang="zh-CN" sz="16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358775" fontAlgn="auto">
              <a:lnSpc>
                <a:spcPct val="100000"/>
              </a:lnSpc>
            </a:pPr>
            <a:r>
              <a:rPr lang="zh-CN" altLang="en-US" sz="1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柿树湾</a:t>
            </a:r>
            <a:r>
              <a:rPr lang="en-US" altLang="zh-CN" sz="1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6</a:t>
            </a:r>
            <a:r>
              <a:rPr lang="zh-CN" altLang="en-US" sz="1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楼栋主体已封顶。</a:t>
            </a:r>
            <a:endParaRPr lang="en-US" altLang="zh-CN" sz="16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2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② 首开区【</a:t>
            </a:r>
            <a:r>
              <a:rPr lang="en-US" altLang="zh-CN" b="1" dirty="0">
                <a:solidFill>
                  <a:schemeClr val="tx2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1.1</a:t>
            </a:r>
            <a:r>
              <a:rPr lang="zh-CN" altLang="en-US" b="1" dirty="0">
                <a:solidFill>
                  <a:schemeClr val="tx2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期】：</a:t>
            </a:r>
            <a:r>
              <a:rPr lang="en-US" altLang="zh-CN" b="1" dirty="0">
                <a:solidFill>
                  <a:schemeClr val="tx2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</a:p>
          <a:p>
            <a:pPr marL="358775" algn="l" fontAlgn="auto">
              <a:lnSpc>
                <a:spcPct val="100000"/>
              </a:lnSpc>
              <a:buClrTx/>
              <a:buSzTx/>
              <a:buFontTx/>
            </a:pPr>
            <a:r>
              <a:rPr lang="en-US" altLang="zh-CN" sz="1600" b="1" dirty="0" err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前期四证已获取，销许证证正在办理中</a:t>
            </a:r>
            <a:endParaRPr lang="en-US" altLang="zh-CN" sz="16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358775" algn="l" fontAlgn="auto">
              <a:lnSpc>
                <a:spcPct val="100000"/>
              </a:lnSpc>
              <a:buClrTx/>
              <a:buSzTx/>
              <a:buFontTx/>
            </a:pPr>
            <a:endParaRPr lang="en-US" altLang="zh-CN" sz="16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358775" algn="l" fontAlgn="auto">
              <a:lnSpc>
                <a:spcPct val="100000"/>
              </a:lnSpc>
              <a:buClrTx/>
              <a:buSzTx/>
              <a:buNone/>
            </a:pPr>
            <a:endParaRPr lang="zh-CN" altLang="en-US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24974" y="1360233"/>
            <a:ext cx="1224000" cy="4429093"/>
            <a:chOff x="528600" y="2568107"/>
            <a:chExt cx="1224000" cy="3219856"/>
          </a:xfrm>
        </p:grpSpPr>
        <p:cxnSp>
          <p:nvCxnSpPr>
            <p:cNvPr id="34" name="直接连接符 33"/>
            <p:cNvCxnSpPr/>
            <p:nvPr/>
          </p:nvCxnSpPr>
          <p:spPr>
            <a:xfrm rot="5400000">
              <a:off x="-831715" y="4178035"/>
              <a:ext cx="3219856" cy="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rot="10800000">
              <a:off x="528600" y="2819169"/>
              <a:ext cx="1224000" cy="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矩形 22"/>
          <p:cNvSpPr/>
          <p:nvPr/>
        </p:nvSpPr>
        <p:spPr>
          <a:xfrm>
            <a:off x="0" y="241453"/>
            <a:ext cx="7792085" cy="651682"/>
          </a:xfrm>
          <a:prstGeom prst="rect">
            <a:avLst/>
          </a:prstGeom>
          <a:solidFill>
            <a:srgbClr val="F9C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09437" y="3658553"/>
            <a:ext cx="3256280" cy="983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</a:t>
            </a:r>
            <a:r>
              <a:rPr lang="zh-CN" altLang="en-US" b="1" dirty="0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开挖土方</a:t>
            </a:r>
            <a:r>
              <a:rPr lang="en-US" altLang="zh-CN" sz="5800" b="1" dirty="0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27</a:t>
            </a:r>
            <a:r>
              <a:rPr lang="zh-CN" altLang="en-US" b="1" dirty="0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万方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7783195" y="1267460"/>
            <a:ext cx="4357370" cy="4944745"/>
            <a:chOff x="12257" y="1996"/>
            <a:chExt cx="6862" cy="7787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25" b="1525"/>
            <a:stretch>
              <a:fillRect/>
            </a:stretch>
          </p:blipFill>
          <p:spPr bwMode="auto">
            <a:xfrm>
              <a:off x="12301" y="5575"/>
              <a:ext cx="3383" cy="4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2" name="组合 11"/>
            <p:cNvGrpSpPr/>
            <p:nvPr/>
          </p:nvGrpSpPr>
          <p:grpSpPr>
            <a:xfrm>
              <a:off x="12257" y="1996"/>
              <a:ext cx="6862" cy="7786"/>
              <a:chOff x="12157" y="1695"/>
              <a:chExt cx="6878" cy="8753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12157" y="1695"/>
                <a:ext cx="6878" cy="4715"/>
                <a:chOff x="728395" y="1318055"/>
                <a:chExt cx="4367384" cy="2924895"/>
              </a:xfrm>
            </p:grpSpPr>
            <p:pic>
              <p:nvPicPr>
                <p:cNvPr id="1027" name="Picture 3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7942" y="1318055"/>
                  <a:ext cx="4357837" cy="247158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81923" name="文本框 2"/>
                <p:cNvSpPr txBox="1"/>
                <p:nvPr/>
              </p:nvSpPr>
              <p:spPr>
                <a:xfrm>
                  <a:off x="3063924" y="3804987"/>
                  <a:ext cx="1990725" cy="437871"/>
                </a:xfrm>
                <a:prstGeom prst="rect">
                  <a:avLst/>
                </a:prstGeom>
                <a:solidFill>
                  <a:srgbClr val="DDDDDD">
                    <a:alpha val="74902"/>
                  </a:srgbClr>
                </a:solidFill>
                <a:ln w="9525">
                  <a:noFill/>
                </a:ln>
              </p:spPr>
              <p:txBody>
                <a:bodyPr wrap="square" anchor="t">
                  <a:spAutoFit/>
                </a:bodyPr>
                <a:lstStyle/>
                <a:p>
                  <a:pPr algn="l"/>
                  <a:r>
                    <a:rPr lang="zh-CN" sz="2000" b="1" dirty="0">
                      <a:solidFill>
                        <a:srgbClr val="C00000"/>
                      </a:solidFill>
                      <a:latin typeface="楷体" panose="02010609060101010101" pitchFamily="49" charset="-122"/>
                      <a:ea typeface="楷体" panose="02010609060101010101" pitchFamily="49" charset="-122"/>
                      <a:cs typeface="楷体" panose="02010609060101010101" pitchFamily="49" charset="-122"/>
                      <a:sym typeface="+mn-ea"/>
                    </a:rPr>
                    <a:t>白槐安置区</a:t>
                  </a:r>
                </a:p>
              </p:txBody>
            </p:sp>
            <p:sp>
              <p:nvSpPr>
                <p:cNvPr id="6" name="文本框 2"/>
                <p:cNvSpPr txBox="1"/>
                <p:nvPr/>
              </p:nvSpPr>
              <p:spPr>
                <a:xfrm>
                  <a:off x="756399" y="3804983"/>
                  <a:ext cx="2153142" cy="437967"/>
                </a:xfrm>
                <a:prstGeom prst="rect">
                  <a:avLst/>
                </a:prstGeom>
                <a:solidFill>
                  <a:srgbClr val="DDDDDD">
                    <a:alpha val="74902"/>
                  </a:srgbClr>
                </a:solidFill>
                <a:ln w="9525">
                  <a:noFill/>
                </a:ln>
              </p:spPr>
              <p:txBody>
                <a:bodyPr wrap="square" anchor="t">
                  <a:spAutoFit/>
                </a:bodyPr>
                <a:lstStyle/>
                <a:p>
                  <a:pPr algn="l"/>
                  <a:r>
                    <a:rPr lang="zh-CN" sz="2000" b="1" dirty="0">
                      <a:solidFill>
                        <a:srgbClr val="C00000"/>
                      </a:solidFill>
                      <a:latin typeface="楷体" panose="02010609060101010101" pitchFamily="49" charset="-122"/>
                      <a:ea typeface="楷体" panose="02010609060101010101" pitchFamily="49" charset="-122"/>
                      <a:cs typeface="楷体" panose="02010609060101010101" pitchFamily="49" charset="-122"/>
                      <a:sym typeface="+mn-ea"/>
                    </a:rPr>
                    <a:t>柿树湾安置区</a:t>
                  </a:r>
                </a:p>
              </p:txBody>
            </p:sp>
            <p:sp>
              <p:nvSpPr>
                <p:cNvPr id="15" name="矩形 14"/>
                <p:cNvSpPr/>
                <p:nvPr/>
              </p:nvSpPr>
              <p:spPr>
                <a:xfrm>
                  <a:off x="728395" y="1318055"/>
                  <a:ext cx="4365475" cy="437967"/>
                </a:xfrm>
                <a:prstGeom prst="rect">
                  <a:avLst/>
                </a:prstGeom>
                <a:solidFill>
                  <a:srgbClr val="DDDDDD">
                    <a:alpha val="74902"/>
                  </a:srgbClr>
                </a:solidFill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2000" b="1" dirty="0">
                      <a:solidFill>
                        <a:srgbClr val="C00000"/>
                      </a:solidFill>
                      <a:latin typeface="楷体" panose="02010609060101010101" pitchFamily="49" charset="-122"/>
                      <a:ea typeface="楷体" panose="02010609060101010101" pitchFamily="49" charset="-122"/>
                      <a:cs typeface="楷体" panose="02010609060101010101" pitchFamily="49" charset="-122"/>
                      <a:sym typeface="+mn-ea"/>
                    </a:rPr>
                    <a:t>1.1</a:t>
                  </a:r>
                  <a:r>
                    <a:rPr lang="zh-CN" altLang="en-US" sz="2000" b="1" dirty="0">
                      <a:solidFill>
                        <a:srgbClr val="C00000"/>
                      </a:solidFill>
                      <a:latin typeface="楷体" panose="02010609060101010101" pitchFamily="49" charset="-122"/>
                      <a:ea typeface="楷体" panose="02010609060101010101" pitchFamily="49" charset="-122"/>
                      <a:cs typeface="楷体" panose="02010609060101010101" pitchFamily="49" charset="-122"/>
                      <a:sym typeface="+mn-ea"/>
                    </a:rPr>
                    <a:t>期</a:t>
                  </a:r>
                  <a:r>
                    <a:rPr lang="en-US" altLang="zh-CN" sz="2000" b="1" dirty="0">
                      <a:solidFill>
                        <a:srgbClr val="C00000"/>
                      </a:solidFill>
                      <a:latin typeface="楷体" panose="02010609060101010101" pitchFamily="49" charset="-122"/>
                      <a:ea typeface="楷体" panose="02010609060101010101" pitchFamily="49" charset="-122"/>
                      <a:cs typeface="楷体" panose="02010609060101010101" pitchFamily="49" charset="-122"/>
                      <a:sym typeface="+mn-ea"/>
                    </a:rPr>
                    <a:t>【</a:t>
                  </a:r>
                  <a:r>
                    <a:rPr lang="zh-CN" altLang="en-US" sz="2000" b="1" dirty="0">
                      <a:solidFill>
                        <a:srgbClr val="C00000"/>
                      </a:solidFill>
                      <a:latin typeface="楷体" panose="02010609060101010101" pitchFamily="49" charset="-122"/>
                      <a:ea typeface="楷体" panose="02010609060101010101" pitchFamily="49" charset="-122"/>
                      <a:cs typeface="楷体" panose="02010609060101010101" pitchFamily="49" charset="-122"/>
                      <a:sym typeface="+mn-ea"/>
                    </a:rPr>
                    <a:t>首开区</a:t>
                  </a:r>
                  <a:r>
                    <a:rPr lang="en-US" altLang="zh-CN" sz="2000" b="1" dirty="0">
                      <a:solidFill>
                        <a:srgbClr val="C00000"/>
                      </a:solidFill>
                      <a:latin typeface="楷体" panose="02010609060101010101" pitchFamily="49" charset="-122"/>
                      <a:ea typeface="楷体" panose="02010609060101010101" pitchFamily="49" charset="-122"/>
                      <a:cs typeface="楷体" panose="02010609060101010101" pitchFamily="49" charset="-122"/>
                      <a:sym typeface="+mn-ea"/>
                    </a:rPr>
                    <a:t>】</a:t>
                  </a:r>
                  <a:endParaRPr lang="zh-CN" altLang="en-US" sz="2000" b="1" dirty="0">
                    <a:solidFill>
                      <a:srgbClr val="C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楷体" panose="02010609060101010101" pitchFamily="49" charset="-122"/>
                    <a:sym typeface="+mn-ea"/>
                  </a:endParaRPr>
                </a:p>
              </p:txBody>
            </p:sp>
          </p:grpSp>
          <p:grpSp>
            <p:nvGrpSpPr>
              <p:cNvPr id="7" name="组合 6"/>
              <p:cNvGrpSpPr/>
              <p:nvPr/>
            </p:nvGrpSpPr>
            <p:grpSpPr>
              <a:xfrm>
                <a:off x="15644" y="5719"/>
                <a:ext cx="3391" cy="4730"/>
                <a:chOff x="2816719" y="3688691"/>
                <a:chExt cx="2154100" cy="2933317"/>
              </a:xfrm>
            </p:grpSpPr>
            <p:pic>
              <p:nvPicPr>
                <p:cNvPr id="8" name="Picture 3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739" b="14739"/>
                <a:stretch>
                  <a:fillRect/>
                </a:stretch>
              </p:blipFill>
              <p:spPr bwMode="auto">
                <a:xfrm>
                  <a:off x="2816719" y="3688691"/>
                  <a:ext cx="2154100" cy="29333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9" name="文本框 2"/>
                <p:cNvSpPr txBox="1"/>
                <p:nvPr/>
              </p:nvSpPr>
              <p:spPr>
                <a:xfrm>
                  <a:off x="2816719" y="3688693"/>
                  <a:ext cx="2152826" cy="437871"/>
                </a:xfrm>
                <a:prstGeom prst="rect">
                  <a:avLst/>
                </a:prstGeom>
                <a:solidFill>
                  <a:srgbClr val="DDDDDD">
                    <a:alpha val="74902"/>
                  </a:srgbClr>
                </a:solidFill>
                <a:ln w="9525">
                  <a:noFill/>
                </a:ln>
              </p:spPr>
              <p:txBody>
                <a:bodyPr wrap="square" anchor="t">
                  <a:spAutoFit/>
                </a:bodyPr>
                <a:lstStyle/>
                <a:p>
                  <a:pPr algn="l"/>
                  <a:r>
                    <a:rPr lang="zh-CN" sz="2000" b="1" dirty="0">
                      <a:solidFill>
                        <a:srgbClr val="C00000"/>
                      </a:solidFill>
                      <a:latin typeface="楷体" panose="02010609060101010101" pitchFamily="49" charset="-122"/>
                      <a:ea typeface="楷体" panose="02010609060101010101" pitchFamily="49" charset="-122"/>
                      <a:cs typeface="楷体" panose="02010609060101010101" pitchFamily="49" charset="-122"/>
                      <a:sym typeface="+mn-ea"/>
                    </a:rPr>
                    <a:t>白槐村安置区</a:t>
                  </a:r>
                </a:p>
              </p:txBody>
            </p:sp>
          </p:grpSp>
        </p:grpSp>
      </p:grpSp>
      <p:sp>
        <p:nvSpPr>
          <p:cNvPr id="30" name="文本框 7"/>
          <p:cNvSpPr txBox="1"/>
          <p:nvPr/>
        </p:nvSpPr>
        <p:spPr>
          <a:xfrm>
            <a:off x="309245" y="299085"/>
            <a:ext cx="58807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（三）、进展情况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 -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工程及手续</a:t>
            </a:r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1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AE70B2-8BF9-45C0-BB95-33D1B9D3A854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  <p:custDataLst>
      <p:tags r:id="rId1"/>
    </p:custDataLst>
  </p:cSld>
  <p:clrMapOvr>
    <a:masterClrMapping/>
  </p:clrMapOvr>
  <p:transition spd="med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"/>
          <p:cNvSpPr/>
          <p:nvPr/>
        </p:nvSpPr>
        <p:spPr>
          <a:xfrm>
            <a:off x="1196340" y="1687398"/>
            <a:ext cx="9799320" cy="3836710"/>
          </a:xfrm>
          <a:prstGeom prst="roundRect">
            <a:avLst>
              <a:gd name="adj" fmla="val 0"/>
            </a:avLst>
          </a:prstGeom>
          <a:solidFill>
            <a:srgbClr val="FFC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2" name="文本框 1"/>
          <p:cNvSpPr txBox="1"/>
          <p:nvPr/>
        </p:nvSpPr>
        <p:spPr>
          <a:xfrm>
            <a:off x="3388042" y="3068320"/>
            <a:ext cx="54159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Thanks</a:t>
            </a:r>
          </a:p>
        </p:txBody>
      </p:sp>
      <p:sp>
        <p:nvSpPr>
          <p:cNvPr id="3" name="矩形 2"/>
          <p:cNvSpPr/>
          <p:nvPr/>
        </p:nvSpPr>
        <p:spPr>
          <a:xfrm>
            <a:off x="0" y="241300"/>
            <a:ext cx="7761605" cy="545465"/>
          </a:xfrm>
          <a:prstGeom prst="rect">
            <a:avLst/>
          </a:prstGeom>
          <a:solidFill>
            <a:srgbClr val="F9C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8">
            <a:extLst>
              <a:ext uri="{FF2B5EF4-FFF2-40B4-BE49-F238E27FC236}">
                <a16:creationId xmlns:a16="http://schemas.microsoft.com/office/drawing/2014/main" id="{AB410082-9635-707A-2DF0-2CAAC4E89E44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449022" y="1542659"/>
            <a:ext cx="8439393" cy="3691695"/>
          </a:xfr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6D6E7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rgbClr val="6D6E7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6D6E7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rgbClr val="6D6E7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 kern="1200">
                <a:solidFill>
                  <a:srgbClr val="6D6E7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b="0" i="0" u="none" kern="1200" baseline="0">
                <a:solidFill>
                  <a:srgbClr val="6D6E7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b="0" i="0" u="none" kern="1200" baseline="0">
                <a:solidFill>
                  <a:srgbClr val="6D6E7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b="0" i="0" u="none" kern="1200" baseline="0">
                <a:solidFill>
                  <a:srgbClr val="6D6E7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b="0" i="0" u="none" kern="1200" baseline="0">
                <a:solidFill>
                  <a:srgbClr val="6D6E7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SzPct val="100000"/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申明：本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PPT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为新密中原国际慢城项目概况简介，本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PPT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涉及数据仅供参考，最终数据以尽调结果为准！</a:t>
            </a:r>
            <a:endParaRPr lang="en-US" altLang="zh-CN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0" indent="0" algn="ctr">
              <a:spcAft>
                <a:spcPts val="0"/>
              </a:spcAft>
              <a:buSzPct val="100000"/>
              <a:buFont typeface="Arial" panose="020B0604020202020204" pitchFamily="34" charset="0"/>
              <a:buNone/>
            </a:pPr>
            <a:endParaRPr lang="en-US" altLang="zh-CN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0" indent="0" algn="ctr">
              <a:spcAft>
                <a:spcPts val="0"/>
              </a:spcAft>
              <a:buSzPct val="100000"/>
              <a:buFont typeface="Arial" panose="020B0604020202020204" pitchFamily="34" charset="0"/>
              <a:buNone/>
            </a:pPr>
            <a:endParaRPr lang="en-US" altLang="zh-CN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0" indent="0" algn="ctr">
              <a:spcAft>
                <a:spcPts val="0"/>
              </a:spcAft>
              <a:buSzPct val="100000"/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郑州路极旅游小镇开发有限公司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7332077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-30480" y="241300"/>
            <a:ext cx="7792085" cy="545465"/>
          </a:xfrm>
          <a:prstGeom prst="rect">
            <a:avLst/>
          </a:prstGeom>
          <a:solidFill>
            <a:srgbClr val="F9C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2054225" y="1119505"/>
            <a:ext cx="7301865" cy="5629275"/>
            <a:chOff x="3235" y="1763"/>
            <a:chExt cx="11499" cy="8865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" y="1763"/>
              <a:ext cx="11235" cy="8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椭圆 39"/>
            <p:cNvSpPr/>
            <p:nvPr/>
          </p:nvSpPr>
          <p:spPr>
            <a:xfrm>
              <a:off x="7685" y="4095"/>
              <a:ext cx="1247" cy="2383"/>
            </a:xfrm>
            <a:prstGeom prst="ellipse">
              <a:avLst/>
            </a:prstGeom>
            <a:solidFill>
              <a:srgbClr val="FFC000">
                <a:alpha val="54000"/>
              </a:srgbClr>
            </a:solidFill>
            <a:ln w="952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b="1" dirty="0">
                  <a:solidFill>
                    <a:schemeClr val="bg2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新密东</a:t>
              </a:r>
            </a:p>
          </p:txBody>
        </p:sp>
        <p:sp>
          <p:nvSpPr>
            <p:cNvPr id="41" name="椭圆 40"/>
            <p:cNvSpPr/>
            <p:nvPr/>
          </p:nvSpPr>
          <p:spPr>
            <a:xfrm>
              <a:off x="11433" y="4148"/>
              <a:ext cx="3301" cy="2882"/>
            </a:xfrm>
            <a:prstGeom prst="ellipse">
              <a:avLst/>
            </a:prstGeom>
            <a:solidFill>
              <a:srgbClr val="FFC000">
                <a:alpha val="54000"/>
              </a:srgbClr>
            </a:solidFill>
            <a:ln w="952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 b="1" dirty="0">
                <a:solidFill>
                  <a:schemeClr val="bg2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b="1" dirty="0">
                  <a:solidFill>
                    <a:schemeClr val="bg2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曲梁片区</a:t>
              </a:r>
            </a:p>
          </p:txBody>
        </p:sp>
        <p:sp>
          <p:nvSpPr>
            <p:cNvPr id="42" name="椭圆 41"/>
            <p:cNvSpPr/>
            <p:nvPr/>
          </p:nvSpPr>
          <p:spPr>
            <a:xfrm>
              <a:off x="6488" y="4148"/>
              <a:ext cx="1247" cy="2330"/>
            </a:xfrm>
            <a:prstGeom prst="ellipse">
              <a:avLst/>
            </a:prstGeom>
            <a:solidFill>
              <a:srgbClr val="FFC000">
                <a:alpha val="54000"/>
              </a:srgbClr>
            </a:solidFill>
            <a:ln w="952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b="1" dirty="0">
                  <a:solidFill>
                    <a:schemeClr val="bg2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新密西</a:t>
              </a:r>
            </a:p>
          </p:txBody>
        </p:sp>
        <p:sp>
          <p:nvSpPr>
            <p:cNvPr id="38" name="五角星 3"/>
            <p:cNvSpPr/>
            <p:nvPr/>
          </p:nvSpPr>
          <p:spPr>
            <a:xfrm>
              <a:off x="5716" y="3581"/>
              <a:ext cx="663" cy="567"/>
            </a:xfrm>
            <a:prstGeom prst="star5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2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5624" y="3143"/>
              <a:ext cx="1426" cy="485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1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慢城项目</a:t>
              </a:r>
            </a:p>
          </p:txBody>
        </p:sp>
      </p:grpSp>
      <p:sp>
        <p:nvSpPr>
          <p:cNvPr id="3" name="文本框 7"/>
          <p:cNvSpPr txBox="1"/>
          <p:nvPr/>
        </p:nvSpPr>
        <p:spPr>
          <a:xfrm>
            <a:off x="309245" y="299085"/>
            <a:ext cx="774509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Arial" panose="020B0604020202020204" pitchFamily="34" charset="0"/>
              </a:rPr>
              <a:t>项目位置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301240" y="3832860"/>
            <a:ext cx="8223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城西</a:t>
            </a:r>
            <a:r>
              <a:rPr lang="en-US" altLang="zh-CN" sz="1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237865" y="5101590"/>
            <a:ext cx="8223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城西</a:t>
            </a:r>
            <a:r>
              <a:rPr lang="en-US" altLang="zh-CN" sz="1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069330" y="1287780"/>
            <a:ext cx="8223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城东</a:t>
            </a:r>
            <a:r>
              <a:rPr lang="en-US" altLang="zh-CN" sz="1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844030" y="3429000"/>
            <a:ext cx="8223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城东</a:t>
            </a:r>
            <a:r>
              <a:rPr lang="en-US" altLang="zh-CN" sz="1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0669905" y="3275330"/>
            <a:ext cx="8223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曲梁</a:t>
            </a:r>
            <a:r>
              <a:rPr lang="en-US" altLang="zh-CN" sz="1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221855" y="5064760"/>
            <a:ext cx="8223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曲梁</a:t>
            </a:r>
            <a:r>
              <a:rPr lang="en-US" altLang="zh-CN" sz="1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74893570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85"/>
          <a:stretch>
            <a:fillRect/>
          </a:stretch>
        </p:blipFill>
        <p:spPr>
          <a:xfrm>
            <a:off x="-1" y="1121583"/>
            <a:ext cx="12192000" cy="5583382"/>
          </a:xfrm>
          <a:prstGeom prst="rect">
            <a:avLst/>
          </a:prstGeom>
        </p:spPr>
      </p:pic>
      <p:sp>
        <p:nvSpPr>
          <p:cNvPr id="8" name="任意多边形: 形状 7"/>
          <p:cNvSpPr/>
          <p:nvPr/>
        </p:nvSpPr>
        <p:spPr>
          <a:xfrm>
            <a:off x="0" y="1121410"/>
            <a:ext cx="12192000" cy="5583555"/>
          </a:xfrm>
          <a:custGeom>
            <a:avLst/>
            <a:gdLst>
              <a:gd name="connsiteX0" fmla="*/ 5750737 w 12192000"/>
              <a:gd name="connsiteY0" fmla="*/ 329487 h 5583382"/>
              <a:gd name="connsiteX1" fmla="*/ 5480244 w 12192000"/>
              <a:gd name="connsiteY1" fmla="*/ 569571 h 5583382"/>
              <a:gd name="connsiteX2" fmla="*/ 5062233 w 12192000"/>
              <a:gd name="connsiteY2" fmla="*/ 964442 h 5583382"/>
              <a:gd name="connsiteX3" fmla="*/ 4759933 w 12192000"/>
              <a:gd name="connsiteY3" fmla="*/ 1276858 h 5583382"/>
              <a:gd name="connsiteX4" fmla="*/ 4431638 w 12192000"/>
              <a:gd name="connsiteY4" fmla="*/ 1648585 h 5583382"/>
              <a:gd name="connsiteX5" fmla="*/ 4258073 w 12192000"/>
              <a:gd name="connsiteY5" fmla="*/ 1949432 h 5583382"/>
              <a:gd name="connsiteX6" fmla="*/ 3934084 w 12192000"/>
              <a:gd name="connsiteY6" fmla="*/ 2308134 h 5583382"/>
              <a:gd name="connsiteX7" fmla="*/ 3540669 w 12192000"/>
              <a:gd name="connsiteY7" fmla="*/ 2713120 h 5583382"/>
              <a:gd name="connsiteX8" fmla="*/ 3019972 w 12192000"/>
              <a:gd name="connsiteY8" fmla="*/ 3094964 h 5583382"/>
              <a:gd name="connsiteX9" fmla="*/ 2614986 w 12192000"/>
              <a:gd name="connsiteY9" fmla="*/ 3418954 h 5583382"/>
              <a:gd name="connsiteX10" fmla="*/ 2267854 w 12192000"/>
              <a:gd name="connsiteY10" fmla="*/ 3812368 h 5583382"/>
              <a:gd name="connsiteX11" fmla="*/ 2059576 w 12192000"/>
              <a:gd name="connsiteY11" fmla="*/ 4194212 h 5583382"/>
              <a:gd name="connsiteX12" fmla="*/ 1943865 w 12192000"/>
              <a:gd name="connsiteY12" fmla="*/ 4414063 h 5583382"/>
              <a:gd name="connsiteX13" fmla="*/ 1828155 w 12192000"/>
              <a:gd name="connsiteY13" fmla="*/ 4726480 h 5583382"/>
              <a:gd name="connsiteX14" fmla="*/ 1932294 w 12192000"/>
              <a:gd name="connsiteY14" fmla="*/ 4738051 h 5583382"/>
              <a:gd name="connsiteX15" fmla="*/ 2452991 w 12192000"/>
              <a:gd name="connsiteY15" fmla="*/ 4784336 h 5583382"/>
              <a:gd name="connsiteX16" fmla="*/ 2499275 w 12192000"/>
              <a:gd name="connsiteY16" fmla="*/ 4633913 h 5583382"/>
              <a:gd name="connsiteX17" fmla="*/ 3667950 w 12192000"/>
              <a:gd name="connsiteY17" fmla="*/ 4159500 h 5583382"/>
              <a:gd name="connsiteX18" fmla="*/ 4454781 w 12192000"/>
              <a:gd name="connsiteY18" fmla="*/ 3835510 h 5583382"/>
              <a:gd name="connsiteX19" fmla="*/ 5091187 w 12192000"/>
              <a:gd name="connsiteY19" fmla="*/ 3580948 h 5583382"/>
              <a:gd name="connsiteX20" fmla="*/ 5368893 w 12192000"/>
              <a:gd name="connsiteY20" fmla="*/ 3488380 h 5583382"/>
              <a:gd name="connsiteX21" fmla="*/ 5473032 w 12192000"/>
              <a:gd name="connsiteY21" fmla="*/ 3314814 h 5583382"/>
              <a:gd name="connsiteX22" fmla="*/ 5473032 w 12192000"/>
              <a:gd name="connsiteY22" fmla="*/ 2967683 h 5583382"/>
              <a:gd name="connsiteX23" fmla="*/ 5901161 w 12192000"/>
              <a:gd name="connsiteY23" fmla="*/ 3005363 h 5583382"/>
              <a:gd name="connsiteX24" fmla="*/ 6228117 w 12192000"/>
              <a:gd name="connsiteY24" fmla="*/ 2990825 h 5583382"/>
              <a:gd name="connsiteX25" fmla="*/ 6509771 w 12192000"/>
              <a:gd name="connsiteY25" fmla="*/ 2895140 h 5583382"/>
              <a:gd name="connsiteX26" fmla="*/ 6734275 w 12192000"/>
              <a:gd name="connsiteY26" fmla="*/ 2770975 h 5583382"/>
              <a:gd name="connsiteX27" fmla="*/ 6890535 w 12192000"/>
              <a:gd name="connsiteY27" fmla="*/ 2681274 h 5583382"/>
              <a:gd name="connsiteX28" fmla="*/ 7151034 w 12192000"/>
              <a:gd name="connsiteY28" fmla="*/ 2562498 h 5583382"/>
              <a:gd name="connsiteX29" fmla="*/ 7435856 w 12192000"/>
              <a:gd name="connsiteY29" fmla="*/ 2532237 h 5583382"/>
              <a:gd name="connsiteX30" fmla="*/ 7740956 w 12192000"/>
              <a:gd name="connsiteY30" fmla="*/ 2678407 h 5583382"/>
              <a:gd name="connsiteX31" fmla="*/ 7874072 w 12192000"/>
              <a:gd name="connsiteY31" fmla="*/ 2525016 h 5583382"/>
              <a:gd name="connsiteX32" fmla="*/ 8008572 w 12192000"/>
              <a:gd name="connsiteY32" fmla="*/ 2321089 h 5583382"/>
              <a:gd name="connsiteX33" fmla="*/ 7888510 w 12192000"/>
              <a:gd name="connsiteY33" fmla="*/ 2242960 h 5583382"/>
              <a:gd name="connsiteX34" fmla="*/ 7703373 w 12192000"/>
              <a:gd name="connsiteY34" fmla="*/ 2154743 h 5583382"/>
              <a:gd name="connsiteX35" fmla="*/ 7372267 w 12192000"/>
              <a:gd name="connsiteY35" fmla="*/ 2111427 h 5583382"/>
              <a:gd name="connsiteX36" fmla="*/ 7088673 w 12192000"/>
              <a:gd name="connsiteY36" fmla="*/ 1809126 h 5583382"/>
              <a:gd name="connsiteX37" fmla="*/ 6421857 w 12192000"/>
              <a:gd name="connsiteY37" fmla="*/ 1104747 h 5583382"/>
              <a:gd name="connsiteX38" fmla="*/ 0 w 12192000"/>
              <a:gd name="connsiteY38" fmla="*/ 0 h 5583382"/>
              <a:gd name="connsiteX39" fmla="*/ 12192000 w 12192000"/>
              <a:gd name="connsiteY39" fmla="*/ 0 h 5583382"/>
              <a:gd name="connsiteX40" fmla="*/ 12192000 w 12192000"/>
              <a:gd name="connsiteY40" fmla="*/ 5583382 h 5583382"/>
              <a:gd name="connsiteX41" fmla="*/ 0 w 12192000"/>
              <a:gd name="connsiteY41" fmla="*/ 5583382 h 558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192000" h="5583382">
                <a:moveTo>
                  <a:pt x="5750737" y="329487"/>
                </a:moveTo>
                <a:lnTo>
                  <a:pt x="5480244" y="569571"/>
                </a:lnTo>
                <a:lnTo>
                  <a:pt x="5062233" y="964442"/>
                </a:lnTo>
                <a:lnTo>
                  <a:pt x="4759933" y="1276858"/>
                </a:lnTo>
                <a:lnTo>
                  <a:pt x="4431638" y="1648585"/>
                </a:lnTo>
                <a:lnTo>
                  <a:pt x="4258073" y="1949432"/>
                </a:lnTo>
                <a:lnTo>
                  <a:pt x="3934084" y="2308134"/>
                </a:lnTo>
                <a:lnTo>
                  <a:pt x="3540669" y="2713120"/>
                </a:lnTo>
                <a:lnTo>
                  <a:pt x="3019972" y="3094964"/>
                </a:lnTo>
                <a:lnTo>
                  <a:pt x="2614986" y="3418954"/>
                </a:lnTo>
                <a:lnTo>
                  <a:pt x="2267854" y="3812368"/>
                </a:lnTo>
                <a:lnTo>
                  <a:pt x="2059576" y="4194212"/>
                </a:lnTo>
                <a:lnTo>
                  <a:pt x="1943865" y="4414063"/>
                </a:lnTo>
                <a:lnTo>
                  <a:pt x="1828155" y="4726480"/>
                </a:lnTo>
                <a:lnTo>
                  <a:pt x="1932294" y="4738051"/>
                </a:lnTo>
                <a:lnTo>
                  <a:pt x="2452991" y="4784336"/>
                </a:lnTo>
                <a:lnTo>
                  <a:pt x="2499275" y="4633913"/>
                </a:lnTo>
                <a:lnTo>
                  <a:pt x="3667950" y="4159500"/>
                </a:lnTo>
                <a:lnTo>
                  <a:pt x="4454781" y="3835510"/>
                </a:lnTo>
                <a:lnTo>
                  <a:pt x="5091187" y="3580948"/>
                </a:lnTo>
                <a:lnTo>
                  <a:pt x="5368893" y="3488380"/>
                </a:lnTo>
                <a:lnTo>
                  <a:pt x="5473032" y="3314814"/>
                </a:lnTo>
                <a:lnTo>
                  <a:pt x="5473032" y="2967683"/>
                </a:lnTo>
                <a:lnTo>
                  <a:pt x="5901161" y="3005363"/>
                </a:lnTo>
                <a:lnTo>
                  <a:pt x="6228117" y="2990825"/>
                </a:lnTo>
                <a:cubicBezTo>
                  <a:pt x="6312376" y="2949304"/>
                  <a:pt x="6425512" y="2936661"/>
                  <a:pt x="6509771" y="2895140"/>
                </a:cubicBezTo>
                <a:lnTo>
                  <a:pt x="6734275" y="2770975"/>
                </a:lnTo>
                <a:lnTo>
                  <a:pt x="6890535" y="2681274"/>
                </a:lnTo>
                <a:lnTo>
                  <a:pt x="7151034" y="2562498"/>
                </a:lnTo>
                <a:cubicBezTo>
                  <a:pt x="7238755" y="2542784"/>
                  <a:pt x="7348135" y="2530292"/>
                  <a:pt x="7435856" y="2532237"/>
                </a:cubicBezTo>
                <a:cubicBezTo>
                  <a:pt x="7573652" y="2597807"/>
                  <a:pt x="7632036" y="2620057"/>
                  <a:pt x="7740956" y="2678407"/>
                </a:cubicBezTo>
                <a:lnTo>
                  <a:pt x="7874072" y="2525016"/>
                </a:lnTo>
                <a:lnTo>
                  <a:pt x="8008572" y="2321089"/>
                </a:lnTo>
                <a:lnTo>
                  <a:pt x="7888510" y="2242960"/>
                </a:lnTo>
                <a:lnTo>
                  <a:pt x="7703373" y="2154743"/>
                </a:lnTo>
                <a:cubicBezTo>
                  <a:pt x="7590598" y="2140304"/>
                  <a:pt x="7470604" y="2147525"/>
                  <a:pt x="7372267" y="2111427"/>
                </a:cubicBezTo>
                <a:lnTo>
                  <a:pt x="7088673" y="1809126"/>
                </a:lnTo>
                <a:lnTo>
                  <a:pt x="6421857" y="110474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583382"/>
                </a:lnTo>
                <a:lnTo>
                  <a:pt x="0" y="5583382"/>
                </a:lnTo>
                <a:close/>
              </a:path>
            </a:pathLst>
          </a:cu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/>
        </p:nvSpPr>
        <p:spPr>
          <a:xfrm>
            <a:off x="1523999" y="4205404"/>
            <a:ext cx="10668000" cy="2421711"/>
          </a:xfrm>
          <a:custGeom>
            <a:avLst/>
            <a:gdLst>
              <a:gd name="connsiteX0" fmla="*/ 0 w 10668000"/>
              <a:gd name="connsiteY0" fmla="*/ 2464687 h 2464687"/>
              <a:gd name="connsiteX1" fmla="*/ 1320800 w 10668000"/>
              <a:gd name="connsiteY1" fmla="*/ 1579316 h 2464687"/>
              <a:gd name="connsiteX2" fmla="*/ 4397829 w 10668000"/>
              <a:gd name="connsiteY2" fmla="*/ 476230 h 2464687"/>
              <a:gd name="connsiteX3" fmla="*/ 5747657 w 10668000"/>
              <a:gd name="connsiteY3" fmla="*/ 40802 h 2464687"/>
              <a:gd name="connsiteX4" fmla="*/ 7155543 w 10668000"/>
              <a:gd name="connsiteY4" fmla="*/ 84344 h 2464687"/>
              <a:gd name="connsiteX5" fmla="*/ 10668000 w 10668000"/>
              <a:gd name="connsiteY5" fmla="*/ 621373 h 2464687"/>
              <a:gd name="connsiteX0-1" fmla="*/ 0 w 10668000"/>
              <a:gd name="connsiteY0-2" fmla="*/ 2420824 h 2420824"/>
              <a:gd name="connsiteX1-3" fmla="*/ 1320800 w 10668000"/>
              <a:gd name="connsiteY1-4" fmla="*/ 1535453 h 2420824"/>
              <a:gd name="connsiteX2-5" fmla="*/ 4397829 w 10668000"/>
              <a:gd name="connsiteY2-6" fmla="*/ 432367 h 2420824"/>
              <a:gd name="connsiteX3-7" fmla="*/ 5747657 w 10668000"/>
              <a:gd name="connsiteY3-8" fmla="*/ 107775 h 2420824"/>
              <a:gd name="connsiteX4-9" fmla="*/ 7155543 w 10668000"/>
              <a:gd name="connsiteY4-10" fmla="*/ 40481 h 2420824"/>
              <a:gd name="connsiteX5-11" fmla="*/ 10668000 w 10668000"/>
              <a:gd name="connsiteY5-12" fmla="*/ 577510 h 2420824"/>
              <a:gd name="connsiteX0-13" fmla="*/ 0 w 10668000"/>
              <a:gd name="connsiteY0-14" fmla="*/ 2421711 h 2421711"/>
              <a:gd name="connsiteX1-15" fmla="*/ 1320800 w 10668000"/>
              <a:gd name="connsiteY1-16" fmla="*/ 1536340 h 2421711"/>
              <a:gd name="connsiteX2-17" fmla="*/ 4383975 w 10668000"/>
              <a:gd name="connsiteY2-18" fmla="*/ 460963 h 2421711"/>
              <a:gd name="connsiteX3-19" fmla="*/ 5747657 w 10668000"/>
              <a:gd name="connsiteY3-20" fmla="*/ 108662 h 2421711"/>
              <a:gd name="connsiteX4-21" fmla="*/ 7155543 w 10668000"/>
              <a:gd name="connsiteY4-22" fmla="*/ 41368 h 2421711"/>
              <a:gd name="connsiteX5-23" fmla="*/ 10668000 w 10668000"/>
              <a:gd name="connsiteY5-24" fmla="*/ 578397 h 242171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0668000" h="2421711">
                <a:moveTo>
                  <a:pt x="0" y="2421711"/>
                </a:moveTo>
                <a:cubicBezTo>
                  <a:pt x="293914" y="2144730"/>
                  <a:pt x="590138" y="1863131"/>
                  <a:pt x="1320800" y="1536340"/>
                </a:cubicBezTo>
                <a:cubicBezTo>
                  <a:pt x="2051463" y="1209549"/>
                  <a:pt x="3646166" y="698909"/>
                  <a:pt x="4383975" y="460963"/>
                </a:cubicBezTo>
                <a:cubicBezTo>
                  <a:pt x="5121784" y="223017"/>
                  <a:pt x="5285729" y="178595"/>
                  <a:pt x="5747657" y="108662"/>
                </a:cubicBezTo>
                <a:cubicBezTo>
                  <a:pt x="6209585" y="38729"/>
                  <a:pt x="6335486" y="-55394"/>
                  <a:pt x="7155543" y="41368"/>
                </a:cubicBezTo>
                <a:cubicBezTo>
                  <a:pt x="7975600" y="138130"/>
                  <a:pt x="9321800" y="358263"/>
                  <a:pt x="10668000" y="578397"/>
                </a:cubicBezTo>
              </a:path>
            </a:pathLst>
          </a:custGeom>
          <a:noFill/>
          <a:ln w="3175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498763" y="5094061"/>
            <a:ext cx="8783781" cy="1569340"/>
          </a:xfrm>
          <a:custGeom>
            <a:avLst/>
            <a:gdLst>
              <a:gd name="connsiteX0" fmla="*/ 0 w 8783781"/>
              <a:gd name="connsiteY0" fmla="*/ 1569340 h 1569340"/>
              <a:gd name="connsiteX1" fmla="*/ 180109 w 8783781"/>
              <a:gd name="connsiteY1" fmla="*/ 1264540 h 1569340"/>
              <a:gd name="connsiteX2" fmla="*/ 817418 w 8783781"/>
              <a:gd name="connsiteY2" fmla="*/ 848904 h 1569340"/>
              <a:gd name="connsiteX3" fmla="*/ 1177636 w 8783781"/>
              <a:gd name="connsiteY3" fmla="*/ 751922 h 1569340"/>
              <a:gd name="connsiteX4" fmla="*/ 1925781 w 8783781"/>
              <a:gd name="connsiteY4" fmla="*/ 807340 h 1569340"/>
              <a:gd name="connsiteX5" fmla="*/ 2452254 w 8783781"/>
              <a:gd name="connsiteY5" fmla="*/ 821195 h 1569340"/>
              <a:gd name="connsiteX6" fmla="*/ 3089563 w 8783781"/>
              <a:gd name="connsiteY6" fmla="*/ 599522 h 1569340"/>
              <a:gd name="connsiteX7" fmla="*/ 3546763 w 8783781"/>
              <a:gd name="connsiteY7" fmla="*/ 474831 h 1569340"/>
              <a:gd name="connsiteX8" fmla="*/ 4294909 w 8783781"/>
              <a:gd name="connsiteY8" fmla="*/ 322431 h 1569340"/>
              <a:gd name="connsiteX9" fmla="*/ 4807527 w 8783781"/>
              <a:gd name="connsiteY9" fmla="*/ 183885 h 1569340"/>
              <a:gd name="connsiteX10" fmla="*/ 5597236 w 8783781"/>
              <a:gd name="connsiteY10" fmla="*/ 114613 h 1569340"/>
              <a:gd name="connsiteX11" fmla="*/ 6400800 w 8783781"/>
              <a:gd name="connsiteY11" fmla="*/ 3776 h 1569340"/>
              <a:gd name="connsiteX12" fmla="*/ 6705600 w 8783781"/>
              <a:gd name="connsiteY12" fmla="*/ 31485 h 1569340"/>
              <a:gd name="connsiteX13" fmla="*/ 7148945 w 8783781"/>
              <a:gd name="connsiteY13" fmla="*/ 86904 h 1569340"/>
              <a:gd name="connsiteX14" fmla="*/ 7661563 w 8783781"/>
              <a:gd name="connsiteY14" fmla="*/ 211595 h 1569340"/>
              <a:gd name="connsiteX15" fmla="*/ 8118763 w 8783781"/>
              <a:gd name="connsiteY15" fmla="*/ 322431 h 1569340"/>
              <a:gd name="connsiteX16" fmla="*/ 8783781 w 8783781"/>
              <a:gd name="connsiteY16" fmla="*/ 419413 h 1569340"/>
              <a:gd name="connsiteX17" fmla="*/ 8783781 w 8783781"/>
              <a:gd name="connsiteY17" fmla="*/ 419413 h 156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783781" h="1569340">
                <a:moveTo>
                  <a:pt x="0" y="1569340"/>
                </a:moveTo>
                <a:cubicBezTo>
                  <a:pt x="21936" y="1476976"/>
                  <a:pt x="43873" y="1384613"/>
                  <a:pt x="180109" y="1264540"/>
                </a:cubicBezTo>
                <a:cubicBezTo>
                  <a:pt x="316345" y="1144467"/>
                  <a:pt x="651164" y="934340"/>
                  <a:pt x="817418" y="848904"/>
                </a:cubicBezTo>
                <a:cubicBezTo>
                  <a:pt x="983672" y="763468"/>
                  <a:pt x="992909" y="758849"/>
                  <a:pt x="1177636" y="751922"/>
                </a:cubicBezTo>
                <a:cubicBezTo>
                  <a:pt x="1362363" y="744995"/>
                  <a:pt x="1713345" y="795795"/>
                  <a:pt x="1925781" y="807340"/>
                </a:cubicBezTo>
                <a:cubicBezTo>
                  <a:pt x="2138217" y="818885"/>
                  <a:pt x="2258290" y="855831"/>
                  <a:pt x="2452254" y="821195"/>
                </a:cubicBezTo>
                <a:cubicBezTo>
                  <a:pt x="2646218" y="786559"/>
                  <a:pt x="2907145" y="657249"/>
                  <a:pt x="3089563" y="599522"/>
                </a:cubicBezTo>
                <a:cubicBezTo>
                  <a:pt x="3271981" y="541795"/>
                  <a:pt x="3345872" y="521013"/>
                  <a:pt x="3546763" y="474831"/>
                </a:cubicBezTo>
                <a:cubicBezTo>
                  <a:pt x="3747654" y="428649"/>
                  <a:pt x="4084782" y="370922"/>
                  <a:pt x="4294909" y="322431"/>
                </a:cubicBezTo>
                <a:cubicBezTo>
                  <a:pt x="4505036" y="273940"/>
                  <a:pt x="4590473" y="218521"/>
                  <a:pt x="4807527" y="183885"/>
                </a:cubicBezTo>
                <a:cubicBezTo>
                  <a:pt x="5024581" y="149249"/>
                  <a:pt x="5331691" y="144631"/>
                  <a:pt x="5597236" y="114613"/>
                </a:cubicBezTo>
                <a:cubicBezTo>
                  <a:pt x="5862781" y="84595"/>
                  <a:pt x="6216073" y="17631"/>
                  <a:pt x="6400800" y="3776"/>
                </a:cubicBezTo>
                <a:cubicBezTo>
                  <a:pt x="6585527" y="-10079"/>
                  <a:pt x="6580909" y="17630"/>
                  <a:pt x="6705600" y="31485"/>
                </a:cubicBezTo>
                <a:cubicBezTo>
                  <a:pt x="6830291" y="45340"/>
                  <a:pt x="6989618" y="56886"/>
                  <a:pt x="7148945" y="86904"/>
                </a:cubicBezTo>
                <a:cubicBezTo>
                  <a:pt x="7308272" y="116922"/>
                  <a:pt x="7661563" y="211595"/>
                  <a:pt x="7661563" y="211595"/>
                </a:cubicBezTo>
                <a:cubicBezTo>
                  <a:pt x="7823199" y="250849"/>
                  <a:pt x="7931727" y="287795"/>
                  <a:pt x="8118763" y="322431"/>
                </a:cubicBezTo>
                <a:cubicBezTo>
                  <a:pt x="8305799" y="357067"/>
                  <a:pt x="8783781" y="419413"/>
                  <a:pt x="8783781" y="419413"/>
                </a:cubicBezTo>
                <a:lnTo>
                  <a:pt x="8783781" y="419413"/>
                </a:lnTo>
              </a:path>
            </a:pathLst>
          </a:custGeom>
          <a:noFill/>
          <a:ln w="34925"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7105927" y="1093874"/>
            <a:ext cx="2978130" cy="5555672"/>
          </a:xfrm>
          <a:custGeom>
            <a:avLst/>
            <a:gdLst>
              <a:gd name="connsiteX0" fmla="*/ 84581 w 2978130"/>
              <a:gd name="connsiteY0" fmla="*/ 5555672 h 5555672"/>
              <a:gd name="connsiteX1" fmla="*/ 1454 w 2978130"/>
              <a:gd name="connsiteY1" fmla="*/ 4682836 h 5555672"/>
              <a:gd name="connsiteX2" fmla="*/ 43017 w 2978130"/>
              <a:gd name="connsiteY2" fmla="*/ 4267200 h 5555672"/>
              <a:gd name="connsiteX3" fmla="*/ 181563 w 2978130"/>
              <a:gd name="connsiteY3" fmla="*/ 3920836 h 5555672"/>
              <a:gd name="connsiteX4" fmla="*/ 223127 w 2978130"/>
              <a:gd name="connsiteY4" fmla="*/ 3505200 h 5555672"/>
              <a:gd name="connsiteX5" fmla="*/ 320108 w 2978130"/>
              <a:gd name="connsiteY5" fmla="*/ 2770909 h 5555672"/>
              <a:gd name="connsiteX6" fmla="*/ 444799 w 2978130"/>
              <a:gd name="connsiteY6" fmla="*/ 2452254 h 5555672"/>
              <a:gd name="connsiteX7" fmla="*/ 929708 w 2978130"/>
              <a:gd name="connsiteY7" fmla="*/ 2313709 h 5555672"/>
              <a:gd name="connsiteX8" fmla="*/ 1068254 w 2978130"/>
              <a:gd name="connsiteY8" fmla="*/ 2133600 h 5555672"/>
              <a:gd name="connsiteX9" fmla="*/ 1525454 w 2978130"/>
              <a:gd name="connsiteY9" fmla="*/ 1856509 h 5555672"/>
              <a:gd name="connsiteX10" fmla="*/ 1899527 w 2978130"/>
              <a:gd name="connsiteY10" fmla="*/ 1870363 h 5555672"/>
              <a:gd name="connsiteX11" fmla="*/ 2051927 w 2978130"/>
              <a:gd name="connsiteY11" fmla="*/ 1593272 h 5555672"/>
              <a:gd name="connsiteX12" fmla="*/ 2218181 w 2978130"/>
              <a:gd name="connsiteY12" fmla="*/ 1025236 h 5555672"/>
              <a:gd name="connsiteX13" fmla="*/ 2356727 w 2978130"/>
              <a:gd name="connsiteY13" fmla="*/ 623454 h 5555672"/>
              <a:gd name="connsiteX14" fmla="*/ 2578399 w 2978130"/>
              <a:gd name="connsiteY14" fmla="*/ 374072 h 5555672"/>
              <a:gd name="connsiteX15" fmla="*/ 2938617 w 2978130"/>
              <a:gd name="connsiteY15" fmla="*/ 263236 h 5555672"/>
              <a:gd name="connsiteX16" fmla="*/ 2952472 w 2978130"/>
              <a:gd name="connsiteY16" fmla="*/ 0 h 5555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78130" h="5555672">
                <a:moveTo>
                  <a:pt x="84581" y="5555672"/>
                </a:moveTo>
                <a:cubicBezTo>
                  <a:pt x="46481" y="5226626"/>
                  <a:pt x="8381" y="4897581"/>
                  <a:pt x="1454" y="4682836"/>
                </a:cubicBezTo>
                <a:cubicBezTo>
                  <a:pt x="-5473" y="4468091"/>
                  <a:pt x="12999" y="4394200"/>
                  <a:pt x="43017" y="4267200"/>
                </a:cubicBezTo>
                <a:cubicBezTo>
                  <a:pt x="73035" y="4140200"/>
                  <a:pt x="151545" y="4047836"/>
                  <a:pt x="181563" y="3920836"/>
                </a:cubicBezTo>
                <a:cubicBezTo>
                  <a:pt x="211581" y="3793836"/>
                  <a:pt x="200036" y="3696854"/>
                  <a:pt x="223127" y="3505200"/>
                </a:cubicBezTo>
                <a:cubicBezTo>
                  <a:pt x="246218" y="3313545"/>
                  <a:pt x="283163" y="2946400"/>
                  <a:pt x="320108" y="2770909"/>
                </a:cubicBezTo>
                <a:cubicBezTo>
                  <a:pt x="357053" y="2595418"/>
                  <a:pt x="343199" y="2528454"/>
                  <a:pt x="444799" y="2452254"/>
                </a:cubicBezTo>
                <a:cubicBezTo>
                  <a:pt x="546399" y="2376054"/>
                  <a:pt x="825799" y="2366818"/>
                  <a:pt x="929708" y="2313709"/>
                </a:cubicBezTo>
                <a:cubicBezTo>
                  <a:pt x="1033617" y="2260600"/>
                  <a:pt x="968963" y="2209800"/>
                  <a:pt x="1068254" y="2133600"/>
                </a:cubicBezTo>
                <a:cubicBezTo>
                  <a:pt x="1167545" y="2057400"/>
                  <a:pt x="1386909" y="1900382"/>
                  <a:pt x="1525454" y="1856509"/>
                </a:cubicBezTo>
                <a:cubicBezTo>
                  <a:pt x="1663999" y="1812636"/>
                  <a:pt x="1811782" y="1914236"/>
                  <a:pt x="1899527" y="1870363"/>
                </a:cubicBezTo>
                <a:cubicBezTo>
                  <a:pt x="1987272" y="1826490"/>
                  <a:pt x="1998818" y="1734126"/>
                  <a:pt x="2051927" y="1593272"/>
                </a:cubicBezTo>
                <a:cubicBezTo>
                  <a:pt x="2105036" y="1452418"/>
                  <a:pt x="2167381" y="1186872"/>
                  <a:pt x="2218181" y="1025236"/>
                </a:cubicBezTo>
                <a:cubicBezTo>
                  <a:pt x="2268981" y="863600"/>
                  <a:pt x="2296691" y="731981"/>
                  <a:pt x="2356727" y="623454"/>
                </a:cubicBezTo>
                <a:cubicBezTo>
                  <a:pt x="2416763" y="514927"/>
                  <a:pt x="2481417" y="434108"/>
                  <a:pt x="2578399" y="374072"/>
                </a:cubicBezTo>
                <a:cubicBezTo>
                  <a:pt x="2675381" y="314036"/>
                  <a:pt x="2876272" y="325581"/>
                  <a:pt x="2938617" y="263236"/>
                </a:cubicBezTo>
                <a:cubicBezTo>
                  <a:pt x="3000962" y="200891"/>
                  <a:pt x="2976717" y="100445"/>
                  <a:pt x="2952472" y="0"/>
                </a:cubicBezTo>
              </a:path>
            </a:pathLst>
          </a:custGeom>
          <a:noFill/>
          <a:ln w="34925"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720485" y="4750637"/>
            <a:ext cx="888592" cy="28638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zh-CN" altLang="en-US" sz="1400" b="1" dirty="0">
                <a:latin typeface="楷体" panose="02010609060101010101" pitchFamily="49" charset="-122"/>
                <a:ea typeface="楷体" panose="02010609060101010101" pitchFamily="49" charset="-122"/>
              </a:rPr>
              <a:t>新密西站</a:t>
            </a:r>
          </a:p>
        </p:txBody>
      </p:sp>
      <p:sp>
        <p:nvSpPr>
          <p:cNvPr id="18" name="矩形 17"/>
          <p:cNvSpPr/>
          <p:nvPr/>
        </p:nvSpPr>
        <p:spPr>
          <a:xfrm>
            <a:off x="8211731" y="1118458"/>
            <a:ext cx="3980268" cy="5583383"/>
          </a:xfrm>
          <a:prstGeom prst="rec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6139896" y="4480752"/>
            <a:ext cx="168267" cy="150143"/>
          </a:xfrm>
          <a:prstGeom prst="ellipse">
            <a:avLst/>
          </a:prstGeom>
          <a:solidFill>
            <a:schemeClr val="bg1"/>
          </a:solidFill>
          <a:ln w="41275">
            <a:solidFill>
              <a:srgbClr val="F2CA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矩形 19"/>
          <p:cNvSpPr/>
          <p:nvPr/>
        </p:nvSpPr>
        <p:spPr>
          <a:xfrm rot="20682872">
            <a:off x="3735914" y="5433723"/>
            <a:ext cx="1004841" cy="186283"/>
          </a:xfrm>
          <a:prstGeom prst="rect">
            <a:avLst/>
          </a:prstGeom>
          <a:solidFill>
            <a:srgbClr val="F2CA3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东柿路</a:t>
            </a:r>
          </a:p>
        </p:txBody>
      </p:sp>
      <p:graphicFrame>
        <p:nvGraphicFramePr>
          <p:cNvPr id="26" name="表格 26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8241665" y="2717800"/>
          <a:ext cx="3912870" cy="22034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04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39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6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593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批次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占地</a:t>
                      </a:r>
                    </a:p>
                  </a:txBody>
                  <a:tcPr anchor="ctr"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建面</a:t>
                      </a:r>
                    </a:p>
                  </a:txBody>
                  <a:tcPr anchor="ctr"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66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 dirty="0">
                          <a:solidFill>
                            <a:schemeClr val="bg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批次一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497</a:t>
                      </a:r>
                      <a:r>
                        <a:rPr lang="zh-CN" altLang="en-US" sz="18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亩</a:t>
                      </a:r>
                    </a:p>
                  </a:txBody>
                  <a:tcPr anchor="ctr"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517,720</a:t>
                      </a:r>
                      <a:r>
                        <a:rPr lang="zh-CN" altLang="en-US" sz="18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㎡</a:t>
                      </a:r>
                    </a:p>
                  </a:txBody>
                  <a:tcPr anchor="ctr"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593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 dirty="0">
                          <a:solidFill>
                            <a:schemeClr val="bg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批次二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defRPr/>
                      </a:pPr>
                      <a:r>
                        <a:rPr lang="en-US" altLang="zh-CN" sz="18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581</a:t>
                      </a:r>
                      <a:r>
                        <a:rPr lang="zh-CN" altLang="en-US" sz="18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亩</a:t>
                      </a:r>
                    </a:p>
                  </a:txBody>
                  <a:tcPr anchor="ctr"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546,624</a:t>
                      </a:r>
                      <a:r>
                        <a:rPr lang="zh-CN" altLang="en-US" sz="18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㎡</a:t>
                      </a:r>
                    </a:p>
                  </a:txBody>
                  <a:tcPr anchor="ctr"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69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 dirty="0">
                          <a:solidFill>
                            <a:schemeClr val="bg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批次三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defRPr/>
                      </a:pPr>
                      <a:r>
                        <a:rPr lang="en-US" altLang="zh-CN" sz="18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2222</a:t>
                      </a:r>
                      <a:r>
                        <a:rPr lang="zh-CN" altLang="en-US" sz="18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亩</a:t>
                      </a:r>
                    </a:p>
                  </a:txBody>
                  <a:tcPr anchor="ctr"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1,505,402</a:t>
                      </a:r>
                      <a:r>
                        <a:rPr lang="zh-CN" altLang="en-US" sz="18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㎡</a:t>
                      </a:r>
                    </a:p>
                  </a:txBody>
                  <a:tcPr anchor="ctr"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9" name="矩形 28"/>
          <p:cNvSpPr/>
          <p:nvPr/>
        </p:nvSpPr>
        <p:spPr>
          <a:xfrm>
            <a:off x="-30480" y="241300"/>
            <a:ext cx="7792085" cy="545465"/>
          </a:xfrm>
          <a:prstGeom prst="rect">
            <a:avLst/>
          </a:prstGeom>
          <a:solidFill>
            <a:srgbClr val="F9C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7"/>
          <p:cNvSpPr txBox="1"/>
          <p:nvPr/>
        </p:nvSpPr>
        <p:spPr>
          <a:xfrm>
            <a:off x="309245" y="288290"/>
            <a:ext cx="58807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（一）项目总体概述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 -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总体用地指标</a:t>
            </a:r>
          </a:p>
        </p:txBody>
      </p:sp>
      <p:sp>
        <p:nvSpPr>
          <p:cNvPr id="31" name="文本框 7"/>
          <p:cNvSpPr txBox="1"/>
          <p:nvPr/>
        </p:nvSpPr>
        <p:spPr>
          <a:xfrm>
            <a:off x="8279765" y="1883410"/>
            <a:ext cx="382524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项目开发批次一览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2" name="文本框 7"/>
          <p:cNvSpPr txBox="1"/>
          <p:nvPr/>
        </p:nvSpPr>
        <p:spPr>
          <a:xfrm>
            <a:off x="8398752" y="5400630"/>
            <a:ext cx="349134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ts val="2400"/>
              </a:lnSpc>
              <a:buFont typeface="Wingdings" panose="05000000000000000000" charset="0"/>
              <a:buChar char=""/>
            </a:pP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总占地面积约</a:t>
            </a:r>
            <a:r>
              <a:rPr lang="en-US" altLang="zh-CN" sz="1600" b="1" dirty="0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3300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亩</a:t>
            </a:r>
            <a:endParaRPr lang="en-US" altLang="zh-CN" sz="1600" b="1" dirty="0">
              <a:latin typeface="楷体" panose="02010609060101010101" pitchFamily="49" charset="-122"/>
              <a:ea typeface="楷体" panose="02010609060101010101" pitchFamily="49" charset="-122"/>
              <a:sym typeface="Arial" panose="020B0604020202020204" pitchFamily="34" charset="0"/>
            </a:endParaRPr>
          </a:p>
          <a:p>
            <a:pPr marL="342900" indent="-342900">
              <a:lnSpc>
                <a:spcPts val="2400"/>
              </a:lnSpc>
              <a:buFont typeface="Wingdings" panose="05000000000000000000" charset="0"/>
              <a:buChar char=""/>
            </a:pP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建设用地总计约</a:t>
            </a:r>
            <a:r>
              <a:rPr lang="en-US" altLang="zh-CN" sz="1600" b="1" dirty="0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2150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亩</a:t>
            </a:r>
            <a:endParaRPr lang="en-US" altLang="zh-CN" sz="1600" b="1" dirty="0">
              <a:latin typeface="楷体" panose="02010609060101010101" pitchFamily="49" charset="-122"/>
              <a:ea typeface="楷体" panose="02010609060101010101" pitchFamily="49" charset="-122"/>
              <a:sym typeface="Arial" panose="020B0604020202020204" pitchFamily="34" charset="0"/>
            </a:endParaRPr>
          </a:p>
          <a:p>
            <a:pPr marL="342900" indent="-342900">
              <a:lnSpc>
                <a:spcPts val="2400"/>
              </a:lnSpc>
              <a:buFont typeface="Wingdings" panose="05000000000000000000" charset="0"/>
              <a:buChar char=""/>
            </a:pP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总建筑面积约</a:t>
            </a:r>
            <a:r>
              <a:rPr lang="en-US" altLang="zh-CN" sz="1600" b="1" dirty="0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2,569,746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㎡</a:t>
            </a:r>
            <a:endParaRPr lang="zh-CN" altLang="en-US" sz="1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6" name="任意多边形 35"/>
          <p:cNvSpPr/>
          <p:nvPr/>
        </p:nvSpPr>
        <p:spPr>
          <a:xfrm>
            <a:off x="3740150" y="3270250"/>
            <a:ext cx="1352550" cy="1381125"/>
          </a:xfrm>
          <a:custGeom>
            <a:avLst/>
            <a:gdLst>
              <a:gd name="connsiteX0" fmla="*/ 0 w 1352550"/>
              <a:gd name="connsiteY0" fmla="*/ 650875 h 1381125"/>
              <a:gd name="connsiteX1" fmla="*/ 263525 w 1352550"/>
              <a:gd name="connsiteY1" fmla="*/ 1381125 h 1381125"/>
              <a:gd name="connsiteX2" fmla="*/ 1352550 w 1352550"/>
              <a:gd name="connsiteY2" fmla="*/ 1212850 h 1381125"/>
              <a:gd name="connsiteX3" fmla="*/ 895350 w 1352550"/>
              <a:gd name="connsiteY3" fmla="*/ 0 h 1381125"/>
              <a:gd name="connsiteX4" fmla="*/ 606425 w 1352550"/>
              <a:gd name="connsiteY4" fmla="*/ 120650 h 1381125"/>
              <a:gd name="connsiteX5" fmla="*/ 0 w 1352550"/>
              <a:gd name="connsiteY5" fmla="*/ 650875 h 138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2550" h="1381125">
                <a:moveTo>
                  <a:pt x="0" y="650875"/>
                </a:moveTo>
                <a:lnTo>
                  <a:pt x="263525" y="1381125"/>
                </a:lnTo>
                <a:lnTo>
                  <a:pt x="1352550" y="1212850"/>
                </a:lnTo>
                <a:lnTo>
                  <a:pt x="895350" y="0"/>
                </a:lnTo>
                <a:lnTo>
                  <a:pt x="606425" y="120650"/>
                </a:lnTo>
                <a:lnTo>
                  <a:pt x="0" y="650875"/>
                </a:lnTo>
                <a:close/>
              </a:path>
            </a:pathLst>
          </a:custGeom>
          <a:solidFill>
            <a:schemeClr val="accent1">
              <a:lumMod val="75000"/>
              <a:alpha val="70000"/>
            </a:schemeClr>
          </a:solidFill>
          <a:ln>
            <a:solidFill>
              <a:schemeClr val="bg1"/>
            </a:solidFill>
            <a:prstDash val="sysDash"/>
          </a:ln>
          <a:effectLst>
            <a:outerShdw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任意多边形 36"/>
          <p:cNvSpPr/>
          <p:nvPr/>
        </p:nvSpPr>
        <p:spPr>
          <a:xfrm>
            <a:off x="4781550" y="3028950"/>
            <a:ext cx="1816100" cy="1101725"/>
          </a:xfrm>
          <a:custGeom>
            <a:avLst/>
            <a:gdLst>
              <a:gd name="connsiteX0" fmla="*/ 146050 w 1816100"/>
              <a:gd name="connsiteY0" fmla="*/ 1025525 h 1101725"/>
              <a:gd name="connsiteX1" fmla="*/ 698500 w 1816100"/>
              <a:gd name="connsiteY1" fmla="*/ 1063625 h 1101725"/>
              <a:gd name="connsiteX2" fmla="*/ 1114425 w 1816100"/>
              <a:gd name="connsiteY2" fmla="*/ 1101725 h 1101725"/>
              <a:gd name="connsiteX3" fmla="*/ 1450975 w 1816100"/>
              <a:gd name="connsiteY3" fmla="*/ 1082675 h 1101725"/>
              <a:gd name="connsiteX4" fmla="*/ 1720850 w 1816100"/>
              <a:gd name="connsiteY4" fmla="*/ 996950 h 1101725"/>
              <a:gd name="connsiteX5" fmla="*/ 1397000 w 1816100"/>
              <a:gd name="connsiteY5" fmla="*/ 622300 h 1101725"/>
              <a:gd name="connsiteX6" fmla="*/ 1816100 w 1816100"/>
              <a:gd name="connsiteY6" fmla="*/ 288925 h 1101725"/>
              <a:gd name="connsiteX7" fmla="*/ 1654175 w 1816100"/>
              <a:gd name="connsiteY7" fmla="*/ 104775 h 1101725"/>
              <a:gd name="connsiteX8" fmla="*/ 1651000 w 1816100"/>
              <a:gd name="connsiteY8" fmla="*/ 57150 h 1101725"/>
              <a:gd name="connsiteX9" fmla="*/ 1651000 w 1816100"/>
              <a:gd name="connsiteY9" fmla="*/ 0 h 1101725"/>
              <a:gd name="connsiteX10" fmla="*/ 1270000 w 1816100"/>
              <a:gd name="connsiteY10" fmla="*/ 152400 h 1101725"/>
              <a:gd name="connsiteX11" fmla="*/ 1235075 w 1816100"/>
              <a:gd name="connsiteY11" fmla="*/ 209550 h 1101725"/>
              <a:gd name="connsiteX12" fmla="*/ 1177925 w 1816100"/>
              <a:gd name="connsiteY12" fmla="*/ 292100 h 1101725"/>
              <a:gd name="connsiteX13" fmla="*/ 1104900 w 1816100"/>
              <a:gd name="connsiteY13" fmla="*/ 361950 h 1101725"/>
              <a:gd name="connsiteX14" fmla="*/ 990600 w 1816100"/>
              <a:gd name="connsiteY14" fmla="*/ 438150 h 1101725"/>
              <a:gd name="connsiteX15" fmla="*/ 850900 w 1816100"/>
              <a:gd name="connsiteY15" fmla="*/ 492125 h 1101725"/>
              <a:gd name="connsiteX16" fmla="*/ 723900 w 1816100"/>
              <a:gd name="connsiteY16" fmla="*/ 511175 h 1101725"/>
              <a:gd name="connsiteX17" fmla="*/ 657225 w 1816100"/>
              <a:gd name="connsiteY17" fmla="*/ 498475 h 1101725"/>
              <a:gd name="connsiteX18" fmla="*/ 488950 w 1816100"/>
              <a:gd name="connsiteY18" fmla="*/ 466725 h 1101725"/>
              <a:gd name="connsiteX19" fmla="*/ 428625 w 1816100"/>
              <a:gd name="connsiteY19" fmla="*/ 482600 h 1101725"/>
              <a:gd name="connsiteX20" fmla="*/ 304800 w 1816100"/>
              <a:gd name="connsiteY20" fmla="*/ 498475 h 1101725"/>
              <a:gd name="connsiteX21" fmla="*/ 0 w 1816100"/>
              <a:gd name="connsiteY21" fmla="*/ 638175 h 1101725"/>
              <a:gd name="connsiteX22" fmla="*/ 146050 w 1816100"/>
              <a:gd name="connsiteY22" fmla="*/ 1025525 h 1101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816100" h="1101725">
                <a:moveTo>
                  <a:pt x="146050" y="1025525"/>
                </a:moveTo>
                <a:lnTo>
                  <a:pt x="698500" y="1063625"/>
                </a:lnTo>
                <a:lnTo>
                  <a:pt x="1114425" y="1101725"/>
                </a:lnTo>
                <a:lnTo>
                  <a:pt x="1450975" y="1082675"/>
                </a:lnTo>
                <a:lnTo>
                  <a:pt x="1720850" y="996950"/>
                </a:lnTo>
                <a:lnTo>
                  <a:pt x="1397000" y="622300"/>
                </a:lnTo>
                <a:lnTo>
                  <a:pt x="1816100" y="288925"/>
                </a:lnTo>
                <a:lnTo>
                  <a:pt x="1654175" y="104775"/>
                </a:lnTo>
                <a:lnTo>
                  <a:pt x="1651000" y="57150"/>
                </a:lnTo>
                <a:lnTo>
                  <a:pt x="1651000" y="0"/>
                </a:lnTo>
                <a:lnTo>
                  <a:pt x="1270000" y="152400"/>
                </a:lnTo>
                <a:lnTo>
                  <a:pt x="1235075" y="209550"/>
                </a:lnTo>
                <a:lnTo>
                  <a:pt x="1177925" y="292100"/>
                </a:lnTo>
                <a:lnTo>
                  <a:pt x="1104900" y="361950"/>
                </a:lnTo>
                <a:lnTo>
                  <a:pt x="990600" y="438150"/>
                </a:lnTo>
                <a:lnTo>
                  <a:pt x="850900" y="492125"/>
                </a:lnTo>
                <a:lnTo>
                  <a:pt x="723900" y="511175"/>
                </a:lnTo>
                <a:lnTo>
                  <a:pt x="657225" y="498475"/>
                </a:lnTo>
                <a:lnTo>
                  <a:pt x="488950" y="466725"/>
                </a:lnTo>
                <a:lnTo>
                  <a:pt x="428625" y="482600"/>
                </a:lnTo>
                <a:lnTo>
                  <a:pt x="304800" y="498475"/>
                </a:lnTo>
                <a:lnTo>
                  <a:pt x="0" y="638175"/>
                </a:lnTo>
                <a:lnTo>
                  <a:pt x="146050" y="1025525"/>
                </a:lnTo>
                <a:close/>
              </a:path>
            </a:pathLst>
          </a:custGeom>
          <a:solidFill>
            <a:srgbClr val="FF0000">
              <a:alpha val="70000"/>
            </a:srgbClr>
          </a:solidFill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任意多边形 37"/>
          <p:cNvSpPr/>
          <p:nvPr/>
        </p:nvSpPr>
        <p:spPr>
          <a:xfrm>
            <a:off x="4633913" y="1452563"/>
            <a:ext cx="2586037" cy="2576512"/>
          </a:xfrm>
          <a:custGeom>
            <a:avLst/>
            <a:gdLst>
              <a:gd name="connsiteX0" fmla="*/ 1119187 w 2586037"/>
              <a:gd name="connsiteY0" fmla="*/ 0 h 2576512"/>
              <a:gd name="connsiteX1" fmla="*/ 2586037 w 2586037"/>
              <a:gd name="connsiteY1" fmla="*/ 1614487 h 2576512"/>
              <a:gd name="connsiteX2" fmla="*/ 2566987 w 2586037"/>
              <a:gd name="connsiteY2" fmla="*/ 2233612 h 2576512"/>
              <a:gd name="connsiteX3" fmla="*/ 2514600 w 2586037"/>
              <a:gd name="connsiteY3" fmla="*/ 2238375 h 2576512"/>
              <a:gd name="connsiteX4" fmla="*/ 2238375 w 2586037"/>
              <a:gd name="connsiteY4" fmla="*/ 2357437 h 2576512"/>
              <a:gd name="connsiteX5" fmla="*/ 1871662 w 2586037"/>
              <a:gd name="connsiteY5" fmla="*/ 2576512 h 2576512"/>
              <a:gd name="connsiteX6" fmla="*/ 1543050 w 2586037"/>
              <a:gd name="connsiteY6" fmla="*/ 2200275 h 2576512"/>
              <a:gd name="connsiteX7" fmla="*/ 1957387 w 2586037"/>
              <a:gd name="connsiteY7" fmla="*/ 1862137 h 2576512"/>
              <a:gd name="connsiteX8" fmla="*/ 1800225 w 2586037"/>
              <a:gd name="connsiteY8" fmla="*/ 1690687 h 2576512"/>
              <a:gd name="connsiteX9" fmla="*/ 1800225 w 2586037"/>
              <a:gd name="connsiteY9" fmla="*/ 1585912 h 2576512"/>
              <a:gd name="connsiteX10" fmla="*/ 1419225 w 2586037"/>
              <a:gd name="connsiteY10" fmla="*/ 1719262 h 2576512"/>
              <a:gd name="connsiteX11" fmla="*/ 1381125 w 2586037"/>
              <a:gd name="connsiteY11" fmla="*/ 1809750 h 2576512"/>
              <a:gd name="connsiteX12" fmla="*/ 1276350 w 2586037"/>
              <a:gd name="connsiteY12" fmla="*/ 1928812 h 2576512"/>
              <a:gd name="connsiteX13" fmla="*/ 1152525 w 2586037"/>
              <a:gd name="connsiteY13" fmla="*/ 2019300 h 2576512"/>
              <a:gd name="connsiteX14" fmla="*/ 1033462 w 2586037"/>
              <a:gd name="connsiteY14" fmla="*/ 2081212 h 2576512"/>
              <a:gd name="connsiteX15" fmla="*/ 909637 w 2586037"/>
              <a:gd name="connsiteY15" fmla="*/ 2095500 h 2576512"/>
              <a:gd name="connsiteX16" fmla="*/ 823912 w 2586037"/>
              <a:gd name="connsiteY16" fmla="*/ 2090737 h 2576512"/>
              <a:gd name="connsiteX17" fmla="*/ 676275 w 2586037"/>
              <a:gd name="connsiteY17" fmla="*/ 2066925 h 2576512"/>
              <a:gd name="connsiteX18" fmla="*/ 538162 w 2586037"/>
              <a:gd name="connsiteY18" fmla="*/ 2076450 h 2576512"/>
              <a:gd name="connsiteX19" fmla="*/ 442912 w 2586037"/>
              <a:gd name="connsiteY19" fmla="*/ 2081212 h 2576512"/>
              <a:gd name="connsiteX20" fmla="*/ 152400 w 2586037"/>
              <a:gd name="connsiteY20" fmla="*/ 2224087 h 2576512"/>
              <a:gd name="connsiteX21" fmla="*/ 0 w 2586037"/>
              <a:gd name="connsiteY21" fmla="*/ 1828800 h 2576512"/>
              <a:gd name="connsiteX22" fmla="*/ 142875 w 2586037"/>
              <a:gd name="connsiteY22" fmla="*/ 1747837 h 2576512"/>
              <a:gd name="connsiteX23" fmla="*/ 338137 w 2586037"/>
              <a:gd name="connsiteY23" fmla="*/ 1690687 h 2576512"/>
              <a:gd name="connsiteX24" fmla="*/ 681037 w 2586037"/>
              <a:gd name="connsiteY24" fmla="*/ 1662112 h 2576512"/>
              <a:gd name="connsiteX25" fmla="*/ 681037 w 2586037"/>
              <a:gd name="connsiteY25" fmla="*/ 1662112 h 2576512"/>
              <a:gd name="connsiteX26" fmla="*/ 828675 w 2586037"/>
              <a:gd name="connsiteY26" fmla="*/ 1633537 h 2576512"/>
              <a:gd name="connsiteX27" fmla="*/ 919162 w 2586037"/>
              <a:gd name="connsiteY27" fmla="*/ 1581150 h 2576512"/>
              <a:gd name="connsiteX28" fmla="*/ 990600 w 2586037"/>
              <a:gd name="connsiteY28" fmla="*/ 1500187 h 2576512"/>
              <a:gd name="connsiteX29" fmla="*/ 1004887 w 2586037"/>
              <a:gd name="connsiteY29" fmla="*/ 1428750 h 2576512"/>
              <a:gd name="connsiteX30" fmla="*/ 962025 w 2586037"/>
              <a:gd name="connsiteY30" fmla="*/ 1252537 h 2576512"/>
              <a:gd name="connsiteX31" fmla="*/ 871537 w 2586037"/>
              <a:gd name="connsiteY31" fmla="*/ 1185862 h 2576512"/>
              <a:gd name="connsiteX32" fmla="*/ 828675 w 2586037"/>
              <a:gd name="connsiteY32" fmla="*/ 1114425 h 2576512"/>
              <a:gd name="connsiteX33" fmla="*/ 809625 w 2586037"/>
              <a:gd name="connsiteY33" fmla="*/ 1019175 h 2576512"/>
              <a:gd name="connsiteX34" fmla="*/ 652462 w 2586037"/>
              <a:gd name="connsiteY34" fmla="*/ 952500 h 2576512"/>
              <a:gd name="connsiteX35" fmla="*/ 542925 w 2586037"/>
              <a:gd name="connsiteY35" fmla="*/ 923925 h 2576512"/>
              <a:gd name="connsiteX36" fmla="*/ 428625 w 2586037"/>
              <a:gd name="connsiteY36" fmla="*/ 909637 h 2576512"/>
              <a:gd name="connsiteX37" fmla="*/ 280987 w 2586037"/>
              <a:gd name="connsiteY37" fmla="*/ 776287 h 2576512"/>
              <a:gd name="connsiteX38" fmla="*/ 704850 w 2586037"/>
              <a:gd name="connsiteY38" fmla="*/ 361950 h 2576512"/>
              <a:gd name="connsiteX39" fmla="*/ 876300 w 2586037"/>
              <a:gd name="connsiteY39" fmla="*/ 195262 h 2576512"/>
              <a:gd name="connsiteX40" fmla="*/ 1119187 w 2586037"/>
              <a:gd name="connsiteY40" fmla="*/ 0 h 2576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586037" h="2576512">
                <a:moveTo>
                  <a:pt x="1119187" y="0"/>
                </a:moveTo>
                <a:lnTo>
                  <a:pt x="2586037" y="1614487"/>
                </a:lnTo>
                <a:lnTo>
                  <a:pt x="2566987" y="2233612"/>
                </a:lnTo>
                <a:lnTo>
                  <a:pt x="2514600" y="2238375"/>
                </a:lnTo>
                <a:lnTo>
                  <a:pt x="2238375" y="2357437"/>
                </a:lnTo>
                <a:lnTo>
                  <a:pt x="1871662" y="2576512"/>
                </a:lnTo>
                <a:lnTo>
                  <a:pt x="1543050" y="2200275"/>
                </a:lnTo>
                <a:lnTo>
                  <a:pt x="1957387" y="1862137"/>
                </a:lnTo>
                <a:lnTo>
                  <a:pt x="1800225" y="1690687"/>
                </a:lnTo>
                <a:lnTo>
                  <a:pt x="1800225" y="1585912"/>
                </a:lnTo>
                <a:lnTo>
                  <a:pt x="1419225" y="1719262"/>
                </a:lnTo>
                <a:lnTo>
                  <a:pt x="1381125" y="1809750"/>
                </a:lnTo>
                <a:lnTo>
                  <a:pt x="1276350" y="1928812"/>
                </a:lnTo>
                <a:lnTo>
                  <a:pt x="1152525" y="2019300"/>
                </a:lnTo>
                <a:lnTo>
                  <a:pt x="1033462" y="2081212"/>
                </a:lnTo>
                <a:lnTo>
                  <a:pt x="909637" y="2095500"/>
                </a:lnTo>
                <a:lnTo>
                  <a:pt x="823912" y="2090737"/>
                </a:lnTo>
                <a:lnTo>
                  <a:pt x="676275" y="2066925"/>
                </a:lnTo>
                <a:lnTo>
                  <a:pt x="538162" y="2076450"/>
                </a:lnTo>
                <a:lnTo>
                  <a:pt x="442912" y="2081212"/>
                </a:lnTo>
                <a:lnTo>
                  <a:pt x="152400" y="2224087"/>
                </a:lnTo>
                <a:lnTo>
                  <a:pt x="0" y="1828800"/>
                </a:lnTo>
                <a:lnTo>
                  <a:pt x="142875" y="1747837"/>
                </a:lnTo>
                <a:lnTo>
                  <a:pt x="338137" y="1690687"/>
                </a:lnTo>
                <a:lnTo>
                  <a:pt x="681037" y="1662112"/>
                </a:lnTo>
                <a:lnTo>
                  <a:pt x="681037" y="1662112"/>
                </a:lnTo>
                <a:lnTo>
                  <a:pt x="828675" y="1633537"/>
                </a:lnTo>
                <a:lnTo>
                  <a:pt x="919162" y="1581150"/>
                </a:lnTo>
                <a:lnTo>
                  <a:pt x="990600" y="1500187"/>
                </a:lnTo>
                <a:lnTo>
                  <a:pt x="1004887" y="1428750"/>
                </a:lnTo>
                <a:lnTo>
                  <a:pt x="962025" y="1252537"/>
                </a:lnTo>
                <a:lnTo>
                  <a:pt x="871537" y="1185862"/>
                </a:lnTo>
                <a:lnTo>
                  <a:pt x="828675" y="1114425"/>
                </a:lnTo>
                <a:lnTo>
                  <a:pt x="809625" y="1019175"/>
                </a:lnTo>
                <a:lnTo>
                  <a:pt x="652462" y="952500"/>
                </a:lnTo>
                <a:lnTo>
                  <a:pt x="542925" y="923925"/>
                </a:lnTo>
                <a:lnTo>
                  <a:pt x="428625" y="909637"/>
                </a:lnTo>
                <a:lnTo>
                  <a:pt x="280987" y="776287"/>
                </a:lnTo>
                <a:lnTo>
                  <a:pt x="704850" y="361950"/>
                </a:lnTo>
                <a:lnTo>
                  <a:pt x="876300" y="195262"/>
                </a:lnTo>
                <a:lnTo>
                  <a:pt x="1119187" y="0"/>
                </a:lnTo>
                <a:close/>
              </a:path>
            </a:pathLst>
          </a:custGeom>
          <a:solidFill>
            <a:srgbClr val="00B050">
              <a:alpha val="70000"/>
            </a:srgbClr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任意多边形 38"/>
          <p:cNvSpPr/>
          <p:nvPr/>
        </p:nvSpPr>
        <p:spPr>
          <a:xfrm>
            <a:off x="4924425" y="4051300"/>
            <a:ext cx="549275" cy="438150"/>
          </a:xfrm>
          <a:custGeom>
            <a:avLst/>
            <a:gdLst>
              <a:gd name="connsiteX0" fmla="*/ 0 w 549275"/>
              <a:gd name="connsiteY0" fmla="*/ 0 h 438150"/>
              <a:gd name="connsiteX1" fmla="*/ 165100 w 549275"/>
              <a:gd name="connsiteY1" fmla="*/ 438150 h 438150"/>
              <a:gd name="connsiteX2" fmla="*/ 549275 w 549275"/>
              <a:gd name="connsiteY2" fmla="*/ 390525 h 438150"/>
              <a:gd name="connsiteX3" fmla="*/ 549275 w 549275"/>
              <a:gd name="connsiteY3" fmla="*/ 41275 h 438150"/>
              <a:gd name="connsiteX4" fmla="*/ 0 w 549275"/>
              <a:gd name="connsiteY4" fmla="*/ 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275" h="438150">
                <a:moveTo>
                  <a:pt x="0" y="0"/>
                </a:moveTo>
                <a:lnTo>
                  <a:pt x="165100" y="438150"/>
                </a:lnTo>
                <a:lnTo>
                  <a:pt x="549275" y="390525"/>
                </a:lnTo>
                <a:lnTo>
                  <a:pt x="549275" y="41275"/>
                </a:ln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70000"/>
            </a:srgbClr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768639" y="5693486"/>
            <a:ext cx="609501" cy="207324"/>
          </a:xfrm>
          <a:prstGeom prst="rect">
            <a:avLst/>
          </a:prstGeom>
          <a:solidFill>
            <a:srgbClr val="F2CA34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G234</a:t>
            </a:r>
            <a:endParaRPr lang="zh-CN" altLang="en-US" sz="14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0" y="1118235"/>
            <a:ext cx="3200400" cy="5583555"/>
            <a:chOff x="9" y="1766"/>
            <a:chExt cx="5484" cy="8793"/>
          </a:xfrm>
        </p:grpSpPr>
        <p:sp>
          <p:nvSpPr>
            <p:cNvPr id="33" name="矩形 32"/>
            <p:cNvSpPr/>
            <p:nvPr/>
          </p:nvSpPr>
          <p:spPr>
            <a:xfrm>
              <a:off x="10" y="1766"/>
              <a:ext cx="5464" cy="8793"/>
            </a:xfrm>
            <a:prstGeom prst="rect">
              <a:avLst/>
            </a:prstGeom>
            <a:solidFill>
              <a:srgbClr val="FFC0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6" t="13365" r="5596" b="19124"/>
            <a:stretch>
              <a:fillRect/>
            </a:stretch>
          </p:blipFill>
          <p:spPr>
            <a:xfrm>
              <a:off x="9" y="1766"/>
              <a:ext cx="5484" cy="2634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" t="18549" r="1174" b="16985"/>
            <a:stretch>
              <a:fillRect/>
            </a:stretch>
          </p:blipFill>
          <p:spPr>
            <a:xfrm>
              <a:off x="10" y="4416"/>
              <a:ext cx="5483" cy="3089"/>
            </a:xfrm>
            <a:prstGeom prst="rect">
              <a:avLst/>
            </a:prstGeom>
          </p:spPr>
        </p:pic>
      </p:grpSp>
      <p:sp>
        <p:nvSpPr>
          <p:cNvPr id="23" name="文本框 22"/>
          <p:cNvSpPr txBox="1"/>
          <p:nvPr/>
        </p:nvSpPr>
        <p:spPr>
          <a:xfrm>
            <a:off x="5678129" y="2294920"/>
            <a:ext cx="1270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第三批</a:t>
            </a:r>
            <a:endParaRPr lang="en-US" altLang="zh-CN" sz="14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次开发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3953060" y="3783784"/>
            <a:ext cx="1270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第二批</a:t>
            </a:r>
            <a:endParaRPr lang="en-US" altLang="zh-CN" sz="14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次开发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4918919" y="3629043"/>
            <a:ext cx="1270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第一批次开发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-30480" y="241300"/>
            <a:ext cx="7792085" cy="545465"/>
          </a:xfrm>
          <a:prstGeom prst="rect">
            <a:avLst/>
          </a:prstGeom>
          <a:solidFill>
            <a:srgbClr val="F9C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7"/>
          <p:cNvSpPr txBox="1"/>
          <p:nvPr/>
        </p:nvSpPr>
        <p:spPr>
          <a:xfrm>
            <a:off x="309245" y="299085"/>
            <a:ext cx="58807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（一）项目总体概述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 -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拿地过程简述</a:t>
            </a: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37385620"/>
              </p:ext>
            </p:extLst>
          </p:nvPr>
        </p:nvGraphicFramePr>
        <p:xfrm>
          <a:off x="308610" y="1027430"/>
          <a:ext cx="10412095" cy="52260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2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4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22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324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869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532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9372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800" b="1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序号</a:t>
                      </a:r>
                      <a:endParaRPr lang="zh-CN" altLang="en-US" sz="1800" b="1" i="0" u="none" strike="noStrike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800" b="1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时间</a:t>
                      </a:r>
                      <a:endParaRPr lang="zh-CN" altLang="en-US" sz="1800" b="1" i="0" u="none" strike="noStrike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800" b="1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类别</a:t>
                      </a:r>
                      <a:endParaRPr lang="zh-CN" altLang="en-US" sz="1800" b="1" i="0" u="none" strike="noStrike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800" b="1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依据</a:t>
                      </a:r>
                      <a:r>
                        <a:rPr lang="en-US" altLang="zh-CN" sz="1800" b="1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/</a:t>
                      </a:r>
                      <a:r>
                        <a:rPr lang="zh-CN" altLang="en-US" sz="1800" b="1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协议名称</a:t>
                      </a:r>
                      <a:endParaRPr lang="zh-CN" altLang="en-US" sz="1800" b="1" i="0" u="none" strike="noStrike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800" b="1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事项</a:t>
                      </a:r>
                      <a:endParaRPr lang="zh-CN" altLang="en-US" sz="1800" b="1" i="0" u="none" strike="noStrike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800" b="1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权益</a:t>
                      </a:r>
                      <a:endParaRPr lang="zh-CN" altLang="en-US" sz="1800" b="1" i="0" u="none" strike="noStrike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392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160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</a:t>
                      </a:r>
                      <a:endParaRPr lang="en-US" altLang="zh-CN" sz="1600" b="0" i="0" u="none" strike="noStrike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1600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2016</a:t>
                      </a:r>
                      <a:r>
                        <a:rPr lang="zh-CN" altLang="en-US" sz="1600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年</a:t>
                      </a:r>
                      <a:r>
                        <a:rPr lang="en-US" altLang="zh-CN" sz="1600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11</a:t>
                      </a:r>
                      <a:r>
                        <a:rPr lang="zh-CN" altLang="en-US" sz="1600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月</a:t>
                      </a:r>
                      <a:endParaRPr lang="zh-CN" altLang="en-US" sz="1600" b="0" i="0" u="none" strike="noStrike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60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土地整理</a:t>
                      </a:r>
                      <a:endParaRPr lang="zh-CN" altLang="en-US" sz="1600" b="0" i="0" u="none" strike="noStrike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zh-CN" altLang="en-US" sz="1600" b="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双牛山羲和旅游小镇项目</a:t>
                      </a:r>
                    </a:p>
                    <a:p>
                      <a:pPr algn="l" fontAlgn="ctr">
                        <a:buNone/>
                      </a:pPr>
                      <a:r>
                        <a:rPr lang="zh-CN" altLang="en-US" sz="1600" b="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开发建设补充协议</a:t>
                      </a:r>
                      <a:endParaRPr lang="zh-CN" altLang="en-US" sz="1600" b="0" i="0" u="none" strike="noStrike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zh-CN" altLang="en-US" sz="160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每亩</a:t>
                      </a:r>
                      <a:r>
                        <a:rPr lang="en-US" altLang="zh-CN" sz="160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5</a:t>
                      </a:r>
                      <a:r>
                        <a:rPr lang="zh-CN" altLang="en-US" sz="160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万，购买1000亩</a:t>
                      </a:r>
                    </a:p>
                    <a:p>
                      <a:pPr algn="l" fontAlgn="ctr">
                        <a:buNone/>
                      </a:pPr>
                      <a:r>
                        <a:rPr lang="zh-CN" altLang="en-US" sz="160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异地补划指标</a:t>
                      </a:r>
                      <a:endParaRPr lang="zh-CN" altLang="en-US" sz="1600" b="0" i="0" u="none" strike="noStrike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zh-CN" altLang="en-US" sz="1600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调整土地规划</a:t>
                      </a:r>
                      <a:r>
                        <a:rPr lang="en-US" altLang="zh-CN" sz="1600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1700</a:t>
                      </a:r>
                      <a:r>
                        <a:rPr lang="zh-CN" altLang="en-US" sz="1600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亩</a:t>
                      </a:r>
                      <a:endParaRPr lang="zh-CN" altLang="en-US" sz="1600" b="0" i="0" u="none" strike="noStrike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726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160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2</a:t>
                      </a:r>
                      <a:endParaRPr lang="en-US" altLang="zh-CN" sz="1600" b="0" i="0" u="none" strike="noStrike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1600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2018</a:t>
                      </a:r>
                      <a:r>
                        <a:rPr lang="zh-CN" altLang="en-US" sz="1600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年</a:t>
                      </a:r>
                      <a:r>
                        <a:rPr lang="en-US" altLang="zh-CN" sz="1600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</a:t>
                      </a:r>
                      <a:r>
                        <a:rPr lang="zh-CN" altLang="en-US" sz="1600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月</a:t>
                      </a:r>
                      <a:endParaRPr lang="zh-CN" altLang="en-US" sz="1600" b="0" i="0" u="none" strike="noStrike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zh-CN" altLang="en-US" sz="1600" b="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新密市米村镇双牛山羲和旅游小镇项目开发建设合作协议</a:t>
                      </a:r>
                      <a:endParaRPr lang="zh-CN" altLang="en-US" sz="1600" b="0" i="0" u="none" strike="noStrike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zh-CN" altLang="en-US" sz="160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确认双方合作条款</a:t>
                      </a:r>
                    </a:p>
                    <a:p>
                      <a:pPr algn="l" fontAlgn="ctr">
                        <a:buNone/>
                      </a:pPr>
                      <a:r>
                        <a:rPr lang="zh-CN" altLang="en-US" sz="160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明确先期缴纳预存款</a:t>
                      </a:r>
                      <a:r>
                        <a:rPr lang="en-US" altLang="zh-CN" sz="160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20000</a:t>
                      </a:r>
                      <a:r>
                        <a:rPr lang="zh-CN" altLang="en-US" sz="160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万元</a:t>
                      </a:r>
                      <a:endParaRPr lang="zh-CN" altLang="en-US" sz="1600" b="0" i="0" u="none" strike="noStrike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zh-CN" altLang="en-US" sz="160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一期</a:t>
                      </a:r>
                      <a:r>
                        <a:rPr lang="en-US" altLang="zh-CN" sz="160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497</a:t>
                      </a:r>
                      <a:r>
                        <a:rPr lang="zh-CN" altLang="en-US" sz="160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亩的土地整理权</a:t>
                      </a:r>
                      <a:endParaRPr lang="zh-CN" altLang="en-US" sz="1600" b="0" i="0" u="none" strike="noStrike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407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160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3</a:t>
                      </a:r>
                      <a:endParaRPr lang="en-US" altLang="zh-CN" sz="1600" b="0" i="0" u="none" strike="noStrike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1600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2018</a:t>
                      </a:r>
                      <a:r>
                        <a:rPr lang="zh-CN" altLang="en-US" sz="1600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年</a:t>
                      </a:r>
                      <a:r>
                        <a:rPr lang="en-US" altLang="zh-CN" sz="1600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10</a:t>
                      </a:r>
                      <a:r>
                        <a:rPr lang="zh-CN" altLang="en-US" sz="1600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月</a:t>
                      </a:r>
                      <a:endParaRPr lang="zh-CN" altLang="en-US" sz="1600" b="0" i="0" u="none" strike="noStrike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zh-CN" altLang="en-US" sz="1600" b="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新密城镇化</a:t>
                      </a:r>
                    </a:p>
                    <a:p>
                      <a:pPr algn="l" fontAlgn="ctr">
                        <a:buNone/>
                      </a:pPr>
                      <a:r>
                        <a:rPr lang="zh-CN" altLang="en-US" sz="1600" b="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（</a:t>
                      </a:r>
                      <a:r>
                        <a:rPr lang="en-US" altLang="zh-CN" sz="1600" b="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2017</a:t>
                      </a:r>
                      <a:r>
                        <a:rPr lang="zh-CN" altLang="en-US" sz="1600" b="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）</a:t>
                      </a:r>
                      <a:r>
                        <a:rPr lang="en-US" altLang="zh-CN" sz="1600" b="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11</a:t>
                      </a:r>
                      <a:r>
                        <a:rPr lang="zh-CN" altLang="en-US" sz="1600" b="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号文</a:t>
                      </a:r>
                      <a:endParaRPr lang="zh-CN" altLang="en-US" sz="1600" b="0" i="0" u="none" strike="noStrike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zh-CN" altLang="en-US" sz="160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安置房建设保证金标准为</a:t>
                      </a:r>
                    </a:p>
                    <a:p>
                      <a:pPr algn="l" fontAlgn="ctr">
                        <a:buNone/>
                      </a:pPr>
                      <a:r>
                        <a:rPr lang="zh-CN" altLang="en-US" sz="160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安置房预算总额的</a:t>
                      </a:r>
                      <a:r>
                        <a:rPr lang="en-US" altLang="zh-CN" sz="160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30%</a:t>
                      </a:r>
                      <a:endParaRPr lang="en-US" altLang="zh-CN" sz="1600" b="0" i="0" u="none" strike="noStrike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zh-CN" altLang="en-US" sz="160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安置房启动必要条件</a:t>
                      </a:r>
                      <a:endParaRPr lang="zh-CN" altLang="en-US" sz="1600" b="0" i="0" u="none" strike="noStrike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344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160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4</a:t>
                      </a:r>
                      <a:endParaRPr lang="en-US" altLang="zh-CN" sz="1600" b="0" i="0" u="none" strike="noStrike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160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2019</a:t>
                      </a:r>
                      <a:r>
                        <a:rPr lang="zh-CN" altLang="en-US" sz="160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年</a:t>
                      </a:r>
                      <a:r>
                        <a:rPr lang="en-US" altLang="zh-CN" sz="160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5</a:t>
                      </a:r>
                      <a:r>
                        <a:rPr lang="zh-CN" altLang="en-US" sz="160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月</a:t>
                      </a:r>
                      <a:endParaRPr lang="zh-CN" altLang="en-US" sz="1600" b="0" i="0" u="none" strike="noStrike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zh-CN" altLang="en-US" sz="1600" b="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新密政办</a:t>
                      </a:r>
                    </a:p>
                    <a:p>
                      <a:pPr algn="l" fontAlgn="ctr">
                        <a:buNone/>
                      </a:pPr>
                      <a:r>
                        <a:rPr lang="zh-CN" altLang="en-US" sz="1600" b="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（</a:t>
                      </a:r>
                      <a:r>
                        <a:rPr lang="en-US" altLang="zh-CN" sz="1600" b="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2015</a:t>
                      </a:r>
                      <a:r>
                        <a:rPr lang="zh-CN" altLang="en-US" sz="1600" b="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）</a:t>
                      </a:r>
                      <a:r>
                        <a:rPr lang="en-US" altLang="zh-CN" sz="1600" b="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12</a:t>
                      </a:r>
                      <a:r>
                        <a:rPr lang="zh-CN" altLang="en-US" sz="1600" b="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号文</a:t>
                      </a:r>
                      <a:endParaRPr lang="zh-CN" altLang="en-US" sz="1600" b="0" i="0" u="none" strike="noStrike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zh-CN" altLang="en-US" sz="160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用地报批前</a:t>
                      </a:r>
                    </a:p>
                    <a:p>
                      <a:pPr algn="l" fontAlgn="ctr">
                        <a:buNone/>
                      </a:pPr>
                      <a:r>
                        <a:rPr lang="zh-CN" altLang="en-US" sz="160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需按照每亩</a:t>
                      </a:r>
                      <a:r>
                        <a:rPr lang="en-US" altLang="zh-CN" sz="160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28</a:t>
                      </a:r>
                      <a:r>
                        <a:rPr lang="zh-CN" altLang="en-US" sz="160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万缴纳预存款</a:t>
                      </a:r>
                      <a:endParaRPr lang="zh-CN" altLang="en-US" sz="1600" b="0" i="0" u="none" strike="noStrike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zh-CN" altLang="en-US" sz="160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二期</a:t>
                      </a:r>
                      <a:r>
                        <a:rPr lang="en-US" altLang="zh-CN" sz="160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581</a:t>
                      </a:r>
                      <a:r>
                        <a:rPr lang="zh-CN" altLang="en-US" sz="160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亩的土地整理权</a:t>
                      </a:r>
                      <a:endParaRPr lang="zh-CN" altLang="en-US" sz="1600" b="0" i="0" u="none" strike="noStrike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0363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160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5</a:t>
                      </a:r>
                      <a:endParaRPr lang="en-US" altLang="zh-CN" sz="1600" b="0" i="0" u="none" strike="noStrike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160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2019</a:t>
                      </a:r>
                      <a:r>
                        <a:rPr lang="zh-CN" altLang="en-US" sz="160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年</a:t>
                      </a:r>
                      <a:r>
                        <a:rPr lang="en-US" altLang="zh-CN" sz="160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12</a:t>
                      </a:r>
                      <a:r>
                        <a:rPr lang="zh-CN" altLang="en-US" sz="160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月</a:t>
                      </a:r>
                      <a:endParaRPr lang="zh-CN" altLang="en-US" sz="1600" b="0" i="0" u="none" strike="noStrike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60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土地出让</a:t>
                      </a:r>
                      <a:endParaRPr lang="zh-CN" altLang="en-US" sz="1600" b="0" i="0" u="none" strike="noStrike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zh-CN" altLang="en-US" sz="1600" b="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出让合同</a:t>
                      </a:r>
                    </a:p>
                    <a:p>
                      <a:pPr algn="l" fontAlgn="ctr">
                        <a:buNone/>
                      </a:pPr>
                      <a:r>
                        <a:rPr lang="zh-CN" altLang="en-US" sz="1600" b="0" i="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（</a:t>
                      </a:r>
                      <a:r>
                        <a:rPr lang="en-US" altLang="zh-CN" sz="1600" b="0" i="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 8</a:t>
                      </a:r>
                      <a:r>
                        <a:rPr lang="zh-CN" altLang="en-US" sz="1600" b="0" i="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份</a:t>
                      </a:r>
                      <a:r>
                        <a:rPr lang="en-US" altLang="zh-CN" sz="1600" b="0" i="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 </a:t>
                      </a:r>
                      <a:r>
                        <a:rPr lang="zh-CN" altLang="en-US" sz="1600" b="0" i="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）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zh-CN" altLang="en-US" sz="160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获取土地</a:t>
                      </a:r>
                      <a:endParaRPr lang="zh-CN" altLang="en-US" sz="1600" b="0" i="0" u="none" strike="noStrike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zh-CN" altLang="en-US" sz="160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获取一期土地的开发权</a:t>
                      </a:r>
                      <a:endParaRPr lang="zh-CN" altLang="en-US" sz="1600" b="0" i="0" u="none" strike="noStrike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3" t="16406" r="28284" b="46830"/>
          <a:stretch>
            <a:fillRect/>
          </a:stretch>
        </p:blipFill>
        <p:spPr>
          <a:xfrm>
            <a:off x="0" y="1130300"/>
            <a:ext cx="12192000" cy="5551823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8" name="任意多边形: 形状 7"/>
          <p:cNvSpPr/>
          <p:nvPr/>
        </p:nvSpPr>
        <p:spPr>
          <a:xfrm>
            <a:off x="0" y="1121410"/>
            <a:ext cx="12192000" cy="5583555"/>
          </a:xfrm>
          <a:custGeom>
            <a:avLst/>
            <a:gdLst>
              <a:gd name="connsiteX0" fmla="*/ 5750737 w 12192000"/>
              <a:gd name="connsiteY0" fmla="*/ 329487 h 5583382"/>
              <a:gd name="connsiteX1" fmla="*/ 5480244 w 12192000"/>
              <a:gd name="connsiteY1" fmla="*/ 569571 h 5583382"/>
              <a:gd name="connsiteX2" fmla="*/ 5062233 w 12192000"/>
              <a:gd name="connsiteY2" fmla="*/ 964442 h 5583382"/>
              <a:gd name="connsiteX3" fmla="*/ 4759933 w 12192000"/>
              <a:gd name="connsiteY3" fmla="*/ 1276858 h 5583382"/>
              <a:gd name="connsiteX4" fmla="*/ 4431638 w 12192000"/>
              <a:gd name="connsiteY4" fmla="*/ 1648585 h 5583382"/>
              <a:gd name="connsiteX5" fmla="*/ 4258073 w 12192000"/>
              <a:gd name="connsiteY5" fmla="*/ 1949432 h 5583382"/>
              <a:gd name="connsiteX6" fmla="*/ 3934084 w 12192000"/>
              <a:gd name="connsiteY6" fmla="*/ 2308134 h 5583382"/>
              <a:gd name="connsiteX7" fmla="*/ 3540669 w 12192000"/>
              <a:gd name="connsiteY7" fmla="*/ 2713120 h 5583382"/>
              <a:gd name="connsiteX8" fmla="*/ 3019972 w 12192000"/>
              <a:gd name="connsiteY8" fmla="*/ 3094964 h 5583382"/>
              <a:gd name="connsiteX9" fmla="*/ 2614986 w 12192000"/>
              <a:gd name="connsiteY9" fmla="*/ 3418954 h 5583382"/>
              <a:gd name="connsiteX10" fmla="*/ 2267854 w 12192000"/>
              <a:gd name="connsiteY10" fmla="*/ 3812368 h 5583382"/>
              <a:gd name="connsiteX11" fmla="*/ 2059576 w 12192000"/>
              <a:gd name="connsiteY11" fmla="*/ 4194212 h 5583382"/>
              <a:gd name="connsiteX12" fmla="*/ 1943865 w 12192000"/>
              <a:gd name="connsiteY12" fmla="*/ 4414063 h 5583382"/>
              <a:gd name="connsiteX13" fmla="*/ 1828155 w 12192000"/>
              <a:gd name="connsiteY13" fmla="*/ 4726480 h 5583382"/>
              <a:gd name="connsiteX14" fmla="*/ 1932294 w 12192000"/>
              <a:gd name="connsiteY14" fmla="*/ 4738051 h 5583382"/>
              <a:gd name="connsiteX15" fmla="*/ 2452991 w 12192000"/>
              <a:gd name="connsiteY15" fmla="*/ 4784336 h 5583382"/>
              <a:gd name="connsiteX16" fmla="*/ 2499275 w 12192000"/>
              <a:gd name="connsiteY16" fmla="*/ 4633913 h 5583382"/>
              <a:gd name="connsiteX17" fmla="*/ 3667950 w 12192000"/>
              <a:gd name="connsiteY17" fmla="*/ 4159500 h 5583382"/>
              <a:gd name="connsiteX18" fmla="*/ 4454781 w 12192000"/>
              <a:gd name="connsiteY18" fmla="*/ 3835510 h 5583382"/>
              <a:gd name="connsiteX19" fmla="*/ 5091187 w 12192000"/>
              <a:gd name="connsiteY19" fmla="*/ 3580948 h 5583382"/>
              <a:gd name="connsiteX20" fmla="*/ 5368893 w 12192000"/>
              <a:gd name="connsiteY20" fmla="*/ 3488380 h 5583382"/>
              <a:gd name="connsiteX21" fmla="*/ 5473032 w 12192000"/>
              <a:gd name="connsiteY21" fmla="*/ 3314814 h 5583382"/>
              <a:gd name="connsiteX22" fmla="*/ 5473032 w 12192000"/>
              <a:gd name="connsiteY22" fmla="*/ 2967683 h 5583382"/>
              <a:gd name="connsiteX23" fmla="*/ 5901161 w 12192000"/>
              <a:gd name="connsiteY23" fmla="*/ 3005363 h 5583382"/>
              <a:gd name="connsiteX24" fmla="*/ 6228117 w 12192000"/>
              <a:gd name="connsiteY24" fmla="*/ 2990825 h 5583382"/>
              <a:gd name="connsiteX25" fmla="*/ 6509771 w 12192000"/>
              <a:gd name="connsiteY25" fmla="*/ 2895140 h 5583382"/>
              <a:gd name="connsiteX26" fmla="*/ 6734275 w 12192000"/>
              <a:gd name="connsiteY26" fmla="*/ 2770975 h 5583382"/>
              <a:gd name="connsiteX27" fmla="*/ 6890535 w 12192000"/>
              <a:gd name="connsiteY27" fmla="*/ 2681274 h 5583382"/>
              <a:gd name="connsiteX28" fmla="*/ 7151034 w 12192000"/>
              <a:gd name="connsiteY28" fmla="*/ 2562498 h 5583382"/>
              <a:gd name="connsiteX29" fmla="*/ 7435856 w 12192000"/>
              <a:gd name="connsiteY29" fmla="*/ 2532237 h 5583382"/>
              <a:gd name="connsiteX30" fmla="*/ 7740956 w 12192000"/>
              <a:gd name="connsiteY30" fmla="*/ 2678407 h 5583382"/>
              <a:gd name="connsiteX31" fmla="*/ 7874072 w 12192000"/>
              <a:gd name="connsiteY31" fmla="*/ 2525016 h 5583382"/>
              <a:gd name="connsiteX32" fmla="*/ 8008572 w 12192000"/>
              <a:gd name="connsiteY32" fmla="*/ 2321089 h 5583382"/>
              <a:gd name="connsiteX33" fmla="*/ 7888510 w 12192000"/>
              <a:gd name="connsiteY33" fmla="*/ 2242960 h 5583382"/>
              <a:gd name="connsiteX34" fmla="*/ 7703373 w 12192000"/>
              <a:gd name="connsiteY34" fmla="*/ 2154743 h 5583382"/>
              <a:gd name="connsiteX35" fmla="*/ 7372267 w 12192000"/>
              <a:gd name="connsiteY35" fmla="*/ 2111427 h 5583382"/>
              <a:gd name="connsiteX36" fmla="*/ 7088673 w 12192000"/>
              <a:gd name="connsiteY36" fmla="*/ 1809126 h 5583382"/>
              <a:gd name="connsiteX37" fmla="*/ 6421857 w 12192000"/>
              <a:gd name="connsiteY37" fmla="*/ 1104747 h 5583382"/>
              <a:gd name="connsiteX38" fmla="*/ 0 w 12192000"/>
              <a:gd name="connsiteY38" fmla="*/ 0 h 5583382"/>
              <a:gd name="connsiteX39" fmla="*/ 12192000 w 12192000"/>
              <a:gd name="connsiteY39" fmla="*/ 0 h 5583382"/>
              <a:gd name="connsiteX40" fmla="*/ 12192000 w 12192000"/>
              <a:gd name="connsiteY40" fmla="*/ 5583382 h 5583382"/>
              <a:gd name="connsiteX41" fmla="*/ 0 w 12192000"/>
              <a:gd name="connsiteY41" fmla="*/ 5583382 h 558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192000" h="5583382">
                <a:moveTo>
                  <a:pt x="5750737" y="329487"/>
                </a:moveTo>
                <a:lnTo>
                  <a:pt x="5480244" y="569571"/>
                </a:lnTo>
                <a:lnTo>
                  <a:pt x="5062233" y="964442"/>
                </a:lnTo>
                <a:lnTo>
                  <a:pt x="4759933" y="1276858"/>
                </a:lnTo>
                <a:lnTo>
                  <a:pt x="4431638" y="1648585"/>
                </a:lnTo>
                <a:lnTo>
                  <a:pt x="4258073" y="1949432"/>
                </a:lnTo>
                <a:lnTo>
                  <a:pt x="3934084" y="2308134"/>
                </a:lnTo>
                <a:lnTo>
                  <a:pt x="3540669" y="2713120"/>
                </a:lnTo>
                <a:lnTo>
                  <a:pt x="3019972" y="3094964"/>
                </a:lnTo>
                <a:lnTo>
                  <a:pt x="2614986" y="3418954"/>
                </a:lnTo>
                <a:lnTo>
                  <a:pt x="2267854" y="3812368"/>
                </a:lnTo>
                <a:lnTo>
                  <a:pt x="2059576" y="4194212"/>
                </a:lnTo>
                <a:lnTo>
                  <a:pt x="1943865" y="4414063"/>
                </a:lnTo>
                <a:lnTo>
                  <a:pt x="1828155" y="4726480"/>
                </a:lnTo>
                <a:lnTo>
                  <a:pt x="1932294" y="4738051"/>
                </a:lnTo>
                <a:lnTo>
                  <a:pt x="2452991" y="4784336"/>
                </a:lnTo>
                <a:lnTo>
                  <a:pt x="2499275" y="4633913"/>
                </a:lnTo>
                <a:lnTo>
                  <a:pt x="3667950" y="4159500"/>
                </a:lnTo>
                <a:lnTo>
                  <a:pt x="4454781" y="3835510"/>
                </a:lnTo>
                <a:lnTo>
                  <a:pt x="5091187" y="3580948"/>
                </a:lnTo>
                <a:lnTo>
                  <a:pt x="5368893" y="3488380"/>
                </a:lnTo>
                <a:lnTo>
                  <a:pt x="5473032" y="3314814"/>
                </a:lnTo>
                <a:lnTo>
                  <a:pt x="5473032" y="2967683"/>
                </a:lnTo>
                <a:lnTo>
                  <a:pt x="5901161" y="3005363"/>
                </a:lnTo>
                <a:lnTo>
                  <a:pt x="6228117" y="2990825"/>
                </a:lnTo>
                <a:cubicBezTo>
                  <a:pt x="6312376" y="2949304"/>
                  <a:pt x="6425512" y="2936661"/>
                  <a:pt x="6509771" y="2895140"/>
                </a:cubicBezTo>
                <a:lnTo>
                  <a:pt x="6734275" y="2770975"/>
                </a:lnTo>
                <a:lnTo>
                  <a:pt x="6890535" y="2681274"/>
                </a:lnTo>
                <a:lnTo>
                  <a:pt x="7151034" y="2562498"/>
                </a:lnTo>
                <a:cubicBezTo>
                  <a:pt x="7238755" y="2542784"/>
                  <a:pt x="7348135" y="2530292"/>
                  <a:pt x="7435856" y="2532237"/>
                </a:cubicBezTo>
                <a:cubicBezTo>
                  <a:pt x="7573652" y="2597807"/>
                  <a:pt x="7632036" y="2620057"/>
                  <a:pt x="7740956" y="2678407"/>
                </a:cubicBezTo>
                <a:lnTo>
                  <a:pt x="7874072" y="2525016"/>
                </a:lnTo>
                <a:lnTo>
                  <a:pt x="8008572" y="2321089"/>
                </a:lnTo>
                <a:lnTo>
                  <a:pt x="7888510" y="2242960"/>
                </a:lnTo>
                <a:lnTo>
                  <a:pt x="7703373" y="2154743"/>
                </a:lnTo>
                <a:cubicBezTo>
                  <a:pt x="7590598" y="2140304"/>
                  <a:pt x="7470604" y="2147525"/>
                  <a:pt x="7372267" y="2111427"/>
                </a:cubicBezTo>
                <a:lnTo>
                  <a:pt x="7088673" y="1809126"/>
                </a:lnTo>
                <a:lnTo>
                  <a:pt x="6421857" y="110474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583382"/>
                </a:lnTo>
                <a:lnTo>
                  <a:pt x="0" y="5583382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-30480" y="241300"/>
            <a:ext cx="7792085" cy="545465"/>
          </a:xfrm>
          <a:prstGeom prst="rect">
            <a:avLst/>
          </a:prstGeom>
          <a:solidFill>
            <a:srgbClr val="F9C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/>
          <p:cNvSpPr/>
          <p:nvPr/>
        </p:nvSpPr>
        <p:spPr>
          <a:xfrm>
            <a:off x="8211732" y="1121581"/>
            <a:ext cx="3980268" cy="5583383"/>
          </a:xfrm>
          <a:prstGeom prst="rec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aphicFrame>
        <p:nvGraphicFramePr>
          <p:cNvPr id="46" name="表格 26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8340278" y="2080295"/>
          <a:ext cx="3734433" cy="33908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8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15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48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434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地块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建设用地</a:t>
                      </a:r>
                    </a:p>
                  </a:txBody>
                  <a:tcPr anchor="ctr"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建筑面积</a:t>
                      </a:r>
                    </a:p>
                  </a:txBody>
                  <a:tcPr anchor="ctr"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34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安置白槐村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3F93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54.91</a:t>
                      </a:r>
                      <a:r>
                        <a:rPr lang="zh-CN" altLang="en-US" sz="16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亩</a:t>
                      </a:r>
                    </a:p>
                  </a:txBody>
                  <a:tcPr anchor="ctr"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86,979</a:t>
                      </a:r>
                      <a:r>
                        <a:rPr lang="zh-CN" altLang="en-US" sz="16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㎡</a:t>
                      </a:r>
                    </a:p>
                  </a:txBody>
                  <a:tcPr anchor="ctr"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434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安置柿树湾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2D41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defRPr/>
                      </a:pPr>
                      <a:r>
                        <a:rPr lang="en-US" altLang="zh-CN" sz="16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54.43</a:t>
                      </a:r>
                      <a:r>
                        <a:rPr lang="zh-CN" altLang="en-US" sz="16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亩</a:t>
                      </a:r>
                    </a:p>
                  </a:txBody>
                  <a:tcPr anchor="ctr"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84,507</a:t>
                      </a:r>
                      <a:r>
                        <a:rPr lang="zh-CN" altLang="en-US" sz="16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㎡</a:t>
                      </a:r>
                    </a:p>
                  </a:txBody>
                  <a:tcPr anchor="ctr"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434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1.1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期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defRPr/>
                      </a:pPr>
                      <a:r>
                        <a:rPr lang="en-US" altLang="zh-CN" sz="16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72.96</a:t>
                      </a:r>
                      <a:r>
                        <a:rPr lang="zh-CN" altLang="en-US" sz="16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亩</a:t>
                      </a:r>
                    </a:p>
                  </a:txBody>
                  <a:tcPr anchor="ctr"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123,555</a:t>
                      </a:r>
                      <a:r>
                        <a:rPr lang="zh-CN" altLang="en-US" sz="16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㎡</a:t>
                      </a:r>
                    </a:p>
                  </a:txBody>
                  <a:tcPr anchor="ctr"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45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1.2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期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defRPr/>
                      </a:pPr>
                      <a:r>
                        <a:rPr lang="en-US" altLang="zh-CN" sz="16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62.58</a:t>
                      </a:r>
                      <a:r>
                        <a:rPr lang="zh-CN" altLang="en-US" sz="16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亩</a:t>
                      </a:r>
                    </a:p>
                  </a:txBody>
                  <a:tcPr anchor="ctr"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75,000</a:t>
                      </a:r>
                      <a:r>
                        <a:rPr lang="zh-CN" altLang="en-US" sz="16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㎡</a:t>
                      </a:r>
                    </a:p>
                  </a:txBody>
                  <a:tcPr anchor="ctr"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45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1.3.1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期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defRPr/>
                      </a:pPr>
                      <a:r>
                        <a:rPr lang="en-US" altLang="zh-CN" sz="16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31.34</a:t>
                      </a:r>
                      <a:r>
                        <a:rPr lang="zh-CN" altLang="en-US" sz="16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亩</a:t>
                      </a:r>
                    </a:p>
                  </a:txBody>
                  <a:tcPr anchor="ctr"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49,298</a:t>
                      </a:r>
                      <a:r>
                        <a:rPr lang="zh-CN" altLang="en-US" sz="16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㎡</a:t>
                      </a:r>
                    </a:p>
                  </a:txBody>
                  <a:tcPr anchor="ctr"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45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1.3.2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期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defRPr/>
                      </a:pPr>
                      <a:r>
                        <a:rPr lang="en-US" altLang="zh-CN" sz="16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47.88</a:t>
                      </a:r>
                      <a:r>
                        <a:rPr lang="zh-CN" altLang="en-US" sz="16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亩</a:t>
                      </a:r>
                    </a:p>
                  </a:txBody>
                  <a:tcPr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75,256</a:t>
                      </a:r>
                      <a:r>
                        <a:rPr lang="zh-CN" altLang="en-US" sz="16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㎡</a:t>
                      </a:r>
                    </a:p>
                  </a:txBody>
                  <a:tcPr anchor="ctr"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7" name="文本框 7"/>
          <p:cNvSpPr txBox="1"/>
          <p:nvPr/>
        </p:nvSpPr>
        <p:spPr>
          <a:xfrm>
            <a:off x="8366760" y="1482090"/>
            <a:ext cx="371729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一批次开发一览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8" name="文本框 7"/>
          <p:cNvSpPr txBox="1"/>
          <p:nvPr/>
        </p:nvSpPr>
        <p:spPr>
          <a:xfrm>
            <a:off x="8274050" y="5569585"/>
            <a:ext cx="380047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ts val="2400"/>
              </a:lnSpc>
              <a:buFont typeface="Wingdings" panose="05000000000000000000" charset="0"/>
              <a:buChar char=""/>
            </a:pP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总征占用地面积约</a:t>
            </a:r>
            <a:r>
              <a:rPr lang="en-US" altLang="zh-CN" sz="1600" b="1" dirty="0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497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亩</a:t>
            </a:r>
            <a:endParaRPr lang="en-US" altLang="zh-CN" sz="1600" b="1" dirty="0">
              <a:latin typeface="楷体" panose="02010609060101010101" pitchFamily="49" charset="-122"/>
              <a:ea typeface="楷体" panose="02010609060101010101" pitchFamily="49" charset="-122"/>
              <a:sym typeface="Arial" panose="020B0604020202020204" pitchFamily="34" charset="0"/>
            </a:endParaRPr>
          </a:p>
          <a:p>
            <a:pPr marL="342900" indent="-342900">
              <a:lnSpc>
                <a:spcPts val="2400"/>
              </a:lnSpc>
              <a:buFont typeface="Wingdings" panose="05000000000000000000" charset="0"/>
              <a:buChar char=""/>
            </a:pP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出让居住建设用地总计约</a:t>
            </a:r>
            <a:r>
              <a:rPr lang="en-US" altLang="zh-CN" sz="1600" b="1" dirty="0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324.09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亩</a:t>
            </a:r>
            <a:endParaRPr lang="en-US" altLang="zh-CN" sz="1600" b="1" dirty="0">
              <a:latin typeface="楷体" panose="02010609060101010101" pitchFamily="49" charset="-122"/>
              <a:ea typeface="楷体" panose="02010609060101010101" pitchFamily="49" charset="-122"/>
              <a:sym typeface="Arial" panose="020B0604020202020204" pitchFamily="34" charset="0"/>
            </a:endParaRPr>
          </a:p>
          <a:p>
            <a:pPr marL="342900" indent="-342900">
              <a:lnSpc>
                <a:spcPts val="2400"/>
              </a:lnSpc>
              <a:buFont typeface="Wingdings" panose="05000000000000000000" charset="0"/>
              <a:buChar char=""/>
            </a:pP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总建筑面积约</a:t>
            </a:r>
            <a:r>
              <a:rPr lang="en-US" altLang="zh-CN" sz="1600" b="1" dirty="0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51.772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万㎡</a:t>
            </a:r>
            <a:endParaRPr lang="zh-CN" altLang="en-US" sz="1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任意多边形 2"/>
          <p:cNvSpPr/>
          <p:nvPr/>
        </p:nvSpPr>
        <p:spPr>
          <a:xfrm>
            <a:off x="3188368" y="1106905"/>
            <a:ext cx="782053" cy="878306"/>
          </a:xfrm>
          <a:custGeom>
            <a:avLst/>
            <a:gdLst>
              <a:gd name="connsiteX0" fmla="*/ 0 w 782053"/>
              <a:gd name="connsiteY0" fmla="*/ 0 h 878306"/>
              <a:gd name="connsiteX1" fmla="*/ 24064 w 782053"/>
              <a:gd name="connsiteY1" fmla="*/ 878306 h 878306"/>
              <a:gd name="connsiteX2" fmla="*/ 782053 w 782053"/>
              <a:gd name="connsiteY2" fmla="*/ 36095 h 878306"/>
              <a:gd name="connsiteX3" fmla="*/ 0 w 782053"/>
              <a:gd name="connsiteY3" fmla="*/ 0 h 878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053" h="878306">
                <a:moveTo>
                  <a:pt x="0" y="0"/>
                </a:moveTo>
                <a:lnTo>
                  <a:pt x="24064" y="878306"/>
                </a:lnTo>
                <a:lnTo>
                  <a:pt x="782053" y="3609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3164305" y="2606040"/>
            <a:ext cx="5065295" cy="4082883"/>
            <a:chOff x="4983" y="4104"/>
            <a:chExt cx="7977" cy="6430"/>
          </a:xfrm>
        </p:grpSpPr>
        <p:sp>
          <p:nvSpPr>
            <p:cNvPr id="37" name="任意多边形 36"/>
            <p:cNvSpPr/>
            <p:nvPr/>
          </p:nvSpPr>
          <p:spPr>
            <a:xfrm>
              <a:off x="5290" y="4110"/>
              <a:ext cx="6490" cy="3750"/>
            </a:xfrm>
            <a:custGeom>
              <a:avLst/>
              <a:gdLst>
                <a:gd name="connsiteX0" fmla="*/ 146050 w 1816100"/>
                <a:gd name="connsiteY0" fmla="*/ 1025525 h 1101725"/>
                <a:gd name="connsiteX1" fmla="*/ 698500 w 1816100"/>
                <a:gd name="connsiteY1" fmla="*/ 1063625 h 1101725"/>
                <a:gd name="connsiteX2" fmla="*/ 1114425 w 1816100"/>
                <a:gd name="connsiteY2" fmla="*/ 1101725 h 1101725"/>
                <a:gd name="connsiteX3" fmla="*/ 1450975 w 1816100"/>
                <a:gd name="connsiteY3" fmla="*/ 1082675 h 1101725"/>
                <a:gd name="connsiteX4" fmla="*/ 1720850 w 1816100"/>
                <a:gd name="connsiteY4" fmla="*/ 996950 h 1101725"/>
                <a:gd name="connsiteX5" fmla="*/ 1397000 w 1816100"/>
                <a:gd name="connsiteY5" fmla="*/ 622300 h 1101725"/>
                <a:gd name="connsiteX6" fmla="*/ 1816100 w 1816100"/>
                <a:gd name="connsiteY6" fmla="*/ 288925 h 1101725"/>
                <a:gd name="connsiteX7" fmla="*/ 1654175 w 1816100"/>
                <a:gd name="connsiteY7" fmla="*/ 104775 h 1101725"/>
                <a:gd name="connsiteX8" fmla="*/ 1651000 w 1816100"/>
                <a:gd name="connsiteY8" fmla="*/ 57150 h 1101725"/>
                <a:gd name="connsiteX9" fmla="*/ 1651000 w 1816100"/>
                <a:gd name="connsiteY9" fmla="*/ 0 h 1101725"/>
                <a:gd name="connsiteX10" fmla="*/ 1270000 w 1816100"/>
                <a:gd name="connsiteY10" fmla="*/ 152400 h 1101725"/>
                <a:gd name="connsiteX11" fmla="*/ 1235075 w 1816100"/>
                <a:gd name="connsiteY11" fmla="*/ 209550 h 1101725"/>
                <a:gd name="connsiteX12" fmla="*/ 1177925 w 1816100"/>
                <a:gd name="connsiteY12" fmla="*/ 292100 h 1101725"/>
                <a:gd name="connsiteX13" fmla="*/ 1104900 w 1816100"/>
                <a:gd name="connsiteY13" fmla="*/ 361950 h 1101725"/>
                <a:gd name="connsiteX14" fmla="*/ 990600 w 1816100"/>
                <a:gd name="connsiteY14" fmla="*/ 438150 h 1101725"/>
                <a:gd name="connsiteX15" fmla="*/ 850900 w 1816100"/>
                <a:gd name="connsiteY15" fmla="*/ 492125 h 1101725"/>
                <a:gd name="connsiteX16" fmla="*/ 723900 w 1816100"/>
                <a:gd name="connsiteY16" fmla="*/ 511175 h 1101725"/>
                <a:gd name="connsiteX17" fmla="*/ 657225 w 1816100"/>
                <a:gd name="connsiteY17" fmla="*/ 498475 h 1101725"/>
                <a:gd name="connsiteX18" fmla="*/ 488950 w 1816100"/>
                <a:gd name="connsiteY18" fmla="*/ 466725 h 1101725"/>
                <a:gd name="connsiteX19" fmla="*/ 428625 w 1816100"/>
                <a:gd name="connsiteY19" fmla="*/ 482600 h 1101725"/>
                <a:gd name="connsiteX20" fmla="*/ 304800 w 1816100"/>
                <a:gd name="connsiteY20" fmla="*/ 498475 h 1101725"/>
                <a:gd name="connsiteX21" fmla="*/ 0 w 1816100"/>
                <a:gd name="connsiteY21" fmla="*/ 638175 h 1101725"/>
                <a:gd name="connsiteX22" fmla="*/ 146050 w 1816100"/>
                <a:gd name="connsiteY22" fmla="*/ 1025525 h 1101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16100" h="1101725">
                  <a:moveTo>
                    <a:pt x="146050" y="1025525"/>
                  </a:moveTo>
                  <a:lnTo>
                    <a:pt x="698500" y="1063625"/>
                  </a:lnTo>
                  <a:lnTo>
                    <a:pt x="1114425" y="1101725"/>
                  </a:lnTo>
                  <a:lnTo>
                    <a:pt x="1450975" y="1082675"/>
                  </a:lnTo>
                  <a:lnTo>
                    <a:pt x="1720850" y="996950"/>
                  </a:lnTo>
                  <a:lnTo>
                    <a:pt x="1397000" y="622300"/>
                  </a:lnTo>
                  <a:lnTo>
                    <a:pt x="1816100" y="288925"/>
                  </a:lnTo>
                  <a:lnTo>
                    <a:pt x="1654175" y="104775"/>
                  </a:lnTo>
                  <a:lnTo>
                    <a:pt x="1651000" y="57150"/>
                  </a:lnTo>
                  <a:lnTo>
                    <a:pt x="1651000" y="0"/>
                  </a:lnTo>
                  <a:lnTo>
                    <a:pt x="1270000" y="152400"/>
                  </a:lnTo>
                  <a:lnTo>
                    <a:pt x="1235075" y="209550"/>
                  </a:lnTo>
                  <a:lnTo>
                    <a:pt x="1177925" y="292100"/>
                  </a:lnTo>
                  <a:lnTo>
                    <a:pt x="1104900" y="361950"/>
                  </a:lnTo>
                  <a:lnTo>
                    <a:pt x="990600" y="438150"/>
                  </a:lnTo>
                  <a:lnTo>
                    <a:pt x="850900" y="492125"/>
                  </a:lnTo>
                  <a:lnTo>
                    <a:pt x="723900" y="511175"/>
                  </a:lnTo>
                  <a:lnTo>
                    <a:pt x="657225" y="498475"/>
                  </a:lnTo>
                  <a:lnTo>
                    <a:pt x="488950" y="466725"/>
                  </a:lnTo>
                  <a:lnTo>
                    <a:pt x="428625" y="482600"/>
                  </a:lnTo>
                  <a:lnTo>
                    <a:pt x="304800" y="498475"/>
                  </a:lnTo>
                  <a:lnTo>
                    <a:pt x="0" y="638175"/>
                  </a:lnTo>
                  <a:lnTo>
                    <a:pt x="146050" y="1025525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>
            <a:xfrm>
              <a:off x="5304" y="5760"/>
              <a:ext cx="1512" cy="1896"/>
            </a:xfrm>
            <a:custGeom>
              <a:avLst/>
              <a:gdLst>
                <a:gd name="connsiteX0" fmla="*/ 0 w 960120"/>
                <a:gd name="connsiteY0" fmla="*/ 312420 h 1203960"/>
                <a:gd name="connsiteX1" fmla="*/ 320040 w 960120"/>
                <a:gd name="connsiteY1" fmla="*/ 1165860 h 1203960"/>
                <a:gd name="connsiteX2" fmla="*/ 952500 w 960120"/>
                <a:gd name="connsiteY2" fmla="*/ 1203960 h 1203960"/>
                <a:gd name="connsiteX3" fmla="*/ 960120 w 960120"/>
                <a:gd name="connsiteY3" fmla="*/ 0 h 1203960"/>
                <a:gd name="connsiteX4" fmla="*/ 678180 w 960120"/>
                <a:gd name="connsiteY4" fmla="*/ 38100 h 1203960"/>
                <a:gd name="connsiteX5" fmla="*/ 0 w 960120"/>
                <a:gd name="connsiteY5" fmla="*/ 312420 h 1203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0120" h="1203960">
                  <a:moveTo>
                    <a:pt x="0" y="312420"/>
                  </a:moveTo>
                  <a:lnTo>
                    <a:pt x="320040" y="1165860"/>
                  </a:lnTo>
                  <a:lnTo>
                    <a:pt x="952500" y="1203960"/>
                  </a:lnTo>
                  <a:lnTo>
                    <a:pt x="960120" y="0"/>
                  </a:lnTo>
                  <a:lnTo>
                    <a:pt x="678180" y="38100"/>
                  </a:lnTo>
                  <a:lnTo>
                    <a:pt x="0" y="31242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6816" y="5700"/>
              <a:ext cx="924" cy="2040"/>
            </a:xfrm>
            <a:custGeom>
              <a:avLst/>
              <a:gdLst>
                <a:gd name="connsiteX0" fmla="*/ 0 w 586740"/>
                <a:gd name="connsiteY0" fmla="*/ 1249680 h 1295400"/>
                <a:gd name="connsiteX1" fmla="*/ 586740 w 586740"/>
                <a:gd name="connsiteY1" fmla="*/ 1295400 h 1295400"/>
                <a:gd name="connsiteX2" fmla="*/ 563880 w 586740"/>
                <a:gd name="connsiteY2" fmla="*/ 68580 h 1295400"/>
                <a:gd name="connsiteX3" fmla="*/ 144780 w 586740"/>
                <a:gd name="connsiteY3" fmla="*/ 0 h 1295400"/>
                <a:gd name="connsiteX4" fmla="*/ 7620 w 586740"/>
                <a:gd name="connsiteY4" fmla="*/ 38100 h 1295400"/>
                <a:gd name="connsiteX5" fmla="*/ 0 w 586740"/>
                <a:gd name="connsiteY5" fmla="*/ 124968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6740" h="1295400">
                  <a:moveTo>
                    <a:pt x="0" y="1249680"/>
                  </a:moveTo>
                  <a:lnTo>
                    <a:pt x="586740" y="1295400"/>
                  </a:lnTo>
                  <a:lnTo>
                    <a:pt x="563880" y="68580"/>
                  </a:lnTo>
                  <a:lnTo>
                    <a:pt x="144780" y="0"/>
                  </a:lnTo>
                  <a:lnTo>
                    <a:pt x="7620" y="38100"/>
                  </a:lnTo>
                  <a:lnTo>
                    <a:pt x="0" y="124968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任意多边形 8"/>
            <p:cNvSpPr/>
            <p:nvPr/>
          </p:nvSpPr>
          <p:spPr>
            <a:xfrm>
              <a:off x="7728" y="6552"/>
              <a:ext cx="2532" cy="1308"/>
            </a:xfrm>
            <a:custGeom>
              <a:avLst/>
              <a:gdLst>
                <a:gd name="connsiteX0" fmla="*/ 7620 w 1607820"/>
                <a:gd name="connsiteY0" fmla="*/ 754380 h 830580"/>
                <a:gd name="connsiteX1" fmla="*/ 960120 w 1607820"/>
                <a:gd name="connsiteY1" fmla="*/ 830580 h 830580"/>
                <a:gd name="connsiteX2" fmla="*/ 1607820 w 1607820"/>
                <a:gd name="connsiteY2" fmla="*/ 800100 h 830580"/>
                <a:gd name="connsiteX3" fmla="*/ 1394460 w 1607820"/>
                <a:gd name="connsiteY3" fmla="*/ 0 h 830580"/>
                <a:gd name="connsiteX4" fmla="*/ 1104900 w 1607820"/>
                <a:gd name="connsiteY4" fmla="*/ 106680 h 830580"/>
                <a:gd name="connsiteX5" fmla="*/ 899160 w 1607820"/>
                <a:gd name="connsiteY5" fmla="*/ 160020 h 830580"/>
                <a:gd name="connsiteX6" fmla="*/ 0 w 1607820"/>
                <a:gd name="connsiteY6" fmla="*/ 175260 h 830580"/>
                <a:gd name="connsiteX7" fmla="*/ 7620 w 1607820"/>
                <a:gd name="connsiteY7" fmla="*/ 754380 h 830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7820" h="830580">
                  <a:moveTo>
                    <a:pt x="7620" y="754380"/>
                  </a:moveTo>
                  <a:lnTo>
                    <a:pt x="960120" y="830580"/>
                  </a:lnTo>
                  <a:lnTo>
                    <a:pt x="1607820" y="800100"/>
                  </a:lnTo>
                  <a:lnTo>
                    <a:pt x="1394460" y="0"/>
                  </a:lnTo>
                  <a:lnTo>
                    <a:pt x="1104900" y="106680"/>
                  </a:lnTo>
                  <a:lnTo>
                    <a:pt x="899160" y="160020"/>
                  </a:lnTo>
                  <a:lnTo>
                    <a:pt x="0" y="175260"/>
                  </a:lnTo>
                  <a:lnTo>
                    <a:pt x="7620" y="75438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7704" y="5472"/>
              <a:ext cx="2244" cy="1356"/>
            </a:xfrm>
            <a:custGeom>
              <a:avLst/>
              <a:gdLst>
                <a:gd name="connsiteX0" fmla="*/ 15240 w 1424940"/>
                <a:gd name="connsiteY0" fmla="*/ 861060 h 861060"/>
                <a:gd name="connsiteX1" fmla="*/ 0 w 1424940"/>
                <a:gd name="connsiteY1" fmla="*/ 213360 h 861060"/>
                <a:gd name="connsiteX2" fmla="*/ 99060 w 1424940"/>
                <a:gd name="connsiteY2" fmla="*/ 251460 h 861060"/>
                <a:gd name="connsiteX3" fmla="*/ 411480 w 1424940"/>
                <a:gd name="connsiteY3" fmla="*/ 205740 h 861060"/>
                <a:gd name="connsiteX4" fmla="*/ 746760 w 1424940"/>
                <a:gd name="connsiteY4" fmla="*/ 76200 h 861060"/>
                <a:gd name="connsiteX5" fmla="*/ 853440 w 1424940"/>
                <a:gd name="connsiteY5" fmla="*/ 0 h 861060"/>
                <a:gd name="connsiteX6" fmla="*/ 1424940 w 1424940"/>
                <a:gd name="connsiteY6" fmla="*/ 685800 h 861060"/>
                <a:gd name="connsiteX7" fmla="*/ 937260 w 1424940"/>
                <a:gd name="connsiteY7" fmla="*/ 845820 h 861060"/>
                <a:gd name="connsiteX8" fmla="*/ 15240 w 1424940"/>
                <a:gd name="connsiteY8" fmla="*/ 861060 h 861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4940" h="861060">
                  <a:moveTo>
                    <a:pt x="15240" y="861060"/>
                  </a:moveTo>
                  <a:lnTo>
                    <a:pt x="0" y="213360"/>
                  </a:lnTo>
                  <a:lnTo>
                    <a:pt x="99060" y="251460"/>
                  </a:lnTo>
                  <a:lnTo>
                    <a:pt x="411480" y="205740"/>
                  </a:lnTo>
                  <a:lnTo>
                    <a:pt x="746760" y="76200"/>
                  </a:lnTo>
                  <a:lnTo>
                    <a:pt x="853440" y="0"/>
                  </a:lnTo>
                  <a:lnTo>
                    <a:pt x="1424940" y="685800"/>
                  </a:lnTo>
                  <a:lnTo>
                    <a:pt x="937260" y="845820"/>
                  </a:lnTo>
                  <a:lnTo>
                    <a:pt x="15240" y="861060"/>
                  </a:lnTo>
                  <a:close/>
                </a:path>
              </a:pathLst>
            </a:custGeom>
            <a:solidFill>
              <a:schemeClr val="accent4">
                <a:lumMod val="75000"/>
                <a:alpha val="70000"/>
              </a:schemeClr>
            </a:solidFill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9060" y="5292"/>
              <a:ext cx="2376" cy="2520"/>
            </a:xfrm>
            <a:custGeom>
              <a:avLst/>
              <a:gdLst>
                <a:gd name="connsiteX0" fmla="*/ 0 w 1508760"/>
                <a:gd name="connsiteY0" fmla="*/ 106680 h 1600200"/>
                <a:gd name="connsiteX1" fmla="*/ 563880 w 1508760"/>
                <a:gd name="connsiteY1" fmla="*/ 792480 h 1600200"/>
                <a:gd name="connsiteX2" fmla="*/ 769620 w 1508760"/>
                <a:gd name="connsiteY2" fmla="*/ 1600200 h 1600200"/>
                <a:gd name="connsiteX3" fmla="*/ 899160 w 1508760"/>
                <a:gd name="connsiteY3" fmla="*/ 1584960 h 1600200"/>
                <a:gd name="connsiteX4" fmla="*/ 1508760 w 1508760"/>
                <a:gd name="connsiteY4" fmla="*/ 1402080 h 1600200"/>
                <a:gd name="connsiteX5" fmla="*/ 792480 w 1508760"/>
                <a:gd name="connsiteY5" fmla="*/ 579120 h 1600200"/>
                <a:gd name="connsiteX6" fmla="*/ 716280 w 1508760"/>
                <a:gd name="connsiteY6" fmla="*/ 632460 h 1600200"/>
                <a:gd name="connsiteX7" fmla="*/ 167640 w 1508760"/>
                <a:gd name="connsiteY7" fmla="*/ 0 h 1600200"/>
                <a:gd name="connsiteX8" fmla="*/ 0 w 1508760"/>
                <a:gd name="connsiteY8" fmla="*/ 106680 h 16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8760" h="1600200">
                  <a:moveTo>
                    <a:pt x="0" y="106680"/>
                  </a:moveTo>
                  <a:lnTo>
                    <a:pt x="563880" y="792480"/>
                  </a:lnTo>
                  <a:lnTo>
                    <a:pt x="769620" y="1600200"/>
                  </a:lnTo>
                  <a:lnTo>
                    <a:pt x="899160" y="1584960"/>
                  </a:lnTo>
                  <a:lnTo>
                    <a:pt x="1508760" y="1402080"/>
                  </a:lnTo>
                  <a:lnTo>
                    <a:pt x="792480" y="579120"/>
                  </a:lnTo>
                  <a:lnTo>
                    <a:pt x="716280" y="632460"/>
                  </a:lnTo>
                  <a:lnTo>
                    <a:pt x="167640" y="0"/>
                  </a:lnTo>
                  <a:lnTo>
                    <a:pt x="0" y="106680"/>
                  </a:lnTo>
                  <a:close/>
                </a:path>
              </a:pathLst>
            </a:custGeom>
            <a:solidFill>
              <a:schemeClr val="bg2">
                <a:lumMod val="50000"/>
                <a:alpha val="85000"/>
              </a:schemeClr>
            </a:solidFill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/>
          </p:nvSpPr>
          <p:spPr>
            <a:xfrm>
              <a:off x="9336" y="4644"/>
              <a:ext cx="1704" cy="1632"/>
            </a:xfrm>
            <a:custGeom>
              <a:avLst/>
              <a:gdLst>
                <a:gd name="connsiteX0" fmla="*/ 0 w 1082040"/>
                <a:gd name="connsiteY0" fmla="*/ 411480 h 1036320"/>
                <a:gd name="connsiteX1" fmla="*/ 236220 w 1082040"/>
                <a:gd name="connsiteY1" fmla="*/ 144780 h 1036320"/>
                <a:gd name="connsiteX2" fmla="*/ 320040 w 1082040"/>
                <a:gd name="connsiteY2" fmla="*/ 0 h 1036320"/>
                <a:gd name="connsiteX3" fmla="*/ 449580 w 1082040"/>
                <a:gd name="connsiteY3" fmla="*/ 76200 h 1036320"/>
                <a:gd name="connsiteX4" fmla="*/ 586740 w 1082040"/>
                <a:gd name="connsiteY4" fmla="*/ 243840 h 1036320"/>
                <a:gd name="connsiteX5" fmla="*/ 716280 w 1082040"/>
                <a:gd name="connsiteY5" fmla="*/ 365760 h 1036320"/>
                <a:gd name="connsiteX6" fmla="*/ 944880 w 1082040"/>
                <a:gd name="connsiteY6" fmla="*/ 464820 h 1036320"/>
                <a:gd name="connsiteX7" fmla="*/ 1082040 w 1082040"/>
                <a:gd name="connsiteY7" fmla="*/ 640080 h 1036320"/>
                <a:gd name="connsiteX8" fmla="*/ 556260 w 1082040"/>
                <a:gd name="connsiteY8" fmla="*/ 1036320 h 1036320"/>
                <a:gd name="connsiteX9" fmla="*/ 0 w 1082040"/>
                <a:gd name="connsiteY9" fmla="*/ 411480 h 1036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82040" h="1036320">
                  <a:moveTo>
                    <a:pt x="0" y="411480"/>
                  </a:moveTo>
                  <a:lnTo>
                    <a:pt x="236220" y="144780"/>
                  </a:lnTo>
                  <a:lnTo>
                    <a:pt x="320040" y="0"/>
                  </a:lnTo>
                  <a:lnTo>
                    <a:pt x="449580" y="76200"/>
                  </a:lnTo>
                  <a:lnTo>
                    <a:pt x="586740" y="243840"/>
                  </a:lnTo>
                  <a:lnTo>
                    <a:pt x="716280" y="365760"/>
                  </a:lnTo>
                  <a:lnTo>
                    <a:pt x="944880" y="464820"/>
                  </a:lnTo>
                  <a:lnTo>
                    <a:pt x="1082040" y="640080"/>
                  </a:lnTo>
                  <a:lnTo>
                    <a:pt x="556260" y="1036320"/>
                  </a:lnTo>
                  <a:lnTo>
                    <a:pt x="0" y="411480"/>
                  </a:lnTo>
                  <a:close/>
                </a:path>
              </a:pathLst>
            </a:custGeom>
            <a:solidFill>
              <a:srgbClr val="00B050">
                <a:alpha val="70000"/>
              </a:srgbClr>
            </a:solidFill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9816" y="4104"/>
              <a:ext cx="1956" cy="1536"/>
            </a:xfrm>
            <a:custGeom>
              <a:avLst/>
              <a:gdLst>
                <a:gd name="connsiteX0" fmla="*/ 0 w 1242060"/>
                <a:gd name="connsiteY0" fmla="*/ 327660 h 975360"/>
                <a:gd name="connsiteX1" fmla="*/ 160020 w 1242060"/>
                <a:gd name="connsiteY1" fmla="*/ 411480 h 975360"/>
                <a:gd name="connsiteX2" fmla="*/ 281940 w 1242060"/>
                <a:gd name="connsiteY2" fmla="*/ 586740 h 975360"/>
                <a:gd name="connsiteX3" fmla="*/ 403860 w 1242060"/>
                <a:gd name="connsiteY3" fmla="*/ 716280 h 975360"/>
                <a:gd name="connsiteX4" fmla="*/ 662940 w 1242060"/>
                <a:gd name="connsiteY4" fmla="*/ 807720 h 975360"/>
                <a:gd name="connsiteX5" fmla="*/ 777240 w 1242060"/>
                <a:gd name="connsiteY5" fmla="*/ 975360 h 975360"/>
                <a:gd name="connsiteX6" fmla="*/ 1242060 w 1242060"/>
                <a:gd name="connsiteY6" fmla="*/ 632460 h 975360"/>
                <a:gd name="connsiteX7" fmla="*/ 891540 w 1242060"/>
                <a:gd name="connsiteY7" fmla="*/ 243840 h 975360"/>
                <a:gd name="connsiteX8" fmla="*/ 876300 w 1242060"/>
                <a:gd name="connsiteY8" fmla="*/ 0 h 975360"/>
                <a:gd name="connsiteX9" fmla="*/ 0 w 1242060"/>
                <a:gd name="connsiteY9" fmla="*/ 327660 h 975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42060" h="975360">
                  <a:moveTo>
                    <a:pt x="0" y="327660"/>
                  </a:moveTo>
                  <a:lnTo>
                    <a:pt x="160020" y="411480"/>
                  </a:lnTo>
                  <a:lnTo>
                    <a:pt x="281940" y="586740"/>
                  </a:lnTo>
                  <a:lnTo>
                    <a:pt x="403860" y="716280"/>
                  </a:lnTo>
                  <a:lnTo>
                    <a:pt x="662940" y="807720"/>
                  </a:lnTo>
                  <a:lnTo>
                    <a:pt x="777240" y="975360"/>
                  </a:lnTo>
                  <a:lnTo>
                    <a:pt x="1242060" y="632460"/>
                  </a:lnTo>
                  <a:lnTo>
                    <a:pt x="891540" y="243840"/>
                  </a:lnTo>
                  <a:lnTo>
                    <a:pt x="876300" y="0"/>
                  </a:lnTo>
                  <a:lnTo>
                    <a:pt x="0" y="327660"/>
                  </a:lnTo>
                  <a:close/>
                </a:path>
              </a:pathLst>
            </a:custGeom>
            <a:solidFill>
              <a:srgbClr val="92D050">
                <a:alpha val="70000"/>
              </a:srgbClr>
            </a:solidFill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8165" y="6924"/>
              <a:ext cx="12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1.1</a:t>
              </a:r>
              <a:r>
                <a:rPr lang="zh-CN" altLang="en-US" sz="1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期</a:t>
              </a:r>
              <a:endParaRPr lang="en-US" altLang="zh-CN" sz="1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首开区</a:t>
              </a: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8261" y="6067"/>
              <a:ext cx="1130" cy="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1.2</a:t>
              </a:r>
              <a:r>
                <a:rPr lang="zh-CN" altLang="en-US" sz="1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期</a:t>
              </a: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586" y="5271"/>
              <a:ext cx="1311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1.3.1</a:t>
              </a:r>
              <a:r>
                <a:rPr lang="zh-CN" altLang="en-US" sz="1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期</a:t>
              </a: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0390" y="4608"/>
              <a:ext cx="1383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1.3.2</a:t>
              </a:r>
              <a:r>
                <a:rPr lang="zh-CN" altLang="en-US" sz="1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期</a:t>
              </a: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6634" y="6355"/>
              <a:ext cx="118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安置</a:t>
              </a:r>
              <a:endParaRPr lang="en-US" altLang="zh-CN" sz="1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白槐村</a:t>
              </a: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5638" y="6355"/>
              <a:ext cx="118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安置</a:t>
              </a:r>
              <a:endParaRPr lang="en-US" altLang="zh-CN" sz="1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柿树湾</a:t>
              </a: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0150" y="6938"/>
              <a:ext cx="1130" cy="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广场</a:t>
              </a: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9158" y="9800"/>
              <a:ext cx="1399" cy="451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zh-CN" altLang="en-US" sz="1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新密西站</a:t>
              </a:r>
            </a:p>
          </p:txBody>
        </p:sp>
        <p:sp>
          <p:nvSpPr>
            <p:cNvPr id="38" name="椭圆 37"/>
            <p:cNvSpPr/>
            <p:nvPr/>
          </p:nvSpPr>
          <p:spPr>
            <a:xfrm>
              <a:off x="10116" y="9528"/>
              <a:ext cx="265" cy="236"/>
            </a:xfrm>
            <a:prstGeom prst="ellipse">
              <a:avLst/>
            </a:prstGeom>
            <a:solidFill>
              <a:schemeClr val="bg1"/>
            </a:solidFill>
            <a:ln w="41275">
              <a:solidFill>
                <a:srgbClr val="F2CA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4983" y="6688"/>
              <a:ext cx="7977" cy="3846"/>
            </a:xfrm>
            <a:custGeom>
              <a:avLst/>
              <a:gdLst>
                <a:gd name="connsiteX0" fmla="*/ 0 w 5065295"/>
                <a:gd name="connsiteY0" fmla="*/ 2310064 h 2442411"/>
                <a:gd name="connsiteX1" fmla="*/ 1564106 w 5065295"/>
                <a:gd name="connsiteY1" fmla="*/ 1708485 h 2442411"/>
                <a:gd name="connsiteX2" fmla="*/ 1768642 w 5065295"/>
                <a:gd name="connsiteY2" fmla="*/ 1419727 h 2442411"/>
                <a:gd name="connsiteX3" fmla="*/ 1768642 w 5065295"/>
                <a:gd name="connsiteY3" fmla="*/ 709864 h 2442411"/>
                <a:gd name="connsiteX4" fmla="*/ 2634916 w 5065295"/>
                <a:gd name="connsiteY4" fmla="*/ 745958 h 2442411"/>
                <a:gd name="connsiteX5" fmla="*/ 3380874 w 5065295"/>
                <a:gd name="connsiteY5" fmla="*/ 733927 h 2442411"/>
                <a:gd name="connsiteX6" fmla="*/ 4102769 w 5065295"/>
                <a:gd name="connsiteY6" fmla="*/ 529390 h 2442411"/>
                <a:gd name="connsiteX7" fmla="*/ 4656221 w 5065295"/>
                <a:gd name="connsiteY7" fmla="*/ 240632 h 2442411"/>
                <a:gd name="connsiteX8" fmla="*/ 5065295 w 5065295"/>
                <a:gd name="connsiteY8" fmla="*/ 0 h 2442411"/>
                <a:gd name="connsiteX9" fmla="*/ 5041232 w 5065295"/>
                <a:gd name="connsiteY9" fmla="*/ 2442411 h 2442411"/>
                <a:gd name="connsiteX10" fmla="*/ 24063 w 5065295"/>
                <a:gd name="connsiteY10" fmla="*/ 2430379 h 2442411"/>
                <a:gd name="connsiteX11" fmla="*/ 48127 w 5065295"/>
                <a:gd name="connsiteY11" fmla="*/ 2261937 h 2442411"/>
                <a:gd name="connsiteX12" fmla="*/ 0 w 5065295"/>
                <a:gd name="connsiteY12" fmla="*/ 2310064 h 244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65295" h="2442411">
                  <a:moveTo>
                    <a:pt x="0" y="2310064"/>
                  </a:moveTo>
                  <a:lnTo>
                    <a:pt x="1564106" y="1708485"/>
                  </a:lnTo>
                  <a:lnTo>
                    <a:pt x="1768642" y="1419727"/>
                  </a:lnTo>
                  <a:lnTo>
                    <a:pt x="1768642" y="709864"/>
                  </a:lnTo>
                  <a:lnTo>
                    <a:pt x="2634916" y="745958"/>
                  </a:lnTo>
                  <a:lnTo>
                    <a:pt x="3380874" y="733927"/>
                  </a:lnTo>
                  <a:lnTo>
                    <a:pt x="4102769" y="529390"/>
                  </a:lnTo>
                  <a:lnTo>
                    <a:pt x="4656221" y="240632"/>
                  </a:lnTo>
                  <a:lnTo>
                    <a:pt x="5065295" y="0"/>
                  </a:lnTo>
                  <a:lnTo>
                    <a:pt x="5041232" y="2442411"/>
                  </a:lnTo>
                  <a:lnTo>
                    <a:pt x="24063" y="2430379"/>
                  </a:lnTo>
                  <a:lnTo>
                    <a:pt x="48127" y="2261937"/>
                  </a:lnTo>
                  <a:lnTo>
                    <a:pt x="0" y="2310064"/>
                  </a:lnTo>
                  <a:close/>
                </a:path>
              </a:pathLst>
            </a:custGeom>
            <a:solidFill>
              <a:schemeClr val="bg2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任意多边形 13"/>
          <p:cNvSpPr/>
          <p:nvPr/>
        </p:nvSpPr>
        <p:spPr>
          <a:xfrm>
            <a:off x="7152490" y="1048653"/>
            <a:ext cx="1070499" cy="1153528"/>
          </a:xfrm>
          <a:custGeom>
            <a:avLst/>
            <a:gdLst>
              <a:gd name="connsiteX0" fmla="*/ 0 w 1528011"/>
              <a:gd name="connsiteY0" fmla="*/ 0 h 1612231"/>
              <a:gd name="connsiteX1" fmla="*/ 1515979 w 1528011"/>
              <a:gd name="connsiteY1" fmla="*/ 1612231 h 1612231"/>
              <a:gd name="connsiteX2" fmla="*/ 1528011 w 1528011"/>
              <a:gd name="connsiteY2" fmla="*/ 48126 h 1612231"/>
              <a:gd name="connsiteX3" fmla="*/ 0 w 1528011"/>
              <a:gd name="connsiteY3" fmla="*/ 0 h 161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8011" h="1612231">
                <a:moveTo>
                  <a:pt x="0" y="0"/>
                </a:moveTo>
                <a:lnTo>
                  <a:pt x="1515979" y="1612231"/>
                </a:lnTo>
                <a:cubicBezTo>
                  <a:pt x="1519990" y="1090863"/>
                  <a:pt x="1524000" y="569494"/>
                  <a:pt x="1528011" y="4812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" name="组合 1"/>
          <p:cNvGrpSpPr/>
          <p:nvPr/>
        </p:nvGrpSpPr>
        <p:grpSpPr>
          <a:xfrm>
            <a:off x="-15875" y="1121410"/>
            <a:ext cx="3211195" cy="5587365"/>
            <a:chOff x="-25" y="1766"/>
            <a:chExt cx="5057" cy="8799"/>
          </a:xfrm>
        </p:grpSpPr>
        <p:sp>
          <p:nvSpPr>
            <p:cNvPr id="41" name="矩形 40"/>
            <p:cNvSpPr/>
            <p:nvPr/>
          </p:nvSpPr>
          <p:spPr>
            <a:xfrm>
              <a:off x="10" y="1766"/>
              <a:ext cx="5022" cy="8793"/>
            </a:xfrm>
            <a:prstGeom prst="rect">
              <a:avLst/>
            </a:prstGeom>
            <a:solidFill>
              <a:srgbClr val="FFC0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" y="4245"/>
              <a:ext cx="4994" cy="3759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6"/>
            <a:srcRect t="5339" r="13443" b="11543"/>
            <a:stretch>
              <a:fillRect/>
            </a:stretch>
          </p:blipFill>
          <p:spPr>
            <a:xfrm>
              <a:off x="-8" y="1780"/>
              <a:ext cx="5040" cy="2921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7"/>
            <a:srcRect t="10362" b="8990"/>
            <a:stretch>
              <a:fillRect/>
            </a:stretch>
          </p:blipFill>
          <p:spPr>
            <a:xfrm>
              <a:off x="-25" y="7611"/>
              <a:ext cx="5049" cy="2955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2" y="4728"/>
              <a:ext cx="1921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安置白槐村</a:t>
              </a: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-18" y="7556"/>
              <a:ext cx="1941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安置柿树湾</a:t>
              </a: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22" y="1767"/>
              <a:ext cx="1902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首开区</a:t>
              </a:r>
              <a:r>
                <a:rPr lang="en-US" altLang="zh-CN" sz="1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1.1</a:t>
              </a:r>
              <a:r>
                <a:rPr lang="zh-CN" altLang="en-US" sz="1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期</a:t>
              </a:r>
              <a:endParaRPr lang="en-US" altLang="zh-CN" sz="1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6" name="文本框 7"/>
          <p:cNvSpPr txBox="1"/>
          <p:nvPr/>
        </p:nvSpPr>
        <p:spPr>
          <a:xfrm>
            <a:off x="309245" y="299085"/>
            <a:ext cx="58807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（一）项目总体概述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 -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在建用地指标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-30480" y="241300"/>
            <a:ext cx="7792085" cy="545465"/>
          </a:xfrm>
          <a:prstGeom prst="rect">
            <a:avLst/>
          </a:prstGeom>
          <a:solidFill>
            <a:srgbClr val="F9C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30" name="文本框 7"/>
          <p:cNvSpPr txBox="1"/>
          <p:nvPr/>
        </p:nvSpPr>
        <p:spPr>
          <a:xfrm>
            <a:off x="309245" y="299085"/>
            <a:ext cx="745363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（三）、进展情况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——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项目整体初步规划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5" t="9505" r="7716" b="18381"/>
          <a:stretch>
            <a:fillRect/>
          </a:stretch>
        </p:blipFill>
        <p:spPr>
          <a:xfrm>
            <a:off x="1315910" y="870741"/>
            <a:ext cx="8201314" cy="579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506572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93980" y="5957329"/>
            <a:ext cx="11947894" cy="80128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9" r="17212"/>
          <a:stretch>
            <a:fillRect/>
          </a:stretch>
        </p:blipFill>
        <p:spPr bwMode="auto">
          <a:xfrm>
            <a:off x="150126" y="3352272"/>
            <a:ext cx="2975211" cy="2352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5" r="11944"/>
          <a:stretch>
            <a:fillRect/>
          </a:stretch>
        </p:blipFill>
        <p:spPr bwMode="auto">
          <a:xfrm>
            <a:off x="150126" y="1255006"/>
            <a:ext cx="2975211" cy="2352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矩形 22"/>
          <p:cNvSpPr/>
          <p:nvPr/>
        </p:nvSpPr>
        <p:spPr>
          <a:xfrm>
            <a:off x="0" y="241453"/>
            <a:ext cx="7792085" cy="651682"/>
          </a:xfrm>
          <a:prstGeom prst="rect">
            <a:avLst/>
          </a:prstGeom>
          <a:solidFill>
            <a:srgbClr val="F9C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文本框 7"/>
          <p:cNvSpPr txBox="1"/>
          <p:nvPr/>
        </p:nvSpPr>
        <p:spPr>
          <a:xfrm>
            <a:off x="309245" y="299085"/>
            <a:ext cx="58807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（三）、进展情况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 –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概规研发</a:t>
            </a: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" b="1565"/>
          <a:stretch>
            <a:fillRect/>
          </a:stretch>
        </p:blipFill>
        <p:spPr bwMode="auto">
          <a:xfrm>
            <a:off x="3125337" y="1255007"/>
            <a:ext cx="5759356" cy="4449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" r="5236"/>
          <a:stretch>
            <a:fillRect/>
          </a:stretch>
        </p:blipFill>
        <p:spPr bwMode="auto">
          <a:xfrm>
            <a:off x="8884693" y="1257669"/>
            <a:ext cx="3157181" cy="2352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2" r="5542"/>
          <a:stretch>
            <a:fillRect/>
          </a:stretch>
        </p:blipFill>
        <p:spPr bwMode="auto">
          <a:xfrm>
            <a:off x="8884693" y="3607499"/>
            <a:ext cx="3157181" cy="2097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8</a:t>
            </a:fld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9884821"/>
      </p:ext>
    </p:extLst>
  </p:cSld>
  <p:clrMapOvr>
    <a:masterClrMapping/>
  </p:clrMapOvr>
  <p:transition spd="med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178"/>
          <p:cNvSpPr txBox="1"/>
          <p:nvPr/>
        </p:nvSpPr>
        <p:spPr>
          <a:xfrm>
            <a:off x="447675" y="1819910"/>
            <a:ext cx="10706735" cy="343651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① 安置区【</a:t>
            </a:r>
            <a:r>
              <a:rPr lang="en-US" altLang="zh-CN" sz="24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1.0</a:t>
            </a:r>
            <a:r>
              <a:rPr lang="zh-CN" altLang="en-US" sz="24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期】</a:t>
            </a:r>
            <a:r>
              <a:rPr lang="en-US" altLang="zh-CN" sz="24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(</a:t>
            </a:r>
            <a:r>
              <a:rPr lang="zh-CN" altLang="en-US" sz="24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属我司委托代建</a:t>
            </a:r>
            <a:r>
              <a:rPr lang="en-US" altLang="zh-CN" sz="24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)</a:t>
            </a:r>
            <a:r>
              <a:rPr lang="zh-CN" altLang="en-US" sz="24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：</a:t>
            </a:r>
            <a:endParaRPr lang="zh-CN" altLang="en-US" sz="20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358775" fontAlgn="auto">
              <a:lnSpc>
                <a:spcPct val="150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槐村社区11栋主体已封顶；柿树湾社区8栋楼主体已封顶；目前正在外立面保温施工；</a:t>
            </a:r>
            <a:endParaRPr lang="zh-CN" altLang="en-US" sz="20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② 首开区【</a:t>
            </a:r>
            <a:r>
              <a:rPr lang="en-US" altLang="zh-CN" sz="24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1.1</a:t>
            </a:r>
            <a:r>
              <a:rPr lang="zh-CN" altLang="en-US" sz="24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期】：</a:t>
            </a:r>
            <a:r>
              <a:rPr lang="en-US" altLang="zh-CN" sz="24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</a:p>
          <a:p>
            <a:pPr marL="358775" algn="l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2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前期四证已获取；</a:t>
            </a:r>
          </a:p>
          <a:p>
            <a:pPr marL="358775" algn="l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2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14栋主体已封顶，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目前处于停工状态；</a:t>
            </a:r>
            <a:endParaRPr lang="en-US" altLang="zh-CN" sz="20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358775" algn="l" fontAlgn="auto">
              <a:lnSpc>
                <a:spcPct val="150000"/>
              </a:lnSpc>
              <a:buClrTx/>
              <a:buSzTx/>
              <a:buFontTx/>
            </a:pPr>
            <a:endParaRPr lang="zh-CN" altLang="en-US" sz="20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20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24974" y="1360233"/>
            <a:ext cx="1224000" cy="4429093"/>
            <a:chOff x="528600" y="2568107"/>
            <a:chExt cx="1224000" cy="3219856"/>
          </a:xfrm>
        </p:grpSpPr>
        <p:cxnSp>
          <p:nvCxnSpPr>
            <p:cNvPr id="34" name="直接连接符 33"/>
            <p:cNvCxnSpPr/>
            <p:nvPr/>
          </p:nvCxnSpPr>
          <p:spPr>
            <a:xfrm rot="5400000">
              <a:off x="-831715" y="4178035"/>
              <a:ext cx="3219856" cy="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rot="10800000">
              <a:off x="528600" y="2819169"/>
              <a:ext cx="1224000" cy="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矩形 22"/>
          <p:cNvSpPr/>
          <p:nvPr/>
        </p:nvSpPr>
        <p:spPr>
          <a:xfrm>
            <a:off x="-8890" y="271933"/>
            <a:ext cx="7792085" cy="651682"/>
          </a:xfrm>
          <a:prstGeom prst="rect">
            <a:avLst/>
          </a:prstGeom>
          <a:solidFill>
            <a:srgbClr val="F9C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4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文本框 7"/>
          <p:cNvSpPr txBox="1"/>
          <p:nvPr/>
        </p:nvSpPr>
        <p:spPr>
          <a:xfrm>
            <a:off x="309245" y="299085"/>
            <a:ext cx="58807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（二）项目开发情况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 -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施工进展</a:t>
            </a:r>
          </a:p>
        </p:txBody>
      </p:sp>
    </p:spTree>
    <p:custDataLst>
      <p:tags r:id="rId1"/>
    </p:custDataLst>
  </p:cSld>
  <p:clrMapOvr>
    <a:masterClrMapping/>
  </p:clrMapOvr>
  <p:transition spd="med">
    <p:split orient="vert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TM3N2E2YmYxZDMwMDczNDVjYjE4YmZlNDY5ZGFiOWYifQ=="/>
  <p:tag name="KSO_WPP_MARK_KEY" val="1631b397-155c-4a7c-ab48-152b4b8bd83f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f61d10fe-d8b2-4b6f-91d2-7c1e72b100ad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{67c82188-3d5b-4ce2-8f3d-a5b9ab0e088f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f61d10fe-d8b2-4b6f-91d2-7c1e72b100ad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LIDE_MODEL_TYPE" val="cover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86577"/>
  <p:tag name="KSO_WM_TAG_VERSION" val="1.0"/>
  <p:tag name="KSO_WM_UNIT_TYPE" val="a"/>
  <p:tag name="KSO_WM_UNIT_INDEX" val="1"/>
  <p:tag name="KSO_WM_UNIT_ID" val="custom20186577_5*a*1"/>
  <p:tag name="KSO_WM_UNIT_LAYERLEVEL" val="1"/>
  <p:tag name="KSO_WM_UNIT_VALUE" val="18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添加SLOGAN或结束语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86577"/>
  <p:tag name="KSO_WM_TAG_VERSION" val="1.0"/>
  <p:tag name="KSO_WM_UNIT_TYPE" val="f"/>
  <p:tag name="KSO_WM_UNIT_INDEX" val="1"/>
  <p:tag name="KSO_WM_UNIT_ID" val="custom20186577_5*f*1"/>
  <p:tag name="KSO_WM_UNIT_LAYERLEVEL" val="1"/>
  <p:tag name="KSO_WM_UNIT_VALUE" val="37"/>
  <p:tag name="KSO_WM_UNIT_HIGHLIGHT" val="0"/>
  <p:tag name="KSO_WM_UNIT_COMPATIBLE" val="0"/>
  <p:tag name="KSO_WM_UNIT_CLEAR" val="0"/>
  <p:tag name="KSO_WM_BEAUTIFY_FLAG" val="#wm#"/>
  <p:tag name="KSO_WM_UNIT_PRESET_TEXT" val="公司与署名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86577"/>
  <p:tag name="KSO_WM_TAG_VERSION" val="1.0"/>
  <p:tag name="KSO_WM_UNIT_TYPE" val="f"/>
  <p:tag name="KSO_WM_UNIT_INDEX" val="1"/>
  <p:tag name="KSO_WM_UNIT_ID" val="custom20186577_5*f*1"/>
  <p:tag name="KSO_WM_UNIT_LAYERLEVEL" val="1"/>
  <p:tag name="KSO_WM_UNIT_VALUE" val="37"/>
  <p:tag name="KSO_WM_UNIT_HIGHLIGHT" val="0"/>
  <p:tag name="KSO_WM_UNIT_COMPATIBLE" val="0"/>
  <p:tag name="KSO_WM_UNIT_CLEAR" val="0"/>
  <p:tag name="KSO_WM_BEAUTIFY_FLAG" val="#wm#"/>
  <p:tag name="KSO_WM_UNIT_PRESET_TEXT" val="公司与署名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b771ffb1-1d70-4b63-ac5a-59e4f95d09b9}"/>
  <p:tag name="TABLE_ENDDRAG_ORIGIN_RECT" val="308*173"/>
  <p:tag name="TABLE_ENDDRAG_RECT" val="648*214*308*17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6ff7b8d-bc06-4315-83ff-299e2b4fdff3}"/>
  <p:tag name="TABLE_ENDDRAG_ORIGIN_RECT" val="891*408"/>
  <p:tag name="TABLE_ENDDRAG_RECT" val="24*80*891*40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b771ffb1-1d70-4b63-ac5a-59e4f95d09b9}"/>
</p:tagLst>
</file>

<file path=ppt/theme/theme1.xml><?xml version="1.0" encoding="utf-8"?>
<a:theme xmlns:a="http://schemas.openxmlformats.org/drawingml/2006/main" name="1_自定义设计方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951</Words>
  <Application>Microsoft Office PowerPoint</Application>
  <PresentationFormat>宽屏</PresentationFormat>
  <Paragraphs>295</Paragraphs>
  <Slides>12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0" baseType="lpstr">
      <vt:lpstr>汉仪大宋繁</vt:lpstr>
      <vt:lpstr>楷体</vt:lpstr>
      <vt:lpstr>微软雅黑</vt:lpstr>
      <vt:lpstr>Arial</vt:lpstr>
      <vt:lpstr>Calibri</vt:lpstr>
      <vt:lpstr>Times New Roman</vt:lpstr>
      <vt:lpstr>Wingdings</vt:lpstr>
      <vt:lpstr>1_自定义设计方案</vt:lpstr>
      <vt:lpstr>新密中原国际慢城项目情况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刘冰</dc:creator>
  <cp:lastModifiedBy>d</cp:lastModifiedBy>
  <cp:revision>1096</cp:revision>
  <dcterms:created xsi:type="dcterms:W3CDTF">2020-07-13T07:57:00Z</dcterms:created>
  <dcterms:modified xsi:type="dcterms:W3CDTF">2026-04-20T01:28:27Z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2052-11.1.0.11875</vt:lpwstr>
  </property>
  <property fmtid="{D5CDD505-2E9C-101B-9397-08002B2CF9AE}" pid="3" name="ICV">
    <vt:lpwstr>A7DC7C5C80A948BCA8481A80632FDC6E</vt:lpwstr>
  </property>
</Properties>
</file>