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4" r:id="rId19"/>
    <p:sldId id="273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-61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4.png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2799328" y="2234221"/>
            <a:ext cx="5777229" cy="14052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3900" b="1" kern="0" spc="21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南宁大自然花园项目简介</a:t>
            </a:r>
            <a:endParaRPr lang="en-US" altLang="en-US" sz="3900" dirty="0">
              <a:solidFill>
                <a:schemeClr val="tx1"/>
              </a:solidFill>
              <a:effectLst/>
            </a:endParaRPr>
          </a:p>
          <a:p>
            <a:pPr algn="l" rtl="0" eaLnBrk="0">
              <a:lnSpc>
                <a:spcPct val="149000"/>
              </a:lnSpc>
            </a:pPr>
            <a:endParaRPr lang="en-US" altLang="en-US" sz="1000" dirty="0"/>
          </a:p>
          <a:p>
            <a:pPr algn="l" rtl="0" eaLnBrk="0">
              <a:lnSpc>
                <a:spcPct val="150000"/>
              </a:lnSpc>
            </a:pPr>
            <a:endParaRPr lang="en-US" altLang="en-US" sz="1000" dirty="0"/>
          </a:p>
          <a:p>
            <a:pPr algn="l" rtl="0" eaLnBrk="0">
              <a:lnSpc>
                <a:spcPct val="112000"/>
              </a:lnSpc>
            </a:pPr>
            <a:endParaRPr lang="en-US" altLang="en-US" sz="400" dirty="0"/>
          </a:p>
          <a:p>
            <a:pPr marL="2322195" algn="l" rtl="0" eaLnBrk="0">
              <a:lnSpc>
                <a:spcPct val="97000"/>
              </a:lnSpc>
              <a:spcBef>
                <a:spcPts val="5"/>
              </a:spcBef>
            </a:pPr>
            <a:r>
              <a:rPr sz="1800" b="1" kern="0" spc="-2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</a:t>
            </a:r>
            <a:r>
              <a:rPr lang="en-US" sz="1800" b="1" kern="0" spc="-2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sz="1800" b="1" kern="0" spc="-2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sz="1800" b="1" kern="0" spc="-2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sz="1800" b="1" kern="0" spc="-2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31619" y="2026918"/>
            <a:ext cx="8417052" cy="4728971"/>
          </a:xfrm>
          <a:prstGeom prst="rect">
            <a:avLst/>
          </a:prstGeom>
        </p:spPr>
      </p:pic>
      <p:sp>
        <p:nvSpPr>
          <p:cNvPr id="148" name="textbox 148"/>
          <p:cNvSpPr/>
          <p:nvPr/>
        </p:nvSpPr>
        <p:spPr>
          <a:xfrm>
            <a:off x="1808495" y="923586"/>
            <a:ext cx="8655684" cy="8915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597025" indent="-1584325" algn="l" rtl="0" eaLnBrk="0">
              <a:lnSpc>
                <a:spcPct val="90000"/>
              </a:lnSpc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青秀区核心在售项目集中凤岭北及三岸板块，亦是本案全销售周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期内核心竞品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凤岭北主打学区+地铁口，三岸主打南向江景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资源</a:t>
            </a:r>
            <a:endParaRPr lang="en-US" altLang="en-US" sz="2000" dirty="0"/>
          </a:p>
          <a:p>
            <a:pPr algn="l" rtl="0" eaLnBrk="0">
              <a:lnSpc>
                <a:spcPct val="112000"/>
              </a:lnSpc>
            </a:pPr>
            <a:endParaRPr lang="en-US" altLang="en-US" sz="500" dirty="0"/>
          </a:p>
          <a:p>
            <a:pPr marL="1265555" algn="l" rtl="0" eaLnBrk="0">
              <a:lnSpc>
                <a:spcPct val="76000"/>
              </a:lnSpc>
            </a:pPr>
            <a:r>
              <a:rPr sz="2000" kern="0" spc="-20" dirty="0">
                <a:ln w="7271" cap="flat" cmpd="sng">
                  <a:solidFill>
                    <a:srgbClr val="C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C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东盟商务区板块在售项目</a:t>
            </a:r>
            <a:r>
              <a:rPr sz="2000" kern="0" spc="-30" dirty="0">
                <a:ln w="7271" cap="flat" cmpd="sng">
                  <a:solidFill>
                    <a:srgbClr val="C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C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少，</a:t>
            </a:r>
            <a:r>
              <a:rPr sz="2000" kern="0" spc="-210" dirty="0">
                <a:solidFill>
                  <a:srgbClr val="C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000" kern="0" spc="-30" dirty="0">
                <a:ln w="7271" cap="flat" cmpd="sng">
                  <a:solidFill>
                    <a:srgbClr val="C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C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本案可补足板块市场空白</a:t>
            </a:r>
            <a:endParaRPr lang="en-US" altLang="en-US" sz="2000" dirty="0"/>
          </a:p>
        </p:txBody>
      </p:sp>
      <p:graphicFrame>
        <p:nvGraphicFramePr>
          <p:cNvPr id="150" name="table 150"/>
          <p:cNvGraphicFramePr>
            <a:graphicFrameLocks noGrp="1"/>
          </p:cNvGraphicFramePr>
          <p:nvPr/>
        </p:nvGraphicFramePr>
        <p:xfrm>
          <a:off x="4391659" y="3031490"/>
          <a:ext cx="469900" cy="179704"/>
        </p:xfrm>
        <a:graphic>
          <a:graphicData uri="http://schemas.openxmlformats.org/drawingml/2006/table">
            <a:tbl>
              <a:tblPr>
                <a:solidFill>
                  <a:srgbClr val="7030A0"/>
                </a:solidFill>
              </a:tblPr>
              <a:tblGrid>
                <a:gridCol w="469900"/>
              </a:tblGrid>
              <a:tr h="1797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200" dirty="0"/>
                    </a:p>
                    <a:p>
                      <a:pPr marL="2476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ln w="29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建发央著</a:t>
                      </a:r>
                      <a:endParaRPr lang="en-US" altLang="en-US" sz="8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152" name="path"/>
          <p:cNvSpPr/>
          <p:nvPr/>
        </p:nvSpPr>
        <p:spPr>
          <a:xfrm>
            <a:off x="6219444" y="2971800"/>
            <a:ext cx="228600" cy="199644"/>
          </a:xfrm>
          <a:custGeom>
            <a:avLst/>
            <a:gdLst/>
            <a:ahLst/>
            <a:cxnLst/>
            <a:rect l="0" t="0" r="0" b="0"/>
            <a:pathLst>
              <a:path w="360" h="314">
                <a:moveTo>
                  <a:pt x="0" y="120"/>
                </a:moveTo>
                <a:lnTo>
                  <a:pt x="137" y="120"/>
                </a:lnTo>
                <a:lnTo>
                  <a:pt x="180" y="0"/>
                </a:lnTo>
                <a:lnTo>
                  <a:pt x="222" y="120"/>
                </a:lnTo>
                <a:lnTo>
                  <a:pt x="360" y="120"/>
                </a:lnTo>
                <a:lnTo>
                  <a:pt x="248" y="194"/>
                </a:lnTo>
                <a:lnTo>
                  <a:pt x="291" y="314"/>
                </a:lnTo>
                <a:lnTo>
                  <a:pt x="180" y="240"/>
                </a:lnTo>
                <a:lnTo>
                  <a:pt x="68" y="314"/>
                </a:lnTo>
                <a:lnTo>
                  <a:pt x="111" y="194"/>
                </a:lnTo>
                <a:lnTo>
                  <a:pt x="0" y="120"/>
                </a:lnTo>
                <a:close/>
              </a:path>
            </a:pathLst>
          </a:custGeom>
          <a:solidFill>
            <a:srgbClr val="E46C0A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4" name="path"/>
          <p:cNvSpPr/>
          <p:nvPr/>
        </p:nvSpPr>
        <p:spPr>
          <a:xfrm>
            <a:off x="7181088" y="3570732"/>
            <a:ext cx="228600" cy="199643"/>
          </a:xfrm>
          <a:custGeom>
            <a:avLst/>
            <a:gdLst/>
            <a:ahLst/>
            <a:cxnLst/>
            <a:rect l="0" t="0" r="0" b="0"/>
            <a:pathLst>
              <a:path w="360" h="314">
                <a:moveTo>
                  <a:pt x="0" y="120"/>
                </a:moveTo>
                <a:lnTo>
                  <a:pt x="137" y="120"/>
                </a:lnTo>
                <a:lnTo>
                  <a:pt x="180" y="0"/>
                </a:lnTo>
                <a:lnTo>
                  <a:pt x="222" y="120"/>
                </a:lnTo>
                <a:lnTo>
                  <a:pt x="360" y="120"/>
                </a:lnTo>
                <a:lnTo>
                  <a:pt x="248" y="194"/>
                </a:lnTo>
                <a:lnTo>
                  <a:pt x="291" y="314"/>
                </a:lnTo>
                <a:lnTo>
                  <a:pt x="180" y="240"/>
                </a:lnTo>
                <a:lnTo>
                  <a:pt x="68" y="314"/>
                </a:lnTo>
                <a:lnTo>
                  <a:pt x="111" y="194"/>
                </a:lnTo>
                <a:lnTo>
                  <a:pt x="0" y="120"/>
                </a:lnTo>
                <a:close/>
              </a:path>
            </a:pathLst>
          </a:custGeom>
          <a:solidFill>
            <a:srgbClr val="7030A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6" name="path"/>
          <p:cNvSpPr/>
          <p:nvPr/>
        </p:nvSpPr>
        <p:spPr>
          <a:xfrm>
            <a:off x="5049011" y="3229355"/>
            <a:ext cx="228600" cy="199644"/>
          </a:xfrm>
          <a:custGeom>
            <a:avLst/>
            <a:gdLst/>
            <a:ahLst/>
            <a:cxnLst/>
            <a:rect l="0" t="0" r="0" b="0"/>
            <a:pathLst>
              <a:path w="360" h="314">
                <a:moveTo>
                  <a:pt x="0" y="120"/>
                </a:moveTo>
                <a:lnTo>
                  <a:pt x="137" y="120"/>
                </a:lnTo>
                <a:lnTo>
                  <a:pt x="180" y="0"/>
                </a:lnTo>
                <a:lnTo>
                  <a:pt x="222" y="120"/>
                </a:lnTo>
                <a:lnTo>
                  <a:pt x="360" y="120"/>
                </a:lnTo>
                <a:lnTo>
                  <a:pt x="248" y="194"/>
                </a:lnTo>
                <a:lnTo>
                  <a:pt x="291" y="314"/>
                </a:lnTo>
                <a:lnTo>
                  <a:pt x="180" y="240"/>
                </a:lnTo>
                <a:lnTo>
                  <a:pt x="68" y="314"/>
                </a:lnTo>
                <a:lnTo>
                  <a:pt x="111" y="194"/>
                </a:lnTo>
                <a:lnTo>
                  <a:pt x="0" y="120"/>
                </a:lnTo>
                <a:close/>
              </a:path>
            </a:pathLst>
          </a:custGeom>
          <a:solidFill>
            <a:srgbClr val="E46C0A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58" name="table 158"/>
          <p:cNvGraphicFramePr>
            <a:graphicFrameLocks noGrp="1"/>
          </p:cNvGraphicFramePr>
          <p:nvPr/>
        </p:nvGraphicFramePr>
        <p:xfrm>
          <a:off x="6124575" y="4015740"/>
          <a:ext cx="876300" cy="200660"/>
        </p:xfrm>
        <a:graphic>
          <a:graphicData uri="http://schemas.openxmlformats.org/drawingml/2006/table">
            <a:tbl>
              <a:tblPr>
                <a:solidFill>
                  <a:srgbClr val="FAC090"/>
                </a:solidFill>
              </a:tblPr>
              <a:tblGrid>
                <a:gridCol w="876300"/>
              </a:tblGrid>
              <a:tr h="2006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</a:tbl>
          </a:graphicData>
        </a:graphic>
      </p:graphicFrame>
      <p:sp>
        <p:nvSpPr>
          <p:cNvPr id="160" name="path"/>
          <p:cNvSpPr/>
          <p:nvPr/>
        </p:nvSpPr>
        <p:spPr>
          <a:xfrm>
            <a:off x="6504431" y="3822192"/>
            <a:ext cx="228600" cy="199643"/>
          </a:xfrm>
          <a:custGeom>
            <a:avLst/>
            <a:gdLst/>
            <a:ahLst/>
            <a:cxnLst/>
            <a:rect l="0" t="0" r="0" b="0"/>
            <a:pathLst>
              <a:path w="360" h="314">
                <a:moveTo>
                  <a:pt x="0" y="120"/>
                </a:moveTo>
                <a:lnTo>
                  <a:pt x="137" y="120"/>
                </a:lnTo>
                <a:lnTo>
                  <a:pt x="180" y="0"/>
                </a:lnTo>
                <a:lnTo>
                  <a:pt x="222" y="120"/>
                </a:lnTo>
                <a:lnTo>
                  <a:pt x="360" y="120"/>
                </a:lnTo>
                <a:lnTo>
                  <a:pt x="248" y="194"/>
                </a:lnTo>
                <a:lnTo>
                  <a:pt x="291" y="314"/>
                </a:lnTo>
                <a:lnTo>
                  <a:pt x="180" y="240"/>
                </a:lnTo>
                <a:lnTo>
                  <a:pt x="68" y="314"/>
                </a:lnTo>
                <a:lnTo>
                  <a:pt x="111" y="194"/>
                </a:lnTo>
                <a:lnTo>
                  <a:pt x="0" y="120"/>
                </a:lnTo>
                <a:close/>
              </a:path>
            </a:pathLst>
          </a:custGeom>
          <a:solidFill>
            <a:srgbClr val="7030A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2" name="path"/>
          <p:cNvSpPr/>
          <p:nvPr/>
        </p:nvSpPr>
        <p:spPr>
          <a:xfrm>
            <a:off x="7053071" y="3171444"/>
            <a:ext cx="228600" cy="201167"/>
          </a:xfrm>
          <a:custGeom>
            <a:avLst/>
            <a:gdLst/>
            <a:ahLst/>
            <a:cxnLst/>
            <a:rect l="0" t="0" r="0" b="0"/>
            <a:pathLst>
              <a:path w="360" h="316">
                <a:moveTo>
                  <a:pt x="0" y="120"/>
                </a:moveTo>
                <a:lnTo>
                  <a:pt x="137" y="120"/>
                </a:lnTo>
                <a:lnTo>
                  <a:pt x="180" y="0"/>
                </a:lnTo>
                <a:lnTo>
                  <a:pt x="222" y="120"/>
                </a:lnTo>
                <a:lnTo>
                  <a:pt x="360" y="120"/>
                </a:lnTo>
                <a:lnTo>
                  <a:pt x="248" y="195"/>
                </a:lnTo>
                <a:lnTo>
                  <a:pt x="291" y="316"/>
                </a:lnTo>
                <a:lnTo>
                  <a:pt x="180" y="242"/>
                </a:lnTo>
                <a:lnTo>
                  <a:pt x="68" y="316"/>
                </a:lnTo>
                <a:lnTo>
                  <a:pt x="111" y="195"/>
                </a:lnTo>
                <a:lnTo>
                  <a:pt x="0" y="120"/>
                </a:lnTo>
                <a:close/>
              </a:path>
            </a:pathLst>
          </a:custGeom>
          <a:solidFill>
            <a:srgbClr val="7030A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4" name="path"/>
          <p:cNvSpPr/>
          <p:nvPr/>
        </p:nvSpPr>
        <p:spPr>
          <a:xfrm>
            <a:off x="6824471" y="2712720"/>
            <a:ext cx="228600" cy="199644"/>
          </a:xfrm>
          <a:custGeom>
            <a:avLst/>
            <a:gdLst/>
            <a:ahLst/>
            <a:cxnLst/>
            <a:rect l="0" t="0" r="0" b="0"/>
            <a:pathLst>
              <a:path w="360" h="314">
                <a:moveTo>
                  <a:pt x="0" y="120"/>
                </a:moveTo>
                <a:lnTo>
                  <a:pt x="137" y="120"/>
                </a:lnTo>
                <a:lnTo>
                  <a:pt x="180" y="0"/>
                </a:lnTo>
                <a:lnTo>
                  <a:pt x="222" y="120"/>
                </a:lnTo>
                <a:lnTo>
                  <a:pt x="360" y="120"/>
                </a:lnTo>
                <a:lnTo>
                  <a:pt x="248" y="194"/>
                </a:lnTo>
                <a:lnTo>
                  <a:pt x="291" y="314"/>
                </a:lnTo>
                <a:lnTo>
                  <a:pt x="180" y="240"/>
                </a:lnTo>
                <a:lnTo>
                  <a:pt x="68" y="314"/>
                </a:lnTo>
                <a:lnTo>
                  <a:pt x="111" y="194"/>
                </a:lnTo>
                <a:lnTo>
                  <a:pt x="0" y="120"/>
                </a:lnTo>
                <a:close/>
              </a:path>
            </a:pathLst>
          </a:custGeom>
          <a:solidFill>
            <a:srgbClr val="7030A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6" name="path"/>
          <p:cNvSpPr/>
          <p:nvPr/>
        </p:nvSpPr>
        <p:spPr>
          <a:xfrm>
            <a:off x="5902452" y="2564891"/>
            <a:ext cx="228600" cy="199644"/>
          </a:xfrm>
          <a:custGeom>
            <a:avLst/>
            <a:gdLst/>
            <a:ahLst/>
            <a:cxnLst/>
            <a:rect l="0" t="0" r="0" b="0"/>
            <a:pathLst>
              <a:path w="360" h="314">
                <a:moveTo>
                  <a:pt x="0" y="120"/>
                </a:moveTo>
                <a:lnTo>
                  <a:pt x="137" y="120"/>
                </a:lnTo>
                <a:lnTo>
                  <a:pt x="180" y="0"/>
                </a:lnTo>
                <a:lnTo>
                  <a:pt x="222" y="120"/>
                </a:lnTo>
                <a:lnTo>
                  <a:pt x="360" y="120"/>
                </a:lnTo>
                <a:lnTo>
                  <a:pt x="248" y="194"/>
                </a:lnTo>
                <a:lnTo>
                  <a:pt x="291" y="314"/>
                </a:lnTo>
                <a:lnTo>
                  <a:pt x="180" y="240"/>
                </a:lnTo>
                <a:lnTo>
                  <a:pt x="68" y="314"/>
                </a:lnTo>
                <a:lnTo>
                  <a:pt x="111" y="194"/>
                </a:lnTo>
                <a:lnTo>
                  <a:pt x="0" y="120"/>
                </a:lnTo>
                <a:close/>
              </a:path>
            </a:pathLst>
          </a:custGeom>
          <a:solidFill>
            <a:srgbClr val="7030A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68" name="table 168"/>
          <p:cNvGraphicFramePr>
            <a:graphicFrameLocks noGrp="1"/>
          </p:cNvGraphicFramePr>
          <p:nvPr/>
        </p:nvGraphicFramePr>
        <p:xfrm>
          <a:off x="6606540" y="3583305"/>
          <a:ext cx="478790" cy="179704"/>
        </p:xfrm>
        <a:graphic>
          <a:graphicData uri="http://schemas.openxmlformats.org/drawingml/2006/table">
            <a:tbl>
              <a:tblPr>
                <a:solidFill>
                  <a:srgbClr val="7030A0"/>
                </a:solidFill>
              </a:tblPr>
              <a:tblGrid>
                <a:gridCol w="478790"/>
              </a:tblGrid>
              <a:tr h="1797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170" name="path"/>
          <p:cNvSpPr/>
          <p:nvPr/>
        </p:nvSpPr>
        <p:spPr>
          <a:xfrm>
            <a:off x="7078980" y="3713988"/>
            <a:ext cx="228600" cy="199644"/>
          </a:xfrm>
          <a:custGeom>
            <a:avLst/>
            <a:gdLst/>
            <a:ahLst/>
            <a:cxnLst/>
            <a:rect l="0" t="0" r="0" b="0"/>
            <a:pathLst>
              <a:path w="360" h="314">
                <a:moveTo>
                  <a:pt x="0" y="120"/>
                </a:moveTo>
                <a:lnTo>
                  <a:pt x="137" y="120"/>
                </a:lnTo>
                <a:lnTo>
                  <a:pt x="180" y="0"/>
                </a:lnTo>
                <a:lnTo>
                  <a:pt x="222" y="120"/>
                </a:lnTo>
                <a:lnTo>
                  <a:pt x="360" y="120"/>
                </a:lnTo>
                <a:lnTo>
                  <a:pt x="248" y="194"/>
                </a:lnTo>
                <a:lnTo>
                  <a:pt x="291" y="314"/>
                </a:lnTo>
                <a:lnTo>
                  <a:pt x="180" y="240"/>
                </a:lnTo>
                <a:lnTo>
                  <a:pt x="68" y="314"/>
                </a:lnTo>
                <a:lnTo>
                  <a:pt x="111" y="194"/>
                </a:lnTo>
                <a:lnTo>
                  <a:pt x="0" y="120"/>
                </a:lnTo>
                <a:close/>
              </a:path>
            </a:pathLst>
          </a:custGeom>
          <a:solidFill>
            <a:srgbClr val="7030A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2" name="path"/>
          <p:cNvSpPr/>
          <p:nvPr/>
        </p:nvSpPr>
        <p:spPr>
          <a:xfrm>
            <a:off x="4831079" y="2235708"/>
            <a:ext cx="3389376" cy="2090927"/>
          </a:xfrm>
          <a:custGeom>
            <a:avLst/>
            <a:gdLst/>
            <a:ahLst/>
            <a:cxnLst/>
            <a:rect l="0" t="0" r="0" b="0"/>
            <a:pathLst>
              <a:path w="5337" h="3292">
                <a:moveTo>
                  <a:pt x="20" y="1646"/>
                </a:moveTo>
                <a:cubicBezTo>
                  <a:pt x="20" y="748"/>
                  <a:pt x="1206" y="20"/>
                  <a:pt x="2668" y="20"/>
                </a:cubicBezTo>
                <a:cubicBezTo>
                  <a:pt x="4131" y="20"/>
                  <a:pt x="5317" y="748"/>
                  <a:pt x="5317" y="1646"/>
                </a:cubicBezTo>
                <a:cubicBezTo>
                  <a:pt x="5317" y="2544"/>
                  <a:pt x="4131" y="3272"/>
                  <a:pt x="2668" y="3272"/>
                </a:cubicBezTo>
                <a:cubicBezTo>
                  <a:pt x="1206" y="3272"/>
                  <a:pt x="20" y="2544"/>
                  <a:pt x="20" y="1646"/>
                </a:cubicBezTo>
              </a:path>
            </a:pathLst>
          </a:custGeom>
          <a:noFill/>
          <a:ln w="25907" cap="flat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74" name="table 174"/>
          <p:cNvGraphicFramePr>
            <a:graphicFrameLocks noGrp="1"/>
          </p:cNvGraphicFramePr>
          <p:nvPr/>
        </p:nvGraphicFramePr>
        <p:xfrm>
          <a:off x="41148" y="5297423"/>
          <a:ext cx="1381760" cy="612139"/>
        </p:xfrm>
        <a:graphic>
          <a:graphicData uri="http://schemas.openxmlformats.org/drawingml/2006/table">
            <a:tbl>
              <a:tblPr>
                <a:solidFill>
                  <a:srgbClr val="4F81BD"/>
                </a:solidFill>
              </a:tblPr>
              <a:tblGrid>
                <a:gridCol w="1381760"/>
              </a:tblGrid>
              <a:tr h="6121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46355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大唐臻观</a:t>
                      </a:r>
                      <a:endParaRPr lang="en-US" altLang="en-US" sz="900" dirty="0"/>
                    </a:p>
                    <a:p>
                      <a:pPr marL="103505" algn="l" rtl="0" eaLnBrk="0">
                        <a:lnSpc>
                          <a:spcPct val="95000"/>
                        </a:lnSpc>
                        <a:spcBef>
                          <a:spcPts val="25"/>
                        </a:spcBef>
                      </a:pPr>
                      <a:r>
                        <a:rPr sz="900" b="1" kern="0" spc="-30" dirty="0">
                          <a:solidFill>
                            <a:srgbClr val="FFC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楼面价11400（16年）</a:t>
                      </a:r>
                      <a:endParaRPr lang="en-US" altLang="en-US" sz="900" dirty="0"/>
                    </a:p>
                    <a:p>
                      <a:pPr marL="346075" algn="l" rtl="0" eaLnBrk="0">
                        <a:lnSpc>
                          <a:spcPct val="97000"/>
                        </a:lnSpc>
                        <a:spcBef>
                          <a:spcPts val="60"/>
                        </a:spcBef>
                      </a:pP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大平层20000</a:t>
                      </a:r>
                      <a:endParaRPr lang="en-US" altLang="en-US" sz="9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6" name="table 176"/>
          <p:cNvGraphicFramePr>
            <a:graphicFrameLocks noGrp="1"/>
          </p:cNvGraphicFramePr>
          <p:nvPr/>
        </p:nvGraphicFramePr>
        <p:xfrm>
          <a:off x="3636644" y="5034279"/>
          <a:ext cx="581659" cy="200660"/>
        </p:xfrm>
        <a:graphic>
          <a:graphicData uri="http://schemas.openxmlformats.org/drawingml/2006/table">
            <a:tbl>
              <a:tblPr>
                <a:solidFill>
                  <a:srgbClr val="DDD9C3"/>
                </a:solidFill>
              </a:tblPr>
              <a:tblGrid>
                <a:gridCol w="581659"/>
              </a:tblGrid>
              <a:tr h="2006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300" dirty="0"/>
                    </a:p>
                    <a:p>
                      <a:pPr marL="2413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800" kern="0" spc="0" dirty="0">
                          <a:ln w="29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龙湖郁林府</a:t>
                      </a:r>
                      <a:endParaRPr lang="en-US" altLang="en-US" sz="8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  <p:sp>
        <p:nvSpPr>
          <p:cNvPr id="178" name="path"/>
          <p:cNvSpPr/>
          <p:nvPr/>
        </p:nvSpPr>
        <p:spPr>
          <a:xfrm>
            <a:off x="3256788" y="5544311"/>
            <a:ext cx="228600" cy="201168"/>
          </a:xfrm>
          <a:custGeom>
            <a:avLst/>
            <a:gdLst/>
            <a:ahLst/>
            <a:cxnLst/>
            <a:rect l="0" t="0" r="0" b="0"/>
            <a:pathLst>
              <a:path w="360" h="316">
                <a:moveTo>
                  <a:pt x="0" y="121"/>
                </a:moveTo>
                <a:lnTo>
                  <a:pt x="137" y="121"/>
                </a:lnTo>
                <a:lnTo>
                  <a:pt x="180" y="0"/>
                </a:lnTo>
                <a:lnTo>
                  <a:pt x="222" y="121"/>
                </a:lnTo>
                <a:lnTo>
                  <a:pt x="360" y="121"/>
                </a:lnTo>
                <a:lnTo>
                  <a:pt x="248" y="195"/>
                </a:lnTo>
                <a:lnTo>
                  <a:pt x="291" y="316"/>
                </a:lnTo>
                <a:lnTo>
                  <a:pt x="180" y="242"/>
                </a:lnTo>
                <a:lnTo>
                  <a:pt x="68" y="316"/>
                </a:lnTo>
                <a:lnTo>
                  <a:pt x="111" y="195"/>
                </a:lnTo>
                <a:lnTo>
                  <a:pt x="0" y="121"/>
                </a:lnTo>
                <a:close/>
              </a:path>
            </a:pathLst>
          </a:custGeom>
          <a:solidFill>
            <a:srgbClr val="7030A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0" name="textbox 180"/>
          <p:cNvSpPr/>
          <p:nvPr/>
        </p:nvSpPr>
        <p:spPr>
          <a:xfrm>
            <a:off x="3028187" y="5394959"/>
            <a:ext cx="901064" cy="213359"/>
          </a:xfrm>
          <a:prstGeom prst="rect">
            <a:avLst/>
          </a:prstGeom>
          <a:solidFill>
            <a:srgbClr val="7030A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3000"/>
              </a:lnSpc>
            </a:pPr>
            <a:endParaRPr lang="en-US" altLang="en-US" sz="300" dirty="0"/>
          </a:p>
          <a:p>
            <a:pPr marL="102870" algn="l" rtl="0" eaLnBrk="0">
              <a:lnSpc>
                <a:spcPct val="95000"/>
              </a:lnSpc>
              <a:spcBef>
                <a:spcPts val="0"/>
              </a:spcBef>
            </a:pPr>
            <a:r>
              <a:rPr sz="800" kern="0" spc="-10" dirty="0">
                <a:ln w="2917" cap="flat" cmpd="sng">
                  <a:solidFill>
                    <a:srgbClr val="FFFFFF">
                      <a:alpha val="100000"/>
                    </a:srgbClr>
                  </a:solidFill>
                  <a:prstDash val="solid"/>
                  <a:round/>
                </a:ln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阳光城江山璟原</a:t>
            </a:r>
            <a:endParaRPr lang="en-US" altLang="en-US" sz="800" dirty="0"/>
          </a:p>
        </p:txBody>
      </p:sp>
      <p:sp>
        <p:nvSpPr>
          <p:cNvPr id="182" name="rect"/>
          <p:cNvSpPr/>
          <p:nvPr/>
        </p:nvSpPr>
        <p:spPr>
          <a:xfrm>
            <a:off x="4744211" y="4733544"/>
            <a:ext cx="588264" cy="307848"/>
          </a:xfrm>
          <a:prstGeom prst="rect">
            <a:avLst/>
          </a:prstGeom>
          <a:solidFill>
            <a:srgbClr val="C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4" name="textbox 184"/>
          <p:cNvSpPr/>
          <p:nvPr/>
        </p:nvSpPr>
        <p:spPr>
          <a:xfrm>
            <a:off x="4731511" y="4784085"/>
            <a:ext cx="614044" cy="2279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  <a:tabLst>
                <a:tab pos="112395" algn="l"/>
              </a:tabLst>
            </a:pP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1400" kern="0" spc="-30" dirty="0">
                <a:ln w="5094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本案</a:t>
            </a: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en-US" altLang="en-US" sz="1400" dirty="0"/>
          </a:p>
        </p:txBody>
      </p:sp>
      <p:sp>
        <p:nvSpPr>
          <p:cNvPr id="186" name="path"/>
          <p:cNvSpPr/>
          <p:nvPr/>
        </p:nvSpPr>
        <p:spPr>
          <a:xfrm>
            <a:off x="6673596" y="4636008"/>
            <a:ext cx="228600" cy="199644"/>
          </a:xfrm>
          <a:custGeom>
            <a:avLst/>
            <a:gdLst/>
            <a:ahLst/>
            <a:cxnLst/>
            <a:rect l="0" t="0" r="0" b="0"/>
            <a:pathLst>
              <a:path w="360" h="314">
                <a:moveTo>
                  <a:pt x="0" y="120"/>
                </a:moveTo>
                <a:lnTo>
                  <a:pt x="137" y="120"/>
                </a:lnTo>
                <a:lnTo>
                  <a:pt x="180" y="0"/>
                </a:lnTo>
                <a:lnTo>
                  <a:pt x="222" y="120"/>
                </a:lnTo>
                <a:lnTo>
                  <a:pt x="360" y="120"/>
                </a:lnTo>
                <a:lnTo>
                  <a:pt x="248" y="194"/>
                </a:lnTo>
                <a:lnTo>
                  <a:pt x="291" y="314"/>
                </a:lnTo>
                <a:lnTo>
                  <a:pt x="180" y="240"/>
                </a:lnTo>
                <a:lnTo>
                  <a:pt x="68" y="314"/>
                </a:lnTo>
                <a:lnTo>
                  <a:pt x="111" y="194"/>
                </a:lnTo>
                <a:lnTo>
                  <a:pt x="0" y="120"/>
                </a:lnTo>
                <a:close/>
              </a:path>
            </a:pathLst>
          </a:custGeom>
          <a:solidFill>
            <a:srgbClr val="7030A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88" name="table 188"/>
          <p:cNvGraphicFramePr>
            <a:graphicFrameLocks noGrp="1"/>
          </p:cNvGraphicFramePr>
          <p:nvPr/>
        </p:nvGraphicFramePr>
        <p:xfrm>
          <a:off x="6419214" y="4833620"/>
          <a:ext cx="581660" cy="200025"/>
        </p:xfrm>
        <a:graphic>
          <a:graphicData uri="http://schemas.openxmlformats.org/drawingml/2006/table">
            <a:tbl>
              <a:tblPr>
                <a:solidFill>
                  <a:srgbClr val="7030A0"/>
                </a:solidFill>
              </a:tblPr>
              <a:tblGrid>
                <a:gridCol w="581660"/>
              </a:tblGrid>
              <a:tr h="2000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300" dirty="0"/>
                    </a:p>
                    <a:p>
                      <a:pPr marL="2476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ln w="29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大唐臻观</a:t>
                      </a:r>
                      <a:endParaRPr lang="en-US" altLang="en-US" sz="8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190" name="path"/>
          <p:cNvSpPr/>
          <p:nvPr/>
        </p:nvSpPr>
        <p:spPr>
          <a:xfrm>
            <a:off x="1397380" y="4883404"/>
            <a:ext cx="5055997" cy="701802"/>
          </a:xfrm>
          <a:custGeom>
            <a:avLst/>
            <a:gdLst/>
            <a:ahLst/>
            <a:cxnLst/>
            <a:rect l="0" t="0" r="0" b="0"/>
            <a:pathLst>
              <a:path w="7962" h="1105">
                <a:moveTo>
                  <a:pt x="9" y="1095"/>
                </a:moveTo>
                <a:lnTo>
                  <a:pt x="908" y="1002"/>
                </a:lnTo>
                <a:lnTo>
                  <a:pt x="7952" y="9"/>
                </a:lnTo>
              </a:path>
            </a:pathLst>
          </a:custGeom>
          <a:noFill/>
          <a:ln w="12192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textbox 192"/>
          <p:cNvSpPr/>
          <p:nvPr/>
        </p:nvSpPr>
        <p:spPr>
          <a:xfrm>
            <a:off x="92760" y="169418"/>
            <a:ext cx="8474075" cy="3714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6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2400" b="1" kern="0" spc="10" dirty="0">
                <a:solidFill>
                  <a:srgbClr val="CD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五、                              </a:t>
            </a:r>
            <a:r>
              <a:rPr sz="18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周边地价11000以上，本项目地价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和位置优势明显</a:t>
            </a:r>
            <a:endParaRPr lang="en-US" altLang="en-US" sz="1800" dirty="0"/>
          </a:p>
        </p:txBody>
      </p:sp>
      <p:pic>
        <p:nvPicPr>
          <p:cNvPr id="194" name="picture 1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19295" y="182118"/>
            <a:ext cx="2118169" cy="298195"/>
          </a:xfrm>
          <a:prstGeom prst="rect">
            <a:avLst/>
          </a:prstGeom>
        </p:spPr>
      </p:pic>
      <p:graphicFrame>
        <p:nvGraphicFramePr>
          <p:cNvPr id="196" name="table 196"/>
          <p:cNvGraphicFramePr>
            <a:graphicFrameLocks noGrp="1"/>
          </p:cNvGraphicFramePr>
          <p:nvPr/>
        </p:nvGraphicFramePr>
        <p:xfrm>
          <a:off x="7402830" y="3707129"/>
          <a:ext cx="666750" cy="236220"/>
        </p:xfrm>
        <a:graphic>
          <a:graphicData uri="http://schemas.openxmlformats.org/drawingml/2006/table">
            <a:tbl>
              <a:tblPr>
                <a:solidFill>
                  <a:srgbClr val="FAC090"/>
                </a:solidFill>
              </a:tblPr>
              <a:tblGrid>
                <a:gridCol w="666750"/>
              </a:tblGrid>
              <a:tr h="2362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/>
                    </a:p>
                    <a:p>
                      <a:pPr marL="2540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ln w="29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北投新地块</a:t>
                      </a:r>
                      <a:endParaRPr lang="en-US" altLang="en-US" sz="8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</a:tbl>
          </a:graphicData>
        </a:graphic>
      </p:graphicFrame>
      <p:sp>
        <p:nvSpPr>
          <p:cNvPr id="198" name="path"/>
          <p:cNvSpPr/>
          <p:nvPr/>
        </p:nvSpPr>
        <p:spPr>
          <a:xfrm>
            <a:off x="7909052" y="2994278"/>
            <a:ext cx="2186178" cy="779017"/>
          </a:xfrm>
          <a:custGeom>
            <a:avLst/>
            <a:gdLst/>
            <a:ahLst/>
            <a:cxnLst/>
            <a:rect l="0" t="0" r="0" b="0"/>
            <a:pathLst>
              <a:path w="3442" h="1226">
                <a:moveTo>
                  <a:pt x="3433" y="9"/>
                </a:moveTo>
                <a:lnTo>
                  <a:pt x="3259" y="116"/>
                </a:lnTo>
                <a:lnTo>
                  <a:pt x="9" y="1217"/>
                </a:lnTo>
              </a:path>
            </a:pathLst>
          </a:custGeom>
          <a:noFill/>
          <a:ln w="12192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00" name="table 200"/>
          <p:cNvGraphicFramePr>
            <a:graphicFrameLocks noGrp="1"/>
          </p:cNvGraphicFramePr>
          <p:nvPr/>
        </p:nvGraphicFramePr>
        <p:xfrm>
          <a:off x="10088880" y="2723388"/>
          <a:ext cx="1381759" cy="418465"/>
        </p:xfrm>
        <a:graphic>
          <a:graphicData uri="http://schemas.openxmlformats.org/drawingml/2006/table">
            <a:tbl>
              <a:tblPr>
                <a:solidFill>
                  <a:srgbClr val="4F81BD"/>
                </a:solidFill>
              </a:tblPr>
              <a:tblGrid>
                <a:gridCol w="1381759"/>
              </a:tblGrid>
              <a:tr h="4184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600" dirty="0"/>
                    </a:p>
                    <a:p>
                      <a:pPr marL="40830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北投新地块</a:t>
                      </a:r>
                      <a:endParaRPr lang="en-US" altLang="en-US" sz="900" dirty="0"/>
                    </a:p>
                    <a:p>
                      <a:pPr marL="139700" algn="l" rtl="0" eaLnBrk="0">
                        <a:lnSpc>
                          <a:spcPct val="95000"/>
                        </a:lnSpc>
                        <a:spcBef>
                          <a:spcPts val="30"/>
                        </a:spcBef>
                      </a:pPr>
                      <a:r>
                        <a:rPr sz="900" b="1" kern="0" spc="-30" dirty="0">
                          <a:solidFill>
                            <a:srgbClr val="FFC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楼面价9510（23年）</a:t>
                      </a:r>
                      <a:endParaRPr lang="en-US" altLang="en-US" sz="9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202" name="path"/>
          <p:cNvSpPr/>
          <p:nvPr/>
        </p:nvSpPr>
        <p:spPr>
          <a:xfrm>
            <a:off x="7801229" y="2293239"/>
            <a:ext cx="2400680" cy="937641"/>
          </a:xfrm>
          <a:custGeom>
            <a:avLst/>
            <a:gdLst/>
            <a:ahLst/>
            <a:cxnLst/>
            <a:rect l="0" t="0" r="0" b="0"/>
            <a:pathLst>
              <a:path w="3780" h="1476">
                <a:moveTo>
                  <a:pt x="3770" y="9"/>
                </a:moveTo>
                <a:lnTo>
                  <a:pt x="3597" y="116"/>
                </a:lnTo>
                <a:lnTo>
                  <a:pt x="9" y="1467"/>
                </a:lnTo>
              </a:path>
            </a:pathLst>
          </a:custGeom>
          <a:noFill/>
          <a:ln w="12192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04" name="table 204"/>
          <p:cNvGraphicFramePr>
            <a:graphicFrameLocks noGrp="1"/>
          </p:cNvGraphicFramePr>
          <p:nvPr/>
        </p:nvGraphicFramePr>
        <p:xfrm>
          <a:off x="99059" y="2077211"/>
          <a:ext cx="1381759" cy="612140"/>
        </p:xfrm>
        <a:graphic>
          <a:graphicData uri="http://schemas.openxmlformats.org/drawingml/2006/table">
            <a:tbl>
              <a:tblPr>
                <a:solidFill>
                  <a:srgbClr val="4F81BD"/>
                </a:solidFill>
              </a:tblPr>
              <a:tblGrid>
                <a:gridCol w="1381759"/>
              </a:tblGrid>
              <a:tr h="6121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1000" dirty="0"/>
                    </a:p>
                    <a:p>
                      <a:pPr marL="46291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建发养云</a:t>
                      </a:r>
                      <a:endParaRPr lang="en-US" altLang="en-US" sz="900" dirty="0"/>
                    </a:p>
                    <a:p>
                      <a:pPr marL="345440" algn="l" rtl="0" eaLnBrk="0">
                        <a:lnSpc>
                          <a:spcPct val="97000"/>
                        </a:lnSpc>
                        <a:spcBef>
                          <a:spcPts val="30"/>
                        </a:spcBef>
                      </a:pP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大平层18000</a:t>
                      </a:r>
                      <a:endParaRPr lang="en-US" altLang="en-US" sz="9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206" name="path"/>
          <p:cNvSpPr/>
          <p:nvPr/>
        </p:nvSpPr>
        <p:spPr>
          <a:xfrm>
            <a:off x="4041648" y="2837688"/>
            <a:ext cx="228600" cy="199644"/>
          </a:xfrm>
          <a:custGeom>
            <a:avLst/>
            <a:gdLst/>
            <a:ahLst/>
            <a:cxnLst/>
            <a:rect l="0" t="0" r="0" b="0"/>
            <a:pathLst>
              <a:path w="360" h="314">
                <a:moveTo>
                  <a:pt x="0" y="120"/>
                </a:moveTo>
                <a:lnTo>
                  <a:pt x="137" y="120"/>
                </a:lnTo>
                <a:lnTo>
                  <a:pt x="180" y="0"/>
                </a:lnTo>
                <a:lnTo>
                  <a:pt x="222" y="120"/>
                </a:lnTo>
                <a:lnTo>
                  <a:pt x="360" y="120"/>
                </a:lnTo>
                <a:lnTo>
                  <a:pt x="248" y="194"/>
                </a:lnTo>
                <a:lnTo>
                  <a:pt x="291" y="314"/>
                </a:lnTo>
                <a:lnTo>
                  <a:pt x="180" y="240"/>
                </a:lnTo>
                <a:lnTo>
                  <a:pt x="68" y="314"/>
                </a:lnTo>
                <a:lnTo>
                  <a:pt x="111" y="194"/>
                </a:lnTo>
                <a:lnTo>
                  <a:pt x="0" y="120"/>
                </a:lnTo>
                <a:close/>
              </a:path>
            </a:pathLst>
          </a:custGeom>
          <a:solidFill>
            <a:srgbClr val="7030A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8" name="path"/>
          <p:cNvSpPr/>
          <p:nvPr/>
        </p:nvSpPr>
        <p:spPr>
          <a:xfrm>
            <a:off x="1455292" y="2293492"/>
            <a:ext cx="2689225" cy="666242"/>
          </a:xfrm>
          <a:custGeom>
            <a:avLst/>
            <a:gdLst/>
            <a:ahLst/>
            <a:cxnLst/>
            <a:rect l="0" t="0" r="0" b="0"/>
            <a:pathLst>
              <a:path w="4235" h="1049">
                <a:moveTo>
                  <a:pt x="9" y="102"/>
                </a:moveTo>
                <a:lnTo>
                  <a:pt x="908" y="9"/>
                </a:lnTo>
                <a:lnTo>
                  <a:pt x="4225" y="1039"/>
                </a:lnTo>
              </a:path>
            </a:pathLst>
          </a:custGeom>
          <a:noFill/>
          <a:ln w="12192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0" name="path"/>
          <p:cNvSpPr/>
          <p:nvPr/>
        </p:nvSpPr>
        <p:spPr>
          <a:xfrm>
            <a:off x="7978140" y="5344667"/>
            <a:ext cx="228600" cy="199643"/>
          </a:xfrm>
          <a:custGeom>
            <a:avLst/>
            <a:gdLst/>
            <a:ahLst/>
            <a:cxnLst/>
            <a:rect l="0" t="0" r="0" b="0"/>
            <a:pathLst>
              <a:path w="360" h="314">
                <a:moveTo>
                  <a:pt x="0" y="120"/>
                </a:moveTo>
                <a:lnTo>
                  <a:pt x="137" y="120"/>
                </a:lnTo>
                <a:lnTo>
                  <a:pt x="180" y="0"/>
                </a:lnTo>
                <a:lnTo>
                  <a:pt x="222" y="120"/>
                </a:lnTo>
                <a:lnTo>
                  <a:pt x="360" y="120"/>
                </a:lnTo>
                <a:lnTo>
                  <a:pt x="248" y="194"/>
                </a:lnTo>
                <a:lnTo>
                  <a:pt x="291" y="314"/>
                </a:lnTo>
                <a:lnTo>
                  <a:pt x="180" y="240"/>
                </a:lnTo>
                <a:lnTo>
                  <a:pt x="68" y="314"/>
                </a:lnTo>
                <a:lnTo>
                  <a:pt x="111" y="194"/>
                </a:lnTo>
                <a:lnTo>
                  <a:pt x="0" y="120"/>
                </a:lnTo>
                <a:close/>
              </a:path>
            </a:pathLst>
          </a:custGeom>
          <a:solidFill>
            <a:srgbClr val="7030A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2" name="path"/>
          <p:cNvSpPr/>
          <p:nvPr/>
        </p:nvSpPr>
        <p:spPr>
          <a:xfrm>
            <a:off x="7898892" y="5212079"/>
            <a:ext cx="228600" cy="199644"/>
          </a:xfrm>
          <a:custGeom>
            <a:avLst/>
            <a:gdLst/>
            <a:ahLst/>
            <a:cxnLst/>
            <a:rect l="0" t="0" r="0" b="0"/>
            <a:pathLst>
              <a:path w="360" h="314">
                <a:moveTo>
                  <a:pt x="0" y="120"/>
                </a:moveTo>
                <a:lnTo>
                  <a:pt x="137" y="120"/>
                </a:lnTo>
                <a:lnTo>
                  <a:pt x="180" y="0"/>
                </a:lnTo>
                <a:lnTo>
                  <a:pt x="222" y="120"/>
                </a:lnTo>
                <a:lnTo>
                  <a:pt x="360" y="120"/>
                </a:lnTo>
                <a:lnTo>
                  <a:pt x="248" y="194"/>
                </a:lnTo>
                <a:lnTo>
                  <a:pt x="291" y="314"/>
                </a:lnTo>
                <a:lnTo>
                  <a:pt x="180" y="240"/>
                </a:lnTo>
                <a:lnTo>
                  <a:pt x="68" y="314"/>
                </a:lnTo>
                <a:lnTo>
                  <a:pt x="111" y="194"/>
                </a:lnTo>
                <a:lnTo>
                  <a:pt x="0" y="120"/>
                </a:lnTo>
                <a:close/>
              </a:path>
            </a:pathLst>
          </a:custGeom>
          <a:solidFill>
            <a:srgbClr val="7030A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4" name="path"/>
          <p:cNvSpPr/>
          <p:nvPr/>
        </p:nvSpPr>
        <p:spPr>
          <a:xfrm>
            <a:off x="7030211" y="4533900"/>
            <a:ext cx="228600" cy="199644"/>
          </a:xfrm>
          <a:custGeom>
            <a:avLst/>
            <a:gdLst/>
            <a:ahLst/>
            <a:cxnLst/>
            <a:rect l="0" t="0" r="0" b="0"/>
            <a:pathLst>
              <a:path w="360" h="314">
                <a:moveTo>
                  <a:pt x="0" y="120"/>
                </a:moveTo>
                <a:lnTo>
                  <a:pt x="137" y="120"/>
                </a:lnTo>
                <a:lnTo>
                  <a:pt x="180" y="0"/>
                </a:lnTo>
                <a:lnTo>
                  <a:pt x="222" y="120"/>
                </a:lnTo>
                <a:lnTo>
                  <a:pt x="360" y="120"/>
                </a:lnTo>
                <a:lnTo>
                  <a:pt x="248" y="194"/>
                </a:lnTo>
                <a:lnTo>
                  <a:pt x="291" y="314"/>
                </a:lnTo>
                <a:lnTo>
                  <a:pt x="180" y="240"/>
                </a:lnTo>
                <a:lnTo>
                  <a:pt x="68" y="314"/>
                </a:lnTo>
                <a:lnTo>
                  <a:pt x="111" y="194"/>
                </a:lnTo>
                <a:lnTo>
                  <a:pt x="0" y="120"/>
                </a:lnTo>
                <a:close/>
              </a:path>
            </a:pathLst>
          </a:custGeom>
          <a:solidFill>
            <a:srgbClr val="7030A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16" name="table 216"/>
          <p:cNvGraphicFramePr>
            <a:graphicFrameLocks noGrp="1"/>
          </p:cNvGraphicFramePr>
          <p:nvPr/>
        </p:nvGraphicFramePr>
        <p:xfrm>
          <a:off x="7115175" y="4727575"/>
          <a:ext cx="402590" cy="200660"/>
        </p:xfrm>
        <a:graphic>
          <a:graphicData uri="http://schemas.openxmlformats.org/drawingml/2006/table">
            <a:tbl>
              <a:tblPr>
                <a:solidFill>
                  <a:srgbClr val="DDD9C3"/>
                </a:solidFill>
              </a:tblPr>
              <a:tblGrid>
                <a:gridCol w="402590"/>
              </a:tblGrid>
              <a:tr h="2006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300" dirty="0"/>
                    </a:p>
                    <a:p>
                      <a:pPr marL="2476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ln w="29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彰泰红</a:t>
                      </a:r>
                      <a:endParaRPr lang="en-US" altLang="en-US" sz="8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  <p:sp>
        <p:nvSpPr>
          <p:cNvPr id="218" name="path"/>
          <p:cNvSpPr/>
          <p:nvPr/>
        </p:nvSpPr>
        <p:spPr>
          <a:xfrm>
            <a:off x="8636507" y="5193792"/>
            <a:ext cx="228600" cy="201167"/>
          </a:xfrm>
          <a:custGeom>
            <a:avLst/>
            <a:gdLst/>
            <a:ahLst/>
            <a:cxnLst/>
            <a:rect l="0" t="0" r="0" b="0"/>
            <a:pathLst>
              <a:path w="360" h="316">
                <a:moveTo>
                  <a:pt x="0" y="120"/>
                </a:moveTo>
                <a:lnTo>
                  <a:pt x="137" y="120"/>
                </a:lnTo>
                <a:lnTo>
                  <a:pt x="180" y="0"/>
                </a:lnTo>
                <a:lnTo>
                  <a:pt x="222" y="120"/>
                </a:lnTo>
                <a:lnTo>
                  <a:pt x="360" y="120"/>
                </a:lnTo>
                <a:lnTo>
                  <a:pt x="248" y="195"/>
                </a:lnTo>
                <a:lnTo>
                  <a:pt x="291" y="316"/>
                </a:lnTo>
                <a:lnTo>
                  <a:pt x="180" y="241"/>
                </a:lnTo>
                <a:lnTo>
                  <a:pt x="68" y="316"/>
                </a:lnTo>
                <a:lnTo>
                  <a:pt x="111" y="195"/>
                </a:lnTo>
                <a:lnTo>
                  <a:pt x="0" y="120"/>
                </a:lnTo>
                <a:close/>
              </a:path>
            </a:pathLst>
          </a:custGeom>
          <a:solidFill>
            <a:srgbClr val="7030A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20" name="table 220"/>
          <p:cNvGraphicFramePr>
            <a:graphicFrameLocks noGrp="1"/>
          </p:cNvGraphicFramePr>
          <p:nvPr/>
        </p:nvGraphicFramePr>
        <p:xfrm>
          <a:off x="8858884" y="5187950"/>
          <a:ext cx="716915" cy="229235"/>
        </p:xfrm>
        <a:graphic>
          <a:graphicData uri="http://schemas.openxmlformats.org/drawingml/2006/table">
            <a:tbl>
              <a:tblPr>
                <a:solidFill>
                  <a:srgbClr val="7030A0"/>
                </a:solidFill>
              </a:tblPr>
              <a:tblGrid>
                <a:gridCol w="716915"/>
              </a:tblGrid>
              <a:tr h="2292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300" dirty="0"/>
                    </a:p>
                    <a:p>
                      <a:pPr marL="33655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800" kern="0" spc="-20" dirty="0">
                          <a:ln w="29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中铁西派御江</a:t>
                      </a:r>
                      <a:endParaRPr lang="en-US" altLang="en-US" sz="8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222" name="rect"/>
          <p:cNvSpPr/>
          <p:nvPr/>
        </p:nvSpPr>
        <p:spPr>
          <a:xfrm>
            <a:off x="8858884" y="5187950"/>
            <a:ext cx="716915" cy="12700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24" name="table 224"/>
          <p:cNvGraphicFramePr>
            <a:graphicFrameLocks noGrp="1"/>
          </p:cNvGraphicFramePr>
          <p:nvPr/>
        </p:nvGraphicFramePr>
        <p:xfrm>
          <a:off x="7755890" y="5017770"/>
          <a:ext cx="628650" cy="216535"/>
        </p:xfrm>
        <a:graphic>
          <a:graphicData uri="http://schemas.openxmlformats.org/drawingml/2006/table">
            <a:tbl>
              <a:tblPr>
                <a:solidFill>
                  <a:srgbClr val="7030A0"/>
                </a:solidFill>
              </a:tblPr>
              <a:tblGrid>
                <a:gridCol w="628650"/>
              </a:tblGrid>
              <a:tr h="2165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300" dirty="0"/>
                    </a:p>
                    <a:p>
                      <a:pPr marL="2476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ln w="29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美的悦江府</a:t>
                      </a:r>
                      <a:endParaRPr lang="en-US" altLang="en-US" sz="8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226" name="path"/>
          <p:cNvSpPr/>
          <p:nvPr/>
        </p:nvSpPr>
        <p:spPr>
          <a:xfrm>
            <a:off x="8263127" y="5289803"/>
            <a:ext cx="228600" cy="201168"/>
          </a:xfrm>
          <a:custGeom>
            <a:avLst/>
            <a:gdLst/>
            <a:ahLst/>
            <a:cxnLst/>
            <a:rect l="0" t="0" r="0" b="0"/>
            <a:pathLst>
              <a:path w="360" h="316">
                <a:moveTo>
                  <a:pt x="0" y="121"/>
                </a:moveTo>
                <a:lnTo>
                  <a:pt x="137" y="121"/>
                </a:lnTo>
                <a:lnTo>
                  <a:pt x="180" y="0"/>
                </a:lnTo>
                <a:lnTo>
                  <a:pt x="222" y="121"/>
                </a:lnTo>
                <a:lnTo>
                  <a:pt x="360" y="121"/>
                </a:lnTo>
                <a:lnTo>
                  <a:pt x="248" y="195"/>
                </a:lnTo>
                <a:lnTo>
                  <a:pt x="291" y="316"/>
                </a:lnTo>
                <a:lnTo>
                  <a:pt x="180" y="241"/>
                </a:lnTo>
                <a:lnTo>
                  <a:pt x="68" y="316"/>
                </a:lnTo>
                <a:lnTo>
                  <a:pt x="111" y="195"/>
                </a:lnTo>
                <a:lnTo>
                  <a:pt x="0" y="121"/>
                </a:lnTo>
                <a:close/>
              </a:path>
            </a:pathLst>
          </a:custGeom>
          <a:solidFill>
            <a:srgbClr val="E46C0A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8" name="path"/>
          <p:cNvSpPr/>
          <p:nvPr/>
        </p:nvSpPr>
        <p:spPr>
          <a:xfrm>
            <a:off x="7295388" y="4922519"/>
            <a:ext cx="1655064" cy="1051560"/>
          </a:xfrm>
          <a:custGeom>
            <a:avLst/>
            <a:gdLst/>
            <a:ahLst/>
            <a:cxnLst/>
            <a:rect l="0" t="0" r="0" b="0"/>
            <a:pathLst>
              <a:path w="2606" h="1656">
                <a:moveTo>
                  <a:pt x="20" y="828"/>
                </a:moveTo>
                <a:cubicBezTo>
                  <a:pt x="20" y="382"/>
                  <a:pt x="594" y="20"/>
                  <a:pt x="1303" y="20"/>
                </a:cubicBezTo>
                <a:cubicBezTo>
                  <a:pt x="2011" y="20"/>
                  <a:pt x="2585" y="382"/>
                  <a:pt x="2585" y="828"/>
                </a:cubicBezTo>
                <a:cubicBezTo>
                  <a:pt x="2585" y="1274"/>
                  <a:pt x="2011" y="1635"/>
                  <a:pt x="1303" y="1635"/>
                </a:cubicBezTo>
                <a:cubicBezTo>
                  <a:pt x="594" y="1635"/>
                  <a:pt x="20" y="1274"/>
                  <a:pt x="20" y="828"/>
                </a:cubicBezTo>
              </a:path>
            </a:pathLst>
          </a:custGeom>
          <a:noFill/>
          <a:ln w="25907" cap="flat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0" name="path"/>
          <p:cNvSpPr/>
          <p:nvPr/>
        </p:nvSpPr>
        <p:spPr>
          <a:xfrm>
            <a:off x="7281671" y="5394959"/>
            <a:ext cx="228600" cy="199643"/>
          </a:xfrm>
          <a:custGeom>
            <a:avLst/>
            <a:gdLst/>
            <a:ahLst/>
            <a:cxnLst/>
            <a:rect l="0" t="0" r="0" b="0"/>
            <a:pathLst>
              <a:path w="360" h="314">
                <a:moveTo>
                  <a:pt x="0" y="120"/>
                </a:moveTo>
                <a:lnTo>
                  <a:pt x="137" y="120"/>
                </a:lnTo>
                <a:lnTo>
                  <a:pt x="180" y="0"/>
                </a:lnTo>
                <a:lnTo>
                  <a:pt x="222" y="120"/>
                </a:lnTo>
                <a:lnTo>
                  <a:pt x="360" y="120"/>
                </a:lnTo>
                <a:lnTo>
                  <a:pt x="248" y="194"/>
                </a:lnTo>
                <a:lnTo>
                  <a:pt x="291" y="314"/>
                </a:lnTo>
                <a:lnTo>
                  <a:pt x="180" y="240"/>
                </a:lnTo>
                <a:lnTo>
                  <a:pt x="68" y="314"/>
                </a:lnTo>
                <a:lnTo>
                  <a:pt x="111" y="194"/>
                </a:lnTo>
                <a:lnTo>
                  <a:pt x="0" y="120"/>
                </a:lnTo>
                <a:close/>
              </a:path>
            </a:pathLst>
          </a:custGeom>
          <a:solidFill>
            <a:srgbClr val="7030A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6" name="group 6"/>
          <p:cNvGrpSpPr/>
          <p:nvPr/>
        </p:nvGrpSpPr>
        <p:grpSpPr>
          <a:xfrm rot="21600000">
            <a:off x="7480046" y="4985893"/>
            <a:ext cx="2583052" cy="505713"/>
            <a:chOff x="0" y="0"/>
            <a:chExt cx="2583052" cy="505713"/>
          </a:xfrm>
        </p:grpSpPr>
        <p:sp>
          <p:nvSpPr>
            <p:cNvPr id="232" name="path"/>
            <p:cNvSpPr/>
            <p:nvPr/>
          </p:nvSpPr>
          <p:spPr>
            <a:xfrm>
              <a:off x="275843" y="249046"/>
              <a:ext cx="628650" cy="12700"/>
            </a:xfrm>
            <a:custGeom>
              <a:avLst/>
              <a:gdLst/>
              <a:ahLst/>
              <a:cxnLst/>
              <a:rect l="0" t="0" r="0" b="0"/>
              <a:pathLst>
                <a:path w="990" h="20">
                  <a:moveTo>
                    <a:pt x="0" y="10"/>
                  </a:moveTo>
                  <a:lnTo>
                    <a:pt x="990" y="10"/>
                  </a:lnTo>
                </a:path>
              </a:pathLst>
            </a:custGeom>
            <a:noFill/>
            <a:ln w="1270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34" name="path"/>
            <p:cNvSpPr/>
            <p:nvPr/>
          </p:nvSpPr>
          <p:spPr>
            <a:xfrm>
              <a:off x="0" y="0"/>
              <a:ext cx="2583052" cy="505713"/>
            </a:xfrm>
            <a:custGeom>
              <a:avLst/>
              <a:gdLst/>
              <a:ahLst/>
              <a:cxnLst/>
              <a:rect l="0" t="0" r="0" b="0"/>
              <a:pathLst>
                <a:path w="4067" h="796">
                  <a:moveTo>
                    <a:pt x="4058" y="9"/>
                  </a:moveTo>
                  <a:lnTo>
                    <a:pt x="3880" y="171"/>
                  </a:lnTo>
                  <a:lnTo>
                    <a:pt x="9" y="786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21600000">
            <a:off x="10056876" y="4581144"/>
            <a:ext cx="1414271" cy="637031"/>
            <a:chOff x="0" y="0"/>
            <a:chExt cx="1414271" cy="637031"/>
          </a:xfrm>
        </p:grpSpPr>
        <p:sp>
          <p:nvSpPr>
            <p:cNvPr id="236" name="rect"/>
            <p:cNvSpPr/>
            <p:nvPr/>
          </p:nvSpPr>
          <p:spPr>
            <a:xfrm>
              <a:off x="0" y="0"/>
              <a:ext cx="1414271" cy="630935"/>
            </a:xfrm>
            <a:prstGeom prst="rect">
              <a:avLst/>
            </a:prstGeom>
            <a:solidFill>
              <a:srgbClr val="4F81B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38" name="textbox 238"/>
            <p:cNvSpPr/>
            <p:nvPr/>
          </p:nvSpPr>
          <p:spPr>
            <a:xfrm>
              <a:off x="271093" y="114198"/>
              <a:ext cx="876300" cy="43370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8000"/>
                </a:lnSpc>
              </a:pPr>
              <a:endParaRPr lang="en-US" altLang="en-US" sz="100" dirty="0"/>
            </a:p>
            <a:p>
              <a:pPr marL="152400" algn="l" rtl="0" eaLnBrk="0">
                <a:lnSpc>
                  <a:spcPct val="97000"/>
                </a:lnSpc>
              </a:pPr>
              <a:r>
                <a:rPr sz="9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保利冠江墅</a:t>
              </a:r>
              <a:endParaRPr lang="en-US" altLang="en-US" sz="900" dirty="0"/>
            </a:p>
            <a:p>
              <a:pPr marL="12700" indent="112395" algn="l" rtl="0" eaLnBrk="0">
                <a:lnSpc>
                  <a:spcPct val="99000"/>
                </a:lnSpc>
                <a:spcBef>
                  <a:spcPts val="25"/>
                </a:spcBef>
              </a:pPr>
              <a:r>
                <a:rPr sz="900" b="1" kern="0" spc="-10" dirty="0">
                  <a:solidFill>
                    <a:srgbClr val="FFC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临江2-2.4万</a:t>
              </a:r>
              <a:r>
                <a:rPr sz="900" b="1" kern="0" spc="0" dirty="0">
                  <a:solidFill>
                    <a:srgbClr val="FFC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</a:t>
              </a:r>
              <a:r>
                <a:rPr sz="900" b="1" kern="0" spc="-10" dirty="0">
                  <a:solidFill>
                    <a:srgbClr val="FFC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不临江1.5-2.0万</a:t>
              </a:r>
              <a:endParaRPr lang="en-US" altLang="en-US" sz="900" dirty="0"/>
            </a:p>
          </p:txBody>
        </p:sp>
        <p:sp>
          <p:nvSpPr>
            <p:cNvPr id="240" name="path"/>
            <p:cNvSpPr/>
            <p:nvPr/>
          </p:nvSpPr>
          <p:spPr>
            <a:xfrm>
              <a:off x="6095" y="624839"/>
              <a:ext cx="1402080" cy="12191"/>
            </a:xfrm>
            <a:custGeom>
              <a:avLst/>
              <a:gdLst/>
              <a:ahLst/>
              <a:cxnLst/>
              <a:rect l="0" t="0" r="0" b="0"/>
              <a:pathLst>
                <a:path w="2208" h="19">
                  <a:moveTo>
                    <a:pt x="0" y="9"/>
                  </a:moveTo>
                  <a:lnTo>
                    <a:pt x="2208" y="9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242" name="table 242"/>
          <p:cNvGraphicFramePr>
            <a:graphicFrameLocks noGrp="1"/>
          </p:cNvGraphicFramePr>
          <p:nvPr/>
        </p:nvGraphicFramePr>
        <p:xfrm>
          <a:off x="76200" y="4043171"/>
          <a:ext cx="1381760" cy="612139"/>
        </p:xfrm>
        <a:graphic>
          <a:graphicData uri="http://schemas.openxmlformats.org/drawingml/2006/table">
            <a:tbl>
              <a:tblPr>
                <a:solidFill>
                  <a:srgbClr val="4F81BD"/>
                </a:solidFill>
              </a:tblPr>
              <a:tblGrid>
                <a:gridCol w="1381760"/>
              </a:tblGrid>
              <a:tr h="6121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700" dirty="0"/>
                    </a:p>
                    <a:p>
                      <a:pPr marL="294640" algn="l" rtl="0" eaLnBrk="0">
                        <a:lnSpc>
                          <a:spcPts val="1095"/>
                        </a:lnSpc>
                      </a:pP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中海</a:t>
                      </a:r>
                      <a:r>
                        <a:rPr sz="900" kern="0" spc="-10" dirty="0">
                          <a:ln w="3265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甲叁壹号院</a:t>
                      </a:r>
                      <a:endParaRPr lang="en-US" altLang="en-US" sz="900" dirty="0"/>
                    </a:p>
                    <a:p>
                      <a:pPr marL="102870" algn="l" rtl="0" eaLnBrk="0">
                        <a:lnSpc>
                          <a:spcPct val="95000"/>
                        </a:lnSpc>
                        <a:spcBef>
                          <a:spcPts val="10"/>
                        </a:spcBef>
                      </a:pPr>
                      <a:r>
                        <a:rPr sz="900" b="1" kern="0" spc="-30" dirty="0">
                          <a:solidFill>
                            <a:srgbClr val="FFC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楼面价12800（22年）</a:t>
                      </a:r>
                      <a:endParaRPr lang="en-US" altLang="en-US" sz="900" dirty="0"/>
                    </a:p>
                    <a:p>
                      <a:pPr marL="64770" algn="l" rtl="0" eaLnBrk="0">
                        <a:lnSpc>
                          <a:spcPct val="97000"/>
                        </a:lnSpc>
                        <a:spcBef>
                          <a:spcPts val="60"/>
                        </a:spcBef>
                      </a:pPr>
                      <a:r>
                        <a:rPr lang="en-US" sz="900" b="1" kern="0" spc="-10" dirty="0" smtClean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sz="900" b="1" kern="0" spc="-10" dirty="0" smtClean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180-280大平层</a:t>
                      </a:r>
                      <a:endParaRPr lang="en-US" altLang="en-US" sz="9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4" name="table 244"/>
          <p:cNvGraphicFramePr>
            <a:graphicFrameLocks noGrp="1"/>
          </p:cNvGraphicFramePr>
          <p:nvPr/>
        </p:nvGraphicFramePr>
        <p:xfrm>
          <a:off x="153924" y="3227832"/>
          <a:ext cx="1381759" cy="610235"/>
        </p:xfrm>
        <a:graphic>
          <a:graphicData uri="http://schemas.openxmlformats.org/drawingml/2006/table">
            <a:tbl>
              <a:tblPr>
                <a:solidFill>
                  <a:srgbClr val="4F81BD"/>
                </a:solidFill>
              </a:tblPr>
              <a:tblGrid>
                <a:gridCol w="1381759"/>
              </a:tblGrid>
              <a:tr h="6102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1000" dirty="0"/>
                    </a:p>
                    <a:p>
                      <a:pPr marL="40640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建发新地块</a:t>
                      </a:r>
                      <a:endParaRPr lang="en-US" altLang="en-US" sz="900" dirty="0"/>
                    </a:p>
                    <a:p>
                      <a:pPr marL="102870" algn="l" rtl="0" eaLnBrk="0">
                        <a:lnSpc>
                          <a:spcPct val="95000"/>
                        </a:lnSpc>
                        <a:spcBef>
                          <a:spcPts val="30"/>
                        </a:spcBef>
                      </a:pPr>
                      <a:r>
                        <a:rPr sz="900" b="1" kern="0" spc="-30" dirty="0">
                          <a:solidFill>
                            <a:srgbClr val="FFC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楼面价11206（23年）</a:t>
                      </a:r>
                      <a:endParaRPr lang="en-US" altLang="en-US" sz="9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246" name="path"/>
          <p:cNvSpPr/>
          <p:nvPr/>
        </p:nvSpPr>
        <p:spPr>
          <a:xfrm>
            <a:off x="1840991" y="4223004"/>
            <a:ext cx="228600" cy="199644"/>
          </a:xfrm>
          <a:custGeom>
            <a:avLst/>
            <a:gdLst/>
            <a:ahLst/>
            <a:cxnLst/>
            <a:rect l="0" t="0" r="0" b="0"/>
            <a:pathLst>
              <a:path w="360" h="314">
                <a:moveTo>
                  <a:pt x="0" y="120"/>
                </a:moveTo>
                <a:lnTo>
                  <a:pt x="137" y="120"/>
                </a:lnTo>
                <a:lnTo>
                  <a:pt x="180" y="0"/>
                </a:lnTo>
                <a:lnTo>
                  <a:pt x="222" y="120"/>
                </a:lnTo>
                <a:lnTo>
                  <a:pt x="360" y="120"/>
                </a:lnTo>
                <a:lnTo>
                  <a:pt x="248" y="194"/>
                </a:lnTo>
                <a:lnTo>
                  <a:pt x="291" y="314"/>
                </a:lnTo>
                <a:lnTo>
                  <a:pt x="180" y="240"/>
                </a:lnTo>
                <a:lnTo>
                  <a:pt x="68" y="314"/>
                </a:lnTo>
                <a:lnTo>
                  <a:pt x="111" y="194"/>
                </a:lnTo>
                <a:lnTo>
                  <a:pt x="0" y="120"/>
                </a:lnTo>
                <a:close/>
              </a:path>
            </a:pathLst>
          </a:custGeom>
          <a:solidFill>
            <a:srgbClr val="7030A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8" name="path"/>
          <p:cNvSpPr/>
          <p:nvPr/>
        </p:nvSpPr>
        <p:spPr>
          <a:xfrm>
            <a:off x="1432432" y="4163441"/>
            <a:ext cx="4693920" cy="167513"/>
          </a:xfrm>
          <a:custGeom>
            <a:avLst/>
            <a:gdLst/>
            <a:ahLst/>
            <a:cxnLst/>
            <a:rect l="0" t="0" r="0" b="0"/>
            <a:pathLst>
              <a:path w="7392" h="263">
                <a:moveTo>
                  <a:pt x="9" y="254"/>
                </a:moveTo>
                <a:lnTo>
                  <a:pt x="908" y="160"/>
                </a:lnTo>
                <a:lnTo>
                  <a:pt x="7382" y="9"/>
                </a:lnTo>
              </a:path>
            </a:pathLst>
          </a:custGeom>
          <a:noFill/>
          <a:ln w="12192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50" name="table 250"/>
          <p:cNvGraphicFramePr>
            <a:graphicFrameLocks noGrp="1"/>
          </p:cNvGraphicFramePr>
          <p:nvPr/>
        </p:nvGraphicFramePr>
        <p:xfrm>
          <a:off x="10195560" y="2022347"/>
          <a:ext cx="1381759" cy="418465"/>
        </p:xfrm>
        <a:graphic>
          <a:graphicData uri="http://schemas.openxmlformats.org/drawingml/2006/table">
            <a:tbl>
              <a:tblPr>
                <a:solidFill>
                  <a:srgbClr val="4F81BD"/>
                </a:solidFill>
              </a:tblPr>
              <a:tblGrid>
                <a:gridCol w="1381759"/>
              </a:tblGrid>
              <a:tr h="4184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600" dirty="0"/>
                    </a:p>
                    <a:p>
                      <a:pPr marL="46418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北投岭上</a:t>
                      </a:r>
                      <a:endParaRPr lang="en-US" altLang="en-US" sz="900" dirty="0"/>
                    </a:p>
                    <a:p>
                      <a:pPr marL="146050" algn="l" rtl="0" eaLnBrk="0">
                        <a:lnSpc>
                          <a:spcPct val="97000"/>
                        </a:lnSpc>
                        <a:spcBef>
                          <a:spcPts val="35"/>
                        </a:spcBef>
                      </a:pPr>
                      <a:r>
                        <a:rPr sz="900" b="1" kern="0" spc="0" dirty="0">
                          <a:solidFill>
                            <a:srgbClr val="FFC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大平层15000-1</a:t>
                      </a:r>
                      <a:r>
                        <a:rPr sz="900" b="1" kern="0" spc="-10" dirty="0">
                          <a:solidFill>
                            <a:srgbClr val="FFC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7000</a:t>
                      </a:r>
                      <a:endParaRPr lang="en-US" altLang="en-US" sz="9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2" name="table 252"/>
          <p:cNvGraphicFramePr>
            <a:graphicFrameLocks noGrp="1"/>
          </p:cNvGraphicFramePr>
          <p:nvPr/>
        </p:nvGraphicFramePr>
        <p:xfrm>
          <a:off x="4837429" y="3422650"/>
          <a:ext cx="561340" cy="208279"/>
        </p:xfrm>
        <a:graphic>
          <a:graphicData uri="http://schemas.openxmlformats.org/drawingml/2006/table">
            <a:tbl>
              <a:tblPr>
                <a:solidFill>
                  <a:srgbClr val="FAC090"/>
                </a:solidFill>
              </a:tblPr>
              <a:tblGrid>
                <a:gridCol w="561340"/>
              </a:tblGrid>
              <a:tr h="2082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300" dirty="0"/>
                    </a:p>
                    <a:p>
                      <a:pPr marL="2476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ln w="29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建发新项目</a:t>
                      </a:r>
                      <a:endParaRPr lang="en-US" altLang="en-US" sz="8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</a:tbl>
          </a:graphicData>
        </a:graphic>
      </p:graphicFrame>
      <p:sp>
        <p:nvSpPr>
          <p:cNvPr id="254" name="path"/>
          <p:cNvSpPr/>
          <p:nvPr/>
        </p:nvSpPr>
        <p:spPr>
          <a:xfrm>
            <a:off x="1510156" y="3443604"/>
            <a:ext cx="3743452" cy="115189"/>
          </a:xfrm>
          <a:custGeom>
            <a:avLst/>
            <a:gdLst/>
            <a:ahLst/>
            <a:cxnLst/>
            <a:rect l="0" t="0" r="0" b="0"/>
            <a:pathLst>
              <a:path w="5895" h="181">
                <a:moveTo>
                  <a:pt x="9" y="102"/>
                </a:moveTo>
                <a:lnTo>
                  <a:pt x="908" y="9"/>
                </a:lnTo>
                <a:lnTo>
                  <a:pt x="5885" y="171"/>
                </a:lnTo>
              </a:path>
            </a:pathLst>
          </a:custGeom>
          <a:noFill/>
          <a:ln w="12192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56" name="table 256"/>
          <p:cNvGraphicFramePr>
            <a:graphicFrameLocks noGrp="1"/>
          </p:cNvGraphicFramePr>
          <p:nvPr/>
        </p:nvGraphicFramePr>
        <p:xfrm>
          <a:off x="7755890" y="5512308"/>
          <a:ext cx="1415414" cy="255904"/>
        </p:xfrm>
        <a:graphic>
          <a:graphicData uri="http://schemas.openxmlformats.org/drawingml/2006/table">
            <a:tbl>
              <a:tblPr/>
              <a:tblGrid>
                <a:gridCol w="508000"/>
                <a:gridCol w="907414"/>
              </a:tblGrid>
              <a:tr h="2559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500" dirty="0"/>
                    </a:p>
                    <a:p>
                      <a:pPr marL="26035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ln w="29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万丰江境</a:t>
                      </a:r>
                      <a:endParaRPr lang="en-US" altLang="en-US" sz="8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/>
                    </a:p>
                    <a:p>
                      <a:pPr marL="137795" algn="l" rtl="0" eaLnBrk="0">
                        <a:lnSpc>
                          <a:spcPts val="112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ln w="3614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凤溪紫来湾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</a:tbl>
          </a:graphicData>
        </a:graphic>
      </p:graphicFrame>
      <p:sp>
        <p:nvSpPr>
          <p:cNvPr id="258" name="rect"/>
          <p:cNvSpPr/>
          <p:nvPr/>
        </p:nvSpPr>
        <p:spPr>
          <a:xfrm>
            <a:off x="1795272" y="4440935"/>
            <a:ext cx="787907" cy="214883"/>
          </a:xfrm>
          <a:prstGeom prst="rect">
            <a:avLst/>
          </a:prstGeom>
          <a:solidFill>
            <a:srgbClr val="7030A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66" name="table 266"/>
          <p:cNvGraphicFramePr>
            <a:graphicFrameLocks noGrp="1"/>
          </p:cNvGraphicFramePr>
          <p:nvPr/>
        </p:nvGraphicFramePr>
        <p:xfrm>
          <a:off x="7047230" y="2630805"/>
          <a:ext cx="720725" cy="200025"/>
        </p:xfrm>
        <a:graphic>
          <a:graphicData uri="http://schemas.openxmlformats.org/drawingml/2006/table">
            <a:tbl>
              <a:tblPr>
                <a:solidFill>
                  <a:srgbClr val="7030A0"/>
                </a:solidFill>
              </a:tblPr>
              <a:tblGrid>
                <a:gridCol w="720725"/>
              </a:tblGrid>
              <a:tr h="2000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300" dirty="0"/>
                    </a:p>
                    <a:p>
                      <a:pPr marL="2603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ln w="29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荣和城市之门</a:t>
                      </a:r>
                      <a:endParaRPr lang="en-US" altLang="en-US" sz="8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8" name="table 268"/>
          <p:cNvGraphicFramePr>
            <a:graphicFrameLocks noGrp="1"/>
          </p:cNvGraphicFramePr>
          <p:nvPr/>
        </p:nvGraphicFramePr>
        <p:xfrm>
          <a:off x="5550534" y="2757805"/>
          <a:ext cx="720725" cy="200025"/>
        </p:xfrm>
        <a:graphic>
          <a:graphicData uri="http://schemas.openxmlformats.org/drawingml/2006/table">
            <a:tbl>
              <a:tblPr>
                <a:solidFill>
                  <a:srgbClr val="7030A0"/>
                </a:solidFill>
              </a:tblPr>
              <a:tblGrid>
                <a:gridCol w="720725"/>
              </a:tblGrid>
              <a:tr h="2000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300" dirty="0"/>
                    </a:p>
                    <a:p>
                      <a:pPr marL="2603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ln w="29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荣和凤岭学府</a:t>
                      </a:r>
                      <a:endParaRPr lang="en-US" altLang="en-US" sz="8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0" name="table 270"/>
          <p:cNvGraphicFramePr>
            <a:graphicFrameLocks noGrp="1"/>
          </p:cNvGraphicFramePr>
          <p:nvPr/>
        </p:nvGraphicFramePr>
        <p:xfrm>
          <a:off x="6124575" y="3157220"/>
          <a:ext cx="561340" cy="208915"/>
        </p:xfrm>
        <a:graphic>
          <a:graphicData uri="http://schemas.openxmlformats.org/drawingml/2006/table">
            <a:tbl>
              <a:tblPr>
                <a:solidFill>
                  <a:srgbClr val="FAC090"/>
                </a:solidFill>
              </a:tblPr>
              <a:tblGrid>
                <a:gridCol w="561340"/>
              </a:tblGrid>
              <a:tr h="2089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300" dirty="0"/>
                    </a:p>
                    <a:p>
                      <a:pPr marL="2603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ln w="29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荣和拙政源</a:t>
                      </a:r>
                      <a:endParaRPr lang="en-US" altLang="en-US" sz="8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" name="table 272"/>
          <p:cNvGraphicFramePr>
            <a:graphicFrameLocks noGrp="1"/>
          </p:cNvGraphicFramePr>
          <p:nvPr/>
        </p:nvGraphicFramePr>
        <p:xfrm>
          <a:off x="7061200" y="5601970"/>
          <a:ext cx="581025" cy="200660"/>
        </p:xfrm>
        <a:graphic>
          <a:graphicData uri="http://schemas.openxmlformats.org/drawingml/2006/table">
            <a:tbl>
              <a:tblPr>
                <a:solidFill>
                  <a:srgbClr val="7030A0"/>
                </a:solidFill>
              </a:tblPr>
              <a:tblGrid>
                <a:gridCol w="581025"/>
              </a:tblGrid>
              <a:tr h="2006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300" dirty="0"/>
                    </a:p>
                    <a:p>
                      <a:pPr marL="2413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800" kern="0" spc="0" dirty="0">
                          <a:ln w="29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保利冠江墅</a:t>
                      </a:r>
                      <a:endParaRPr lang="en-US" altLang="en-US" sz="8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274" name="path"/>
          <p:cNvSpPr/>
          <p:nvPr/>
        </p:nvSpPr>
        <p:spPr>
          <a:xfrm>
            <a:off x="2695955" y="6338315"/>
            <a:ext cx="228600" cy="199644"/>
          </a:xfrm>
          <a:custGeom>
            <a:avLst/>
            <a:gdLst/>
            <a:ahLst/>
            <a:cxnLst/>
            <a:rect l="0" t="0" r="0" b="0"/>
            <a:pathLst>
              <a:path w="360" h="314">
                <a:moveTo>
                  <a:pt x="0" y="120"/>
                </a:moveTo>
                <a:lnTo>
                  <a:pt x="137" y="120"/>
                </a:lnTo>
                <a:lnTo>
                  <a:pt x="180" y="0"/>
                </a:lnTo>
                <a:lnTo>
                  <a:pt x="222" y="120"/>
                </a:lnTo>
                <a:lnTo>
                  <a:pt x="360" y="120"/>
                </a:lnTo>
                <a:lnTo>
                  <a:pt x="248" y="194"/>
                </a:lnTo>
                <a:lnTo>
                  <a:pt x="291" y="314"/>
                </a:lnTo>
                <a:lnTo>
                  <a:pt x="180" y="240"/>
                </a:lnTo>
                <a:lnTo>
                  <a:pt x="68" y="314"/>
                </a:lnTo>
                <a:lnTo>
                  <a:pt x="111" y="194"/>
                </a:lnTo>
                <a:lnTo>
                  <a:pt x="0" y="120"/>
                </a:lnTo>
                <a:close/>
              </a:path>
            </a:pathLst>
          </a:custGeom>
          <a:solidFill>
            <a:srgbClr val="7030A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76" name="table 276"/>
          <p:cNvGraphicFramePr>
            <a:graphicFrameLocks noGrp="1"/>
          </p:cNvGraphicFramePr>
          <p:nvPr/>
        </p:nvGraphicFramePr>
        <p:xfrm>
          <a:off x="2452370" y="6131559"/>
          <a:ext cx="581025" cy="200025"/>
        </p:xfrm>
        <a:graphic>
          <a:graphicData uri="http://schemas.openxmlformats.org/drawingml/2006/table">
            <a:tbl>
              <a:tblPr>
                <a:solidFill>
                  <a:srgbClr val="7030A0"/>
                </a:solidFill>
              </a:tblPr>
              <a:tblGrid>
                <a:gridCol w="581025"/>
              </a:tblGrid>
              <a:tr h="2000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300" dirty="0"/>
                    </a:p>
                    <a:p>
                      <a:pPr marL="23495" algn="l" rtl="0" eaLnBrk="0">
                        <a:lnSpc>
                          <a:spcPct val="96000"/>
                        </a:lnSpc>
                      </a:pPr>
                      <a:r>
                        <a:rPr sz="800" kern="0" spc="0" dirty="0">
                          <a:ln w="29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保利君悦湾</a:t>
                      </a:r>
                      <a:endParaRPr lang="en-US" altLang="en-US" sz="8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" name="table 278"/>
          <p:cNvGraphicFramePr>
            <a:graphicFrameLocks noGrp="1"/>
          </p:cNvGraphicFramePr>
          <p:nvPr/>
        </p:nvGraphicFramePr>
        <p:xfrm>
          <a:off x="7275830" y="3165475"/>
          <a:ext cx="492125" cy="200659"/>
        </p:xfrm>
        <a:graphic>
          <a:graphicData uri="http://schemas.openxmlformats.org/drawingml/2006/table">
            <a:tbl>
              <a:tblPr>
                <a:solidFill>
                  <a:srgbClr val="7030A0"/>
                </a:solidFill>
              </a:tblPr>
              <a:tblGrid>
                <a:gridCol w="492125"/>
              </a:tblGrid>
              <a:tr h="2006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300" dirty="0"/>
                    </a:p>
                    <a:p>
                      <a:pPr marL="2540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ln w="29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北投领上</a:t>
                      </a:r>
                      <a:endParaRPr lang="en-US" altLang="en-US" sz="8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pic>
        <p:nvPicPr>
          <p:cNvPr id="280" name="picture 2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85672" y="707136"/>
            <a:ext cx="11006328" cy="9143"/>
          </a:xfrm>
          <a:prstGeom prst="rect">
            <a:avLst/>
          </a:prstGeom>
        </p:spPr>
      </p:pic>
      <p:graphicFrame>
        <p:nvGraphicFramePr>
          <p:cNvPr id="282" name="table 282"/>
          <p:cNvGraphicFramePr>
            <a:graphicFrameLocks noGrp="1"/>
          </p:cNvGraphicFramePr>
          <p:nvPr/>
        </p:nvGraphicFramePr>
        <p:xfrm>
          <a:off x="3806190" y="3042285"/>
          <a:ext cx="469900" cy="179704"/>
        </p:xfrm>
        <a:graphic>
          <a:graphicData uri="http://schemas.openxmlformats.org/drawingml/2006/table">
            <a:tbl>
              <a:tblPr>
                <a:solidFill>
                  <a:srgbClr val="7030A0"/>
                </a:solidFill>
              </a:tblPr>
              <a:tblGrid>
                <a:gridCol w="469900"/>
              </a:tblGrid>
              <a:tr h="1797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200" dirty="0"/>
                    </a:p>
                    <a:p>
                      <a:pPr marL="24765" algn="l" rtl="0" eaLnBrk="0">
                        <a:lnSpc>
                          <a:spcPct val="95000"/>
                        </a:lnSpc>
                      </a:pPr>
                      <a:r>
                        <a:rPr sz="800" kern="0" spc="-10" dirty="0">
                          <a:ln w="29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建发养云</a:t>
                      </a:r>
                      <a:endParaRPr lang="en-US" altLang="en-US" sz="8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284" name="textbox 284"/>
          <p:cNvSpPr/>
          <p:nvPr/>
        </p:nvSpPr>
        <p:spPr>
          <a:xfrm>
            <a:off x="1782572" y="4485051"/>
            <a:ext cx="813435" cy="1416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  <a:tabLst>
                <a:tab pos="154305" algn="l"/>
              </a:tabLst>
            </a:pP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800" kern="0" spc="-10" dirty="0">
                <a:ln w="2917" cap="flat" cmpd="sng">
                  <a:solidFill>
                    <a:srgbClr val="FFFFFF">
                      <a:alpha val="100000"/>
                    </a:srgbClr>
                  </a:solidFill>
                  <a:prstDash val="solid"/>
                  <a:round/>
                </a:ln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华润中山府</a:t>
            </a:r>
            <a:r>
              <a:rPr sz="800" kern="0" spc="1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endParaRPr lang="en-US" altLang="en-US" sz="800" dirty="0"/>
          </a:p>
        </p:txBody>
      </p:sp>
      <p:sp>
        <p:nvSpPr>
          <p:cNvPr id="286" name="path"/>
          <p:cNvSpPr/>
          <p:nvPr/>
        </p:nvSpPr>
        <p:spPr>
          <a:xfrm>
            <a:off x="5629655" y="4454652"/>
            <a:ext cx="228600" cy="201167"/>
          </a:xfrm>
          <a:custGeom>
            <a:avLst/>
            <a:gdLst/>
            <a:ahLst/>
            <a:cxnLst/>
            <a:rect l="0" t="0" r="0" b="0"/>
            <a:pathLst>
              <a:path w="360" h="316">
                <a:moveTo>
                  <a:pt x="0" y="120"/>
                </a:moveTo>
                <a:lnTo>
                  <a:pt x="137" y="120"/>
                </a:lnTo>
                <a:lnTo>
                  <a:pt x="180" y="0"/>
                </a:lnTo>
                <a:lnTo>
                  <a:pt x="222" y="120"/>
                </a:lnTo>
                <a:lnTo>
                  <a:pt x="360" y="120"/>
                </a:lnTo>
                <a:lnTo>
                  <a:pt x="248" y="195"/>
                </a:lnTo>
                <a:lnTo>
                  <a:pt x="291" y="316"/>
                </a:lnTo>
                <a:lnTo>
                  <a:pt x="180" y="241"/>
                </a:lnTo>
                <a:lnTo>
                  <a:pt x="68" y="316"/>
                </a:lnTo>
                <a:lnTo>
                  <a:pt x="111" y="195"/>
                </a:lnTo>
                <a:lnTo>
                  <a:pt x="0" y="120"/>
                </a:lnTo>
                <a:close/>
              </a:path>
            </a:pathLst>
          </a:custGeom>
          <a:solidFill>
            <a:srgbClr val="7030A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88" name="table 288"/>
          <p:cNvGraphicFramePr>
            <a:graphicFrameLocks noGrp="1"/>
          </p:cNvGraphicFramePr>
          <p:nvPr/>
        </p:nvGraphicFramePr>
        <p:xfrm>
          <a:off x="5664200" y="4648834"/>
          <a:ext cx="378459" cy="179704"/>
        </p:xfrm>
        <a:graphic>
          <a:graphicData uri="http://schemas.openxmlformats.org/drawingml/2006/table">
            <a:tbl>
              <a:tblPr>
                <a:solidFill>
                  <a:srgbClr val="7030A0"/>
                </a:solidFill>
              </a:tblPr>
              <a:tblGrid>
                <a:gridCol w="378459"/>
              </a:tblGrid>
              <a:tr h="1797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200" dirty="0"/>
                    </a:p>
                    <a:p>
                      <a:pPr marL="2349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ln w="29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青山府</a:t>
                      </a:r>
                      <a:endParaRPr lang="en-US" altLang="en-US" sz="8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290" name="textbox 290"/>
          <p:cNvSpPr/>
          <p:nvPr/>
        </p:nvSpPr>
        <p:spPr>
          <a:xfrm>
            <a:off x="6145393" y="4050711"/>
            <a:ext cx="728344" cy="1422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800" kern="0" spc="-20" dirty="0">
                <a:ln w="2917" cap="flat" cmpd="sng">
                  <a:solidFill>
                    <a:srgbClr val="FFFFFF">
                      <a:alpha val="100000"/>
                    </a:srgbClr>
                  </a:solidFill>
                  <a:prstDash val="solid"/>
                  <a:round/>
                </a:ln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中海甲叁壹号院</a:t>
            </a:r>
            <a:endParaRPr lang="en-US" altLang="en-US" sz="800" dirty="0"/>
          </a:p>
        </p:txBody>
      </p:sp>
      <p:sp>
        <p:nvSpPr>
          <p:cNvPr id="292" name="path"/>
          <p:cNvSpPr/>
          <p:nvPr/>
        </p:nvSpPr>
        <p:spPr>
          <a:xfrm>
            <a:off x="4396740" y="2837688"/>
            <a:ext cx="228600" cy="199644"/>
          </a:xfrm>
          <a:custGeom>
            <a:avLst/>
            <a:gdLst/>
            <a:ahLst/>
            <a:cxnLst/>
            <a:rect l="0" t="0" r="0" b="0"/>
            <a:pathLst>
              <a:path w="360" h="314">
                <a:moveTo>
                  <a:pt x="0" y="120"/>
                </a:moveTo>
                <a:lnTo>
                  <a:pt x="137" y="120"/>
                </a:lnTo>
                <a:lnTo>
                  <a:pt x="180" y="0"/>
                </a:lnTo>
                <a:lnTo>
                  <a:pt x="222" y="120"/>
                </a:lnTo>
                <a:lnTo>
                  <a:pt x="360" y="120"/>
                </a:lnTo>
                <a:lnTo>
                  <a:pt x="248" y="194"/>
                </a:lnTo>
                <a:lnTo>
                  <a:pt x="291" y="314"/>
                </a:lnTo>
                <a:lnTo>
                  <a:pt x="180" y="240"/>
                </a:lnTo>
                <a:lnTo>
                  <a:pt x="68" y="314"/>
                </a:lnTo>
                <a:lnTo>
                  <a:pt x="111" y="194"/>
                </a:lnTo>
                <a:lnTo>
                  <a:pt x="0" y="120"/>
                </a:lnTo>
                <a:close/>
              </a:path>
            </a:pathLst>
          </a:custGeom>
          <a:solidFill>
            <a:srgbClr val="7030A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4" name="path"/>
          <p:cNvSpPr/>
          <p:nvPr/>
        </p:nvSpPr>
        <p:spPr>
          <a:xfrm>
            <a:off x="4843271" y="4533900"/>
            <a:ext cx="228600" cy="199644"/>
          </a:xfrm>
          <a:custGeom>
            <a:avLst/>
            <a:gdLst/>
            <a:ahLst/>
            <a:cxnLst/>
            <a:rect l="0" t="0" r="0" b="0"/>
            <a:pathLst>
              <a:path w="360" h="314">
                <a:moveTo>
                  <a:pt x="0" y="120"/>
                </a:moveTo>
                <a:lnTo>
                  <a:pt x="137" y="120"/>
                </a:lnTo>
                <a:lnTo>
                  <a:pt x="180" y="0"/>
                </a:lnTo>
                <a:lnTo>
                  <a:pt x="222" y="120"/>
                </a:lnTo>
                <a:lnTo>
                  <a:pt x="360" y="120"/>
                </a:lnTo>
                <a:lnTo>
                  <a:pt x="248" y="194"/>
                </a:lnTo>
                <a:lnTo>
                  <a:pt x="291" y="314"/>
                </a:lnTo>
                <a:lnTo>
                  <a:pt x="180" y="240"/>
                </a:lnTo>
                <a:lnTo>
                  <a:pt x="68" y="314"/>
                </a:lnTo>
                <a:lnTo>
                  <a:pt x="111" y="194"/>
                </a:lnTo>
                <a:lnTo>
                  <a:pt x="0" y="120"/>
                </a:lnTo>
                <a:close/>
              </a:path>
            </a:pathLst>
          </a:custGeom>
          <a:solidFill>
            <a:srgbClr val="C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6" name="path"/>
          <p:cNvSpPr/>
          <p:nvPr/>
        </p:nvSpPr>
        <p:spPr>
          <a:xfrm>
            <a:off x="3813048" y="3950208"/>
            <a:ext cx="228600" cy="199644"/>
          </a:xfrm>
          <a:custGeom>
            <a:avLst/>
            <a:gdLst/>
            <a:ahLst/>
            <a:cxnLst/>
            <a:rect l="0" t="0" r="0" b="0"/>
            <a:pathLst>
              <a:path w="360" h="314">
                <a:moveTo>
                  <a:pt x="0" y="120"/>
                </a:moveTo>
                <a:lnTo>
                  <a:pt x="137" y="120"/>
                </a:lnTo>
                <a:lnTo>
                  <a:pt x="180" y="0"/>
                </a:lnTo>
                <a:lnTo>
                  <a:pt x="222" y="120"/>
                </a:lnTo>
                <a:lnTo>
                  <a:pt x="360" y="120"/>
                </a:lnTo>
                <a:lnTo>
                  <a:pt x="248" y="194"/>
                </a:lnTo>
                <a:lnTo>
                  <a:pt x="291" y="314"/>
                </a:lnTo>
                <a:lnTo>
                  <a:pt x="180" y="240"/>
                </a:lnTo>
                <a:lnTo>
                  <a:pt x="68" y="314"/>
                </a:lnTo>
                <a:lnTo>
                  <a:pt x="111" y="194"/>
                </a:lnTo>
                <a:lnTo>
                  <a:pt x="0" y="120"/>
                </a:lnTo>
                <a:close/>
              </a:path>
            </a:pathLst>
          </a:custGeom>
          <a:solidFill>
            <a:srgbClr val="4BACC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8" name="textbox 298"/>
          <p:cNvSpPr/>
          <p:nvPr/>
        </p:nvSpPr>
        <p:spPr>
          <a:xfrm>
            <a:off x="6621462" y="3608116"/>
            <a:ext cx="429259" cy="1416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800" kern="0" spc="-10" dirty="0">
                <a:ln w="2917" cap="flat" cmpd="sng">
                  <a:solidFill>
                    <a:srgbClr val="FFFFFF">
                      <a:alpha val="100000"/>
                    </a:srgbClr>
                  </a:solidFill>
                  <a:prstDash val="solid"/>
                  <a:round/>
                </a:ln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东方尊府</a:t>
            </a:r>
            <a:endParaRPr lang="en-US" altLang="en-US" sz="800" dirty="0"/>
          </a:p>
        </p:txBody>
      </p:sp>
      <p:sp>
        <p:nvSpPr>
          <p:cNvPr id="300" name="rect"/>
          <p:cNvSpPr/>
          <p:nvPr/>
        </p:nvSpPr>
        <p:spPr>
          <a:xfrm>
            <a:off x="10062971" y="4575047"/>
            <a:ext cx="1402080" cy="12191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rect"/>
          <p:cNvSpPr/>
          <p:nvPr/>
        </p:nvSpPr>
        <p:spPr>
          <a:xfrm>
            <a:off x="1185672" y="707136"/>
            <a:ext cx="11006328" cy="9143"/>
          </a:xfrm>
          <a:prstGeom prst="rect">
            <a:avLst/>
          </a:prstGeom>
          <a:solidFill>
            <a:srgbClr val="FCD5B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04" name="table 304"/>
          <p:cNvGraphicFramePr>
            <a:graphicFrameLocks noGrp="1"/>
          </p:cNvGraphicFramePr>
          <p:nvPr/>
        </p:nvGraphicFramePr>
        <p:xfrm>
          <a:off x="5085587" y="678166"/>
          <a:ext cx="6948801" cy="6172178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</a:tblPr>
              <a:tblGrid>
                <a:gridCol w="296544"/>
                <a:gridCol w="564515"/>
                <a:gridCol w="478155"/>
                <a:gridCol w="892810"/>
                <a:gridCol w="492759"/>
                <a:gridCol w="864235"/>
                <a:gridCol w="985519"/>
                <a:gridCol w="885189"/>
                <a:gridCol w="1489075"/>
              </a:tblGrid>
              <a:tr h="2178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989">
                <a:tc rowSpan="9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marL="109220" algn="l" rtl="0" eaLnBrk="0">
                        <a:lnSpc>
                          <a:spcPts val="350"/>
                        </a:lnSpc>
                        <a:spcBef>
                          <a:spcPts val="5"/>
                        </a:spcBef>
                      </a:pPr>
                      <a:r>
                        <a:rPr sz="500" b="1" kern="0" spc="19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marL="97155" algn="l" rtl="0" eaLnBrk="0">
                        <a:lnSpc>
                          <a:spcPts val="630"/>
                        </a:lnSpc>
                        <a:spcBef>
                          <a:spcPts val="5"/>
                        </a:spcBef>
                      </a:pPr>
                      <a:r>
                        <a:rPr sz="500" b="1" kern="0" spc="22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销售收入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marL="146685" algn="l" rtl="0" eaLnBrk="0">
                        <a:lnSpc>
                          <a:spcPts val="630"/>
                        </a:lnSpc>
                        <a:spcBef>
                          <a:spcPts val="0"/>
                        </a:spcBef>
                      </a:pPr>
                      <a:r>
                        <a:rPr sz="500" b="1" kern="0" spc="22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住宅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300" dirty="0"/>
                    </a:p>
                    <a:p>
                      <a:pPr marL="48260" algn="l" rtl="0" eaLnBrk="0">
                        <a:lnSpc>
                          <a:spcPts val="630"/>
                        </a:lnSpc>
                        <a:spcBef>
                          <a:spcPts val="5"/>
                        </a:spcBef>
                      </a:pPr>
                      <a:r>
                        <a:rPr sz="500" b="1" kern="0" spc="21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多层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300" dirty="0"/>
                    </a:p>
                    <a:p>
                      <a:pPr marL="48260" algn="l" rtl="0" eaLnBrk="0">
                        <a:lnSpc>
                          <a:spcPts val="630"/>
                        </a:lnSpc>
                        <a:spcBef>
                          <a:spcPts val="5"/>
                        </a:spcBef>
                      </a:pPr>
                      <a:r>
                        <a:rPr sz="500" b="1" kern="0" spc="21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平米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200" dirty="0"/>
                    </a:p>
                    <a:p>
                      <a:pPr marL="45275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kern="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8,000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200" dirty="0"/>
                    </a:p>
                    <a:p>
                      <a:pPr marL="49847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kern="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30,000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200" dirty="0"/>
                    </a:p>
                    <a:p>
                      <a:pPr marL="39687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kern="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24,000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300" dirty="0"/>
                    </a:p>
                    <a:p>
                      <a:pPr marL="522605" algn="l" rtl="0" eaLnBrk="0">
                        <a:lnSpc>
                          <a:spcPts val="630"/>
                        </a:lnSpc>
                        <a:spcBef>
                          <a:spcPts val="5"/>
                        </a:spcBef>
                      </a:pPr>
                      <a:r>
                        <a:rPr sz="500" kern="0" spc="17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9#均价3万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33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300" dirty="0"/>
                    </a:p>
                    <a:p>
                      <a:pPr marL="47625" algn="l" rtl="0" eaLnBrk="0">
                        <a:lnSpc>
                          <a:spcPts val="630"/>
                        </a:lnSpc>
                        <a:spcBef>
                          <a:spcPts val="5"/>
                        </a:spcBef>
                      </a:pPr>
                      <a:r>
                        <a:rPr sz="500" b="1" kern="0" spc="22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小高层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300" dirty="0"/>
                    </a:p>
                    <a:p>
                      <a:pPr marL="48260" algn="l" rtl="0" eaLnBrk="0">
                        <a:lnSpc>
                          <a:spcPts val="630"/>
                        </a:lnSpc>
                        <a:spcBef>
                          <a:spcPts val="5"/>
                        </a:spcBef>
                      </a:pPr>
                      <a:r>
                        <a:rPr sz="500" b="1" kern="0" spc="21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平米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</a:pPr>
                      <a:endParaRPr lang="en-US" altLang="en-US" sz="200" dirty="0"/>
                    </a:p>
                    <a:p>
                      <a:pPr marL="37909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kern="0" spc="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55,760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</a:pPr>
                      <a:endParaRPr lang="en-US" altLang="en-US" sz="200" dirty="0"/>
                    </a:p>
                    <a:p>
                      <a:pPr marL="4965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kern="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22,000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</a:pPr>
                      <a:endParaRPr lang="en-US" altLang="en-US" sz="200" dirty="0"/>
                    </a:p>
                    <a:p>
                      <a:pPr marL="32448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kern="0" spc="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122,672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300" dirty="0"/>
                    </a:p>
                    <a:p>
                      <a:pPr marL="433070" algn="l" rtl="0" eaLnBrk="0">
                        <a:lnSpc>
                          <a:spcPts val="630"/>
                        </a:lnSpc>
                        <a:spcBef>
                          <a:spcPts val="5"/>
                        </a:spcBef>
                      </a:pPr>
                      <a:r>
                        <a:rPr sz="500" kern="0" spc="15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5-8#均价2.2万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400" dirty="0"/>
                    </a:p>
                    <a:p>
                      <a:pPr marL="48260" algn="l" rtl="0" eaLnBrk="0">
                        <a:lnSpc>
                          <a:spcPts val="630"/>
                        </a:lnSpc>
                        <a:spcBef>
                          <a:spcPts val="5"/>
                        </a:spcBef>
                      </a:pPr>
                      <a:r>
                        <a:rPr sz="500" b="1" kern="0" spc="21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高层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400" dirty="0"/>
                    </a:p>
                    <a:p>
                      <a:pPr marL="48260" algn="l" rtl="0" eaLnBrk="0">
                        <a:lnSpc>
                          <a:spcPts val="630"/>
                        </a:lnSpc>
                        <a:spcBef>
                          <a:spcPts val="5"/>
                        </a:spcBef>
                      </a:pPr>
                      <a:r>
                        <a:rPr sz="500" b="1" kern="0" spc="21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平米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300" dirty="0"/>
                    </a:p>
                    <a:p>
                      <a:pPr marL="375285" algn="l" rtl="0" eaLnBrk="0">
                        <a:lnSpc>
                          <a:spcPct val="91000"/>
                        </a:lnSpc>
                      </a:pPr>
                      <a:r>
                        <a:rPr sz="800" kern="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63,710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300" dirty="0"/>
                    </a:p>
                    <a:p>
                      <a:pPr marL="502920" algn="l" rtl="0" eaLnBrk="0">
                        <a:lnSpc>
                          <a:spcPct val="91000"/>
                        </a:lnSpc>
                      </a:pPr>
                      <a:r>
                        <a:rPr sz="800" kern="0" spc="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17,293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300" dirty="0"/>
                    </a:p>
                    <a:p>
                      <a:pPr marL="324485" algn="l" rtl="0" eaLnBrk="0">
                        <a:lnSpc>
                          <a:spcPct val="91000"/>
                        </a:lnSpc>
                      </a:pPr>
                      <a:r>
                        <a:rPr sz="800" kern="0" spc="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110,173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400" dirty="0"/>
                    </a:p>
                    <a:p>
                      <a:pPr marL="77470" algn="l" rtl="0" eaLnBrk="0">
                        <a:lnSpc>
                          <a:spcPts val="630"/>
                        </a:lnSpc>
                        <a:spcBef>
                          <a:spcPts val="5"/>
                        </a:spcBef>
                      </a:pPr>
                      <a:r>
                        <a:rPr sz="500" kern="0" spc="16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1-2#均价1.6万；3-4#均价1</a:t>
                      </a:r>
                      <a:r>
                        <a:rPr sz="500" kern="0" spc="15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.8万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98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300" dirty="0"/>
                    </a:p>
                    <a:p>
                      <a:pPr marL="47625" algn="l" rtl="0" eaLnBrk="0">
                        <a:lnSpc>
                          <a:spcPts val="630"/>
                        </a:lnSpc>
                        <a:spcBef>
                          <a:spcPts val="0"/>
                        </a:spcBef>
                      </a:pPr>
                      <a:r>
                        <a:rPr sz="500" b="1" kern="0" spc="22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联排别墅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300" dirty="0"/>
                    </a:p>
                    <a:p>
                      <a:pPr marL="48260" algn="l" rtl="0" eaLnBrk="0">
                        <a:lnSpc>
                          <a:spcPts val="630"/>
                        </a:lnSpc>
                        <a:spcBef>
                          <a:spcPts val="0"/>
                        </a:spcBef>
                      </a:pPr>
                      <a:r>
                        <a:rPr sz="500" b="1" kern="0" spc="21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平米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200" dirty="0"/>
                    </a:p>
                    <a:p>
                      <a:pPr marL="38163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kern="0" spc="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14,100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200" dirty="0"/>
                    </a:p>
                    <a:p>
                      <a:pPr marL="49022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kern="0" spc="1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40,000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200" dirty="0"/>
                    </a:p>
                    <a:p>
                      <a:pPr marL="40068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kern="0" spc="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56,400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98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800" dirty="0"/>
                    </a:p>
                    <a:p>
                      <a:pPr marL="149225" algn="l" rtl="0" eaLnBrk="0">
                        <a:lnSpc>
                          <a:spcPts val="630"/>
                        </a:lnSpc>
                        <a:spcBef>
                          <a:spcPts val="5"/>
                        </a:spcBef>
                      </a:pPr>
                      <a:r>
                        <a:rPr sz="500" b="1" kern="0" spc="21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商业</a:t>
                      </a:r>
                      <a:endParaRPr lang="en-US" altLang="en-US" sz="500" dirty="0"/>
                    </a:p>
                    <a:p>
                      <a:pPr algn="l" rtl="0" eaLnBrk="0">
                        <a:lnSpc>
                          <a:spcPct val="17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" dirty="0"/>
                    </a:p>
                    <a:p>
                      <a:pPr marL="147955" algn="l" rtl="0" eaLnBrk="0">
                        <a:lnSpc>
                          <a:spcPts val="630"/>
                        </a:lnSpc>
                        <a:spcBef>
                          <a:spcPts val="0"/>
                        </a:spcBef>
                      </a:pPr>
                      <a:r>
                        <a:rPr sz="500" b="1" kern="0" spc="21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车位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300" dirty="0"/>
                    </a:p>
                    <a:p>
                      <a:pPr marL="49530" algn="l" rtl="0" eaLnBrk="0">
                        <a:lnSpc>
                          <a:spcPts val="630"/>
                        </a:lnSpc>
                        <a:spcBef>
                          <a:spcPts val="5"/>
                        </a:spcBef>
                      </a:pPr>
                      <a:r>
                        <a:rPr sz="500" b="1" kern="0" spc="21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商铺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300" dirty="0"/>
                    </a:p>
                    <a:p>
                      <a:pPr marL="48260" algn="l" rtl="0" eaLnBrk="0">
                        <a:lnSpc>
                          <a:spcPts val="630"/>
                        </a:lnSpc>
                        <a:spcBef>
                          <a:spcPts val="5"/>
                        </a:spcBef>
                      </a:pPr>
                      <a:r>
                        <a:rPr sz="500" b="1" kern="0" spc="21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平米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200" dirty="0"/>
                    </a:p>
                    <a:p>
                      <a:pPr marL="4470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kern="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4,974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200" dirty="0"/>
                    </a:p>
                    <a:p>
                      <a:pPr marL="4965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kern="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28,000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200" dirty="0"/>
                    </a:p>
                    <a:p>
                      <a:pPr marL="40322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kern="0" spc="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13,927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6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300" dirty="0"/>
                    </a:p>
                    <a:p>
                      <a:pPr marL="47625" algn="l" rtl="0" eaLnBrk="0">
                        <a:lnSpc>
                          <a:spcPts val="630"/>
                        </a:lnSpc>
                        <a:spcBef>
                          <a:spcPts val="0"/>
                        </a:spcBef>
                      </a:pPr>
                      <a:r>
                        <a:rPr sz="500" b="1" kern="0" spc="22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星级酒店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300" dirty="0"/>
                    </a:p>
                    <a:p>
                      <a:pPr marL="48260" algn="l" rtl="0" eaLnBrk="0">
                        <a:lnSpc>
                          <a:spcPts val="630"/>
                        </a:lnSpc>
                        <a:spcBef>
                          <a:spcPts val="0"/>
                        </a:spcBef>
                      </a:pPr>
                      <a:r>
                        <a:rPr sz="500" b="1" kern="0" spc="21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平米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200" dirty="0"/>
                    </a:p>
                    <a:p>
                      <a:pPr marL="452755" algn="l" rtl="0" eaLnBrk="0">
                        <a:lnSpc>
                          <a:spcPct val="91000"/>
                        </a:lnSpc>
                      </a:pPr>
                      <a:r>
                        <a:rPr sz="800" kern="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8,182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200" dirty="0"/>
                    </a:p>
                    <a:p>
                      <a:pPr marL="502920" algn="l" rtl="0" eaLnBrk="0">
                        <a:lnSpc>
                          <a:spcPct val="91000"/>
                        </a:lnSpc>
                      </a:pPr>
                      <a:r>
                        <a:rPr sz="800" kern="0" spc="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15,000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200" dirty="0"/>
                    </a:p>
                    <a:p>
                      <a:pPr marL="403225" algn="l" rtl="0" eaLnBrk="0">
                        <a:lnSpc>
                          <a:spcPct val="91000"/>
                        </a:lnSpc>
                      </a:pPr>
                      <a:r>
                        <a:rPr sz="800" kern="0" spc="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12,273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300" dirty="0"/>
                    </a:p>
                    <a:p>
                      <a:pPr marL="512445" algn="l" rtl="0" eaLnBrk="0">
                        <a:lnSpc>
                          <a:spcPts val="630"/>
                        </a:lnSpc>
                        <a:spcBef>
                          <a:spcPts val="0"/>
                        </a:spcBef>
                      </a:pPr>
                      <a:r>
                        <a:rPr sz="500" kern="0" spc="2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按打包销售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17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300" dirty="0"/>
                    </a:p>
                    <a:p>
                      <a:pPr marL="46990" algn="l" rtl="0" eaLnBrk="0">
                        <a:lnSpc>
                          <a:spcPts val="630"/>
                        </a:lnSpc>
                      </a:pPr>
                      <a:r>
                        <a:rPr sz="500" b="1" kern="0" spc="22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非人防车位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300" dirty="0"/>
                    </a:p>
                    <a:p>
                      <a:pPr marL="47625" algn="l" rtl="0" eaLnBrk="0">
                        <a:lnSpc>
                          <a:spcPts val="630"/>
                        </a:lnSpc>
                      </a:pPr>
                      <a:r>
                        <a:rPr sz="500" b="1" kern="0" spc="20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个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300" dirty="0"/>
                    </a:p>
                    <a:p>
                      <a:pPr marL="46037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kern="0" spc="10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1,444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300" dirty="0"/>
                    </a:p>
                    <a:p>
                      <a:pPr marL="41846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kern="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239,162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300" dirty="0"/>
                    </a:p>
                    <a:p>
                      <a:pPr marL="39814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kern="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34,535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33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300" dirty="0"/>
                    </a:p>
                    <a:p>
                      <a:pPr marL="47625" algn="l" rtl="0" eaLnBrk="0">
                        <a:lnSpc>
                          <a:spcPts val="630"/>
                        </a:lnSpc>
                        <a:spcBef>
                          <a:spcPts val="5"/>
                        </a:spcBef>
                      </a:pPr>
                      <a:r>
                        <a:rPr sz="500" b="1" kern="0" spc="22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人防车位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300" dirty="0"/>
                    </a:p>
                    <a:p>
                      <a:pPr marL="47625" algn="l" rtl="0" eaLnBrk="0">
                        <a:lnSpc>
                          <a:spcPts val="630"/>
                        </a:lnSpc>
                        <a:spcBef>
                          <a:spcPts val="5"/>
                        </a:spcBef>
                      </a:pPr>
                      <a:r>
                        <a:rPr sz="500" b="1" kern="0" spc="20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个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</a:pPr>
                      <a:endParaRPr lang="en-US" altLang="en-US" sz="200" dirty="0"/>
                    </a:p>
                    <a:p>
                      <a:pPr marL="56832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800" kern="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208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</a:pPr>
                      <a:endParaRPr lang="en-US" altLang="en-US" sz="200" dirty="0"/>
                    </a:p>
                    <a:p>
                      <a:pPr marL="42418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kern="0" spc="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150,000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</a:pPr>
                      <a:endParaRPr lang="en-US" altLang="en-US" sz="200" dirty="0"/>
                    </a:p>
                    <a:p>
                      <a:pPr marL="47688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kern="0" spc="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3,120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98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</a:pPr>
                      <a:endParaRPr lang="en-US" altLang="en-US" sz="200" dirty="0"/>
                    </a:p>
                    <a:p>
                      <a:pPr marL="596900" algn="l" rtl="0" eaLnBrk="0">
                        <a:lnSpc>
                          <a:spcPts val="630"/>
                        </a:lnSpc>
                        <a:spcBef>
                          <a:spcPts val="0"/>
                        </a:spcBef>
                      </a:pPr>
                      <a:r>
                        <a:rPr sz="500" b="1" kern="0" spc="22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合计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200" dirty="0"/>
                    </a:p>
                    <a:p>
                      <a:pPr marL="27813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b="1" kern="0" spc="14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377,101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9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300" dirty="0"/>
                    </a:p>
                    <a:p>
                      <a:pPr marL="547370" algn="l" rtl="0" eaLnBrk="0">
                        <a:lnSpc>
                          <a:spcPts val="630"/>
                        </a:lnSpc>
                      </a:pPr>
                      <a:r>
                        <a:rPr sz="500" b="1" kern="0" spc="22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增值税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300" dirty="0"/>
                    </a:p>
                    <a:p>
                      <a:pPr marL="47625" algn="l" rtl="0" eaLnBrk="0">
                        <a:lnSpc>
                          <a:spcPts val="630"/>
                        </a:lnSpc>
                        <a:spcBef>
                          <a:spcPts val="5"/>
                        </a:spcBef>
                      </a:pPr>
                      <a:r>
                        <a:rPr sz="500" b="1" kern="0" spc="21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万元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200" dirty="0"/>
                    </a:p>
                    <a:p>
                      <a:pPr marL="36004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b="1" kern="0" spc="14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23,208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989"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1000" dirty="0"/>
                    </a:p>
                    <a:p>
                      <a:pPr marL="109855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500" b="1" kern="0" spc="19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二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algn="l" rtl="0" eaLnBrk="0">
                        <a:lnSpc>
                          <a:spcPts val="630"/>
                        </a:lnSpc>
                      </a:pPr>
                      <a:r>
                        <a:rPr sz="500" b="1" kern="0" spc="17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销售税金及附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300" dirty="0"/>
                    </a:p>
                    <a:p>
                      <a:pPr marL="546735" algn="l" rtl="0" eaLnBrk="0">
                        <a:lnSpc>
                          <a:spcPts val="630"/>
                        </a:lnSpc>
                        <a:spcBef>
                          <a:spcPts val="0"/>
                        </a:spcBef>
                      </a:pPr>
                      <a:r>
                        <a:rPr sz="500" b="1" kern="0" spc="22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城建税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300" dirty="0"/>
                    </a:p>
                    <a:p>
                      <a:pPr marL="47625" algn="l" rtl="0" eaLnBrk="0">
                        <a:lnSpc>
                          <a:spcPts val="630"/>
                        </a:lnSpc>
                        <a:spcBef>
                          <a:spcPts val="5"/>
                        </a:spcBef>
                      </a:pPr>
                      <a:r>
                        <a:rPr sz="500" b="1" kern="0" spc="21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万元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200" dirty="0"/>
                    </a:p>
                    <a:p>
                      <a:pPr marL="375285" algn="l" rtl="0" eaLnBrk="0">
                        <a:lnSpc>
                          <a:spcPct val="91000"/>
                        </a:lnSpc>
                      </a:pPr>
                      <a:r>
                        <a:rPr sz="800" kern="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23,208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200" dirty="0"/>
                    </a:p>
                    <a:p>
                      <a:pPr marL="76771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800" kern="0" spc="15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7%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200" dirty="0"/>
                    </a:p>
                    <a:p>
                      <a:pPr marL="481965" algn="l" rtl="0" eaLnBrk="0">
                        <a:lnSpc>
                          <a:spcPct val="91000"/>
                        </a:lnSpc>
                      </a:pPr>
                      <a:r>
                        <a:rPr sz="800" kern="0" spc="10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1,625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98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300" dirty="0"/>
                    </a:p>
                    <a:p>
                      <a:pPr marL="454660" algn="l" rtl="0" eaLnBrk="0">
                        <a:lnSpc>
                          <a:spcPts val="630"/>
                        </a:lnSpc>
                        <a:spcBef>
                          <a:spcPts val="5"/>
                        </a:spcBef>
                      </a:pPr>
                      <a:r>
                        <a:rPr sz="500" b="1" kern="0" spc="22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教育附加税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300" dirty="0"/>
                    </a:p>
                    <a:p>
                      <a:pPr marL="47625" algn="l" rtl="0" eaLnBrk="0">
                        <a:lnSpc>
                          <a:spcPts val="630"/>
                        </a:lnSpc>
                        <a:spcBef>
                          <a:spcPts val="0"/>
                        </a:spcBef>
                      </a:pPr>
                      <a:r>
                        <a:rPr sz="500" b="1" kern="0" spc="21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万元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200" dirty="0"/>
                    </a:p>
                    <a:p>
                      <a:pPr marL="37528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kern="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23,208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200" dirty="0"/>
                    </a:p>
                    <a:p>
                      <a:pPr marL="76962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800" kern="0" spc="1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3%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200" dirty="0"/>
                    </a:p>
                    <a:p>
                      <a:pPr marL="58991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800" kern="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696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98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300" dirty="0"/>
                    </a:p>
                    <a:p>
                      <a:pPr marL="361315" algn="l" rtl="0" eaLnBrk="0">
                        <a:lnSpc>
                          <a:spcPts val="630"/>
                        </a:lnSpc>
                        <a:spcBef>
                          <a:spcPts val="0"/>
                        </a:spcBef>
                      </a:pPr>
                      <a:r>
                        <a:rPr sz="500" b="1" kern="0" spc="22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地方教育附加税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300" dirty="0"/>
                    </a:p>
                    <a:p>
                      <a:pPr marL="47625" algn="l" rtl="0" eaLnBrk="0">
                        <a:lnSpc>
                          <a:spcPts val="630"/>
                        </a:lnSpc>
                        <a:spcBef>
                          <a:spcPts val="5"/>
                        </a:spcBef>
                      </a:pPr>
                      <a:r>
                        <a:rPr sz="500" b="1" kern="0" spc="21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万元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200" dirty="0"/>
                    </a:p>
                    <a:p>
                      <a:pPr marL="37528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kern="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23,208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200" dirty="0"/>
                    </a:p>
                    <a:p>
                      <a:pPr marL="76835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800" kern="0" spc="15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2%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200" dirty="0"/>
                    </a:p>
                    <a:p>
                      <a:pPr marL="58293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800" kern="0" spc="1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464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98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300" dirty="0"/>
                    </a:p>
                    <a:p>
                      <a:pPr marL="83820" algn="l" rtl="0" eaLnBrk="0">
                        <a:lnSpc>
                          <a:spcPts val="630"/>
                        </a:lnSpc>
                        <a:spcBef>
                          <a:spcPts val="5"/>
                        </a:spcBef>
                      </a:pPr>
                      <a:r>
                        <a:rPr sz="500" b="1" kern="0" spc="23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土地使用税、印花税、</a:t>
                      </a:r>
                      <a:r>
                        <a:rPr sz="500" b="1" kern="0" spc="22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房产税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300" dirty="0"/>
                    </a:p>
                    <a:p>
                      <a:pPr marL="47625" algn="l" rtl="0" eaLnBrk="0">
                        <a:lnSpc>
                          <a:spcPts val="630"/>
                        </a:lnSpc>
                        <a:spcBef>
                          <a:spcPts val="0"/>
                        </a:spcBef>
                      </a:pPr>
                      <a:r>
                        <a:rPr sz="500" b="1" kern="0" spc="21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万元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200" dirty="0"/>
                    </a:p>
                    <a:p>
                      <a:pPr marL="58991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800" kern="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218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6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300" dirty="0"/>
                    </a:p>
                    <a:p>
                      <a:pPr marL="596900" algn="l" rtl="0" eaLnBrk="0">
                        <a:lnSpc>
                          <a:spcPts val="630"/>
                        </a:lnSpc>
                        <a:spcBef>
                          <a:spcPts val="0"/>
                        </a:spcBef>
                      </a:pPr>
                      <a:r>
                        <a:rPr sz="500" b="1" kern="0" spc="22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合计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300" dirty="0"/>
                    </a:p>
                    <a:p>
                      <a:pPr marL="47625" algn="l" rtl="0" eaLnBrk="0">
                        <a:lnSpc>
                          <a:spcPts val="630"/>
                        </a:lnSpc>
                        <a:spcBef>
                          <a:spcPts val="5"/>
                        </a:spcBef>
                      </a:pPr>
                      <a:r>
                        <a:rPr sz="500" b="1" kern="0" spc="21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万元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200" dirty="0"/>
                    </a:p>
                    <a:p>
                      <a:pPr marL="36004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b="1" kern="0" spc="14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26,210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989"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109220" algn="l" rtl="0" eaLnBrk="0">
                        <a:lnSpc>
                          <a:spcPct val="96000"/>
                        </a:lnSpc>
                      </a:pPr>
                      <a:r>
                        <a:rPr sz="500" b="1" kern="0" spc="19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三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98425" algn="l" rtl="0" eaLnBrk="0">
                        <a:lnSpc>
                          <a:spcPts val="630"/>
                        </a:lnSpc>
                      </a:pPr>
                      <a:r>
                        <a:rPr sz="500" b="1" kern="0" spc="22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土地成本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300" dirty="0"/>
                    </a:p>
                    <a:p>
                      <a:pPr marL="455295" algn="l" rtl="0" eaLnBrk="0">
                        <a:lnSpc>
                          <a:spcPts val="630"/>
                        </a:lnSpc>
                        <a:spcBef>
                          <a:spcPts val="0"/>
                        </a:spcBef>
                      </a:pPr>
                      <a:r>
                        <a:rPr sz="500" b="1" kern="0" spc="22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土地出让金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300" dirty="0"/>
                    </a:p>
                    <a:p>
                      <a:pPr marL="48260" algn="l" rtl="0" eaLnBrk="0">
                        <a:lnSpc>
                          <a:spcPts val="630"/>
                        </a:lnSpc>
                      </a:pPr>
                      <a:r>
                        <a:rPr sz="500" b="1" kern="0" spc="21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平米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200" dirty="0"/>
                    </a:p>
                    <a:p>
                      <a:pPr marL="30289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kern="0" spc="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162,437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200" dirty="0"/>
                    </a:p>
                    <a:p>
                      <a:pPr marL="69596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800" kern="0" spc="10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194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200" dirty="0"/>
                    </a:p>
                    <a:p>
                      <a:pPr marL="47688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kern="0" spc="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3,154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300" dirty="0"/>
                    </a:p>
                    <a:p>
                      <a:pPr marL="340995" algn="l" rtl="0" eaLnBrk="0">
                        <a:lnSpc>
                          <a:spcPts val="630"/>
                        </a:lnSpc>
                      </a:pPr>
                      <a:r>
                        <a:rPr sz="500" kern="0" spc="20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按评估地价30万/亩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98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300" dirty="0"/>
                    </a:p>
                    <a:p>
                      <a:pPr marL="597535" algn="l" rtl="0" eaLnBrk="0">
                        <a:lnSpc>
                          <a:spcPts val="630"/>
                        </a:lnSpc>
                        <a:spcBef>
                          <a:spcPts val="0"/>
                        </a:spcBef>
                      </a:pPr>
                      <a:r>
                        <a:rPr sz="500" b="1" kern="0" spc="21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契税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300" dirty="0"/>
                    </a:p>
                    <a:p>
                      <a:pPr marL="47625" algn="l" rtl="0" eaLnBrk="0">
                        <a:lnSpc>
                          <a:spcPts val="630"/>
                        </a:lnSpc>
                        <a:spcBef>
                          <a:spcPts val="0"/>
                        </a:spcBef>
                      </a:pPr>
                      <a:r>
                        <a:rPr sz="500" b="1" kern="0" spc="21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万元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200" dirty="0"/>
                    </a:p>
                    <a:p>
                      <a:pPr marL="45593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kern="0" spc="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3,154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200" dirty="0"/>
                    </a:p>
                    <a:p>
                      <a:pPr marL="57721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800" kern="0" spc="1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3.00%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200" dirty="0"/>
                    </a:p>
                    <a:p>
                      <a:pPr marL="66675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800" kern="0" spc="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95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98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300" dirty="0"/>
                    </a:p>
                    <a:p>
                      <a:pPr marL="455930" algn="l" rtl="0" eaLnBrk="0">
                        <a:lnSpc>
                          <a:spcPts val="630"/>
                        </a:lnSpc>
                        <a:spcBef>
                          <a:spcPts val="5"/>
                        </a:spcBef>
                      </a:pPr>
                      <a:r>
                        <a:rPr sz="500" b="1" kern="0" spc="22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市政配套费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300" dirty="0"/>
                    </a:p>
                    <a:p>
                      <a:pPr marL="47625" algn="l" rtl="0" eaLnBrk="0">
                        <a:lnSpc>
                          <a:spcPts val="630"/>
                        </a:lnSpc>
                        <a:spcBef>
                          <a:spcPts val="0"/>
                        </a:spcBef>
                      </a:pPr>
                      <a:r>
                        <a:rPr sz="500" b="1" kern="0" spc="21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万元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200" dirty="0"/>
                    </a:p>
                    <a:p>
                      <a:pPr marL="59309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800" kern="0" spc="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533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98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300" dirty="0"/>
                    </a:p>
                    <a:p>
                      <a:pPr marL="382905" algn="l" rtl="0" eaLnBrk="0">
                        <a:lnSpc>
                          <a:spcPts val="630"/>
                        </a:lnSpc>
                        <a:spcBef>
                          <a:spcPts val="0"/>
                        </a:spcBef>
                      </a:pPr>
                      <a:r>
                        <a:rPr sz="500" b="1" kern="0" spc="21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其他土地成本1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300" dirty="0"/>
                    </a:p>
                    <a:p>
                      <a:pPr marL="47625" algn="l" rtl="0" eaLnBrk="0">
                        <a:lnSpc>
                          <a:spcPts val="630"/>
                        </a:lnSpc>
                        <a:spcBef>
                          <a:spcPts val="0"/>
                        </a:spcBef>
                      </a:pPr>
                      <a:r>
                        <a:rPr sz="500" b="1" kern="0" spc="21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万元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200" dirty="0"/>
                    </a:p>
                    <a:p>
                      <a:pPr marL="66992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800" kern="0" spc="10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37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300" dirty="0"/>
                    </a:p>
                    <a:p>
                      <a:pPr marL="513080" algn="l" rtl="0" eaLnBrk="0">
                        <a:lnSpc>
                          <a:spcPts val="630"/>
                        </a:lnSpc>
                        <a:spcBef>
                          <a:spcPts val="0"/>
                        </a:spcBef>
                      </a:pPr>
                      <a:r>
                        <a:rPr sz="500" kern="0" spc="2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交易服务费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6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300" dirty="0"/>
                    </a:p>
                    <a:p>
                      <a:pPr marL="596900" algn="l" rtl="0" eaLnBrk="0">
                        <a:lnSpc>
                          <a:spcPts val="630"/>
                        </a:lnSpc>
                        <a:spcBef>
                          <a:spcPts val="5"/>
                        </a:spcBef>
                      </a:pPr>
                      <a:r>
                        <a:rPr sz="500" b="1" kern="0" spc="22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合计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200" dirty="0"/>
                    </a:p>
                    <a:p>
                      <a:pPr marL="44958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b="1" kern="0" spc="13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3,819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300" dirty="0"/>
                    </a:p>
                    <a:p>
                      <a:pPr marL="112395" algn="l" rtl="0" eaLnBrk="0">
                        <a:lnSpc>
                          <a:spcPts val="630"/>
                        </a:lnSpc>
                        <a:spcBef>
                          <a:spcPts val="0"/>
                        </a:spcBef>
                      </a:pPr>
                      <a:r>
                        <a:rPr sz="500" b="1" kern="0" spc="17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四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300" dirty="0"/>
                    </a:p>
                    <a:p>
                      <a:pPr marL="97155" algn="l" rtl="0" eaLnBrk="0">
                        <a:lnSpc>
                          <a:spcPts val="630"/>
                        </a:lnSpc>
                        <a:spcBef>
                          <a:spcPts val="0"/>
                        </a:spcBef>
                      </a:pPr>
                      <a:r>
                        <a:rPr sz="500" b="1" kern="0" spc="22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建设成本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200" dirty="0"/>
                    </a:p>
                    <a:p>
                      <a:pPr marL="504190" algn="l" rtl="0" eaLnBrk="0">
                        <a:lnSpc>
                          <a:spcPts val="630"/>
                        </a:lnSpc>
                      </a:pPr>
                      <a:r>
                        <a:rPr sz="500" b="1" kern="0" spc="22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建设成本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200" dirty="0"/>
                    </a:p>
                    <a:p>
                      <a:pPr marL="25336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b="1" kern="0" spc="14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237,004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200" dirty="0"/>
                    </a:p>
                    <a:p>
                      <a:pPr marL="54927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b="1" kern="0" spc="13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3,481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200" dirty="0"/>
                    </a:p>
                    <a:p>
                      <a:pPr marL="35877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b="1" kern="0" spc="14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82,498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989">
                <a:tc rowSpan="7"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1000" dirty="0"/>
                    </a:p>
                    <a:p>
                      <a:pPr marL="108585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500" b="1" kern="0" spc="20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五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1000" dirty="0"/>
                    </a:p>
                    <a:p>
                      <a:pPr marL="97155" algn="l" rtl="0" eaLnBrk="0">
                        <a:lnSpc>
                          <a:spcPts val="630"/>
                        </a:lnSpc>
                        <a:spcBef>
                          <a:spcPts val="5"/>
                        </a:spcBef>
                      </a:pPr>
                      <a:r>
                        <a:rPr sz="500" b="1" kern="0" spc="22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运营成本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300" dirty="0"/>
                    </a:p>
                    <a:p>
                      <a:pPr marL="504190" algn="l" rtl="0" eaLnBrk="0">
                        <a:lnSpc>
                          <a:spcPts val="630"/>
                        </a:lnSpc>
                        <a:spcBef>
                          <a:spcPts val="0"/>
                        </a:spcBef>
                      </a:pPr>
                      <a:r>
                        <a:rPr sz="500" b="1" kern="0" spc="22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管理费用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300" dirty="0"/>
                    </a:p>
                    <a:p>
                      <a:pPr marL="47625" algn="l" rtl="0" eaLnBrk="0">
                        <a:lnSpc>
                          <a:spcPts val="630"/>
                        </a:lnSpc>
                        <a:spcBef>
                          <a:spcPts val="5"/>
                        </a:spcBef>
                      </a:pPr>
                      <a:r>
                        <a:rPr sz="500" b="1" kern="0" spc="21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万元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200" dirty="0"/>
                    </a:p>
                    <a:p>
                      <a:pPr marL="298450" algn="l" rtl="0" eaLnBrk="0">
                        <a:lnSpc>
                          <a:spcPct val="91000"/>
                        </a:lnSpc>
                      </a:pPr>
                      <a:r>
                        <a:rPr sz="800" kern="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377,101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200" dirty="0"/>
                    </a:p>
                    <a:p>
                      <a:pPr marL="57912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800" kern="0" spc="1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5.00%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200" dirty="0"/>
                    </a:p>
                    <a:p>
                      <a:pPr marL="403225" algn="l" rtl="0" eaLnBrk="0">
                        <a:lnSpc>
                          <a:spcPct val="91000"/>
                        </a:lnSpc>
                      </a:pPr>
                      <a:r>
                        <a:rPr sz="800" kern="0" spc="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18,855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17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300" dirty="0"/>
                    </a:p>
                    <a:p>
                      <a:pPr marL="504190" algn="l" rtl="0" eaLnBrk="0">
                        <a:lnSpc>
                          <a:spcPts val="630"/>
                        </a:lnSpc>
                        <a:spcBef>
                          <a:spcPts val="0"/>
                        </a:spcBef>
                      </a:pPr>
                      <a:r>
                        <a:rPr sz="500" b="1" kern="0" spc="22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销售费用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300" dirty="0"/>
                    </a:p>
                    <a:p>
                      <a:pPr marL="47625" algn="l" rtl="0" eaLnBrk="0">
                        <a:lnSpc>
                          <a:spcPts val="630"/>
                        </a:lnSpc>
                        <a:spcBef>
                          <a:spcPts val="0"/>
                        </a:spcBef>
                      </a:pPr>
                      <a:r>
                        <a:rPr sz="500" b="1" kern="0" spc="21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万元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300" dirty="0"/>
                    </a:p>
                    <a:p>
                      <a:pPr marL="29845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kern="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377,101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300" dirty="0"/>
                    </a:p>
                    <a:p>
                      <a:pPr marL="56832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800" kern="0" spc="1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4.00%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300" dirty="0"/>
                    </a:p>
                    <a:p>
                      <a:pPr marL="40322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kern="0" spc="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15,084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98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300" dirty="0"/>
                    </a:p>
                    <a:p>
                      <a:pPr marL="504190" algn="l" rtl="0" eaLnBrk="0">
                        <a:lnSpc>
                          <a:spcPts val="630"/>
                        </a:lnSpc>
                      </a:pPr>
                      <a:r>
                        <a:rPr sz="500" b="1" kern="0" spc="22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财务费用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300" dirty="0"/>
                    </a:p>
                    <a:p>
                      <a:pPr marL="47625" algn="l" rtl="0" eaLnBrk="0">
                        <a:lnSpc>
                          <a:spcPts val="630"/>
                        </a:lnSpc>
                        <a:spcBef>
                          <a:spcPts val="5"/>
                        </a:spcBef>
                      </a:pPr>
                      <a:r>
                        <a:rPr sz="500" b="1" kern="0" spc="21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万元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200" dirty="0"/>
                    </a:p>
                    <a:p>
                      <a:pPr marL="37401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kern="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85,000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200" dirty="0"/>
                    </a:p>
                    <a:p>
                      <a:pPr marL="47434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kern="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9,813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17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</a:pPr>
                      <a:endParaRPr lang="en-US" altLang="en-US" sz="1000" dirty="0"/>
                    </a:p>
                    <a:p>
                      <a:pPr marL="11430" algn="l" rtl="0" eaLnBrk="0">
                        <a:lnSpc>
                          <a:spcPts val="630"/>
                        </a:lnSpc>
                        <a:spcBef>
                          <a:spcPts val="0"/>
                        </a:spcBef>
                      </a:pPr>
                      <a:r>
                        <a:rPr sz="500" b="1" kern="0" spc="22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资本化利息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300" dirty="0"/>
                    </a:p>
                    <a:p>
                      <a:pPr marL="47625" algn="l" rtl="0" eaLnBrk="0">
                        <a:lnSpc>
                          <a:spcPts val="630"/>
                        </a:lnSpc>
                        <a:spcBef>
                          <a:spcPts val="5"/>
                        </a:spcBef>
                      </a:pPr>
                      <a:r>
                        <a:rPr sz="500" b="1" kern="0" spc="22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其他借款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300" dirty="0"/>
                    </a:p>
                    <a:p>
                      <a:pPr marL="47625" algn="l" rtl="0" eaLnBrk="0">
                        <a:lnSpc>
                          <a:spcPts val="630"/>
                        </a:lnSpc>
                        <a:spcBef>
                          <a:spcPts val="5"/>
                        </a:spcBef>
                      </a:pPr>
                      <a:r>
                        <a:rPr sz="500" b="1" kern="0" spc="21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万元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300" dirty="0"/>
                    </a:p>
                    <a:p>
                      <a:pPr marL="375285" algn="l" rtl="0" eaLnBrk="0">
                        <a:lnSpc>
                          <a:spcPct val="91000"/>
                        </a:lnSpc>
                      </a:pPr>
                      <a:r>
                        <a:rPr sz="800" kern="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20,000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300" dirty="0"/>
                    </a:p>
                    <a:p>
                      <a:pPr marL="50292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800" kern="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12.00%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300" dirty="0"/>
                    </a:p>
                    <a:p>
                      <a:pPr marL="58801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800" kern="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800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300" dirty="0"/>
                    </a:p>
                    <a:p>
                      <a:pPr marL="662305" algn="l" rtl="0" eaLnBrk="0">
                        <a:lnSpc>
                          <a:spcPts val="630"/>
                        </a:lnSpc>
                        <a:spcBef>
                          <a:spcPts val="5"/>
                        </a:spcBef>
                      </a:pPr>
                      <a:r>
                        <a:rPr sz="500" kern="0" spc="2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暂估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8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200" dirty="0"/>
                    </a:p>
                    <a:p>
                      <a:pPr marL="47625" algn="l" rtl="0" eaLnBrk="0">
                        <a:lnSpc>
                          <a:spcPts val="630"/>
                        </a:lnSpc>
                        <a:spcBef>
                          <a:spcPts val="0"/>
                        </a:spcBef>
                      </a:pPr>
                      <a:r>
                        <a:rPr sz="500" b="1" kern="0" spc="22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银行开发贷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200" dirty="0"/>
                    </a:p>
                    <a:p>
                      <a:pPr marL="47625" algn="l" rtl="0" eaLnBrk="0">
                        <a:lnSpc>
                          <a:spcPts val="630"/>
                        </a:lnSpc>
                        <a:spcBef>
                          <a:spcPts val="0"/>
                        </a:spcBef>
                      </a:pPr>
                      <a:r>
                        <a:rPr sz="500" b="1" kern="0" spc="21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万元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200" dirty="0"/>
                    </a:p>
                    <a:p>
                      <a:pPr marL="377190" algn="l" rtl="0" eaLnBrk="0">
                        <a:lnSpc>
                          <a:spcPct val="91000"/>
                        </a:lnSpc>
                      </a:pPr>
                      <a:r>
                        <a:rPr sz="800" kern="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32,500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200" dirty="0"/>
                    </a:p>
                    <a:p>
                      <a:pPr marL="57404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800" kern="0" spc="1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8.00%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200" dirty="0"/>
                    </a:p>
                    <a:p>
                      <a:pPr marL="468630" algn="l" rtl="0" eaLnBrk="0">
                        <a:lnSpc>
                          <a:spcPct val="91000"/>
                        </a:lnSpc>
                      </a:pPr>
                      <a:r>
                        <a:rPr sz="800" kern="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4,615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800" dirty="0"/>
                    </a:p>
                    <a:p>
                      <a:pPr marL="662305" algn="l" rtl="0" eaLnBrk="0">
                        <a:lnSpc>
                          <a:spcPts val="630"/>
                        </a:lnSpc>
                        <a:spcBef>
                          <a:spcPts val="0"/>
                        </a:spcBef>
                      </a:pPr>
                      <a:r>
                        <a:rPr sz="500" kern="0" spc="2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暂估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6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300" dirty="0"/>
                    </a:p>
                    <a:p>
                      <a:pPr marL="47625" algn="l" rtl="0" eaLnBrk="0">
                        <a:lnSpc>
                          <a:spcPts val="630"/>
                        </a:lnSpc>
                        <a:spcBef>
                          <a:spcPts val="5"/>
                        </a:spcBef>
                      </a:pPr>
                      <a:r>
                        <a:rPr sz="500" b="1" kern="0" spc="22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银行开发贷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300" dirty="0"/>
                    </a:p>
                    <a:p>
                      <a:pPr marL="47625" algn="l" rtl="0" eaLnBrk="0">
                        <a:lnSpc>
                          <a:spcPts val="630"/>
                        </a:lnSpc>
                        <a:spcBef>
                          <a:spcPts val="5"/>
                        </a:spcBef>
                      </a:pPr>
                      <a:r>
                        <a:rPr sz="500" b="1" kern="0" spc="21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万元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200" dirty="0"/>
                    </a:p>
                    <a:p>
                      <a:pPr marL="37719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kern="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32,500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200" dirty="0"/>
                    </a:p>
                    <a:p>
                      <a:pPr marL="57404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800" kern="0" spc="1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8.00%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200" dirty="0"/>
                    </a:p>
                    <a:p>
                      <a:pPr marL="46863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kern="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4,398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5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200" dirty="0"/>
                    </a:p>
                    <a:p>
                      <a:pPr marL="596900" algn="l" rtl="0" eaLnBrk="0">
                        <a:lnSpc>
                          <a:spcPts val="630"/>
                        </a:lnSpc>
                        <a:spcBef>
                          <a:spcPts val="0"/>
                        </a:spcBef>
                      </a:pPr>
                      <a:r>
                        <a:rPr sz="500" b="1" kern="0" spc="22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合计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300" dirty="0"/>
                    </a:p>
                    <a:p>
                      <a:pPr marL="47625" algn="l" rtl="0" eaLnBrk="0">
                        <a:lnSpc>
                          <a:spcPts val="630"/>
                        </a:lnSpc>
                        <a:spcBef>
                          <a:spcPts val="0"/>
                        </a:spcBef>
                      </a:pPr>
                      <a:r>
                        <a:rPr sz="500" b="1" kern="0" spc="21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万元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200" dirty="0"/>
                    </a:p>
                    <a:p>
                      <a:pPr marL="35560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b="1" kern="0" spc="14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43,752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1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</a:pPr>
                      <a:endParaRPr lang="en-US" altLang="en-US" sz="200" dirty="0"/>
                    </a:p>
                    <a:p>
                      <a:pPr marL="107950" algn="l" rtl="0" eaLnBrk="0">
                        <a:lnSpc>
                          <a:spcPts val="630"/>
                        </a:lnSpc>
                      </a:pPr>
                      <a:r>
                        <a:rPr sz="500" b="1" kern="0" spc="20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六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200" dirty="0"/>
                    </a:p>
                    <a:p>
                      <a:pPr marL="741045" algn="l" rtl="0" eaLnBrk="0">
                        <a:lnSpc>
                          <a:spcPts val="630"/>
                        </a:lnSpc>
                        <a:spcBef>
                          <a:spcPts val="0"/>
                        </a:spcBef>
                      </a:pPr>
                      <a:r>
                        <a:rPr sz="500" b="1" kern="0" spc="22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土地增值税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</a:pPr>
                      <a:endParaRPr lang="en-US" altLang="en-US" sz="200" dirty="0"/>
                    </a:p>
                    <a:p>
                      <a:pPr marL="47625" algn="l" rtl="0" eaLnBrk="0">
                        <a:lnSpc>
                          <a:spcPts val="630"/>
                        </a:lnSpc>
                      </a:pPr>
                      <a:r>
                        <a:rPr sz="500" b="1" kern="0" spc="21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万元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140"/>
                        </a:lnSpc>
                      </a:pPr>
                      <a:endParaRPr lang="en-US" altLang="en-US" sz="9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140"/>
                        </a:lnSpc>
                      </a:pPr>
                      <a:endParaRPr lang="en-US" altLang="en-US" sz="9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2000"/>
                        </a:lnSpc>
                      </a:pPr>
                      <a:endParaRPr lang="en-US" altLang="en-US" sz="100" dirty="0"/>
                    </a:p>
                    <a:p>
                      <a:pPr marL="28003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b="1" kern="0" spc="14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111,619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140"/>
                        </a:lnSpc>
                      </a:pPr>
                      <a:endParaRPr lang="en-US" altLang="en-US" sz="9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9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300" dirty="0"/>
                    </a:p>
                    <a:p>
                      <a:pPr marL="108585" algn="l" rtl="0" eaLnBrk="0">
                        <a:lnSpc>
                          <a:spcPts val="630"/>
                        </a:lnSpc>
                        <a:spcBef>
                          <a:spcPts val="0"/>
                        </a:spcBef>
                      </a:pPr>
                      <a:r>
                        <a:rPr sz="500" b="1" kern="0" spc="20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七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300" dirty="0"/>
                    </a:p>
                    <a:p>
                      <a:pPr marL="554990" algn="l" rtl="0" eaLnBrk="0">
                        <a:lnSpc>
                          <a:spcPts val="630"/>
                        </a:lnSpc>
                        <a:spcBef>
                          <a:spcPts val="5"/>
                        </a:spcBef>
                      </a:pPr>
                      <a:r>
                        <a:rPr sz="500" b="1" kern="0" spc="22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开发总成本费用总计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300" dirty="0"/>
                    </a:p>
                    <a:p>
                      <a:pPr marL="47625" algn="l" rtl="0" eaLnBrk="0">
                        <a:lnSpc>
                          <a:spcPts val="630"/>
                        </a:lnSpc>
                        <a:spcBef>
                          <a:spcPts val="0"/>
                        </a:spcBef>
                      </a:pPr>
                      <a:r>
                        <a:rPr sz="500" b="1" kern="0" spc="21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万元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200" dirty="0"/>
                    </a:p>
                    <a:p>
                      <a:pPr marL="25336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b="1" kern="0" spc="14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237,004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200" dirty="0"/>
                    </a:p>
                    <a:p>
                      <a:pPr marL="55054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b="1" kern="0" spc="12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5,488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200" dirty="0"/>
                    </a:p>
                    <a:p>
                      <a:pPr marL="28003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b="1" kern="0" spc="14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130,070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300" dirty="0"/>
                    </a:p>
                    <a:p>
                      <a:pPr marL="107315" algn="l" rtl="0" eaLnBrk="0">
                        <a:lnSpc>
                          <a:spcPts val="630"/>
                        </a:lnSpc>
                        <a:spcBef>
                          <a:spcPts val="5"/>
                        </a:spcBef>
                      </a:pPr>
                      <a:r>
                        <a:rPr sz="500" b="1" kern="0" spc="21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八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300" dirty="0"/>
                    </a:p>
                    <a:p>
                      <a:pPr marL="690245" algn="l" rtl="0" eaLnBrk="0">
                        <a:lnSpc>
                          <a:spcPts val="630"/>
                        </a:lnSpc>
                        <a:spcBef>
                          <a:spcPts val="0"/>
                        </a:spcBef>
                      </a:pPr>
                      <a:r>
                        <a:rPr sz="500" b="1" kern="0" spc="22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税前利润总额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300" dirty="0"/>
                    </a:p>
                    <a:p>
                      <a:pPr marL="47625" algn="l" rtl="0" eaLnBrk="0">
                        <a:lnSpc>
                          <a:spcPts val="630"/>
                        </a:lnSpc>
                        <a:spcBef>
                          <a:spcPts val="5"/>
                        </a:spcBef>
                      </a:pPr>
                      <a:r>
                        <a:rPr sz="500" b="1" kern="0" spc="21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万元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200" dirty="0"/>
                    </a:p>
                    <a:p>
                      <a:pPr marL="28003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b="1" kern="0" spc="14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109,202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9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300" dirty="0"/>
                    </a:p>
                    <a:p>
                      <a:pPr marL="107950" algn="l" rtl="0" eaLnBrk="0">
                        <a:lnSpc>
                          <a:spcPts val="630"/>
                        </a:lnSpc>
                      </a:pPr>
                      <a:r>
                        <a:rPr sz="500" b="1" kern="0" spc="21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九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300" dirty="0"/>
                    </a:p>
                    <a:p>
                      <a:pPr marL="832485" algn="l" rtl="0" eaLnBrk="0">
                        <a:lnSpc>
                          <a:spcPts val="630"/>
                        </a:lnSpc>
                        <a:spcBef>
                          <a:spcPts val="0"/>
                        </a:spcBef>
                      </a:pPr>
                      <a:r>
                        <a:rPr sz="500" b="1" kern="0" spc="22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所得税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300" dirty="0"/>
                    </a:p>
                    <a:p>
                      <a:pPr marL="47625" algn="l" rtl="0" eaLnBrk="0">
                        <a:lnSpc>
                          <a:spcPts val="630"/>
                        </a:lnSpc>
                      </a:pPr>
                      <a:r>
                        <a:rPr sz="500" b="1" kern="0" spc="21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万元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200" dirty="0"/>
                    </a:p>
                    <a:p>
                      <a:pPr marL="25844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800" b="1" kern="0" spc="14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109,202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200" dirty="0"/>
                    </a:p>
                    <a:p>
                      <a:pPr marL="66738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800" b="1" kern="0" spc="17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25%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989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800" dirty="0"/>
                    </a:p>
                    <a:p>
                      <a:pPr marL="59055" algn="l" rtl="0" eaLnBrk="0">
                        <a:lnSpc>
                          <a:spcPts val="630"/>
                        </a:lnSpc>
                        <a:spcBef>
                          <a:spcPts val="0"/>
                        </a:spcBef>
                      </a:pPr>
                      <a:r>
                        <a:rPr sz="500" b="1" kern="0" spc="21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十二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800" dirty="0"/>
                    </a:p>
                    <a:p>
                      <a:pPr marL="97155" algn="l" rtl="0" eaLnBrk="0">
                        <a:lnSpc>
                          <a:spcPts val="630"/>
                        </a:lnSpc>
                        <a:spcBef>
                          <a:spcPts val="0"/>
                        </a:spcBef>
                      </a:pPr>
                      <a:r>
                        <a:rPr sz="500" b="1" kern="0" spc="22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核心指标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300" dirty="0"/>
                    </a:p>
                    <a:p>
                      <a:pPr marL="454025" algn="l" rtl="0" eaLnBrk="0">
                        <a:lnSpc>
                          <a:spcPts val="630"/>
                        </a:lnSpc>
                        <a:spcBef>
                          <a:spcPts val="5"/>
                        </a:spcBef>
                      </a:pPr>
                      <a:r>
                        <a:rPr sz="500" b="1" kern="0" spc="22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项目净利润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300" dirty="0"/>
                    </a:p>
                    <a:p>
                      <a:pPr marL="47625" algn="l" rtl="0" eaLnBrk="0">
                        <a:lnSpc>
                          <a:spcPts val="630"/>
                        </a:lnSpc>
                        <a:spcBef>
                          <a:spcPts val="0"/>
                        </a:spcBef>
                      </a:pPr>
                      <a:r>
                        <a:rPr sz="500" b="1" kern="0" spc="21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万元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16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300" dirty="0"/>
                    </a:p>
                    <a:p>
                      <a:pPr marL="318135" algn="l" rtl="0" eaLnBrk="0">
                        <a:lnSpc>
                          <a:spcPts val="630"/>
                        </a:lnSpc>
                        <a:spcBef>
                          <a:spcPts val="0"/>
                        </a:spcBef>
                      </a:pPr>
                      <a:r>
                        <a:rPr sz="500" b="1" kern="0" spc="22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项目销售净利润率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300" dirty="0"/>
                    </a:p>
                    <a:p>
                      <a:pPr marL="50165" algn="l" rtl="0" eaLnBrk="0">
                        <a:lnSpc>
                          <a:spcPts val="630"/>
                        </a:lnSpc>
                      </a:pPr>
                      <a:r>
                        <a:rPr sz="500" b="1" kern="0" spc="17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%</a:t>
                      </a:r>
                      <a:endParaRPr lang="en-US" altLang="en-US" sz="5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200" dirty="0"/>
                    </a:p>
                    <a:p>
                      <a:pPr marL="1124585" algn="l" rtl="0" eaLnBrk="0">
                        <a:lnSpc>
                          <a:spcPct val="90000"/>
                        </a:lnSpc>
                      </a:pPr>
                      <a:r>
                        <a:rPr sz="800" b="1" kern="0" spc="150" dirty="0">
                          <a:solidFill>
                            <a:srgbClr val="9933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23.67%</a:t>
                      </a:r>
                      <a:endParaRPr lang="en-US" altLang="en-US" sz="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6" name="table 3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7173208"/>
              </p:ext>
            </p:extLst>
          </p:nvPr>
        </p:nvGraphicFramePr>
        <p:xfrm>
          <a:off x="313944" y="842771"/>
          <a:ext cx="4097654" cy="5831840"/>
        </p:xfrm>
        <a:graphic>
          <a:graphicData uri="http://schemas.openxmlformats.org/drawingml/2006/table">
            <a:tbl>
              <a:tblPr/>
              <a:tblGrid>
                <a:gridCol w="4097654"/>
              </a:tblGrid>
              <a:tr h="58318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4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287020" algn="l" rtl="0" eaLnBrk="0">
                        <a:lnSpc>
                          <a:spcPct val="98000"/>
                        </a:lnSpc>
                      </a:pPr>
                      <a:r>
                        <a:rPr sz="1400" b="1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1、项目净利润：</a:t>
                      </a:r>
                      <a:endParaRPr lang="en-US" altLang="en-US" sz="1400" dirty="0"/>
                    </a:p>
                    <a:p>
                      <a:pPr marL="558800" indent="-280035" algn="l" rtl="0" eaLnBrk="0">
                        <a:lnSpc>
                          <a:spcPct val="124000"/>
                        </a:lnSpc>
                        <a:spcBef>
                          <a:spcPts val="87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 </a:t>
                      </a:r>
                      <a:r>
                        <a:rPr sz="14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不考虑税筹：</a:t>
                      </a:r>
                      <a:r>
                        <a:rPr sz="14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项目利润率23.67%，净利       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润8.19亿元，土增税11.16亿元；</a:t>
                      </a:r>
                      <a:endParaRPr lang="en-US" altLang="en-US" sz="1400" dirty="0"/>
                    </a:p>
                    <a:p>
                      <a:pPr marL="278765" algn="l" rtl="0" eaLnBrk="0">
                        <a:lnSpc>
                          <a:spcPct val="97000"/>
                        </a:lnSpc>
                        <a:spcBef>
                          <a:spcPts val="88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 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考虑税筹：</a:t>
                      </a:r>
                      <a:r>
                        <a:rPr sz="14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预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计净利润可达11亿元左右。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1000" dirty="0"/>
                    </a:p>
                    <a:p>
                      <a:pPr marL="279400" algn="l" rtl="0" eaLnBrk="0">
                        <a:lnSpc>
                          <a:spcPct val="97000"/>
                        </a:lnSpc>
                        <a:spcBef>
                          <a:spcPts val="420"/>
                        </a:spcBef>
                      </a:pPr>
                      <a:r>
                        <a:rPr sz="1400" b="1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2、项目现金流：</a:t>
                      </a:r>
                      <a:endParaRPr lang="en-US" altLang="en-US" sz="1400" dirty="0"/>
                    </a:p>
                    <a:p>
                      <a:pPr marL="558800" indent="-280035" algn="l" rtl="0" eaLnBrk="0">
                        <a:lnSpc>
                          <a:spcPct val="132000"/>
                        </a:lnSpc>
                        <a:spcBef>
                          <a:spcPts val="90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 </a:t>
                      </a:r>
                      <a:r>
                        <a:rPr sz="14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项目资金峰值：</a:t>
                      </a:r>
                      <a:r>
                        <a:rPr sz="14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项目开盘前，首笔股权收   </a:t>
                      </a: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400" kern="0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购款</a:t>
                      </a:r>
                      <a:r>
                        <a:rPr lang="en-US" sz="1400" kern="0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sz="1400" kern="0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亿元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+首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开前建安及费用支出约          </a:t>
                      </a:r>
                      <a:r>
                        <a:rPr lang="en-US" sz="1400" kern="0" spc="-3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0.8</a:t>
                      </a:r>
                      <a:r>
                        <a:rPr sz="1400" kern="0" spc="-3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亿元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b="1" kern="0" spc="-30" dirty="0" smtClean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项目资金峰值需</a:t>
                      </a:r>
                      <a:r>
                        <a:rPr sz="1400" b="1" kern="0" spc="-40" dirty="0" smtClean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求约</a:t>
                      </a:r>
                      <a:r>
                        <a:rPr lang="en-US" sz="1400" b="1" kern="0" spc="-40" dirty="0" smtClean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3.8</a:t>
                      </a:r>
                      <a:r>
                        <a:rPr sz="1400" b="1" kern="0" spc="-40" dirty="0" smtClean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亿元</a:t>
                      </a:r>
                      <a:r>
                        <a:rPr sz="1400" b="1" kern="0" spc="-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1000" dirty="0"/>
                    </a:p>
                    <a:p>
                      <a:pPr marL="569595" indent="-290830" algn="l" rtl="0" eaLnBrk="0">
                        <a:lnSpc>
                          <a:spcPts val="2080"/>
                        </a:lnSpc>
                        <a:spcBef>
                          <a:spcPts val="43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 </a:t>
                      </a:r>
                      <a:r>
                        <a:rPr sz="14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现金流</a:t>
                      </a:r>
                      <a:r>
                        <a:rPr sz="14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覆盖情况：</a:t>
                      </a:r>
                      <a:r>
                        <a:rPr sz="14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开盘后1年内月均销售         回款约0.7-1亿元，考虑开发贷流入后</a:t>
                      </a:r>
                      <a:r>
                        <a:rPr sz="1400" kern="0" spc="-3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endParaRPr lang="en-US" sz="1400" kern="0" spc="-30" dirty="0" smtClean="0">
                        <a:solidFill>
                          <a:srgbClr val="00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69595" indent="-290830" algn="l" rtl="0" eaLnBrk="0">
                        <a:lnSpc>
                          <a:spcPts val="1680"/>
                        </a:lnSpc>
                        <a:spcBef>
                          <a:spcPts val="430"/>
                        </a:spcBef>
                      </a:pPr>
                      <a:r>
                        <a:rPr lang="en-US" altLang="zh-CN" sz="1400" kern="0" spc="-3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lang="zh-CN" altLang="en-US" sz="1400" kern="0" spc="-3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扣减</a:t>
                      </a:r>
                      <a:r>
                        <a:rPr lang="en-US" altLang="zh-CN" sz="1400" kern="0" spc="-3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zh-CN" altLang="en-US" sz="1400" kern="0" spc="-3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年内的建设</a:t>
                      </a:r>
                      <a:r>
                        <a:rPr lang="en-US" altLang="zh-CN" sz="1400" kern="0" spc="-3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1400" kern="0" spc="-3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税费</a:t>
                      </a:r>
                      <a:r>
                        <a:rPr lang="en-US" altLang="zh-CN" sz="1400" kern="0" spc="-3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1400" kern="0" spc="-3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利息支出及预售</a:t>
                      </a:r>
                      <a:endParaRPr lang="en-US" altLang="en-US" sz="140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60705" indent="-635" algn="l" rtl="0" eaLnBrk="0">
                        <a:lnSpc>
                          <a:spcPts val="2080"/>
                        </a:lnSpc>
                        <a:spcBef>
                          <a:spcPts val="0"/>
                        </a:spcBef>
                      </a:pPr>
                      <a:r>
                        <a:rPr sz="1400" kern="0" spc="-3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监管资金等后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400" b="1" kern="0" spc="-3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项目盈余资金可覆盖前期       融资额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及剩余股权收购款</a:t>
                      </a:r>
                      <a:r>
                        <a:rPr sz="1400" kern="0" spc="-3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lang="en-US" altLang="en-US" sz="140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40404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404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404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404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8" name="textbox 308"/>
          <p:cNvSpPr/>
          <p:nvPr/>
        </p:nvSpPr>
        <p:spPr>
          <a:xfrm>
            <a:off x="19918" y="143414"/>
            <a:ext cx="10106025" cy="3810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CD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六、项目测算——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无税筹情况下，项目净利润率23.6%，净利润额8.2亿元，资金峰值约3亿元</a:t>
            </a:r>
            <a:endParaRPr lang="en-US" altLang="en-US" sz="1800" dirty="0"/>
          </a:p>
        </p:txBody>
      </p:sp>
      <p:sp>
        <p:nvSpPr>
          <p:cNvPr id="310" name="rect"/>
          <p:cNvSpPr/>
          <p:nvPr/>
        </p:nvSpPr>
        <p:spPr>
          <a:xfrm>
            <a:off x="5092722" y="683967"/>
            <a:ext cx="6942259" cy="214850"/>
          </a:xfrm>
          <a:prstGeom prst="rect">
            <a:avLst/>
          </a:prstGeom>
          <a:solidFill>
            <a:srgbClr val="9933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2" name="rect"/>
          <p:cNvSpPr/>
          <p:nvPr/>
        </p:nvSpPr>
        <p:spPr>
          <a:xfrm>
            <a:off x="9656681" y="6322119"/>
            <a:ext cx="892576" cy="354052"/>
          </a:xfrm>
          <a:prstGeom prst="rect">
            <a:avLst/>
          </a:prstGeom>
          <a:solidFill>
            <a:srgbClr val="FFFF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4" name="textbox 314"/>
          <p:cNvSpPr/>
          <p:nvPr/>
        </p:nvSpPr>
        <p:spPr>
          <a:xfrm>
            <a:off x="9673805" y="734248"/>
            <a:ext cx="854075" cy="1181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730"/>
              </a:lnSpc>
            </a:pPr>
            <a:r>
              <a:rPr sz="600" b="1" kern="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含税金额</a:t>
            </a:r>
            <a:r>
              <a:rPr sz="600" b="1" kern="0" spc="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600" b="1" kern="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（万元）</a:t>
            </a:r>
            <a:endParaRPr lang="en-US" altLang="en-US" sz="600" dirty="0"/>
          </a:p>
        </p:txBody>
      </p:sp>
      <p:sp>
        <p:nvSpPr>
          <p:cNvPr id="316" name="textbox 316"/>
          <p:cNvSpPr/>
          <p:nvPr/>
        </p:nvSpPr>
        <p:spPr>
          <a:xfrm>
            <a:off x="8688237" y="734248"/>
            <a:ext cx="746759" cy="1181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730"/>
              </a:lnSpc>
            </a:pPr>
            <a:r>
              <a:rPr sz="600" b="1" kern="0" spc="1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含税单价（元）</a:t>
            </a:r>
            <a:endParaRPr lang="en-US" altLang="en-US" sz="600" dirty="0"/>
          </a:p>
        </p:txBody>
      </p:sp>
      <p:sp>
        <p:nvSpPr>
          <p:cNvPr id="318" name="textbox 318"/>
          <p:cNvSpPr/>
          <p:nvPr/>
        </p:nvSpPr>
        <p:spPr>
          <a:xfrm>
            <a:off x="10006716" y="6525914"/>
            <a:ext cx="481330" cy="1365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800" b="1" kern="0" spc="140" dirty="0">
                <a:solidFill>
                  <a:srgbClr val="9933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81,902</a:t>
            </a:r>
            <a:endParaRPr lang="en-US" altLang="en-US" sz="800" dirty="0"/>
          </a:p>
        </p:txBody>
      </p:sp>
      <p:sp>
        <p:nvSpPr>
          <p:cNvPr id="320" name="textbox 320"/>
          <p:cNvSpPr/>
          <p:nvPr/>
        </p:nvSpPr>
        <p:spPr>
          <a:xfrm>
            <a:off x="10008074" y="6351692"/>
            <a:ext cx="480059" cy="1365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800" b="1" kern="0" spc="140" dirty="0">
                <a:solidFill>
                  <a:srgbClr val="9933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27,301</a:t>
            </a:r>
            <a:endParaRPr lang="en-US" altLang="en-US" sz="800" dirty="0"/>
          </a:p>
        </p:txBody>
      </p:sp>
      <p:sp>
        <p:nvSpPr>
          <p:cNvPr id="322" name="textbox 322"/>
          <p:cNvSpPr/>
          <p:nvPr/>
        </p:nvSpPr>
        <p:spPr>
          <a:xfrm>
            <a:off x="7773269" y="734248"/>
            <a:ext cx="453390" cy="1181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730"/>
              </a:lnSpc>
            </a:pPr>
            <a:r>
              <a:rPr sz="600" b="1" kern="0" spc="2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经济指标</a:t>
            </a:r>
            <a:endParaRPr lang="en-US" altLang="en-US" sz="600" dirty="0"/>
          </a:p>
        </p:txBody>
      </p:sp>
      <p:sp>
        <p:nvSpPr>
          <p:cNvPr id="324" name="textbox 324"/>
          <p:cNvSpPr/>
          <p:nvPr/>
        </p:nvSpPr>
        <p:spPr>
          <a:xfrm>
            <a:off x="11166641" y="734248"/>
            <a:ext cx="238125" cy="1181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730"/>
              </a:lnSpc>
            </a:pPr>
            <a:r>
              <a:rPr sz="600" b="1" kern="0" spc="2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备注</a:t>
            </a:r>
            <a:endParaRPr lang="en-US" altLang="en-US" sz="600" dirty="0"/>
          </a:p>
        </p:txBody>
      </p:sp>
      <p:sp>
        <p:nvSpPr>
          <p:cNvPr id="326" name="textbox 326"/>
          <p:cNvSpPr/>
          <p:nvPr/>
        </p:nvSpPr>
        <p:spPr>
          <a:xfrm>
            <a:off x="6231381" y="734248"/>
            <a:ext cx="238125" cy="1181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730"/>
              </a:lnSpc>
            </a:pPr>
            <a:r>
              <a:rPr sz="600" b="1" kern="0" spc="2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</a:t>
            </a:r>
            <a:endParaRPr lang="en-US" altLang="en-US" sz="600" dirty="0"/>
          </a:p>
        </p:txBody>
      </p:sp>
      <p:sp>
        <p:nvSpPr>
          <p:cNvPr id="328" name="textbox 328"/>
          <p:cNvSpPr/>
          <p:nvPr/>
        </p:nvSpPr>
        <p:spPr>
          <a:xfrm>
            <a:off x="5103032" y="734248"/>
            <a:ext cx="238125" cy="1181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730"/>
              </a:lnSpc>
            </a:pPr>
            <a:r>
              <a:rPr sz="600" b="1" kern="0" spc="2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序号</a:t>
            </a:r>
            <a:endParaRPr lang="en-US" altLang="en-US" sz="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picture 3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2192000" cy="6857998"/>
          </a:xfrm>
          <a:prstGeom prst="rect">
            <a:avLst/>
          </a:prstGeom>
        </p:spPr>
      </p:pic>
      <p:sp>
        <p:nvSpPr>
          <p:cNvPr id="332" name="textbox 332"/>
          <p:cNvSpPr/>
          <p:nvPr/>
        </p:nvSpPr>
        <p:spPr>
          <a:xfrm>
            <a:off x="996397" y="2327786"/>
            <a:ext cx="5772150" cy="3396006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8000"/>
              </a:lnSpc>
            </a:pPr>
            <a:endParaRPr lang="en-US" altLang="en-US" sz="100" dirty="0"/>
          </a:p>
          <a:p>
            <a:pPr marL="17145" algn="l" rtl="0" eaLnBrk="0">
              <a:lnSpc>
                <a:spcPct val="99000"/>
              </a:lnSpc>
            </a:pPr>
            <a:r>
              <a:rPr sz="32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壹 – 项目公司及地块概况</a:t>
            </a:r>
            <a:endParaRPr lang="en-US" altLang="en-US" sz="3200" dirty="0"/>
          </a:p>
          <a:p>
            <a:pPr algn="l" rtl="0" eaLnBrk="0">
              <a:lnSpc>
                <a:spcPct val="124000"/>
              </a:lnSpc>
            </a:pPr>
            <a:endParaRPr lang="en-US" altLang="en-US" sz="1000" dirty="0"/>
          </a:p>
          <a:p>
            <a:pPr algn="l" rtl="0" eaLnBrk="0">
              <a:lnSpc>
                <a:spcPct val="125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7000"/>
              </a:lnSpc>
              <a:spcBef>
                <a:spcPts val="970"/>
              </a:spcBef>
            </a:pPr>
            <a:r>
              <a:rPr sz="32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贰 – 越秀路大自然花园二期简</a:t>
            </a:r>
            <a:r>
              <a:rPr sz="32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介</a:t>
            </a:r>
            <a:endParaRPr lang="en-US" altLang="en-US" sz="3200" dirty="0"/>
          </a:p>
          <a:p>
            <a:pPr algn="l" rtl="0" eaLnBrk="0">
              <a:lnSpc>
                <a:spcPct val="119000"/>
              </a:lnSpc>
            </a:pPr>
            <a:endParaRPr lang="en-US" altLang="en-US" sz="1000" dirty="0"/>
          </a:p>
          <a:p>
            <a:pPr algn="l" rtl="0" eaLnBrk="0">
              <a:lnSpc>
                <a:spcPct val="120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800" dirty="0"/>
          </a:p>
          <a:p>
            <a:pPr marL="12700" algn="l" rtl="0" eaLnBrk="0">
              <a:lnSpc>
                <a:spcPct val="100000"/>
              </a:lnSpc>
              <a:spcBef>
                <a:spcPts val="0"/>
              </a:spcBef>
            </a:pPr>
            <a:r>
              <a:rPr sz="3200" b="1" kern="0" spc="0" dirty="0">
                <a:solidFill>
                  <a:srgbClr val="FFC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叁 – </a:t>
            </a:r>
            <a:r>
              <a:rPr sz="3200" b="1" kern="0" spc="0" dirty="0" smtClean="0">
                <a:solidFill>
                  <a:srgbClr val="FFC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凤岭南三岸地块</a:t>
            </a:r>
            <a:r>
              <a:rPr sz="3200" b="1" kern="0" spc="-10" dirty="0" smtClean="0">
                <a:solidFill>
                  <a:srgbClr val="FFC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简介</a:t>
            </a:r>
            <a:endParaRPr lang="en-US" sz="3200" b="1" kern="0" spc="-10" dirty="0" smtClean="0">
              <a:solidFill>
                <a:srgbClr val="FFC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100000"/>
              </a:lnSpc>
              <a:spcBef>
                <a:spcPts val="0"/>
              </a:spcBef>
            </a:pPr>
            <a:endParaRPr lang="en-US" altLang="en-US" sz="3200" b="1" kern="0" spc="-10" dirty="0" smtClean="0">
              <a:solidFill>
                <a:srgbClr val="FFC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eaLnBrk="0"/>
            <a:r>
              <a:rPr lang="zh-CN" altLang="en-US" sz="3200" b="1" kern="0" dirty="0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肆 </a:t>
            </a:r>
            <a:r>
              <a:rPr lang="en-US" altLang="zh-CN" sz="3200" b="1" kern="0" dirty="0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– </a:t>
            </a:r>
            <a:r>
              <a:rPr lang="zh-CN" altLang="en-US" sz="3200" b="1" kern="0" dirty="0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佛子岭路地块简介</a:t>
            </a:r>
            <a:endParaRPr lang="en-US" altLang="en-US" sz="3200" b="1" kern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4" name="textbox 334"/>
          <p:cNvSpPr/>
          <p:nvPr/>
        </p:nvSpPr>
        <p:spPr>
          <a:xfrm>
            <a:off x="1020546" y="903138"/>
            <a:ext cx="3002279" cy="5892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4000"/>
              </a:lnSpc>
            </a:pPr>
            <a:r>
              <a:rPr sz="4400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CONTENTS</a:t>
            </a:r>
            <a:endParaRPr lang="en-US" altLang="en-US" sz="4400" dirty="0"/>
          </a:p>
        </p:txBody>
      </p:sp>
      <p:sp>
        <p:nvSpPr>
          <p:cNvPr id="336" name="rect"/>
          <p:cNvSpPr/>
          <p:nvPr/>
        </p:nvSpPr>
        <p:spPr>
          <a:xfrm>
            <a:off x="1066800" y="1527048"/>
            <a:ext cx="2895600" cy="9143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picture 3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858255" y="1493519"/>
            <a:ext cx="5969508" cy="4562856"/>
          </a:xfrm>
          <a:prstGeom prst="rect">
            <a:avLst/>
          </a:prstGeom>
        </p:spPr>
      </p:pic>
      <p:pic>
        <p:nvPicPr>
          <p:cNvPr id="340" name="picture 3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67284" y="1522476"/>
            <a:ext cx="5023103" cy="4219955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21600000">
            <a:off x="413766" y="1865503"/>
            <a:ext cx="1877437" cy="44065"/>
            <a:chOff x="0" y="0"/>
            <a:chExt cx="1877437" cy="44065"/>
          </a:xfrm>
        </p:grpSpPr>
        <p:sp>
          <p:nvSpPr>
            <p:cNvPr id="342" name="path"/>
            <p:cNvSpPr/>
            <p:nvPr/>
          </p:nvSpPr>
          <p:spPr>
            <a:xfrm>
              <a:off x="0" y="0"/>
              <a:ext cx="1488331" cy="36956"/>
            </a:xfrm>
            <a:custGeom>
              <a:avLst/>
              <a:gdLst/>
              <a:ahLst/>
              <a:cxnLst/>
              <a:rect l="0" t="0" r="0" b="0"/>
              <a:pathLst>
                <a:path w="2343" h="58">
                  <a:moveTo>
                    <a:pt x="0" y="35"/>
                  </a:moveTo>
                  <a:lnTo>
                    <a:pt x="1090" y="35"/>
                  </a:lnTo>
                  <a:lnTo>
                    <a:pt x="2343" y="22"/>
                  </a:lnTo>
                </a:path>
              </a:pathLst>
            </a:custGeom>
            <a:noFill/>
            <a:ln w="28955" cap="flat">
              <a:solidFill>
                <a:srgbClr val="FFC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44" name="path"/>
            <p:cNvSpPr/>
            <p:nvPr/>
          </p:nvSpPr>
          <p:spPr>
            <a:xfrm>
              <a:off x="19811" y="10032"/>
              <a:ext cx="1857625" cy="34033"/>
            </a:xfrm>
            <a:custGeom>
              <a:avLst/>
              <a:gdLst/>
              <a:ahLst/>
              <a:cxnLst/>
              <a:rect l="0" t="0" r="0" b="0"/>
              <a:pathLst>
                <a:path w="2925" h="53">
                  <a:moveTo>
                    <a:pt x="0" y="20"/>
                  </a:moveTo>
                  <a:lnTo>
                    <a:pt x="2262" y="20"/>
                  </a:lnTo>
                  <a:lnTo>
                    <a:pt x="2925" y="33"/>
                  </a:lnTo>
                </a:path>
              </a:pathLst>
            </a:custGeom>
            <a:noFill/>
            <a:ln w="25907" cap="flat">
              <a:solidFill>
                <a:srgbClr val="C00000">
                  <a:alpha val="100000"/>
                </a:srgbClr>
              </a:solidFill>
              <a:prstDash val="dash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46" name="path"/>
          <p:cNvSpPr/>
          <p:nvPr/>
        </p:nvSpPr>
        <p:spPr>
          <a:xfrm>
            <a:off x="2872739" y="2174747"/>
            <a:ext cx="51816" cy="1331388"/>
          </a:xfrm>
          <a:custGeom>
            <a:avLst/>
            <a:gdLst/>
            <a:ahLst/>
            <a:cxnLst/>
            <a:rect l="0" t="0" r="0" b="0"/>
            <a:pathLst>
              <a:path w="81" h="2096">
                <a:moveTo>
                  <a:pt x="61" y="20"/>
                </a:moveTo>
                <a:lnTo>
                  <a:pt x="20" y="1460"/>
                </a:lnTo>
                <a:lnTo>
                  <a:pt x="20" y="1384"/>
                </a:lnTo>
                <a:moveTo>
                  <a:pt x="30" y="1383"/>
                </a:moveTo>
                <a:lnTo>
                  <a:pt x="20" y="2096"/>
                </a:lnTo>
                <a:lnTo>
                  <a:pt x="20" y="2096"/>
                </a:lnTo>
                <a:lnTo>
                  <a:pt x="20" y="2096"/>
                </a:lnTo>
              </a:path>
            </a:pathLst>
          </a:custGeom>
          <a:noFill/>
          <a:ln w="25907" cap="flat">
            <a:solidFill>
              <a:srgbClr val="FFC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8" name="path"/>
          <p:cNvSpPr/>
          <p:nvPr/>
        </p:nvSpPr>
        <p:spPr>
          <a:xfrm>
            <a:off x="2905632" y="3493008"/>
            <a:ext cx="388111" cy="25907"/>
          </a:xfrm>
          <a:custGeom>
            <a:avLst/>
            <a:gdLst/>
            <a:ahLst/>
            <a:cxnLst/>
            <a:rect l="0" t="0" r="0" b="0"/>
            <a:pathLst>
              <a:path w="611" h="40">
                <a:moveTo>
                  <a:pt x="611" y="20"/>
                </a:moveTo>
                <a:lnTo>
                  <a:pt x="0" y="20"/>
                </a:lnTo>
              </a:path>
            </a:pathLst>
          </a:custGeom>
          <a:noFill/>
          <a:ln w="25907" cap="flat">
            <a:solidFill>
              <a:srgbClr val="FFC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50" name="picture 3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21825" y="1511911"/>
            <a:ext cx="5068270" cy="4206833"/>
          </a:xfrm>
          <a:prstGeom prst="rect">
            <a:avLst/>
          </a:prstGeom>
        </p:spPr>
      </p:pic>
      <p:sp>
        <p:nvSpPr>
          <p:cNvPr id="352" name="textbox 352"/>
          <p:cNvSpPr/>
          <p:nvPr/>
        </p:nvSpPr>
        <p:spPr>
          <a:xfrm>
            <a:off x="262839" y="241198"/>
            <a:ext cx="8780780" cy="3816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-40" dirty="0">
                <a:solidFill>
                  <a:srgbClr val="CD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一、项目区位：  </a:t>
            </a:r>
            <a:r>
              <a:rPr sz="18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青秀区凤岭南滨江高端居住区，板块</a:t>
            </a:r>
            <a:r>
              <a:rPr sz="1800" b="1" kern="0" spc="-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一线临江的最后</a:t>
            </a:r>
            <a:r>
              <a:rPr sz="18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两块稀缺宅地</a:t>
            </a:r>
            <a:endParaRPr lang="en-US" altLang="en-US" sz="1800" dirty="0"/>
          </a:p>
        </p:txBody>
      </p:sp>
      <p:sp>
        <p:nvSpPr>
          <p:cNvPr id="354" name="textbox 354"/>
          <p:cNvSpPr/>
          <p:nvPr/>
        </p:nvSpPr>
        <p:spPr>
          <a:xfrm>
            <a:off x="2816721" y="6358528"/>
            <a:ext cx="6564671" cy="2279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学区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：南宁最好小学-桂雅路小学-分校（已开学</a:t>
            </a:r>
            <a:r>
              <a:rPr sz="14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）；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商业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：龙湖青秀天街</a:t>
            </a:r>
            <a:r>
              <a:rPr sz="1400" kern="0" spc="-2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zh-CN" altLang="en-US" sz="1400" kern="0" spc="-2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已开业</a:t>
            </a:r>
            <a:r>
              <a:rPr sz="1400" kern="0" spc="-3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en-US" altLang="en-US" sz="1400" dirty="0"/>
          </a:p>
        </p:txBody>
      </p:sp>
      <p:grpSp>
        <p:nvGrpSpPr>
          <p:cNvPr id="12" name="group 12"/>
          <p:cNvGrpSpPr/>
          <p:nvPr/>
        </p:nvGrpSpPr>
        <p:grpSpPr>
          <a:xfrm rot="21600000">
            <a:off x="2875787" y="2414016"/>
            <a:ext cx="1213104" cy="915923"/>
            <a:chOff x="0" y="0"/>
            <a:chExt cx="1213104" cy="915923"/>
          </a:xfrm>
        </p:grpSpPr>
        <p:grpSp>
          <p:nvGrpSpPr>
            <p:cNvPr id="14" name="group 14"/>
            <p:cNvGrpSpPr/>
            <p:nvPr/>
          </p:nvGrpSpPr>
          <p:grpSpPr>
            <a:xfrm rot="21600000">
              <a:off x="0" y="0"/>
              <a:ext cx="1213104" cy="915923"/>
              <a:chOff x="0" y="0"/>
              <a:chExt cx="1213104" cy="915923"/>
            </a:xfrm>
          </p:grpSpPr>
          <p:sp>
            <p:nvSpPr>
              <p:cNvPr id="356" name="path"/>
              <p:cNvSpPr/>
              <p:nvPr/>
            </p:nvSpPr>
            <p:spPr>
              <a:xfrm>
                <a:off x="12954" y="12953"/>
                <a:ext cx="1187196" cy="890016"/>
              </a:xfrm>
              <a:custGeom>
                <a:avLst/>
                <a:gdLst/>
                <a:ahLst/>
                <a:cxnLst/>
                <a:rect l="0" t="0" r="0" b="0"/>
                <a:pathLst>
                  <a:path w="1869" h="1401">
                    <a:moveTo>
                      <a:pt x="0" y="700"/>
                    </a:moveTo>
                    <a:cubicBezTo>
                      <a:pt x="0" y="313"/>
                      <a:pt x="418" y="0"/>
                      <a:pt x="934" y="0"/>
                    </a:cubicBezTo>
                    <a:cubicBezTo>
                      <a:pt x="1451" y="0"/>
                      <a:pt x="1869" y="313"/>
                      <a:pt x="1869" y="700"/>
                    </a:cubicBezTo>
                    <a:cubicBezTo>
                      <a:pt x="1869" y="1087"/>
                      <a:pt x="1451" y="1401"/>
                      <a:pt x="934" y="1401"/>
                    </a:cubicBezTo>
                    <a:cubicBezTo>
                      <a:pt x="418" y="1401"/>
                      <a:pt x="0" y="1087"/>
                      <a:pt x="0" y="700"/>
                    </a:cubicBezTo>
                  </a:path>
                </a:pathLst>
              </a:custGeom>
              <a:solidFill>
                <a:srgbClr val="D99694">
                  <a:alpha val="54901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8" name="path"/>
              <p:cNvSpPr/>
              <p:nvPr/>
            </p:nvSpPr>
            <p:spPr>
              <a:xfrm>
                <a:off x="0" y="0"/>
                <a:ext cx="1213104" cy="915923"/>
              </a:xfrm>
              <a:custGeom>
                <a:avLst/>
                <a:gdLst/>
                <a:ahLst/>
                <a:cxnLst/>
                <a:rect l="0" t="0" r="0" b="0"/>
                <a:pathLst>
                  <a:path w="1910" h="1442">
                    <a:moveTo>
                      <a:pt x="20" y="721"/>
                    </a:moveTo>
                    <a:cubicBezTo>
                      <a:pt x="20" y="334"/>
                      <a:pt x="439" y="20"/>
                      <a:pt x="955" y="20"/>
                    </a:cubicBezTo>
                    <a:cubicBezTo>
                      <a:pt x="1471" y="20"/>
                      <a:pt x="1890" y="334"/>
                      <a:pt x="1890" y="721"/>
                    </a:cubicBezTo>
                    <a:cubicBezTo>
                      <a:pt x="1890" y="1108"/>
                      <a:pt x="1471" y="1422"/>
                      <a:pt x="955" y="1422"/>
                    </a:cubicBezTo>
                    <a:cubicBezTo>
                      <a:pt x="439" y="1422"/>
                      <a:pt x="20" y="1108"/>
                      <a:pt x="20" y="721"/>
                    </a:cubicBezTo>
                  </a:path>
                </a:pathLst>
              </a:custGeom>
              <a:noFill/>
              <a:ln w="25907" cap="flat">
                <a:solidFill>
                  <a:srgbClr val="000000">
                    <a:alpha val="100000"/>
                  </a:srgbClr>
                </a:solidFill>
                <a:prstDash val="dash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60" name="textbox 360"/>
            <p:cNvSpPr/>
            <p:nvPr/>
          </p:nvSpPr>
          <p:spPr>
            <a:xfrm>
              <a:off x="-12700" y="-12700"/>
              <a:ext cx="1238885" cy="96329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9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7000"/>
                </a:lnSpc>
              </a:pPr>
              <a:endParaRPr lang="en-US" altLang="en-US" sz="100" dirty="0"/>
            </a:p>
            <a:p>
              <a:pPr marL="393700" algn="l" rtl="0" eaLnBrk="0">
                <a:lnSpc>
                  <a:spcPct val="96000"/>
                </a:lnSpc>
              </a:pPr>
              <a:r>
                <a:rPr sz="1200" kern="0" spc="-10" dirty="0">
                  <a:ln w="4362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</a:ln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凤岭南</a:t>
              </a:r>
              <a:endParaRPr lang="en-US" altLang="en-US" sz="1200" dirty="0"/>
            </a:p>
            <a:p>
              <a:pPr marL="470535" algn="l" rtl="0" eaLnBrk="0">
                <a:lnSpc>
                  <a:spcPct val="95000"/>
                </a:lnSpc>
                <a:spcBef>
                  <a:spcPts val="65"/>
                </a:spcBef>
              </a:pPr>
              <a:r>
                <a:rPr sz="1200" kern="0" spc="-20" dirty="0">
                  <a:ln w="4354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</a:ln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滨江</a:t>
              </a:r>
              <a:endParaRPr lang="en-US" altLang="en-US" sz="1200" dirty="0"/>
            </a:p>
          </p:txBody>
        </p:sp>
      </p:grpSp>
      <p:sp>
        <p:nvSpPr>
          <p:cNvPr id="362" name="textbox 362"/>
          <p:cNvSpPr/>
          <p:nvPr/>
        </p:nvSpPr>
        <p:spPr>
          <a:xfrm>
            <a:off x="6564172" y="1070533"/>
            <a:ext cx="3909695" cy="2914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位置：该板块一线临江的最后两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块宅地</a:t>
            </a:r>
            <a:endParaRPr lang="en-US" altLang="en-US" sz="1800" dirty="0"/>
          </a:p>
        </p:txBody>
      </p:sp>
      <p:sp>
        <p:nvSpPr>
          <p:cNvPr id="364" name="textbox 364"/>
          <p:cNvSpPr/>
          <p:nvPr/>
        </p:nvSpPr>
        <p:spPr>
          <a:xfrm>
            <a:off x="1155141" y="1056817"/>
            <a:ext cx="3895090" cy="2908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区位：青秀区凤岭南滨江高端居住板块</a:t>
            </a:r>
            <a:endParaRPr lang="en-US" altLang="en-US" sz="1800" dirty="0"/>
          </a:p>
        </p:txBody>
      </p:sp>
      <p:sp>
        <p:nvSpPr>
          <p:cNvPr id="366" name="path"/>
          <p:cNvSpPr/>
          <p:nvPr/>
        </p:nvSpPr>
        <p:spPr>
          <a:xfrm>
            <a:off x="2671066" y="4039597"/>
            <a:ext cx="41905" cy="688250"/>
          </a:xfrm>
          <a:custGeom>
            <a:avLst/>
            <a:gdLst/>
            <a:ahLst/>
            <a:cxnLst/>
            <a:rect l="0" t="0" r="0" b="0"/>
            <a:pathLst>
              <a:path w="65" h="1083">
                <a:moveTo>
                  <a:pt x="43" y="1083"/>
                </a:moveTo>
                <a:lnTo>
                  <a:pt x="22" y="0"/>
                </a:lnTo>
              </a:path>
            </a:pathLst>
          </a:custGeom>
          <a:noFill/>
          <a:ln w="28955" cap="flat">
            <a:solidFill>
              <a:srgbClr val="FFC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6" name="group 16"/>
          <p:cNvGrpSpPr/>
          <p:nvPr/>
        </p:nvGrpSpPr>
        <p:grpSpPr>
          <a:xfrm rot="21600000">
            <a:off x="2567939" y="3793235"/>
            <a:ext cx="797051" cy="867156"/>
            <a:chOff x="0" y="0"/>
            <a:chExt cx="797051" cy="867156"/>
          </a:xfrm>
        </p:grpSpPr>
        <p:grpSp>
          <p:nvGrpSpPr>
            <p:cNvPr id="18" name="group 18"/>
            <p:cNvGrpSpPr/>
            <p:nvPr/>
          </p:nvGrpSpPr>
          <p:grpSpPr>
            <a:xfrm rot="21600000">
              <a:off x="0" y="0"/>
              <a:ext cx="797051" cy="867156"/>
              <a:chOff x="0" y="0"/>
              <a:chExt cx="797051" cy="867156"/>
            </a:xfrm>
          </p:grpSpPr>
          <p:sp>
            <p:nvSpPr>
              <p:cNvPr id="368" name="path"/>
              <p:cNvSpPr/>
              <p:nvPr/>
            </p:nvSpPr>
            <p:spPr>
              <a:xfrm>
                <a:off x="12954" y="12954"/>
                <a:ext cx="771144" cy="841248"/>
              </a:xfrm>
              <a:custGeom>
                <a:avLst/>
                <a:gdLst/>
                <a:ahLst/>
                <a:cxnLst/>
                <a:rect l="0" t="0" r="0" b="0"/>
                <a:pathLst>
                  <a:path w="1214" h="1324">
                    <a:moveTo>
                      <a:pt x="0" y="662"/>
                    </a:moveTo>
                    <a:cubicBezTo>
                      <a:pt x="0" y="296"/>
                      <a:pt x="271" y="0"/>
                      <a:pt x="607" y="0"/>
                    </a:cubicBezTo>
                    <a:cubicBezTo>
                      <a:pt x="942" y="0"/>
                      <a:pt x="1214" y="296"/>
                      <a:pt x="1214" y="662"/>
                    </a:cubicBezTo>
                    <a:cubicBezTo>
                      <a:pt x="1214" y="1028"/>
                      <a:pt x="942" y="1324"/>
                      <a:pt x="607" y="1324"/>
                    </a:cubicBezTo>
                    <a:cubicBezTo>
                      <a:pt x="271" y="1324"/>
                      <a:pt x="0" y="1028"/>
                      <a:pt x="0" y="662"/>
                    </a:cubicBezTo>
                  </a:path>
                </a:pathLst>
              </a:custGeom>
              <a:solidFill>
                <a:srgbClr val="D99694">
                  <a:alpha val="54901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0" name="path"/>
              <p:cNvSpPr/>
              <p:nvPr/>
            </p:nvSpPr>
            <p:spPr>
              <a:xfrm>
                <a:off x="0" y="0"/>
                <a:ext cx="797051" cy="867156"/>
              </a:xfrm>
              <a:custGeom>
                <a:avLst/>
                <a:gdLst/>
                <a:ahLst/>
                <a:cxnLst/>
                <a:rect l="0" t="0" r="0" b="0"/>
                <a:pathLst>
                  <a:path w="1255" h="1365">
                    <a:moveTo>
                      <a:pt x="20" y="682"/>
                    </a:moveTo>
                    <a:cubicBezTo>
                      <a:pt x="20" y="317"/>
                      <a:pt x="292" y="20"/>
                      <a:pt x="627" y="20"/>
                    </a:cubicBezTo>
                    <a:cubicBezTo>
                      <a:pt x="963" y="20"/>
                      <a:pt x="1234" y="317"/>
                      <a:pt x="1234" y="682"/>
                    </a:cubicBezTo>
                    <a:cubicBezTo>
                      <a:pt x="1234" y="1048"/>
                      <a:pt x="963" y="1345"/>
                      <a:pt x="627" y="1345"/>
                    </a:cubicBezTo>
                    <a:cubicBezTo>
                      <a:pt x="292" y="1345"/>
                      <a:pt x="20" y="1048"/>
                      <a:pt x="20" y="682"/>
                    </a:cubicBezTo>
                  </a:path>
                </a:pathLst>
              </a:custGeom>
              <a:noFill/>
              <a:ln w="25907" cap="flat">
                <a:solidFill>
                  <a:srgbClr val="000000">
                    <a:alpha val="100000"/>
                  </a:srgbClr>
                </a:solidFill>
                <a:prstDash val="dash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2" name="textbox 372"/>
            <p:cNvSpPr/>
            <p:nvPr/>
          </p:nvSpPr>
          <p:spPr>
            <a:xfrm>
              <a:off x="-12700" y="-12700"/>
              <a:ext cx="822960" cy="90551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3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8000"/>
                </a:lnSpc>
              </a:pPr>
              <a:endParaRPr lang="en-US" altLang="en-US" sz="100" dirty="0"/>
            </a:p>
            <a:p>
              <a:pPr marL="212090" indent="-2540" algn="l" rtl="0" eaLnBrk="0">
                <a:lnSpc>
                  <a:spcPct val="109000"/>
                </a:lnSpc>
              </a:pPr>
              <a:r>
                <a:rPr sz="900" b="1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万达茂城</a:t>
              </a:r>
              <a:r>
                <a:rPr sz="900" b="1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r>
                <a:rPr sz="900" b="1" kern="0" spc="7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商圈</a:t>
              </a:r>
              <a:endParaRPr lang="en-US" altLang="en-US" sz="900" dirty="0"/>
            </a:p>
          </p:txBody>
        </p:sp>
      </p:grpSp>
      <p:sp>
        <p:nvSpPr>
          <p:cNvPr id="374" name="path"/>
          <p:cNvSpPr/>
          <p:nvPr/>
        </p:nvSpPr>
        <p:spPr>
          <a:xfrm>
            <a:off x="373669" y="4109144"/>
            <a:ext cx="913196" cy="632431"/>
          </a:xfrm>
          <a:custGeom>
            <a:avLst/>
            <a:gdLst/>
            <a:ahLst/>
            <a:cxnLst/>
            <a:rect l="0" t="0" r="0" b="0"/>
            <a:pathLst>
              <a:path w="1438" h="995">
                <a:moveTo>
                  <a:pt x="1429" y="974"/>
                </a:moveTo>
                <a:lnTo>
                  <a:pt x="1337" y="936"/>
                </a:lnTo>
                <a:lnTo>
                  <a:pt x="1133" y="898"/>
                </a:lnTo>
                <a:lnTo>
                  <a:pt x="940" y="541"/>
                </a:lnTo>
                <a:lnTo>
                  <a:pt x="603" y="350"/>
                </a:lnTo>
                <a:lnTo>
                  <a:pt x="277" y="197"/>
                </a:lnTo>
                <a:lnTo>
                  <a:pt x="12" y="18"/>
                </a:lnTo>
              </a:path>
            </a:pathLst>
          </a:custGeom>
          <a:noFill/>
          <a:ln w="28955" cap="flat">
            <a:solidFill>
              <a:srgbClr val="FFC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6" name="textbox 376"/>
          <p:cNvSpPr/>
          <p:nvPr/>
        </p:nvSpPr>
        <p:spPr>
          <a:xfrm>
            <a:off x="4439915" y="3758342"/>
            <a:ext cx="530225" cy="1720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150"/>
              </a:lnSpc>
            </a:pPr>
            <a:r>
              <a:rPr sz="9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龙岗片区</a:t>
            </a:r>
            <a:endParaRPr lang="en-US" altLang="en-US" sz="900" dirty="0"/>
          </a:p>
        </p:txBody>
      </p:sp>
      <p:pic>
        <p:nvPicPr>
          <p:cNvPr id="378" name="picture 3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955033" y="3394836"/>
            <a:ext cx="669036" cy="776858"/>
          </a:xfrm>
          <a:prstGeom prst="rect">
            <a:avLst/>
          </a:prstGeom>
        </p:spPr>
      </p:pic>
      <p:pic>
        <p:nvPicPr>
          <p:cNvPr id="380" name="picture 3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431670" y="2967736"/>
            <a:ext cx="552323" cy="838072"/>
          </a:xfrm>
          <a:prstGeom prst="rect">
            <a:avLst/>
          </a:prstGeom>
        </p:spPr>
      </p:pic>
      <p:sp>
        <p:nvSpPr>
          <p:cNvPr id="382" name="path"/>
          <p:cNvSpPr/>
          <p:nvPr/>
        </p:nvSpPr>
        <p:spPr>
          <a:xfrm>
            <a:off x="4134239" y="1557528"/>
            <a:ext cx="996678" cy="37083"/>
          </a:xfrm>
          <a:custGeom>
            <a:avLst/>
            <a:gdLst/>
            <a:ahLst/>
            <a:cxnLst/>
            <a:rect l="0" t="0" r="0" b="0"/>
            <a:pathLst>
              <a:path w="1569" h="58">
                <a:moveTo>
                  <a:pt x="0" y="22"/>
                </a:moveTo>
                <a:lnTo>
                  <a:pt x="1569" y="35"/>
                </a:lnTo>
              </a:path>
            </a:pathLst>
          </a:custGeom>
          <a:noFill/>
          <a:ln w="28955" cap="flat">
            <a:solidFill>
              <a:srgbClr val="FFC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4" name="picture 38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621404" y="1451672"/>
            <a:ext cx="777049" cy="381455"/>
          </a:xfrm>
          <a:prstGeom prst="rect">
            <a:avLst/>
          </a:prstGeom>
        </p:spPr>
      </p:pic>
      <p:sp>
        <p:nvSpPr>
          <p:cNvPr id="386" name="path"/>
          <p:cNvSpPr/>
          <p:nvPr/>
        </p:nvSpPr>
        <p:spPr>
          <a:xfrm>
            <a:off x="2671069" y="2203322"/>
            <a:ext cx="48508" cy="1327289"/>
          </a:xfrm>
          <a:custGeom>
            <a:avLst/>
            <a:gdLst/>
            <a:ahLst/>
            <a:cxnLst/>
            <a:rect l="0" t="0" r="0" b="0"/>
            <a:pathLst>
              <a:path w="76" h="2090">
                <a:moveTo>
                  <a:pt x="22" y="2089"/>
                </a:moveTo>
                <a:lnTo>
                  <a:pt x="53" y="955"/>
                </a:lnTo>
                <a:lnTo>
                  <a:pt x="53" y="0"/>
                </a:lnTo>
              </a:path>
            </a:pathLst>
          </a:custGeom>
          <a:noFill/>
          <a:ln w="28955" cap="flat">
            <a:solidFill>
              <a:srgbClr val="FFC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88" name="textbox 388"/>
          <p:cNvSpPr/>
          <p:nvPr/>
        </p:nvSpPr>
        <p:spPr>
          <a:xfrm rot="5400000">
            <a:off x="1897379" y="3756659"/>
            <a:ext cx="1510664" cy="17272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lang="en-US" altLang="en-US" sz="300" dirty="0"/>
          </a:p>
          <a:p>
            <a:pPr marL="144780" algn="l" rtl="0" eaLnBrk="0">
              <a:lnSpc>
                <a:spcPct val="95000"/>
              </a:lnSpc>
              <a:spcBef>
                <a:spcPts val="0"/>
              </a:spcBef>
            </a:pPr>
            <a:r>
              <a:rPr sz="800" b="1" kern="0" spc="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那安快速路（原环城高速）</a:t>
            </a:r>
            <a:endParaRPr lang="en-US" altLang="en-US" sz="800" dirty="0"/>
          </a:p>
        </p:txBody>
      </p:sp>
      <p:pic>
        <p:nvPicPr>
          <p:cNvPr id="390" name="picture 3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615067" y="1543189"/>
            <a:ext cx="598555" cy="235433"/>
          </a:xfrm>
          <a:prstGeom prst="rect">
            <a:avLst/>
          </a:prstGeom>
        </p:spPr>
      </p:pic>
      <p:sp>
        <p:nvSpPr>
          <p:cNvPr id="392" name="textbox 392"/>
          <p:cNvSpPr/>
          <p:nvPr/>
        </p:nvSpPr>
        <p:spPr>
          <a:xfrm>
            <a:off x="3606919" y="1575593"/>
            <a:ext cx="656590" cy="3244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9000"/>
              </a:lnSpc>
            </a:pPr>
            <a:r>
              <a:rPr sz="900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往南宁东收</a:t>
            </a:r>
            <a:r>
              <a:rPr sz="9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费站</a:t>
            </a:r>
            <a:endParaRPr lang="en-US" altLang="en-US" sz="900" dirty="0"/>
          </a:p>
        </p:txBody>
      </p:sp>
      <p:sp>
        <p:nvSpPr>
          <p:cNvPr id="394" name="path"/>
          <p:cNvSpPr/>
          <p:nvPr/>
        </p:nvSpPr>
        <p:spPr>
          <a:xfrm>
            <a:off x="506730" y="1565147"/>
            <a:ext cx="593597" cy="286130"/>
          </a:xfrm>
          <a:custGeom>
            <a:avLst/>
            <a:gdLst/>
            <a:ahLst/>
            <a:cxnLst/>
            <a:rect l="0" t="0" r="0" b="0"/>
            <a:pathLst>
              <a:path w="934" h="450">
                <a:moveTo>
                  <a:pt x="925" y="440"/>
                </a:moveTo>
                <a:lnTo>
                  <a:pt x="9" y="440"/>
                </a:lnTo>
                <a:moveTo>
                  <a:pt x="9" y="0"/>
                </a:moveTo>
                <a:lnTo>
                  <a:pt x="9" y="147"/>
                </a:lnTo>
                <a:lnTo>
                  <a:pt x="925" y="147"/>
                </a:lnTo>
                <a:lnTo>
                  <a:pt x="925" y="440"/>
                </a:lnTo>
              </a:path>
            </a:pathLst>
          </a:custGeom>
          <a:noFill/>
          <a:ln w="12192" cap="flat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96" name="table 396"/>
          <p:cNvGraphicFramePr>
            <a:graphicFrameLocks noGrp="1"/>
          </p:cNvGraphicFramePr>
          <p:nvPr/>
        </p:nvGraphicFramePr>
        <p:xfrm>
          <a:off x="1595627" y="5394959"/>
          <a:ext cx="641350" cy="234314"/>
        </p:xfrm>
        <a:graphic>
          <a:graphicData uri="http://schemas.openxmlformats.org/drawingml/2006/table">
            <a:tbl>
              <a:tblPr/>
              <a:tblGrid>
                <a:gridCol w="641350"/>
              </a:tblGrid>
              <a:tr h="23431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400" dirty="0"/>
                    </a:p>
                    <a:p>
                      <a:pPr marL="11620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地铁4号</a:t>
                      </a:r>
                      <a:endParaRPr lang="en-US" altLang="en-US" sz="9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8" name="path"/>
          <p:cNvSpPr/>
          <p:nvPr/>
        </p:nvSpPr>
        <p:spPr>
          <a:xfrm>
            <a:off x="2497836" y="3048635"/>
            <a:ext cx="219963" cy="25907"/>
          </a:xfrm>
          <a:custGeom>
            <a:avLst/>
            <a:gdLst/>
            <a:ahLst/>
            <a:cxnLst/>
            <a:rect l="0" t="0" r="0" b="0"/>
            <a:pathLst>
              <a:path w="346" h="40">
                <a:moveTo>
                  <a:pt x="0" y="20"/>
                </a:moveTo>
                <a:lnTo>
                  <a:pt x="346" y="20"/>
                </a:lnTo>
              </a:path>
            </a:pathLst>
          </a:custGeom>
          <a:noFill/>
          <a:ln w="25907" cap="flat">
            <a:solidFill>
              <a:srgbClr val="FFC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0" name="path"/>
          <p:cNvSpPr/>
          <p:nvPr/>
        </p:nvSpPr>
        <p:spPr>
          <a:xfrm>
            <a:off x="2229460" y="2984234"/>
            <a:ext cx="271447" cy="89939"/>
          </a:xfrm>
          <a:custGeom>
            <a:avLst/>
            <a:gdLst/>
            <a:ahLst/>
            <a:cxnLst/>
            <a:rect l="0" t="0" r="0" b="0"/>
            <a:pathLst>
              <a:path w="427" h="141">
                <a:moveTo>
                  <a:pt x="4" y="19"/>
                </a:moveTo>
                <a:lnTo>
                  <a:pt x="422" y="121"/>
                </a:lnTo>
              </a:path>
            </a:pathLst>
          </a:custGeom>
          <a:noFill/>
          <a:ln w="25907" cap="flat">
            <a:solidFill>
              <a:srgbClr val="FFC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2" name="textbox 402"/>
          <p:cNvSpPr/>
          <p:nvPr/>
        </p:nvSpPr>
        <p:spPr>
          <a:xfrm>
            <a:off x="1979676" y="2857500"/>
            <a:ext cx="685800" cy="216534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lang="en-US" altLang="en-US" sz="400" dirty="0"/>
          </a:p>
          <a:p>
            <a:pPr marL="137795" algn="l" rtl="0" eaLnBrk="0">
              <a:lnSpc>
                <a:spcPct val="97000"/>
              </a:lnSpc>
              <a:spcBef>
                <a:spcPts val="5"/>
              </a:spcBef>
            </a:pPr>
            <a:r>
              <a:rPr sz="800" b="1" kern="0" spc="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凤岭南路</a:t>
            </a:r>
            <a:endParaRPr lang="en-US" altLang="en-US" sz="800" dirty="0"/>
          </a:p>
        </p:txBody>
      </p:sp>
      <p:sp>
        <p:nvSpPr>
          <p:cNvPr id="404" name="rect"/>
          <p:cNvSpPr/>
          <p:nvPr/>
        </p:nvSpPr>
        <p:spPr>
          <a:xfrm>
            <a:off x="390144" y="1790700"/>
            <a:ext cx="632460" cy="231647"/>
          </a:xfrm>
          <a:prstGeom prst="rect">
            <a:avLst/>
          </a:prstGeom>
          <a:solidFill>
            <a:srgbClr val="C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6" name="textbox 406"/>
          <p:cNvSpPr/>
          <p:nvPr/>
        </p:nvSpPr>
        <p:spPr>
          <a:xfrm>
            <a:off x="9014083" y="2105857"/>
            <a:ext cx="304800" cy="4908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9000"/>
              </a:lnSpc>
            </a:pPr>
            <a:endParaRPr lang="en-US" altLang="en-US" sz="100" dirty="0"/>
          </a:p>
          <a:p>
            <a:pPr marL="12700" indent="-635" algn="l" rtl="0" eaLnBrk="0">
              <a:lnSpc>
                <a:spcPct val="93000"/>
              </a:lnSpc>
            </a:pP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龙湖</a:t>
            </a: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青秀 天街</a:t>
            </a:r>
            <a:endParaRPr lang="en-US" altLang="en-US" sz="1100" dirty="0"/>
          </a:p>
        </p:txBody>
      </p:sp>
      <p:sp>
        <p:nvSpPr>
          <p:cNvPr id="408" name="textbox 408"/>
          <p:cNvSpPr/>
          <p:nvPr/>
        </p:nvSpPr>
        <p:spPr>
          <a:xfrm>
            <a:off x="8932164" y="4352544"/>
            <a:ext cx="445134" cy="24701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lang="en-US" altLang="en-US" sz="400" dirty="0"/>
          </a:p>
          <a:p>
            <a:pPr marL="99060" algn="l" rtl="0" eaLnBrk="0">
              <a:lnSpc>
                <a:spcPts val="1155"/>
              </a:lnSpc>
            </a:pPr>
            <a:r>
              <a:rPr sz="900" b="1" kern="0" spc="8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本案</a:t>
            </a:r>
            <a:endParaRPr lang="en-US" altLang="en-US" sz="900" dirty="0"/>
          </a:p>
        </p:txBody>
      </p:sp>
      <p:sp>
        <p:nvSpPr>
          <p:cNvPr id="410" name="textbox 410"/>
          <p:cNvSpPr/>
          <p:nvPr/>
        </p:nvSpPr>
        <p:spPr>
          <a:xfrm>
            <a:off x="8110727" y="4370832"/>
            <a:ext cx="445134" cy="24574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lang="en-US" altLang="en-US" sz="400" dirty="0"/>
          </a:p>
          <a:p>
            <a:pPr marL="97790" algn="l" rtl="0" eaLnBrk="0">
              <a:lnSpc>
                <a:spcPts val="1155"/>
              </a:lnSpc>
              <a:spcBef>
                <a:spcPts val="0"/>
              </a:spcBef>
            </a:pPr>
            <a:r>
              <a:rPr sz="900" b="1" kern="0" spc="8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本案</a:t>
            </a:r>
            <a:endParaRPr lang="en-US" altLang="en-US" sz="900" dirty="0"/>
          </a:p>
        </p:txBody>
      </p:sp>
      <p:sp>
        <p:nvSpPr>
          <p:cNvPr id="412" name="textbox 412"/>
          <p:cNvSpPr/>
          <p:nvPr/>
        </p:nvSpPr>
        <p:spPr>
          <a:xfrm>
            <a:off x="3410711" y="3247644"/>
            <a:ext cx="445134" cy="24574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lang="en-US" altLang="en-US" sz="400" dirty="0"/>
          </a:p>
          <a:p>
            <a:pPr marL="97155" algn="l" rtl="0" eaLnBrk="0">
              <a:lnSpc>
                <a:spcPts val="1155"/>
              </a:lnSpc>
              <a:spcBef>
                <a:spcPts val="0"/>
              </a:spcBef>
            </a:pPr>
            <a:r>
              <a:rPr sz="900" b="1" kern="0" spc="8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本案</a:t>
            </a:r>
            <a:endParaRPr lang="en-US" altLang="en-US" sz="900" dirty="0"/>
          </a:p>
        </p:txBody>
      </p:sp>
      <p:sp>
        <p:nvSpPr>
          <p:cNvPr id="414" name="textbox 414"/>
          <p:cNvSpPr/>
          <p:nvPr/>
        </p:nvSpPr>
        <p:spPr>
          <a:xfrm>
            <a:off x="526254" y="2223039"/>
            <a:ext cx="403225" cy="3251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5240" indent="-2540" algn="l" rtl="0" eaLnBrk="0">
              <a:lnSpc>
                <a:spcPct val="109000"/>
              </a:lnSpc>
            </a:pPr>
            <a:r>
              <a:rPr sz="9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万象城</a:t>
            </a:r>
            <a:r>
              <a:rPr sz="9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商圈</a:t>
            </a:r>
            <a:endParaRPr lang="en-US" altLang="en-US" sz="900" dirty="0"/>
          </a:p>
        </p:txBody>
      </p:sp>
      <p:sp>
        <p:nvSpPr>
          <p:cNvPr id="416" name="textbox 416"/>
          <p:cNvSpPr/>
          <p:nvPr/>
        </p:nvSpPr>
        <p:spPr>
          <a:xfrm rot="5400000">
            <a:off x="2569464" y="2583179"/>
            <a:ext cx="620394" cy="17272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lang="en-US" altLang="en-US" sz="300" dirty="0"/>
          </a:p>
          <a:p>
            <a:pPr marL="158115" algn="l" rtl="0" eaLnBrk="0">
              <a:lnSpc>
                <a:spcPct val="98000"/>
              </a:lnSpc>
              <a:spcBef>
                <a:spcPts val="5"/>
              </a:spcBef>
            </a:pPr>
            <a:r>
              <a:rPr sz="800" b="1" kern="0" spc="-1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开盘路</a:t>
            </a:r>
            <a:endParaRPr lang="en-US" altLang="en-US" sz="800" dirty="0"/>
          </a:p>
        </p:txBody>
      </p:sp>
      <p:sp>
        <p:nvSpPr>
          <p:cNvPr id="418" name="textbox 418"/>
          <p:cNvSpPr/>
          <p:nvPr/>
        </p:nvSpPr>
        <p:spPr>
          <a:xfrm>
            <a:off x="489191" y="1841525"/>
            <a:ext cx="436880" cy="2971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60655" indent="-148590" algn="l" rtl="0" eaLnBrk="0">
              <a:lnSpc>
                <a:spcPct val="99000"/>
              </a:lnSpc>
            </a:pPr>
            <a:r>
              <a:rPr sz="9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地铁1号</a:t>
            </a:r>
            <a:r>
              <a:rPr sz="9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</a:t>
            </a:r>
            <a:endParaRPr lang="en-US" altLang="en-US" sz="900" dirty="0"/>
          </a:p>
        </p:txBody>
      </p:sp>
      <p:sp>
        <p:nvSpPr>
          <p:cNvPr id="420" name="textbox 420"/>
          <p:cNvSpPr/>
          <p:nvPr/>
        </p:nvSpPr>
        <p:spPr>
          <a:xfrm>
            <a:off x="429328" y="1672494"/>
            <a:ext cx="782955" cy="1720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155"/>
              </a:lnSpc>
            </a:pPr>
            <a:r>
              <a:rPr sz="900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往市中心方向</a:t>
            </a:r>
            <a:endParaRPr lang="en-US" altLang="en-US" sz="900" dirty="0"/>
          </a:p>
        </p:txBody>
      </p:sp>
      <p:pic>
        <p:nvPicPr>
          <p:cNvPr id="422" name="picture 4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185672" y="707136"/>
            <a:ext cx="11006328" cy="9143"/>
          </a:xfrm>
          <a:prstGeom prst="rect">
            <a:avLst/>
          </a:prstGeom>
        </p:spPr>
      </p:pic>
      <p:sp>
        <p:nvSpPr>
          <p:cNvPr id="424" name="textbox 424"/>
          <p:cNvSpPr/>
          <p:nvPr/>
        </p:nvSpPr>
        <p:spPr>
          <a:xfrm>
            <a:off x="3614636" y="2056282"/>
            <a:ext cx="432434" cy="1441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800" b="1" kern="0" spc="-1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仙葫大道</a:t>
            </a:r>
            <a:endParaRPr lang="en-US" altLang="en-US" sz="800" dirty="0"/>
          </a:p>
        </p:txBody>
      </p:sp>
      <p:sp>
        <p:nvSpPr>
          <p:cNvPr id="426" name="textbox 426"/>
          <p:cNvSpPr/>
          <p:nvPr/>
        </p:nvSpPr>
        <p:spPr>
          <a:xfrm>
            <a:off x="4339726" y="5261883"/>
            <a:ext cx="431800" cy="1447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800" b="1" kern="0" spc="-1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五象大道</a:t>
            </a:r>
            <a:endParaRPr lang="en-US" altLang="en-US" sz="800" dirty="0"/>
          </a:p>
        </p:txBody>
      </p:sp>
      <p:sp>
        <p:nvSpPr>
          <p:cNvPr id="428" name="textbox 428"/>
          <p:cNvSpPr/>
          <p:nvPr/>
        </p:nvSpPr>
        <p:spPr>
          <a:xfrm>
            <a:off x="1367110" y="1749063"/>
            <a:ext cx="427990" cy="1441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800" b="1" kern="0" spc="-1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民族大道</a:t>
            </a:r>
            <a:endParaRPr lang="en-US" altLang="en-US" sz="800" dirty="0"/>
          </a:p>
        </p:txBody>
      </p:sp>
      <p:sp>
        <p:nvSpPr>
          <p:cNvPr id="430" name="path"/>
          <p:cNvSpPr/>
          <p:nvPr/>
        </p:nvSpPr>
        <p:spPr>
          <a:xfrm>
            <a:off x="5124646" y="1567029"/>
            <a:ext cx="271133" cy="147748"/>
          </a:xfrm>
          <a:custGeom>
            <a:avLst/>
            <a:gdLst/>
            <a:ahLst/>
            <a:cxnLst/>
            <a:rect l="0" t="0" r="0" b="0"/>
            <a:pathLst>
              <a:path w="426" h="232">
                <a:moveTo>
                  <a:pt x="9" y="20"/>
                </a:moveTo>
                <a:lnTo>
                  <a:pt x="417" y="212"/>
                </a:lnTo>
              </a:path>
            </a:pathLst>
          </a:custGeom>
          <a:noFill/>
          <a:ln w="28955" cap="flat">
            <a:solidFill>
              <a:srgbClr val="FFC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32" name="textbox 432"/>
          <p:cNvSpPr/>
          <p:nvPr/>
        </p:nvSpPr>
        <p:spPr>
          <a:xfrm>
            <a:off x="3079401" y="3528460"/>
            <a:ext cx="330834" cy="1447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800" b="1" kern="0" spc="-1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滨江路</a:t>
            </a:r>
            <a:endParaRPr lang="en-US" altLang="en-US" sz="800" dirty="0"/>
          </a:p>
        </p:txBody>
      </p:sp>
      <p:sp>
        <p:nvSpPr>
          <p:cNvPr id="434" name="textbox 434"/>
          <p:cNvSpPr/>
          <p:nvPr/>
        </p:nvSpPr>
        <p:spPr>
          <a:xfrm>
            <a:off x="1847976" y="5588457"/>
            <a:ext cx="139064" cy="160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9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</a:t>
            </a:r>
            <a:endParaRPr lang="en-US" altLang="en-US" sz="900" dirty="0"/>
          </a:p>
        </p:txBody>
      </p:sp>
      <p:sp>
        <p:nvSpPr>
          <p:cNvPr id="436" name="rect"/>
          <p:cNvSpPr/>
          <p:nvPr/>
        </p:nvSpPr>
        <p:spPr>
          <a:xfrm>
            <a:off x="1281302" y="4713732"/>
            <a:ext cx="329946" cy="28955"/>
          </a:xfrm>
          <a:prstGeom prst="rect">
            <a:avLst/>
          </a:prstGeom>
          <a:solidFill>
            <a:srgbClr val="FFC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38" name="path"/>
          <p:cNvSpPr/>
          <p:nvPr/>
        </p:nvSpPr>
        <p:spPr>
          <a:xfrm>
            <a:off x="2742676" y="3476942"/>
            <a:ext cx="164242" cy="41909"/>
          </a:xfrm>
          <a:custGeom>
            <a:avLst/>
            <a:gdLst/>
            <a:ahLst/>
            <a:cxnLst/>
            <a:rect l="0" t="0" r="0" b="0"/>
            <a:pathLst>
              <a:path w="258" h="65">
                <a:moveTo>
                  <a:pt x="256" y="45"/>
                </a:moveTo>
                <a:lnTo>
                  <a:pt x="2" y="20"/>
                </a:lnTo>
              </a:path>
            </a:pathLst>
          </a:custGeom>
          <a:noFill/>
          <a:ln w="25907" cap="flat">
            <a:solidFill>
              <a:srgbClr val="FFC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picture 4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04332" y="2138991"/>
            <a:ext cx="6044183" cy="2689860"/>
          </a:xfrm>
          <a:prstGeom prst="rect">
            <a:avLst/>
          </a:prstGeom>
        </p:spPr>
      </p:pic>
      <p:pic>
        <p:nvPicPr>
          <p:cNvPr id="442" name="picture 4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85672" y="707136"/>
            <a:ext cx="11006328" cy="9143"/>
          </a:xfrm>
          <a:prstGeom prst="rect">
            <a:avLst/>
          </a:prstGeom>
        </p:spPr>
      </p:pic>
      <p:sp>
        <p:nvSpPr>
          <p:cNvPr id="444" name="textbox 444"/>
          <p:cNvSpPr/>
          <p:nvPr/>
        </p:nvSpPr>
        <p:spPr>
          <a:xfrm>
            <a:off x="263458" y="186975"/>
            <a:ext cx="11941809" cy="7512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-30" dirty="0">
                <a:solidFill>
                  <a:srgbClr val="CD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二、项目指标及现状：  </a:t>
            </a:r>
            <a:r>
              <a:rPr sz="1800" b="1" kern="0" spc="-3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住宅净地</a:t>
            </a:r>
            <a:r>
              <a:rPr sz="18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，容积率2（小高</a:t>
            </a:r>
            <a:r>
              <a:rPr sz="18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+别墅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18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建面19.7万方，未开工</a:t>
            </a:r>
            <a:endParaRPr lang="en-US" altLang="en-US" sz="1800" dirty="0"/>
          </a:p>
          <a:p>
            <a:pPr algn="l" rtl="0" eaLnBrk="0">
              <a:lnSpc>
                <a:spcPct val="103000"/>
              </a:lnSpc>
            </a:pPr>
            <a:endParaRPr lang="en-US" altLang="en-US" sz="800" dirty="0"/>
          </a:p>
          <a:p>
            <a:pPr algn="l" rtl="0" eaLnBrk="0">
              <a:lnSpc>
                <a:spcPct val="8000"/>
              </a:lnSpc>
            </a:pPr>
            <a:endParaRPr lang="en-US" altLang="en-US" sz="100" dirty="0"/>
          </a:p>
          <a:p>
            <a:pPr marL="993140" algn="l" rtl="0" eaLnBrk="0">
              <a:lnSpc>
                <a:spcPts val="1925"/>
              </a:lnSpc>
            </a:pPr>
            <a:r>
              <a:rPr lang="en-US" sz="2400" b="1" kern="0" spc="10" baseline="600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             </a:t>
            </a:r>
            <a:r>
              <a:rPr sz="2400" b="1" kern="0" spc="10" baseline="-100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地块内部及四至</a:t>
            </a:r>
            <a:r>
              <a:rPr sz="2400" b="1" kern="0" spc="10" baseline="-1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：内部为净地，四至道路</a:t>
            </a:r>
            <a:r>
              <a:rPr sz="2400" b="1" kern="0" spc="0" baseline="-1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全部贯通，未开工</a:t>
            </a: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endParaRPr lang="en-US" altLang="en-US" sz="1500" dirty="0"/>
          </a:p>
        </p:txBody>
      </p:sp>
      <p:pic>
        <p:nvPicPr>
          <p:cNvPr id="450" name="picture 4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392667" y="4677156"/>
            <a:ext cx="1973580" cy="1831847"/>
          </a:xfrm>
          <a:prstGeom prst="rect">
            <a:avLst/>
          </a:prstGeom>
        </p:spPr>
      </p:pic>
      <p:pic>
        <p:nvPicPr>
          <p:cNvPr id="452" name="picture 4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349996" y="2877311"/>
            <a:ext cx="2016252" cy="1648967"/>
          </a:xfrm>
          <a:prstGeom prst="rect">
            <a:avLst/>
          </a:prstGeom>
        </p:spPr>
      </p:pic>
      <p:pic>
        <p:nvPicPr>
          <p:cNvPr id="454" name="picture 4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349996" y="1120140"/>
            <a:ext cx="2016252" cy="1606296"/>
          </a:xfrm>
          <a:prstGeom prst="rect">
            <a:avLst/>
          </a:prstGeom>
        </p:spPr>
      </p:pic>
      <p:pic>
        <p:nvPicPr>
          <p:cNvPr id="456" name="picture 4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6499859" y="2897123"/>
            <a:ext cx="1732788" cy="1647444"/>
          </a:xfrm>
          <a:prstGeom prst="rect">
            <a:avLst/>
          </a:prstGeom>
        </p:spPr>
      </p:pic>
      <p:pic>
        <p:nvPicPr>
          <p:cNvPr id="458" name="picture 4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0483596" y="2877311"/>
            <a:ext cx="1684020" cy="1648967"/>
          </a:xfrm>
          <a:prstGeom prst="rect">
            <a:avLst/>
          </a:prstGeom>
        </p:spPr>
      </p:pic>
      <p:sp>
        <p:nvSpPr>
          <p:cNvPr id="460" name="textbox 460"/>
          <p:cNvSpPr/>
          <p:nvPr/>
        </p:nvSpPr>
        <p:spPr>
          <a:xfrm>
            <a:off x="800101" y="1348464"/>
            <a:ext cx="5037993" cy="559467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eaLnBrk="0">
              <a:lnSpc>
                <a:spcPct val="97000"/>
              </a:lnSpc>
            </a:pPr>
            <a:r>
              <a:rPr sz="16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规划指标：西侧占地4.97万方，东侧占地4.87万方，容积率</a:t>
            </a:r>
            <a:r>
              <a:rPr sz="1600" b="1" kern="0" spc="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1600" b="1" kern="0" spc="-1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.0</a:t>
            </a:r>
            <a:r>
              <a:rPr lang="zh-CN" altLang="en-US" sz="1600" b="1" kern="0" spc="-1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1600" b="1" kern="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合计计容建面</a:t>
            </a:r>
            <a:r>
              <a:rPr lang="en-US" altLang="zh-CN" sz="1600" b="1" kern="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19.7</a:t>
            </a:r>
            <a:r>
              <a:rPr lang="zh-CN" altLang="en-US" sz="1600" b="1" kern="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万方，商业比例</a:t>
            </a:r>
            <a:r>
              <a:rPr lang="en-US" altLang="zh-CN" sz="1600" b="1" kern="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3-5%</a:t>
            </a:r>
            <a:endParaRPr lang="zh-CN" altLang="en-US" sz="1600" dirty="0" smtClean="0"/>
          </a:p>
          <a:p>
            <a:pPr marL="12700" algn="l" rtl="0" eaLnBrk="0">
              <a:lnSpc>
                <a:spcPct val="97000"/>
              </a:lnSpc>
            </a:pPr>
            <a:endParaRPr lang="en-US" altLang="en-US" sz="1600" dirty="0"/>
          </a:p>
        </p:txBody>
      </p:sp>
      <p:sp>
        <p:nvSpPr>
          <p:cNvPr id="462" name="textbox 462"/>
          <p:cNvSpPr/>
          <p:nvPr/>
        </p:nvSpPr>
        <p:spPr>
          <a:xfrm>
            <a:off x="1452262" y="1609770"/>
            <a:ext cx="3515392" cy="359706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picture 4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942844" y="1635252"/>
            <a:ext cx="5969508" cy="4128516"/>
          </a:xfrm>
          <a:prstGeom prst="rect">
            <a:avLst/>
          </a:prstGeom>
        </p:spPr>
      </p:pic>
      <p:sp>
        <p:nvSpPr>
          <p:cNvPr id="466" name="rect"/>
          <p:cNvSpPr/>
          <p:nvPr/>
        </p:nvSpPr>
        <p:spPr>
          <a:xfrm>
            <a:off x="6044183" y="4207764"/>
            <a:ext cx="445008" cy="246888"/>
          </a:xfrm>
          <a:prstGeom prst="rect">
            <a:avLst/>
          </a:prstGeom>
          <a:solidFill>
            <a:srgbClr val="C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8" name="path"/>
          <p:cNvSpPr/>
          <p:nvPr/>
        </p:nvSpPr>
        <p:spPr>
          <a:xfrm>
            <a:off x="6371381" y="4634481"/>
            <a:ext cx="2702977" cy="565663"/>
          </a:xfrm>
          <a:custGeom>
            <a:avLst/>
            <a:gdLst/>
            <a:ahLst/>
            <a:cxnLst/>
            <a:rect l="0" t="0" r="0" b="0"/>
            <a:pathLst>
              <a:path w="4256" h="890">
                <a:moveTo>
                  <a:pt x="4254" y="881"/>
                </a:moveTo>
                <a:lnTo>
                  <a:pt x="1" y="9"/>
                </a:lnTo>
              </a:path>
            </a:pathLst>
          </a:custGeom>
          <a:noFill/>
          <a:ln w="12192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470" name="table 470"/>
          <p:cNvGraphicFramePr>
            <a:graphicFrameLocks noGrp="1"/>
          </p:cNvGraphicFramePr>
          <p:nvPr/>
        </p:nvGraphicFramePr>
        <p:xfrm>
          <a:off x="5021953" y="3671601"/>
          <a:ext cx="5614033" cy="1528444"/>
        </p:xfrm>
        <a:graphic>
          <a:graphicData uri="http://schemas.openxmlformats.org/drawingml/2006/table">
            <a:tbl>
              <a:tblPr/>
              <a:tblGrid>
                <a:gridCol w="788669"/>
                <a:gridCol w="4825364"/>
              </a:tblGrid>
              <a:tr h="1528444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350"/>
                        </a:lnSpc>
                      </a:pPr>
                      <a:r>
                        <a:rPr sz="900" b="1" kern="0" spc="80" dirty="0">
                          <a:solidFill>
                            <a:srgbClr val="4F81BD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未开工</a:t>
                      </a:r>
                      <a:r>
                        <a:rPr sz="900" b="1" kern="0" spc="-60" dirty="0">
                          <a:solidFill>
                            <a:srgbClr val="4F81BD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80" dirty="0">
                          <a:solidFill>
                            <a:srgbClr val="4F81BD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在建</a:t>
                      </a:r>
                      <a:endParaRPr lang="en-US" altLang="en-US" sz="9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200" dirty="0"/>
                    </a:p>
                    <a:p>
                      <a:pPr marL="153670" algn="l" rtl="0" eaLnBrk="0">
                        <a:lnSpc>
                          <a:spcPts val="1155"/>
                        </a:lnSpc>
                        <a:spcBef>
                          <a:spcPts val="0"/>
                        </a:spcBef>
                      </a:pPr>
                      <a:r>
                        <a:rPr sz="900" b="1" kern="0" spc="80" dirty="0">
                          <a:solidFill>
                            <a:srgbClr val="4F81BD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未开工</a:t>
                      </a:r>
                      <a:endParaRPr lang="en-US" altLang="en-US" sz="9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700" dirty="0"/>
                    </a:p>
                    <a:p>
                      <a:pPr marL="702945" algn="l" rtl="0" eaLnBrk="0">
                        <a:lnSpc>
                          <a:spcPts val="1150"/>
                        </a:lnSpc>
                        <a:spcBef>
                          <a:spcPts val="0"/>
                        </a:spcBef>
                      </a:pPr>
                      <a:r>
                        <a:rPr sz="900" b="1" kern="0" spc="90" dirty="0">
                          <a:solidFill>
                            <a:srgbClr val="4F81BD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现房售罄</a:t>
                      </a:r>
                      <a:endParaRPr lang="en-US" altLang="en-US" sz="900" dirty="0"/>
                    </a:p>
                    <a:p>
                      <a:pPr marL="745490" algn="l" rtl="0" eaLnBrk="0">
                        <a:lnSpc>
                          <a:spcPct val="98000"/>
                        </a:lnSpc>
                        <a:spcBef>
                          <a:spcPts val="1130"/>
                        </a:spcBef>
                      </a:pPr>
                      <a:r>
                        <a:rPr sz="900" b="1" kern="0" spc="90" dirty="0">
                          <a:solidFill>
                            <a:srgbClr val="4F81BD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现房售罄</a:t>
                      </a:r>
                      <a:endParaRPr lang="en-US" altLang="en-US" sz="900" dirty="0"/>
                    </a:p>
                    <a:p>
                      <a:pPr marL="233045" algn="l" rtl="0" eaLnBrk="0">
                        <a:lnSpc>
                          <a:spcPts val="1155"/>
                        </a:lnSpc>
                        <a:spcBef>
                          <a:spcPts val="495"/>
                        </a:spcBef>
                        <a:tabLst>
                          <a:tab pos="331470" algn="l"/>
                        </a:tabLst>
                      </a:pPr>
                      <a:r>
                        <a:rPr sz="900" kern="0" spc="0" dirty="0">
                          <a:solidFill>
                            <a:srgbClr val="FFFF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900" b="1" kern="0" spc="80" dirty="0">
                          <a:solidFill>
                            <a:srgbClr val="FFFF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本案</a:t>
                      </a:r>
                      <a:r>
                        <a:rPr sz="900" b="1" kern="0" spc="0" dirty="0">
                          <a:solidFill>
                            <a:srgbClr val="FFFF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endParaRPr lang="en-US" altLang="en-US" sz="9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200" dirty="0"/>
                    </a:p>
                    <a:p>
                      <a:pPr marL="224155" algn="l" rtl="0" eaLnBrk="0">
                        <a:lnSpc>
                          <a:spcPts val="1155"/>
                        </a:lnSpc>
                        <a:spcBef>
                          <a:spcPts val="0"/>
                        </a:spcBef>
                      </a:pPr>
                      <a:r>
                        <a:rPr sz="900" b="1" kern="0" spc="80" dirty="0">
                          <a:solidFill>
                            <a:srgbClr val="4F81BD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未开工</a:t>
                      </a:r>
                      <a:endParaRPr lang="en-US" altLang="en-US" sz="9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72" name="textbox 472"/>
          <p:cNvSpPr/>
          <p:nvPr/>
        </p:nvSpPr>
        <p:spPr>
          <a:xfrm>
            <a:off x="262848" y="186975"/>
            <a:ext cx="10872469" cy="3810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-30" dirty="0">
                <a:solidFill>
                  <a:srgbClr val="CD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三、周边房地价市场：  </a:t>
            </a:r>
            <a:r>
              <a:rPr sz="18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原始有票土地成本极低，项目地价优势显著；售价大平层约1.7万，</a:t>
            </a:r>
            <a:r>
              <a:rPr sz="18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别墅约3万</a:t>
            </a:r>
            <a:endParaRPr lang="en-US" altLang="en-US" sz="1800" dirty="0"/>
          </a:p>
        </p:txBody>
      </p:sp>
      <p:sp>
        <p:nvSpPr>
          <p:cNvPr id="474" name="path"/>
          <p:cNvSpPr/>
          <p:nvPr/>
        </p:nvSpPr>
        <p:spPr>
          <a:xfrm>
            <a:off x="1430654" y="4535678"/>
            <a:ext cx="2805176" cy="978027"/>
          </a:xfrm>
          <a:custGeom>
            <a:avLst/>
            <a:gdLst/>
            <a:ahLst/>
            <a:cxnLst/>
            <a:rect l="0" t="0" r="0" b="0"/>
            <a:pathLst>
              <a:path w="4417" h="1540">
                <a:moveTo>
                  <a:pt x="9" y="1530"/>
                </a:moveTo>
                <a:lnTo>
                  <a:pt x="1182" y="1166"/>
                </a:lnTo>
                <a:lnTo>
                  <a:pt x="4407" y="9"/>
                </a:lnTo>
              </a:path>
            </a:pathLst>
          </a:custGeom>
          <a:noFill/>
          <a:ln w="12192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6" name="path"/>
          <p:cNvSpPr/>
          <p:nvPr/>
        </p:nvSpPr>
        <p:spPr>
          <a:xfrm>
            <a:off x="5683160" y="3231701"/>
            <a:ext cx="3432226" cy="495688"/>
          </a:xfrm>
          <a:custGeom>
            <a:avLst/>
            <a:gdLst/>
            <a:ahLst/>
            <a:cxnLst/>
            <a:rect l="0" t="0" r="0" b="0"/>
            <a:pathLst>
              <a:path w="5405" h="780">
                <a:moveTo>
                  <a:pt x="5403" y="9"/>
                </a:moveTo>
                <a:lnTo>
                  <a:pt x="1" y="771"/>
                </a:lnTo>
              </a:path>
            </a:pathLst>
          </a:custGeom>
          <a:noFill/>
          <a:ln w="12192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478" name="table 478"/>
          <p:cNvGraphicFramePr>
            <a:graphicFrameLocks noGrp="1"/>
          </p:cNvGraphicFramePr>
          <p:nvPr/>
        </p:nvGraphicFramePr>
        <p:xfrm>
          <a:off x="516636" y="5580888"/>
          <a:ext cx="1644015" cy="889635"/>
        </p:xfrm>
        <a:graphic>
          <a:graphicData uri="http://schemas.openxmlformats.org/drawingml/2006/table">
            <a:tbl>
              <a:tblPr>
                <a:solidFill>
                  <a:srgbClr val="4F81BD"/>
                </a:solidFill>
              </a:tblPr>
              <a:tblGrid>
                <a:gridCol w="1644015"/>
              </a:tblGrid>
              <a:tr h="8896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1000" dirty="0"/>
                    </a:p>
                    <a:p>
                      <a:pPr marL="4806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龙湖双珑原著</a:t>
                      </a:r>
                      <a:endParaRPr lang="en-US" altLang="en-US" sz="900" dirty="0"/>
                    </a:p>
                    <a:p>
                      <a:pPr marL="122555" algn="l" rtl="0" eaLnBrk="0">
                        <a:lnSpc>
                          <a:spcPct val="95000"/>
                        </a:lnSpc>
                        <a:spcBef>
                          <a:spcPts val="25"/>
                        </a:spcBef>
                      </a:pPr>
                      <a:r>
                        <a:rPr sz="900" b="1" kern="0" spc="0" dirty="0">
                          <a:solidFill>
                            <a:srgbClr val="FFC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实际楼面价1414</a:t>
                      </a:r>
                      <a:r>
                        <a:rPr sz="900" b="1" kern="0" spc="-10" dirty="0">
                          <a:solidFill>
                            <a:srgbClr val="FFC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8（19年）</a:t>
                      </a:r>
                      <a:endParaRPr lang="en-US" altLang="en-US" sz="900" dirty="0"/>
                    </a:p>
                    <a:p>
                      <a:pPr marL="191135" indent="-139700" algn="l" rtl="0" eaLnBrk="0">
                        <a:lnSpc>
                          <a:spcPct val="99000"/>
                        </a:lnSpc>
                        <a:spcBef>
                          <a:spcPts val="50"/>
                        </a:spcBef>
                      </a:pPr>
                      <a:r>
                        <a:rPr sz="9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尾盘状态，大平层均价170</a:t>
                      </a: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00-  25000，别墅均价30000</a:t>
                      </a:r>
                      <a:endParaRPr lang="en-US" altLang="en-US" sz="9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0" name="table 480"/>
          <p:cNvGraphicFramePr>
            <a:graphicFrameLocks noGrp="1"/>
          </p:cNvGraphicFramePr>
          <p:nvPr/>
        </p:nvGraphicFramePr>
        <p:xfrm>
          <a:off x="382524" y="4012692"/>
          <a:ext cx="1490344" cy="612139"/>
        </p:xfrm>
        <a:graphic>
          <a:graphicData uri="http://schemas.openxmlformats.org/drawingml/2006/table">
            <a:tbl>
              <a:tblPr>
                <a:solidFill>
                  <a:srgbClr val="4F81BD"/>
                </a:solidFill>
              </a:tblPr>
              <a:tblGrid>
                <a:gridCol w="1490344"/>
              </a:tblGrid>
              <a:tr h="6121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40322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绿城凤起邕江</a:t>
                      </a:r>
                      <a:endParaRPr lang="en-US" altLang="en-US" sz="900" dirty="0"/>
                    </a:p>
                    <a:p>
                      <a:pPr marL="45085" algn="l" rtl="0" eaLnBrk="0">
                        <a:lnSpc>
                          <a:spcPct val="95000"/>
                        </a:lnSpc>
                        <a:spcBef>
                          <a:spcPts val="30"/>
                        </a:spcBef>
                      </a:pPr>
                      <a:r>
                        <a:rPr sz="900" b="1" kern="0" spc="0" dirty="0">
                          <a:solidFill>
                            <a:srgbClr val="FFC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实际楼面价1349</a:t>
                      </a:r>
                      <a:r>
                        <a:rPr sz="900" b="1" kern="0" spc="-10" dirty="0">
                          <a:solidFill>
                            <a:srgbClr val="FFC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5（19年）</a:t>
                      </a:r>
                      <a:endParaRPr lang="en-US" altLang="en-US" sz="900" dirty="0"/>
                    </a:p>
                    <a:p>
                      <a:pPr marL="403225" algn="l" rtl="0" eaLnBrk="0">
                        <a:lnSpc>
                          <a:spcPct val="98000"/>
                        </a:lnSpc>
                        <a:spcBef>
                          <a:spcPts val="55"/>
                        </a:spcBef>
                      </a:pP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在建，未销售</a:t>
                      </a:r>
                      <a:endParaRPr lang="en-US" altLang="en-US" sz="9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482" name="path"/>
          <p:cNvSpPr/>
          <p:nvPr/>
        </p:nvSpPr>
        <p:spPr>
          <a:xfrm>
            <a:off x="1845818" y="3797934"/>
            <a:ext cx="2512949" cy="502538"/>
          </a:xfrm>
          <a:custGeom>
            <a:avLst/>
            <a:gdLst/>
            <a:ahLst/>
            <a:cxnLst/>
            <a:rect l="0" t="0" r="0" b="0"/>
            <a:pathLst>
              <a:path w="3957" h="791">
                <a:moveTo>
                  <a:pt x="9" y="781"/>
                </a:moveTo>
                <a:lnTo>
                  <a:pt x="979" y="688"/>
                </a:lnTo>
                <a:lnTo>
                  <a:pt x="3947" y="9"/>
                </a:lnTo>
              </a:path>
            </a:pathLst>
          </a:custGeom>
          <a:noFill/>
          <a:ln w="12192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484" name="table 484"/>
          <p:cNvGraphicFramePr>
            <a:graphicFrameLocks noGrp="1"/>
          </p:cNvGraphicFramePr>
          <p:nvPr/>
        </p:nvGraphicFramePr>
        <p:xfrm>
          <a:off x="9061125" y="4430267"/>
          <a:ext cx="1574800" cy="759460"/>
        </p:xfrm>
        <a:graphic>
          <a:graphicData uri="http://schemas.openxmlformats.org/drawingml/2006/table">
            <a:tbl>
              <a:tblPr>
                <a:solidFill>
                  <a:srgbClr val="4F81BD"/>
                </a:solidFill>
              </a:tblPr>
              <a:tblGrid>
                <a:gridCol w="1574800"/>
              </a:tblGrid>
              <a:tr h="7594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300" dirty="0"/>
                    </a:p>
                    <a:p>
                      <a:pPr marL="68199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本案</a:t>
                      </a:r>
                      <a:endParaRPr lang="en-US" altLang="en-US" sz="900" dirty="0"/>
                    </a:p>
                    <a:p>
                      <a:pPr marL="51435" algn="l" rtl="0" eaLnBrk="0">
                        <a:lnSpc>
                          <a:spcPct val="97000"/>
                        </a:lnSpc>
                        <a:spcBef>
                          <a:spcPts val="25"/>
                        </a:spcBef>
                      </a:pP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占用大自然项目35亩地，置换</a:t>
                      </a:r>
                      <a:endParaRPr lang="en-US" altLang="en-US" sz="900" dirty="0"/>
                    </a:p>
                    <a:p>
                      <a:pPr marL="36195" algn="l" rtl="0" eaLnBrk="0">
                        <a:lnSpc>
                          <a:spcPct val="97000"/>
                        </a:lnSpc>
                        <a:spcBef>
                          <a:spcPts val="35"/>
                        </a:spcBef>
                      </a:pPr>
                      <a:r>
                        <a:rPr sz="9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到本案，土地成本暂按大</a:t>
                      </a: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自然i</a:t>
                      </a:r>
                      <a:endParaRPr lang="en-US" altLang="en-US" sz="900" dirty="0"/>
                    </a:p>
                    <a:p>
                      <a:pPr marL="356235" algn="l" rtl="0" eaLnBrk="0">
                        <a:lnSpc>
                          <a:spcPct val="97000"/>
                        </a:lnSpc>
                        <a:spcBef>
                          <a:spcPts val="35"/>
                        </a:spcBef>
                      </a:pP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项目30万/亩估算</a:t>
                      </a:r>
                      <a:endParaRPr lang="en-US" altLang="en-US" sz="900" dirty="0"/>
                    </a:p>
                    <a:p>
                      <a:pPr marL="52705" algn="l" rtl="0" eaLnBrk="0">
                        <a:lnSpc>
                          <a:spcPct val="97000"/>
                        </a:lnSpc>
                        <a:spcBef>
                          <a:spcPts val="30"/>
                        </a:spcBef>
                      </a:pPr>
                      <a:r>
                        <a:rPr sz="900" b="1" kern="0" spc="0" dirty="0">
                          <a:solidFill>
                            <a:srgbClr val="FFC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地价优势明显，区位优</a:t>
                      </a:r>
                      <a:r>
                        <a:rPr sz="900" b="1" kern="0" spc="-10" dirty="0">
                          <a:solidFill>
                            <a:srgbClr val="FFC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势明显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6" name="table 486"/>
          <p:cNvGraphicFramePr>
            <a:graphicFrameLocks noGrp="1"/>
          </p:cNvGraphicFramePr>
          <p:nvPr/>
        </p:nvGraphicFramePr>
        <p:xfrm>
          <a:off x="9103238" y="2616708"/>
          <a:ext cx="1498600" cy="616584"/>
        </p:xfrm>
        <a:graphic>
          <a:graphicData uri="http://schemas.openxmlformats.org/drawingml/2006/table">
            <a:tbl>
              <a:tblPr>
                <a:solidFill>
                  <a:srgbClr val="4F81BD"/>
                </a:solidFill>
              </a:tblPr>
              <a:tblGrid>
                <a:gridCol w="1498600"/>
              </a:tblGrid>
              <a:tr h="6165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300" dirty="0"/>
                    </a:p>
                    <a:p>
                      <a:pPr marL="52895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万丰江境</a:t>
                      </a:r>
                      <a:endParaRPr lang="en-US" altLang="en-US" sz="900" dirty="0"/>
                    </a:p>
                    <a:p>
                      <a:pPr marL="90805" algn="l" rtl="0" eaLnBrk="0">
                        <a:lnSpc>
                          <a:spcPct val="95000"/>
                        </a:lnSpc>
                        <a:spcBef>
                          <a:spcPts val="30"/>
                        </a:spcBef>
                      </a:pPr>
                      <a:r>
                        <a:rPr sz="900" b="1" kern="0" spc="-30" dirty="0">
                          <a:solidFill>
                            <a:srgbClr val="FFC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实际楼面价7100（22年）</a:t>
                      </a:r>
                      <a:endParaRPr lang="en-US" altLang="en-US" sz="900" dirty="0"/>
                    </a:p>
                    <a:p>
                      <a:pPr marL="99695" indent="-15240" algn="l" rtl="0" eaLnBrk="0">
                        <a:lnSpc>
                          <a:spcPct val="99000"/>
                        </a:lnSpc>
                        <a:spcBef>
                          <a:spcPts val="55"/>
                        </a:spcBef>
                      </a:pPr>
                      <a:r>
                        <a:rPr sz="9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23年5月开盘，刚需定位，</a:t>
                      </a:r>
                      <a:r>
                        <a:rPr sz="900" b="1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69-130平米，售价13000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8" name="table 488"/>
          <p:cNvGraphicFramePr>
            <a:graphicFrameLocks noGrp="1"/>
          </p:cNvGraphicFramePr>
          <p:nvPr/>
        </p:nvGraphicFramePr>
        <p:xfrm>
          <a:off x="408431" y="2266188"/>
          <a:ext cx="1490344" cy="612140"/>
        </p:xfrm>
        <a:graphic>
          <a:graphicData uri="http://schemas.openxmlformats.org/drawingml/2006/table">
            <a:tbl>
              <a:tblPr>
                <a:solidFill>
                  <a:srgbClr val="4F81BD"/>
                </a:solidFill>
              </a:tblPr>
              <a:tblGrid>
                <a:gridCol w="1490344"/>
              </a:tblGrid>
              <a:tr h="6121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34734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广源凤岭壹号院</a:t>
                      </a:r>
                      <a:endParaRPr lang="en-US" altLang="en-US" sz="900" dirty="0"/>
                    </a:p>
                    <a:p>
                      <a:pPr marL="44450" algn="l" rtl="0" eaLnBrk="0">
                        <a:lnSpc>
                          <a:spcPct val="95000"/>
                        </a:lnSpc>
                        <a:spcBef>
                          <a:spcPts val="30"/>
                        </a:spcBef>
                      </a:pPr>
                      <a:r>
                        <a:rPr sz="900" b="1" kern="0" spc="-20" dirty="0">
                          <a:solidFill>
                            <a:srgbClr val="FFC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实际楼面价12488（</a:t>
                      </a:r>
                      <a:r>
                        <a:rPr sz="900" b="1" kern="0" spc="-30" dirty="0">
                          <a:solidFill>
                            <a:srgbClr val="FFC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19年）</a:t>
                      </a:r>
                      <a:endParaRPr lang="en-US" altLang="en-US" sz="900" dirty="0"/>
                    </a:p>
                    <a:p>
                      <a:pPr marL="113665" algn="l" rtl="0" eaLnBrk="0">
                        <a:lnSpc>
                          <a:spcPct val="97000"/>
                        </a:lnSpc>
                        <a:spcBef>
                          <a:spcPts val="60"/>
                        </a:spcBef>
                      </a:pPr>
                      <a:r>
                        <a:rPr sz="9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尾盘状态，大平层1</a:t>
                      </a: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7000</a:t>
                      </a:r>
                      <a:endParaRPr lang="en-US" altLang="en-US" sz="9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0" name="table 490"/>
          <p:cNvGraphicFramePr>
            <a:graphicFrameLocks noGrp="1"/>
          </p:cNvGraphicFramePr>
          <p:nvPr/>
        </p:nvGraphicFramePr>
        <p:xfrm>
          <a:off x="393192" y="3122676"/>
          <a:ext cx="1488440" cy="610235"/>
        </p:xfrm>
        <a:graphic>
          <a:graphicData uri="http://schemas.openxmlformats.org/drawingml/2006/table">
            <a:tbl>
              <a:tblPr>
                <a:solidFill>
                  <a:srgbClr val="4F81BD"/>
                </a:solidFill>
              </a:tblPr>
              <a:tblGrid>
                <a:gridCol w="1488440"/>
              </a:tblGrid>
              <a:tr h="6102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46037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美的悦江府</a:t>
                      </a:r>
                      <a:endParaRPr lang="en-US" altLang="en-US" sz="900" dirty="0"/>
                    </a:p>
                    <a:p>
                      <a:pPr marL="44450" algn="l" rtl="0" eaLnBrk="0">
                        <a:lnSpc>
                          <a:spcPct val="95000"/>
                        </a:lnSpc>
                        <a:spcBef>
                          <a:spcPts val="25"/>
                        </a:spcBef>
                      </a:pPr>
                      <a:r>
                        <a:rPr sz="900" b="1" kern="0" spc="0" dirty="0">
                          <a:solidFill>
                            <a:srgbClr val="FFC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实际楼面价1173</a:t>
                      </a:r>
                      <a:r>
                        <a:rPr sz="900" b="1" kern="0" spc="-10" dirty="0">
                          <a:solidFill>
                            <a:srgbClr val="FFC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5（19年）</a:t>
                      </a:r>
                      <a:endParaRPr lang="en-US" altLang="en-US" sz="900" dirty="0"/>
                    </a:p>
                    <a:p>
                      <a:pPr marL="113030" algn="l" rtl="0" eaLnBrk="0">
                        <a:lnSpc>
                          <a:spcPct val="97000"/>
                        </a:lnSpc>
                        <a:spcBef>
                          <a:spcPts val="60"/>
                        </a:spcBef>
                      </a:pPr>
                      <a:r>
                        <a:rPr sz="9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尾盘状态，大平层15</a:t>
                      </a: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500</a:t>
                      </a:r>
                      <a:endParaRPr lang="en-US" altLang="en-US" sz="9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492" name="path"/>
          <p:cNvSpPr/>
          <p:nvPr/>
        </p:nvSpPr>
        <p:spPr>
          <a:xfrm>
            <a:off x="1871726" y="2482469"/>
            <a:ext cx="2041779" cy="305689"/>
          </a:xfrm>
          <a:custGeom>
            <a:avLst/>
            <a:gdLst/>
            <a:ahLst/>
            <a:cxnLst/>
            <a:rect l="0" t="0" r="0" b="0"/>
            <a:pathLst>
              <a:path w="3215" h="481">
                <a:moveTo>
                  <a:pt x="9" y="103"/>
                </a:moveTo>
                <a:lnTo>
                  <a:pt x="979" y="9"/>
                </a:lnTo>
                <a:lnTo>
                  <a:pt x="3205" y="471"/>
                </a:lnTo>
              </a:path>
            </a:pathLst>
          </a:custGeom>
          <a:noFill/>
          <a:ln w="12192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94" name="textbox 494"/>
          <p:cNvSpPr/>
          <p:nvPr/>
        </p:nvSpPr>
        <p:spPr>
          <a:xfrm>
            <a:off x="5739888" y="2478856"/>
            <a:ext cx="690880" cy="7232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algn="r" rtl="0" eaLnBrk="0">
              <a:lnSpc>
                <a:spcPct val="98000"/>
              </a:lnSpc>
            </a:pP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天街</a:t>
            </a:r>
            <a:endParaRPr lang="en-US" altLang="en-US" sz="1100" dirty="0"/>
          </a:p>
          <a:p>
            <a:pPr marL="12700" algn="l" rtl="0" eaLnBrk="0">
              <a:lnSpc>
                <a:spcPts val="1170"/>
              </a:lnSpc>
              <a:spcBef>
                <a:spcPts val="155"/>
              </a:spcBef>
            </a:pPr>
            <a:r>
              <a:rPr sz="900" b="1" kern="0" spc="80" dirty="0">
                <a:solidFill>
                  <a:srgbClr val="4F81B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尾盘</a:t>
            </a:r>
            <a:endParaRPr lang="en-US" altLang="en-US" sz="900" dirty="0"/>
          </a:p>
          <a:p>
            <a:pPr algn="l" rtl="0" eaLnBrk="0">
              <a:lnSpc>
                <a:spcPct val="121000"/>
              </a:lnSpc>
            </a:pPr>
            <a:endParaRPr lang="en-US" altLang="en-US" sz="1000" dirty="0"/>
          </a:p>
          <a:p>
            <a:pPr algn="l" rtl="0" eaLnBrk="0">
              <a:lnSpc>
                <a:spcPct val="114000"/>
              </a:lnSpc>
            </a:pPr>
            <a:endParaRPr lang="en-US" altLang="en-US" sz="200" dirty="0"/>
          </a:p>
          <a:p>
            <a:pPr marL="23495" algn="l" rtl="0" eaLnBrk="0">
              <a:lnSpc>
                <a:spcPts val="1150"/>
              </a:lnSpc>
              <a:spcBef>
                <a:spcPts val="0"/>
              </a:spcBef>
            </a:pPr>
            <a:r>
              <a:rPr sz="900" b="1" kern="0" spc="90" dirty="0">
                <a:solidFill>
                  <a:srgbClr val="4F81B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现房售罄</a:t>
            </a:r>
            <a:endParaRPr lang="en-US" altLang="en-US" sz="900" dirty="0"/>
          </a:p>
        </p:txBody>
      </p:sp>
      <p:sp>
        <p:nvSpPr>
          <p:cNvPr id="496" name="path"/>
          <p:cNvSpPr/>
          <p:nvPr/>
        </p:nvSpPr>
        <p:spPr>
          <a:xfrm>
            <a:off x="1854961" y="3338448"/>
            <a:ext cx="2021586" cy="71374"/>
          </a:xfrm>
          <a:custGeom>
            <a:avLst/>
            <a:gdLst/>
            <a:ahLst/>
            <a:cxnLst/>
            <a:rect l="0" t="0" r="0" b="0"/>
            <a:pathLst>
              <a:path w="3183" h="112">
                <a:moveTo>
                  <a:pt x="9" y="102"/>
                </a:moveTo>
                <a:lnTo>
                  <a:pt x="978" y="9"/>
                </a:lnTo>
                <a:lnTo>
                  <a:pt x="3174" y="29"/>
                </a:lnTo>
              </a:path>
            </a:pathLst>
          </a:custGeom>
          <a:noFill/>
          <a:ln w="12192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98" name="textbox 498"/>
          <p:cNvSpPr/>
          <p:nvPr/>
        </p:nvSpPr>
        <p:spPr>
          <a:xfrm>
            <a:off x="5222748" y="4226052"/>
            <a:ext cx="445134" cy="24574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lang="en-US" altLang="en-US" sz="400" dirty="0"/>
          </a:p>
          <a:p>
            <a:pPr marL="97790" algn="l" rtl="0" eaLnBrk="0">
              <a:lnSpc>
                <a:spcPts val="1155"/>
              </a:lnSpc>
            </a:pPr>
            <a:r>
              <a:rPr sz="900" b="1" kern="0" spc="8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本案</a:t>
            </a:r>
            <a:endParaRPr lang="en-US" altLang="en-US" sz="900" dirty="0"/>
          </a:p>
        </p:txBody>
      </p:sp>
      <p:pic>
        <p:nvPicPr>
          <p:cNvPr id="500" name="picture 5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85672" y="707136"/>
            <a:ext cx="11006328" cy="9143"/>
          </a:xfrm>
          <a:prstGeom prst="rect">
            <a:avLst/>
          </a:prstGeom>
        </p:spPr>
      </p:pic>
      <p:sp>
        <p:nvSpPr>
          <p:cNvPr id="502" name="textbox 502"/>
          <p:cNvSpPr/>
          <p:nvPr/>
        </p:nvSpPr>
        <p:spPr>
          <a:xfrm>
            <a:off x="6125853" y="2176602"/>
            <a:ext cx="304800" cy="3403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3970" indent="-1270" algn="l" rtl="0" eaLnBrk="0">
              <a:lnSpc>
                <a:spcPct val="94000"/>
              </a:lnSpc>
            </a:pP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龙湖</a:t>
            </a: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青秀</a:t>
            </a:r>
            <a:endParaRPr lang="en-US" altLang="en-US" sz="1100" dirty="0"/>
          </a:p>
        </p:txBody>
      </p:sp>
      <p:sp>
        <p:nvSpPr>
          <p:cNvPr id="504" name="textbox 504"/>
          <p:cNvSpPr/>
          <p:nvPr/>
        </p:nvSpPr>
        <p:spPr>
          <a:xfrm>
            <a:off x="5935719" y="3732053"/>
            <a:ext cx="530225" cy="1720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150"/>
              </a:lnSpc>
            </a:pPr>
            <a:r>
              <a:rPr sz="900" b="1" kern="0" spc="90" dirty="0">
                <a:solidFill>
                  <a:srgbClr val="4F81B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现房售罄</a:t>
            </a:r>
            <a:endParaRPr lang="en-US" altLang="en-US" sz="900" dirty="0"/>
          </a:p>
        </p:txBody>
      </p:sp>
      <p:sp>
        <p:nvSpPr>
          <p:cNvPr id="506" name="textbox 506"/>
          <p:cNvSpPr/>
          <p:nvPr/>
        </p:nvSpPr>
        <p:spPr>
          <a:xfrm>
            <a:off x="4419592" y="3732053"/>
            <a:ext cx="276859" cy="1727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155"/>
              </a:lnSpc>
            </a:pPr>
            <a:r>
              <a:rPr sz="900" b="1" kern="0" spc="80" dirty="0">
                <a:solidFill>
                  <a:srgbClr val="4F81B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在建</a:t>
            </a:r>
            <a:endParaRPr lang="en-US" altLang="en-US" sz="900" dirty="0"/>
          </a:p>
        </p:txBody>
      </p:sp>
      <p:sp>
        <p:nvSpPr>
          <p:cNvPr id="508" name="textbox 508"/>
          <p:cNvSpPr/>
          <p:nvPr/>
        </p:nvSpPr>
        <p:spPr>
          <a:xfrm>
            <a:off x="3706233" y="3477926"/>
            <a:ext cx="276859" cy="1739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165"/>
              </a:lnSpc>
            </a:pPr>
            <a:r>
              <a:rPr sz="900" b="1" kern="0" spc="80" dirty="0">
                <a:solidFill>
                  <a:srgbClr val="4F81B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尾盘</a:t>
            </a:r>
            <a:endParaRPr lang="en-US" altLang="en-US" sz="900" dirty="0"/>
          </a:p>
        </p:txBody>
      </p:sp>
      <p:sp>
        <p:nvSpPr>
          <p:cNvPr id="510" name="textbox 510"/>
          <p:cNvSpPr/>
          <p:nvPr/>
        </p:nvSpPr>
        <p:spPr>
          <a:xfrm>
            <a:off x="3761986" y="4395628"/>
            <a:ext cx="276859" cy="1739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165"/>
              </a:lnSpc>
            </a:pPr>
            <a:r>
              <a:rPr sz="900" b="1" kern="0" spc="80" dirty="0">
                <a:solidFill>
                  <a:srgbClr val="4F81B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尾盘</a:t>
            </a:r>
            <a:endParaRPr lang="en-US" altLang="en-US" sz="900" dirty="0"/>
          </a:p>
        </p:txBody>
      </p:sp>
      <p:sp>
        <p:nvSpPr>
          <p:cNvPr id="512" name="textbox 512"/>
          <p:cNvSpPr/>
          <p:nvPr/>
        </p:nvSpPr>
        <p:spPr>
          <a:xfrm>
            <a:off x="3706233" y="3116738"/>
            <a:ext cx="276859" cy="1739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165"/>
              </a:lnSpc>
            </a:pPr>
            <a:r>
              <a:rPr sz="900" b="1" kern="0" spc="80" dirty="0">
                <a:solidFill>
                  <a:srgbClr val="4F81B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尾盘</a:t>
            </a:r>
            <a:endParaRPr lang="en-US" alt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4" name="table 514"/>
          <p:cNvGraphicFramePr>
            <a:graphicFrameLocks noGrp="1"/>
          </p:cNvGraphicFramePr>
          <p:nvPr/>
        </p:nvGraphicFramePr>
        <p:xfrm>
          <a:off x="759637" y="767969"/>
          <a:ext cx="10426062" cy="5673723"/>
        </p:xfrm>
        <a:graphic>
          <a:graphicData uri="http://schemas.openxmlformats.org/drawingml/2006/table">
            <a:tbl>
              <a:tblPr/>
              <a:tblGrid>
                <a:gridCol w="1237615"/>
                <a:gridCol w="1287145"/>
                <a:gridCol w="1023620"/>
                <a:gridCol w="1409700"/>
                <a:gridCol w="1233805"/>
                <a:gridCol w="1480819"/>
                <a:gridCol w="1480819"/>
                <a:gridCol w="1272539"/>
              </a:tblGrid>
              <a:tr h="417194">
                <a:tc gridSpan="8"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4237990" algn="l" rtl="0" eaLnBrk="0">
                        <a:lnSpc>
                          <a:spcPct val="97000"/>
                        </a:lnSpc>
                      </a:pPr>
                      <a:r>
                        <a:rPr sz="12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三岸147亩项目投资</a:t>
                      </a: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估算总表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</a:tr>
              <a:tr h="3892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marL="46926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序号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800" dirty="0"/>
                    </a:p>
                    <a:p>
                      <a:pPr marL="170942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800" dirty="0"/>
                    </a:p>
                    <a:p>
                      <a:pPr marL="105283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经济指标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1000"/>
                        </a:lnSpc>
                      </a:pPr>
                      <a:endParaRPr lang="en-US" altLang="en-US" sz="200" dirty="0"/>
                    </a:p>
                    <a:p>
                      <a:pPr marL="57785" algn="l" rtl="0" eaLnBrk="0">
                        <a:lnSpc>
                          <a:spcPct val="95000"/>
                        </a:lnSpc>
                      </a:pPr>
                      <a:r>
                        <a:rPr sz="1200" b="1" kern="0" spc="-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单位计价依据（元，</a:t>
                      </a:r>
                      <a:endParaRPr lang="en-US" altLang="en-US" sz="1200" dirty="0"/>
                    </a:p>
                    <a:p>
                      <a:pPr marL="601345" algn="l" rtl="0" eaLnBrk="0">
                        <a:lnSpc>
                          <a:spcPct val="85000"/>
                        </a:lnSpc>
                        <a:spcBef>
                          <a:spcPts val="85"/>
                        </a:spcBef>
                      </a:pPr>
                      <a:r>
                        <a:rPr sz="1200" b="1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%）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marL="17970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金额（万元）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</a:tr>
              <a:tr h="231140"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1000" dirty="0"/>
                    </a:p>
                    <a:p>
                      <a:pPr marL="545465" algn="l" rtl="0" eaLnBrk="0">
                        <a:lnSpc>
                          <a:spcPts val="8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339725" algn="l" rtl="0" eaLnBrk="0">
                        <a:lnSpc>
                          <a:spcPct val="98000"/>
                        </a:lnSpc>
                      </a:pPr>
                      <a:r>
                        <a:rPr sz="1200" kern="0" spc="-1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销售收入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300" dirty="0"/>
                    </a:p>
                    <a:p>
                      <a:pPr marL="36068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住宅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300" dirty="0"/>
                    </a:p>
                    <a:p>
                      <a:pPr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200" kern="0" spc="-9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销售（小高层+别墅）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200" dirty="0"/>
                    </a:p>
                    <a:p>
                      <a:pPr marL="527685" algn="l" rtl="0" eaLnBrk="0">
                        <a:lnSpc>
                          <a:spcPts val="1425"/>
                        </a:lnSpc>
                      </a:pPr>
                      <a:r>
                        <a:rPr sz="1800" kern="0" spc="-50" baseline="-1000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</a:t>
                      </a:r>
                      <a:r>
                        <a:rPr sz="1200" kern="0" spc="-50" baseline="2900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1200" baseline="29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400" dirty="0"/>
                    </a:p>
                    <a:p>
                      <a:pPr marL="48831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185139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400" dirty="0"/>
                    </a:p>
                    <a:p>
                      <a:pPr marL="51879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18000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400" dirty="0"/>
                    </a:p>
                    <a:p>
                      <a:pPr marL="37655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333249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17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361950" algn="l" rtl="0" eaLnBrk="0">
                        <a:lnSpc>
                          <a:spcPct val="92000"/>
                        </a:lnSpc>
                      </a:pPr>
                      <a:r>
                        <a:rPr sz="1200" kern="0" spc="-2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商业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137160" algn="l" rtl="0" eaLnBrk="0">
                        <a:lnSpc>
                          <a:spcPct val="92000"/>
                        </a:lnSpc>
                      </a:pPr>
                      <a:r>
                        <a:rPr sz="1200" kern="0" spc="-1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销售（占比3%）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200" dirty="0"/>
                    </a:p>
                    <a:p>
                      <a:pPr marL="527685" algn="l" rtl="0" eaLnBrk="0">
                        <a:lnSpc>
                          <a:spcPts val="1425"/>
                        </a:lnSpc>
                        <a:spcBef>
                          <a:spcPts val="0"/>
                        </a:spcBef>
                      </a:pPr>
                      <a:r>
                        <a:rPr sz="1800" kern="0" spc="-50" baseline="-1000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</a:t>
                      </a:r>
                      <a:r>
                        <a:rPr sz="1200" kern="0" spc="-50" baseline="2900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1200" baseline="29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574040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5902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51244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20000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42608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11805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17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362585" algn="l" rtl="0" eaLnBrk="0">
                        <a:lnSpc>
                          <a:spcPct val="98000"/>
                        </a:lnSpc>
                      </a:pPr>
                      <a:r>
                        <a:rPr sz="1200" kern="0" spc="-2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车位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554990" algn="l" rtl="0" eaLnBrk="0">
                        <a:lnSpc>
                          <a:spcPct val="92000"/>
                        </a:lnSpc>
                      </a:pPr>
                      <a:r>
                        <a:rPr sz="1200" kern="0" spc="-1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销售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542290" algn="l" rtl="0" eaLnBrk="0">
                        <a:lnSpc>
                          <a:spcPct val="92000"/>
                        </a:lnSpc>
                      </a:pPr>
                      <a:r>
                        <a:rPr sz="1200" kern="0" spc="-1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个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61404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807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47180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100000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463550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8069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17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401955" algn="l" rtl="0" eaLnBrk="0">
                        <a:lnSpc>
                          <a:spcPct val="92000"/>
                        </a:lnSpc>
                      </a:pPr>
                      <a:r>
                        <a:rPr sz="1200" kern="0" spc="-1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结算车位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542290" algn="l" rtl="0" eaLnBrk="0">
                        <a:lnSpc>
                          <a:spcPct val="92000"/>
                        </a:lnSpc>
                      </a:pPr>
                      <a:r>
                        <a:rPr sz="1200" kern="0" spc="-1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个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619760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538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51752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50000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46482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2690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17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1066800" algn="l" rtl="0" eaLnBrk="0">
                        <a:lnSpc>
                          <a:spcPct val="92000"/>
                        </a:lnSpc>
                      </a:pPr>
                      <a:r>
                        <a:rPr sz="1200" kern="0" spc="-1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合计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373380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241874.09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37655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355812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400" dirty="0"/>
                    </a:p>
                    <a:p>
                      <a:pPr marL="547370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二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187325" algn="l" rtl="0" eaLnBrk="0">
                        <a:lnSpc>
                          <a:spcPct val="92000"/>
                        </a:lnSpc>
                      </a:pPr>
                      <a:r>
                        <a:rPr sz="1200" kern="0" spc="-1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增值税及附加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1067435" algn="l" rtl="0" eaLnBrk="0">
                        <a:lnSpc>
                          <a:spcPct val="92000"/>
                        </a:lnSpc>
                      </a:pPr>
                      <a:r>
                        <a:rPr sz="1200" kern="0" spc="-2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小计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466725" algn="l" rtl="0" eaLnBrk="0">
                        <a:lnSpc>
                          <a:spcPct val="92000"/>
                        </a:lnSpc>
                      </a:pPr>
                      <a:r>
                        <a:rPr sz="1200" kern="0" spc="-2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万元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528955" algn="l" rtl="0" eaLnBrk="0">
                        <a:lnSpc>
                          <a:spcPct val="84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6.86%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419100" algn="l" rtl="0" eaLnBrk="0">
                        <a:lnSpc>
                          <a:spcPct val="84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24420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1775"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3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547370" algn="l" rtl="0" eaLnBrk="0">
                        <a:lnSpc>
                          <a:spcPct val="82000"/>
                        </a:lnSpc>
                      </a:pPr>
                      <a:r>
                        <a:rPr sz="1200" kern="0" spc="-1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三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3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340995" algn="l" rtl="0" eaLnBrk="0">
                        <a:lnSpc>
                          <a:spcPct val="97000"/>
                        </a:lnSpc>
                      </a:pPr>
                      <a:r>
                        <a:rPr sz="1200" kern="0" spc="-1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土地成本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300" dirty="0"/>
                    </a:p>
                    <a:p>
                      <a:pPr marL="174625" algn="l" rtl="0" eaLnBrk="0">
                        <a:lnSpc>
                          <a:spcPct val="95000"/>
                        </a:lnSpc>
                      </a:pPr>
                      <a:r>
                        <a:rPr sz="1200" kern="0" spc="-4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土地出让金</a:t>
                      </a:r>
                      <a:r>
                        <a:rPr sz="1200" b="1" kern="0" spc="-4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（30万/亩</a:t>
                      </a:r>
                      <a:r>
                        <a:rPr sz="1200" b="1" kern="0" spc="-5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有票计）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466725" algn="l" rtl="0" eaLnBrk="0">
                        <a:lnSpc>
                          <a:spcPct val="92000"/>
                        </a:lnSpc>
                      </a:pPr>
                      <a:r>
                        <a:rPr sz="1200" kern="0" spc="-2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万元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400" dirty="0"/>
                    </a:p>
                    <a:p>
                      <a:pPr marL="51435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147.55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400" dirty="0"/>
                    </a:p>
                    <a:p>
                      <a:pPr marL="55372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30.00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449580" algn="l" rtl="0" eaLnBrk="0">
                        <a:lnSpc>
                          <a:spcPct val="84000"/>
                        </a:lnSpc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4427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11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300" dirty="0"/>
                    </a:p>
                    <a:p>
                      <a:pPr marL="106680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契税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300" dirty="0"/>
                    </a:p>
                    <a:p>
                      <a:pPr marL="466725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万元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300" dirty="0"/>
                    </a:p>
                    <a:p>
                      <a:pPr marL="54356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4,427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400" dirty="0"/>
                    </a:p>
                    <a:p>
                      <a:pPr marL="63881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3%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400" dirty="0"/>
                    </a:p>
                    <a:p>
                      <a:pPr marL="51625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133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17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839470" algn="l" rtl="0" eaLnBrk="0">
                        <a:lnSpc>
                          <a:spcPct val="92000"/>
                        </a:lnSpc>
                      </a:pPr>
                      <a:r>
                        <a:rPr sz="1200" kern="0" spc="-1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交易服务费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466725" algn="l" rtl="0" eaLnBrk="0">
                        <a:lnSpc>
                          <a:spcPct val="92000"/>
                        </a:lnSpc>
                      </a:pPr>
                      <a:r>
                        <a:rPr sz="1200" kern="0" spc="-2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万元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543560" algn="l" rtl="0" eaLnBrk="0">
                        <a:lnSpc>
                          <a:spcPct val="92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4,427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558800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11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300" dirty="0"/>
                    </a:p>
                    <a:p>
                      <a:pPr marL="1067435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小计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200" dirty="0"/>
                    </a:p>
                    <a:p>
                      <a:pPr marL="527685" algn="l" rtl="0" eaLnBrk="0">
                        <a:lnSpc>
                          <a:spcPts val="1425"/>
                        </a:lnSpc>
                        <a:spcBef>
                          <a:spcPts val="0"/>
                        </a:spcBef>
                      </a:pPr>
                      <a:r>
                        <a:rPr sz="1800" kern="0" spc="-50" baseline="-1000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</a:t>
                      </a:r>
                      <a:r>
                        <a:rPr sz="1200" kern="0" spc="-50" baseline="2900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1200" baseline="29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457200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4609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556895" algn="l" rtl="0" eaLnBrk="0">
                        <a:lnSpc>
                          <a:spcPct val="92000"/>
                        </a:lnSpc>
                      </a:pPr>
                      <a:r>
                        <a:rPr sz="1200" kern="0" spc="-1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四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339725" algn="l" rtl="0" eaLnBrk="0">
                        <a:lnSpc>
                          <a:spcPct val="92000"/>
                        </a:lnSpc>
                      </a:pPr>
                      <a:r>
                        <a:rPr sz="1200" kern="0" spc="-1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建设成本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914400" algn="l" rtl="0" eaLnBrk="0">
                        <a:lnSpc>
                          <a:spcPct val="92000"/>
                        </a:lnSpc>
                      </a:pPr>
                      <a:r>
                        <a:rPr sz="1200" kern="0" spc="-1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建设成本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200" dirty="0"/>
                    </a:p>
                    <a:p>
                      <a:pPr marL="527685" algn="l" rtl="0" eaLnBrk="0">
                        <a:lnSpc>
                          <a:spcPts val="1425"/>
                        </a:lnSpc>
                        <a:spcBef>
                          <a:spcPts val="0"/>
                        </a:spcBef>
                      </a:pPr>
                      <a:r>
                        <a:rPr sz="1800" kern="0" spc="-50" baseline="-1000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</a:t>
                      </a:r>
                      <a:r>
                        <a:rPr sz="1200" kern="0" spc="-50" baseline="2900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1200" baseline="29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400" dirty="0"/>
                    </a:p>
                    <a:p>
                      <a:pPr marL="48133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268447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400" dirty="0"/>
                    </a:p>
                    <a:p>
                      <a:pPr marL="57150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3000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400" dirty="0"/>
                    </a:p>
                    <a:p>
                      <a:pPr marL="38227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100206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1775"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35000"/>
                        </a:lnSpc>
                      </a:pPr>
                      <a:endParaRPr lang="en-US" altLang="en-US" sz="1000" dirty="0"/>
                    </a:p>
                    <a:p>
                      <a:pPr marL="54610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五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33000"/>
                        </a:lnSpc>
                      </a:pPr>
                      <a:endParaRPr lang="en-US" altLang="en-US" sz="1000" dirty="0"/>
                    </a:p>
                    <a:p>
                      <a:pPr marL="33972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运营成本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914400" algn="l" rtl="0" eaLnBrk="0">
                        <a:lnSpc>
                          <a:spcPct val="92000"/>
                        </a:lnSpc>
                      </a:pPr>
                      <a:r>
                        <a:rPr sz="1200" kern="0" spc="-1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管理费用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466725" algn="l" rtl="0" eaLnBrk="0">
                        <a:lnSpc>
                          <a:spcPct val="92000"/>
                        </a:lnSpc>
                      </a:pPr>
                      <a:r>
                        <a:rPr sz="1200" kern="0" spc="-2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万元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464820" algn="l" rtl="0" eaLnBrk="0">
                        <a:lnSpc>
                          <a:spcPct val="92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355,812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400" dirty="0"/>
                    </a:p>
                    <a:p>
                      <a:pPr marL="53276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5.00%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400" dirty="0"/>
                    </a:p>
                    <a:p>
                      <a:pPr marL="42608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17791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17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914400" algn="l" rtl="0" eaLnBrk="0">
                        <a:lnSpc>
                          <a:spcPct val="92000"/>
                        </a:lnSpc>
                      </a:pPr>
                      <a:r>
                        <a:rPr sz="1200" kern="0" spc="-1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销售费用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466725" algn="l" rtl="0" eaLnBrk="0">
                        <a:lnSpc>
                          <a:spcPct val="92000"/>
                        </a:lnSpc>
                      </a:pPr>
                      <a:r>
                        <a:rPr sz="1200" kern="0" spc="-2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万元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464820" algn="l" rtl="0" eaLnBrk="0">
                        <a:lnSpc>
                          <a:spcPct val="92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355,812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400" dirty="0"/>
                    </a:p>
                    <a:p>
                      <a:pPr marL="52133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4.00%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400" dirty="0"/>
                    </a:p>
                    <a:p>
                      <a:pPr marL="42608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14232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17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915035" algn="l" rtl="0" eaLnBrk="0">
                        <a:lnSpc>
                          <a:spcPct val="92000"/>
                        </a:lnSpc>
                      </a:pPr>
                      <a:r>
                        <a:rPr sz="1200" kern="0" spc="-1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财务费用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466725" algn="l" rtl="0" eaLnBrk="0">
                        <a:lnSpc>
                          <a:spcPct val="92000"/>
                        </a:lnSpc>
                      </a:pPr>
                      <a:r>
                        <a:rPr sz="1200" kern="0" spc="-2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万元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511175" algn="l" rtl="0" eaLnBrk="0">
                        <a:lnSpc>
                          <a:spcPct val="92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50,000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400" dirty="0"/>
                    </a:p>
                    <a:p>
                      <a:pPr marL="527050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8.00%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400" dirty="0"/>
                    </a:p>
                    <a:p>
                      <a:pPr marL="463550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8000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17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1067435" algn="l" rtl="0" eaLnBrk="0">
                        <a:lnSpc>
                          <a:spcPct val="92000"/>
                        </a:lnSpc>
                      </a:pPr>
                      <a:r>
                        <a:rPr sz="1200" kern="0" spc="-2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小计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466725" algn="l" rtl="0" eaLnBrk="0">
                        <a:lnSpc>
                          <a:spcPct val="92000"/>
                        </a:lnSpc>
                      </a:pPr>
                      <a:r>
                        <a:rPr sz="1200" kern="0" spc="-2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万元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41148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40023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546735" algn="l" rtl="0" eaLnBrk="0">
                        <a:lnSpc>
                          <a:spcPct val="92000"/>
                        </a:lnSpc>
                      </a:pPr>
                      <a:r>
                        <a:rPr sz="1200" kern="0" spc="-1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六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264795" algn="l" rtl="0" eaLnBrk="0">
                        <a:lnSpc>
                          <a:spcPct val="92000"/>
                        </a:lnSpc>
                      </a:pPr>
                      <a:r>
                        <a:rPr sz="1200" kern="0" spc="-1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土地增值税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466725" algn="l" rtl="0" eaLnBrk="0">
                        <a:lnSpc>
                          <a:spcPct val="92000"/>
                        </a:lnSpc>
                      </a:pPr>
                      <a:r>
                        <a:rPr sz="1200" kern="0" spc="-2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万元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361950" algn="l" rtl="0" eaLnBrk="0">
                        <a:lnSpc>
                          <a:spcPct val="92000"/>
                        </a:lnSpc>
                      </a:pPr>
                      <a:r>
                        <a:rPr sz="1200" b="1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未考虑税筹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41783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85486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300" dirty="0"/>
                    </a:p>
                    <a:p>
                      <a:pPr marL="54673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七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1252855" algn="l" rtl="0" eaLnBrk="0">
                        <a:lnSpc>
                          <a:spcPct val="92000"/>
                        </a:lnSpc>
                      </a:pPr>
                      <a:r>
                        <a:rPr sz="1200" kern="0" spc="-1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开发成本费用合计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466725" algn="l" rtl="0" eaLnBrk="0">
                        <a:lnSpc>
                          <a:spcPct val="92000"/>
                        </a:lnSpc>
                      </a:pPr>
                      <a:r>
                        <a:rPr sz="1200" kern="0" spc="-1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万元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37338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241874.09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37528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254744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544195" algn="l" rtl="0" eaLnBrk="0">
                        <a:lnSpc>
                          <a:spcPct val="92000"/>
                        </a:lnSpc>
                      </a:pPr>
                      <a:r>
                        <a:rPr sz="1200" kern="0" spc="-1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八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1557020" algn="l" rtl="0" eaLnBrk="0">
                        <a:lnSpc>
                          <a:spcPct val="92000"/>
                        </a:lnSpc>
                      </a:pPr>
                      <a:r>
                        <a:rPr sz="1200" kern="0" spc="-1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税前利润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466725" algn="l" rtl="0" eaLnBrk="0">
                        <a:lnSpc>
                          <a:spcPct val="92000"/>
                        </a:lnSpc>
                      </a:pPr>
                      <a:r>
                        <a:rPr sz="1200" kern="0" spc="-2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万元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38227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101068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11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300" dirty="0"/>
                    </a:p>
                    <a:p>
                      <a:pPr marL="545465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九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300" dirty="0"/>
                    </a:p>
                    <a:p>
                      <a:pPr marL="1632585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所得税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300" dirty="0"/>
                    </a:p>
                    <a:p>
                      <a:pPr marL="555625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%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38036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101068.17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593090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25%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419100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25267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546735" algn="l" rtl="0" eaLnBrk="0">
                        <a:lnSpc>
                          <a:spcPct val="92000"/>
                        </a:lnSpc>
                      </a:pPr>
                      <a:r>
                        <a:rPr sz="1200" kern="0" spc="-1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十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1479550" algn="l" rtl="0" eaLnBrk="0">
                        <a:lnSpc>
                          <a:spcPct val="92000"/>
                        </a:lnSpc>
                      </a:pPr>
                      <a:r>
                        <a:rPr sz="1200" kern="0" spc="-1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项目净利润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466725" algn="l" rtl="0" eaLnBrk="0">
                        <a:lnSpc>
                          <a:spcPct val="92000"/>
                        </a:lnSpc>
                      </a:pPr>
                      <a:r>
                        <a:rPr sz="1200" kern="0" spc="-2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万元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400" dirty="0"/>
                    </a:p>
                    <a:p>
                      <a:pPr marL="70294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400" dirty="0"/>
                    </a:p>
                    <a:p>
                      <a:pPr marL="40703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75801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300" dirty="0"/>
                    </a:p>
                    <a:p>
                      <a:pPr marL="47053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十一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300" dirty="0"/>
                    </a:p>
                    <a:p>
                      <a:pPr marL="148082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销售净利率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300" dirty="0"/>
                    </a:p>
                    <a:p>
                      <a:pPr marL="55562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98480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%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400" dirty="0"/>
                    </a:p>
                    <a:p>
                      <a:pPr marL="361950" algn="l" rtl="0" eaLnBrk="0">
                        <a:lnSpc>
                          <a:spcPct val="84000"/>
                        </a:lnSpc>
                      </a:pPr>
                      <a:r>
                        <a:rPr sz="1200" b="1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21.30%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516" name="textbox 516"/>
          <p:cNvSpPr/>
          <p:nvPr/>
        </p:nvSpPr>
        <p:spPr>
          <a:xfrm>
            <a:off x="272611" y="186975"/>
            <a:ext cx="8137525" cy="3810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-40" dirty="0">
                <a:solidFill>
                  <a:srgbClr val="CD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四、项目测算：  </a:t>
            </a:r>
            <a:r>
              <a:rPr sz="18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未考虑税筹情况下，项目净利润率21.3%，净利润额7.58亿</a:t>
            </a:r>
            <a:endParaRPr lang="en-US" altLang="en-US" sz="1800" dirty="0"/>
          </a:p>
        </p:txBody>
      </p:sp>
      <p:pic>
        <p:nvPicPr>
          <p:cNvPr id="518" name="picture 5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85672" y="707136"/>
            <a:ext cx="11006328" cy="914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2"/>
            <a:ext cx="12192000" cy="685799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88025" y="1037492"/>
            <a:ext cx="3736729" cy="661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eaLnBrk="0">
              <a:lnSpc>
                <a:spcPct val="84000"/>
              </a:lnSpc>
            </a:pPr>
            <a:r>
              <a:rPr lang="en-US" sz="4400" kern="0" spc="-40" dirty="0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CONTENTS</a:t>
            </a:r>
            <a:endParaRPr lang="en-US" altLang="en-US" sz="4400" kern="0" spc="-4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rect"/>
          <p:cNvSpPr/>
          <p:nvPr/>
        </p:nvSpPr>
        <p:spPr>
          <a:xfrm>
            <a:off x="1049216" y="1623764"/>
            <a:ext cx="2895600" cy="9143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29054" y="2282678"/>
            <a:ext cx="7581901" cy="3647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" eaLnBrk="0">
              <a:lnSpc>
                <a:spcPct val="99000"/>
              </a:lnSpc>
            </a:pPr>
            <a:r>
              <a:rPr lang="zh-CN" altLang="en-US" sz="3200" b="1" kern="0" spc="-10" dirty="0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壹 </a:t>
            </a:r>
            <a:r>
              <a:rPr lang="en-US" altLang="zh-CN" sz="3200" b="1" kern="0" spc="-10" dirty="0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– </a:t>
            </a:r>
            <a:r>
              <a:rPr lang="zh-CN" altLang="en-US" sz="3200" b="1" kern="0" spc="-10" dirty="0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项目公司及地块概况</a:t>
            </a:r>
            <a:endParaRPr lang="en-US" altLang="zh-CN" sz="3200" b="1" kern="0" spc="-10" dirty="0" smtClean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145" eaLnBrk="0">
              <a:lnSpc>
                <a:spcPct val="99000"/>
              </a:lnSpc>
            </a:pPr>
            <a:endParaRPr lang="zh-CN" altLang="en-US" sz="3200" b="1" kern="0" spc="-10" dirty="0" smtClean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eaLnBrk="0">
              <a:lnSpc>
                <a:spcPct val="97000"/>
              </a:lnSpc>
              <a:spcBef>
                <a:spcPts val="970"/>
              </a:spcBef>
            </a:pPr>
            <a:r>
              <a:rPr lang="zh-CN" altLang="en-US" sz="3200" b="1" kern="0" spc="-10" dirty="0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贰 </a:t>
            </a:r>
            <a:r>
              <a:rPr lang="en-US" altLang="zh-CN" sz="3200" b="1" kern="0" spc="-10" dirty="0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– </a:t>
            </a:r>
            <a:r>
              <a:rPr lang="zh-CN" altLang="en-US" sz="3200" b="1" kern="0" spc="-10" dirty="0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越秀路大自然花园二期简介</a:t>
            </a:r>
          </a:p>
          <a:p>
            <a:pPr eaLnBrk="0">
              <a:lnSpc>
                <a:spcPct val="101000"/>
              </a:lnSpc>
            </a:pPr>
            <a:endParaRPr lang="zh-CN" altLang="en-US" sz="3200" b="1" kern="0" spc="-10" dirty="0" smtClean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eaLnBrk="0"/>
            <a:r>
              <a:rPr lang="zh-CN" altLang="en-US" sz="3200" b="1" kern="0" spc="-10" dirty="0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叁 </a:t>
            </a:r>
            <a:r>
              <a:rPr lang="en-US" altLang="zh-CN" sz="3200" b="1" kern="0" spc="-10" dirty="0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– </a:t>
            </a:r>
            <a:r>
              <a:rPr lang="zh-CN" altLang="en-US" sz="3200" b="1" kern="0" spc="-10" dirty="0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凤岭南三岸地块简介</a:t>
            </a:r>
          </a:p>
          <a:p>
            <a:pPr marL="12700" eaLnBrk="0"/>
            <a:endParaRPr lang="zh-CN" altLang="en-US" sz="3200" b="1" kern="0" spc="-10" dirty="0" smtClean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eaLnBrk="0"/>
            <a:r>
              <a:rPr lang="zh-CN" altLang="en-US" sz="3200" b="1" kern="0" dirty="0" smtClean="0">
                <a:solidFill>
                  <a:srgbClr val="FFC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肆 </a:t>
            </a:r>
            <a:r>
              <a:rPr lang="en-US" altLang="zh-CN" sz="3200" b="1" kern="0" dirty="0" smtClean="0">
                <a:solidFill>
                  <a:srgbClr val="FFC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– </a:t>
            </a:r>
            <a:r>
              <a:rPr lang="zh-CN" altLang="en-US" sz="3200" b="1" kern="0" dirty="0" smtClean="0">
                <a:solidFill>
                  <a:srgbClr val="FFC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佛子岭路地块简介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6153" y="141543"/>
            <a:ext cx="10166840" cy="1275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eaLnBrk="0">
              <a:lnSpc>
                <a:spcPct val="97000"/>
              </a:lnSpc>
            </a:pPr>
            <a:r>
              <a:rPr lang="zh-CN" altLang="en-US" sz="2400" b="1" kern="0" spc="-40" dirty="0" smtClean="0">
                <a:solidFill>
                  <a:srgbClr val="CD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一、项目区位：  </a:t>
            </a:r>
            <a:r>
              <a:rPr lang="zh-CN" altLang="en-US" b="1" kern="0" spc="-4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青秀区佛子岭，</a:t>
            </a:r>
            <a:r>
              <a:rPr lang="zh-CN" altLang="en-US" b="1" kern="0" spc="-40" dirty="0" smtClean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临近南宁市火车东站</a:t>
            </a:r>
            <a:r>
              <a:rPr lang="zh-CN" altLang="en-US" b="1" kern="0" spc="-4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的绝佳投资地块</a:t>
            </a:r>
            <a:endParaRPr lang="en-US" altLang="zh-CN" b="1" kern="0" spc="-40" dirty="0" smtClean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eaLnBrk="0">
              <a:lnSpc>
                <a:spcPct val="97000"/>
              </a:lnSpc>
            </a:pPr>
            <a:r>
              <a:rPr lang="en-US" altLang="zh-CN" b="1" kern="0" spc="-3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</a:t>
            </a:r>
            <a:r>
              <a:rPr lang="zh-CN" altLang="en-US" b="1" kern="0" spc="-3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住宅净地，容积率</a:t>
            </a:r>
            <a:r>
              <a:rPr lang="en-US" altLang="zh-CN" b="1" kern="0" spc="-3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2.3</a:t>
            </a:r>
            <a:r>
              <a:rPr lang="zh-CN" altLang="en-US" b="1" kern="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b="1" kern="0" spc="-4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建面</a:t>
            </a:r>
            <a:r>
              <a:rPr lang="en-US" altLang="zh-CN" b="1" kern="0" spc="-4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14.2</a:t>
            </a:r>
            <a:r>
              <a:rPr lang="zh-CN" altLang="en-US" b="1" kern="0" spc="-4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万方，未开工</a:t>
            </a:r>
            <a:endParaRPr lang="zh-CN" altLang="en-US" dirty="0" smtClean="0"/>
          </a:p>
          <a:p>
            <a:pPr marL="12700" eaLnBrk="0">
              <a:lnSpc>
                <a:spcPct val="97000"/>
              </a:lnSpc>
            </a:pPr>
            <a:endParaRPr lang="en-US" altLang="zh-CN" b="1" kern="0" spc="-40" dirty="0" smtClean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eaLnBrk="0">
              <a:lnSpc>
                <a:spcPct val="97000"/>
              </a:lnSpc>
            </a:pPr>
            <a:endParaRPr lang="zh-CN" altLang="en-US" b="1" kern="0" spc="-40" dirty="0">
              <a:solidFill>
                <a:srgbClr val="C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94003" y="1103179"/>
            <a:ext cx="2531462" cy="301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eaLnBrk="0">
              <a:lnSpc>
                <a:spcPct val="97000"/>
              </a:lnSpc>
            </a:pPr>
            <a:r>
              <a:rPr lang="zh-CN" altLang="en-US" sz="1400" b="1" kern="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位置：青秀区佛子岭路延长线</a:t>
            </a:r>
            <a:endParaRPr lang="zh-CN" altLang="en-US" sz="1400" dirty="0"/>
          </a:p>
        </p:txBody>
      </p:sp>
      <p:pic>
        <p:nvPicPr>
          <p:cNvPr id="7" name="图片 6" descr="59dafefc-6b3b-4064-b67b-e5d4efcccf4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13" y="1954425"/>
            <a:ext cx="5685733" cy="3505598"/>
          </a:xfrm>
          <a:prstGeom prst="rect">
            <a:avLst/>
          </a:prstGeom>
        </p:spPr>
      </p:pic>
      <p:pic>
        <p:nvPicPr>
          <p:cNvPr id="8" name="图片 7" descr="70411022-440e-4402-a747-a5556be4536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252" y="1538654"/>
            <a:ext cx="5064370" cy="50643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92308" y="1125415"/>
            <a:ext cx="1529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kern="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地块现状鸟瞰图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picture 5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2192000" cy="6857998"/>
          </a:xfrm>
          <a:prstGeom prst="rect">
            <a:avLst/>
          </a:prstGeom>
        </p:spPr>
      </p:pic>
      <p:sp>
        <p:nvSpPr>
          <p:cNvPr id="522" name="textbox 522"/>
          <p:cNvSpPr/>
          <p:nvPr/>
        </p:nvSpPr>
        <p:spPr>
          <a:xfrm>
            <a:off x="3891843" y="2867705"/>
            <a:ext cx="4075429" cy="9474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4000"/>
              </a:lnSpc>
            </a:pPr>
            <a:r>
              <a:rPr sz="72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THANKS</a:t>
            </a:r>
            <a:endParaRPr lang="en-US" altLang="en-US" sz="7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2192000" cy="6857998"/>
          </a:xfrm>
          <a:prstGeom prst="rect">
            <a:avLst/>
          </a:prstGeom>
        </p:spPr>
      </p:pic>
      <p:sp>
        <p:nvSpPr>
          <p:cNvPr id="8" name="textbox 8"/>
          <p:cNvSpPr/>
          <p:nvPr/>
        </p:nvSpPr>
        <p:spPr>
          <a:xfrm>
            <a:off x="996397" y="2327786"/>
            <a:ext cx="5772784" cy="24225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8000"/>
              </a:lnSpc>
            </a:pPr>
            <a:endParaRPr lang="en-US" altLang="en-US" sz="100" dirty="0"/>
          </a:p>
          <a:p>
            <a:pPr marL="17145" algn="l" rtl="0" eaLnBrk="0">
              <a:lnSpc>
                <a:spcPct val="99000"/>
              </a:lnSpc>
            </a:pPr>
            <a:r>
              <a:rPr sz="3200" b="1" kern="0" spc="-10" dirty="0">
                <a:solidFill>
                  <a:srgbClr val="FFC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壹 – 项目公司及地块概况</a:t>
            </a:r>
            <a:endParaRPr lang="en-US" altLang="en-US" sz="3200" dirty="0"/>
          </a:p>
          <a:p>
            <a:pPr algn="l" rtl="0" eaLnBrk="0">
              <a:lnSpc>
                <a:spcPct val="124000"/>
              </a:lnSpc>
            </a:pPr>
            <a:endParaRPr lang="en-US" altLang="en-US" sz="1000" dirty="0"/>
          </a:p>
          <a:p>
            <a:pPr algn="l" rtl="0" eaLnBrk="0">
              <a:lnSpc>
                <a:spcPct val="125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89000"/>
              </a:lnSpc>
              <a:spcBef>
                <a:spcPts val="970"/>
              </a:spcBef>
            </a:pPr>
            <a:r>
              <a:rPr sz="32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贰 – 越秀路大自然花园二期简介</a:t>
            </a:r>
            <a:endParaRPr lang="en-US" altLang="en-US" sz="3200" dirty="0"/>
          </a:p>
          <a:p>
            <a:pPr marL="12700" eaLnBrk="0">
              <a:lnSpc>
                <a:spcPts val="7680"/>
              </a:lnSpc>
            </a:pPr>
            <a:r>
              <a:rPr sz="32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叁 – </a:t>
            </a:r>
            <a:r>
              <a:rPr sz="3200" b="1" kern="0" spc="0" dirty="0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凤岭南三岸地块</a:t>
            </a:r>
            <a:r>
              <a:rPr sz="3200" b="1" kern="0" spc="-10" dirty="0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简介</a:t>
            </a:r>
            <a:endParaRPr lang="en-US" sz="3200" b="1" kern="0" spc="-10" dirty="0" smtClean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eaLnBrk="0">
              <a:lnSpc>
                <a:spcPts val="7680"/>
              </a:lnSpc>
            </a:pPr>
            <a:r>
              <a:rPr lang="zh-CN" altLang="en-US" sz="3200" b="1" kern="0" dirty="0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肆 </a:t>
            </a:r>
            <a:r>
              <a:rPr lang="en-US" altLang="zh-CN" sz="3200" b="1" kern="0" dirty="0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– </a:t>
            </a:r>
            <a:r>
              <a:rPr lang="zh-CN" altLang="en-US" sz="3200" b="1" kern="0" dirty="0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佛子岭路地块简介</a:t>
            </a:r>
            <a:endParaRPr lang="en-US" altLang="en-US" sz="3200" b="1" kern="0" dirty="0" smtClean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7680"/>
              </a:lnSpc>
            </a:pPr>
            <a:endParaRPr lang="en-US" altLang="en-US" sz="3200" dirty="0"/>
          </a:p>
        </p:txBody>
      </p:sp>
      <p:sp>
        <p:nvSpPr>
          <p:cNvPr id="10" name="textbox 10"/>
          <p:cNvSpPr/>
          <p:nvPr/>
        </p:nvSpPr>
        <p:spPr>
          <a:xfrm>
            <a:off x="1020546" y="903138"/>
            <a:ext cx="3002279" cy="5892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4000"/>
              </a:lnSpc>
            </a:pPr>
            <a:r>
              <a:rPr sz="4400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CONTENTS</a:t>
            </a:r>
            <a:endParaRPr lang="en-US" altLang="en-US" sz="4400" dirty="0"/>
          </a:p>
        </p:txBody>
      </p:sp>
      <p:sp>
        <p:nvSpPr>
          <p:cNvPr id="12" name="rect"/>
          <p:cNvSpPr/>
          <p:nvPr/>
        </p:nvSpPr>
        <p:spPr>
          <a:xfrm>
            <a:off x="1066800" y="1528572"/>
            <a:ext cx="2895600" cy="6095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4"/>
          <p:cNvGraphicFramePr>
            <a:graphicFrameLocks noGrp="1"/>
          </p:cNvGraphicFramePr>
          <p:nvPr/>
        </p:nvGraphicFramePr>
        <p:xfrm>
          <a:off x="6291072" y="723900"/>
          <a:ext cx="5333999" cy="6074408"/>
        </p:xfrm>
        <a:graphic>
          <a:graphicData uri="http://schemas.openxmlformats.org/drawingml/2006/table">
            <a:tbl>
              <a:tblPr/>
              <a:tblGrid>
                <a:gridCol w="1354455"/>
                <a:gridCol w="839469"/>
                <a:gridCol w="838200"/>
                <a:gridCol w="2301875"/>
              </a:tblGrid>
              <a:tr h="382904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600" dirty="0"/>
                    </a:p>
                    <a:p>
                      <a:pPr marL="1858645" algn="l" rtl="0" eaLnBrk="0">
                        <a:lnSpc>
                          <a:spcPts val="1850"/>
                        </a:lnSpc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项目公司股权架构</a:t>
                      </a:r>
                      <a:endParaRPr lang="en-US" altLang="en-US" sz="15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982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982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982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98279"/>
                    </a:solidFill>
                  </a:tcPr>
                </a:tc>
              </a:tr>
              <a:tr h="3606800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37209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E982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25400" cap="flat" cmpd="sng" algn="ctr">
                      <a:solidFill>
                        <a:srgbClr val="E982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1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E982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lang="en-US" altLang="en-US" sz="1000" dirty="0"/>
                    </a:p>
                    <a:p>
                      <a:pPr marL="305435" indent="-17589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南宁市大自然花园</a:t>
                      </a:r>
                      <a:r>
                        <a:rPr sz="1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置业有限公司</a:t>
                      </a:r>
                      <a:endParaRPr lang="en-US" altLang="en-US" sz="1400" dirty="0"/>
                    </a:p>
                    <a:p>
                      <a:pPr marL="237490" algn="l" rtl="0" eaLnBrk="0">
                        <a:lnSpc>
                          <a:spcPct val="98000"/>
                        </a:lnSpc>
                        <a:spcBef>
                          <a:spcPts val="35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注册资本800万</a:t>
                      </a:r>
                      <a:endParaRPr lang="en-US" altLang="en-US" sz="1400" dirty="0"/>
                    </a:p>
                  </a:txBody>
                  <a:tcPr marL="0" marR="0" marT="0" marB="0">
                    <a:lnL w="254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254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25400" cap="flat" cmpd="sng" algn="ctr">
                      <a:solidFill>
                        <a:srgbClr val="E982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3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E982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25400" cap="flat" cmpd="sng" algn="ctr">
                      <a:solidFill>
                        <a:srgbClr val="E982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6"/>
          <p:cNvSpPr/>
          <p:nvPr/>
        </p:nvSpPr>
        <p:spPr>
          <a:xfrm>
            <a:off x="579119" y="723900"/>
            <a:ext cx="5314315" cy="382904"/>
          </a:xfrm>
          <a:prstGeom prst="rect">
            <a:avLst/>
          </a:prstGeom>
          <a:solidFill>
            <a:srgbClr val="E98279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lang="en-US" altLang="en-US" sz="600" dirty="0"/>
          </a:p>
          <a:p>
            <a:pPr marL="1847850" algn="l" rtl="0" eaLnBrk="0">
              <a:lnSpc>
                <a:spcPts val="1850"/>
              </a:lnSpc>
            </a:pPr>
            <a:r>
              <a:rPr sz="15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项目公司股权情况</a:t>
            </a:r>
            <a:endParaRPr lang="en-US" altLang="en-US" sz="1500" dirty="0"/>
          </a:p>
        </p:txBody>
      </p:sp>
      <p:graphicFrame>
        <p:nvGraphicFramePr>
          <p:cNvPr id="18" name="table 18"/>
          <p:cNvGraphicFramePr>
            <a:graphicFrameLocks noGrp="1"/>
          </p:cNvGraphicFramePr>
          <p:nvPr/>
        </p:nvGraphicFramePr>
        <p:xfrm>
          <a:off x="569976" y="1097278"/>
          <a:ext cx="5334000" cy="5681979"/>
        </p:xfrm>
        <a:graphic>
          <a:graphicData uri="http://schemas.openxmlformats.org/drawingml/2006/table">
            <a:tbl>
              <a:tblPr/>
              <a:tblGrid>
                <a:gridCol w="5334000"/>
              </a:tblGrid>
              <a:tr h="5681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marL="165735" algn="l" rtl="0" eaLnBrk="0">
                        <a:lnSpc>
                          <a:spcPts val="1625"/>
                        </a:lnSpc>
                        <a:spcBef>
                          <a:spcPts val="5"/>
                        </a:spcBef>
                      </a:pPr>
                      <a:r>
                        <a:rPr sz="13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1、项目公司：</a:t>
                      </a:r>
                      <a:endParaRPr lang="en-US" altLang="en-US" sz="1300" dirty="0"/>
                    </a:p>
                    <a:p>
                      <a:pPr marL="158750" algn="l" rtl="0" eaLnBrk="0">
                        <a:lnSpc>
                          <a:spcPct val="95000"/>
                        </a:lnSpc>
                        <a:spcBef>
                          <a:spcPts val="885"/>
                        </a:spcBef>
                      </a:pPr>
                      <a:r>
                        <a:rPr sz="1400" kern="0" spc="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</a:t>
                      </a:r>
                      <a:r>
                        <a:rPr sz="1400" kern="0" spc="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南宁市大自然花园置业有</a:t>
                      </a:r>
                      <a:r>
                        <a:rPr sz="1400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限公司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（以下简称“项目公司”）</a:t>
                      </a:r>
                      <a:endParaRPr lang="en-US" altLang="en-US" sz="1400" dirty="0"/>
                    </a:p>
                    <a:p>
                      <a:pPr marL="436880" algn="l" rtl="0" eaLnBrk="0">
                        <a:lnSpc>
                          <a:spcPct val="124000"/>
                        </a:lnSpc>
                        <a:spcBef>
                          <a:spcPts val="91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成立于2000年，位于广西壮族自治区南宁市，是一家以从事   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房地产业为主的企业。</a:t>
                      </a:r>
                      <a:endParaRPr lang="en-US" altLang="en-US" sz="1400" dirty="0"/>
                    </a:p>
                    <a:p>
                      <a:pPr marL="158750" algn="l" rtl="0" eaLnBrk="0">
                        <a:lnSpc>
                          <a:spcPct val="99000"/>
                        </a:lnSpc>
                        <a:spcBef>
                          <a:spcPts val="860"/>
                        </a:spcBef>
                      </a:pP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</a:t>
                      </a: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企业注册资本800万人民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币，实缴资本800万人民币。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1000" dirty="0"/>
                    </a:p>
                    <a:p>
                      <a:pPr marL="158115" algn="l" rtl="0" eaLnBrk="0">
                        <a:lnSpc>
                          <a:spcPct val="97000"/>
                        </a:lnSpc>
                        <a:spcBef>
                          <a:spcPts val="425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2、项目股东1：</a:t>
                      </a:r>
                      <a:endParaRPr lang="en-US" altLang="en-US" sz="1400" dirty="0"/>
                    </a:p>
                    <a:p>
                      <a:pPr marL="158750" algn="l" rtl="0" eaLnBrk="0">
                        <a:lnSpc>
                          <a:spcPct val="89000"/>
                        </a:lnSpc>
                        <a:spcBef>
                          <a:spcPts val="880"/>
                        </a:spcBef>
                      </a:pP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</a:t>
                      </a: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广西桂盛房地产有限责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任公司(以下简称“桂盛公司”)占股</a:t>
                      </a:r>
                      <a:endParaRPr lang="en-US" altLang="en-US" sz="1400" dirty="0"/>
                    </a:p>
                    <a:p>
                      <a:pPr marL="437515" indent="12700" algn="l" rtl="0" eaLnBrk="0">
                        <a:lnSpc>
                          <a:spcPct val="154000"/>
                        </a:lnSpc>
                        <a:spcBef>
                          <a:spcPts val="1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51%</a:t>
                      </a:r>
                      <a:r>
                        <a:rPr sz="14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7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1000" dirty="0" smtClean="0"/>
                    </a:p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1000" dirty="0"/>
                    </a:p>
                    <a:p>
                      <a:pPr marL="162560" algn="l" rtl="0" eaLnBrk="0">
                        <a:lnSpc>
                          <a:spcPct val="97000"/>
                        </a:lnSpc>
                        <a:spcBef>
                          <a:spcPts val="425"/>
                        </a:spcBef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3、项目股东2：</a:t>
                      </a:r>
                      <a:endParaRPr lang="en-US" altLang="en-US" sz="1400" dirty="0"/>
                    </a:p>
                    <a:p>
                      <a:pPr marL="158750" algn="l" rtl="0" eaLnBrk="0">
                        <a:lnSpc>
                          <a:spcPct val="97000"/>
                        </a:lnSpc>
                        <a:spcBef>
                          <a:spcPts val="885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魏杰占股49%</a:t>
                      </a:r>
                      <a:r>
                        <a:rPr sz="14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，为项目公司法定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代表人</a:t>
                      </a:r>
                      <a:r>
                        <a:rPr sz="1400" kern="0" spc="-1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lang="en-US" sz="1400" kern="0" spc="-10" dirty="0" smtClean="0">
                        <a:solidFill>
                          <a:srgbClr val="00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58750" algn="l" rtl="0" eaLnBrk="0">
                        <a:lnSpc>
                          <a:spcPct val="97000"/>
                        </a:lnSpc>
                        <a:spcBef>
                          <a:spcPts val="885"/>
                        </a:spcBef>
                      </a:pPr>
                      <a:endParaRPr lang="en-US" altLang="en-US" sz="14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700" dirty="0"/>
                    </a:p>
                    <a:p>
                      <a:pPr marL="436880" indent="-278130" algn="l" rtl="0" eaLnBrk="0">
                        <a:lnSpc>
                          <a:spcPct val="124000"/>
                        </a:lnSpc>
                        <a:spcBef>
                          <a:spcPts val="0"/>
                        </a:spcBef>
                      </a:pPr>
                      <a:endParaRPr lang="en-US" altLang="en-US" sz="14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le 20"/>
          <p:cNvGraphicFramePr>
            <a:graphicFrameLocks noGrp="1"/>
          </p:cNvGraphicFramePr>
          <p:nvPr/>
        </p:nvGraphicFramePr>
        <p:xfrm>
          <a:off x="9737069" y="1739704"/>
          <a:ext cx="1703705" cy="847979"/>
        </p:xfrm>
        <a:graphic>
          <a:graphicData uri="http://schemas.openxmlformats.org/drawingml/2006/table">
            <a:tbl>
              <a:tblPr/>
              <a:tblGrid>
                <a:gridCol w="1703705"/>
              </a:tblGrid>
              <a:tr h="7531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800" dirty="0"/>
                    </a:p>
                    <a:p>
                      <a:pPr marL="32067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200" kern="0" spc="-1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何隆建继承人：</a:t>
                      </a:r>
                      <a:endParaRPr lang="en-US" altLang="zh-CN" sz="1200" kern="0" spc="-10" dirty="0" smtClean="0">
                        <a:solidFill>
                          <a:srgbClr val="00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2067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何佳彤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、何佳斌</a:t>
                      </a:r>
                      <a:endParaRPr lang="en-US" altLang="en-US" sz="1200" dirty="0"/>
                    </a:p>
                    <a:p>
                      <a:pPr marL="320675" algn="l" rtl="0" eaLnBrk="0">
                        <a:lnSpc>
                          <a:spcPct val="97000"/>
                        </a:lnSpc>
                        <a:spcBef>
                          <a:spcPts val="4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何婞萱、何彦谚</a:t>
                      </a:r>
                      <a:endParaRPr lang="en-US" altLang="en-US" sz="1200" dirty="0"/>
                    </a:p>
                    <a:p>
                      <a:pPr marL="556260" algn="l" rtl="0" eaLnBrk="0">
                        <a:lnSpc>
                          <a:spcPct val="98000"/>
                        </a:lnSpc>
                        <a:spcBef>
                          <a:spcPts val="4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各3.75%</a:t>
                      </a:r>
                      <a:endParaRPr lang="en-US" altLang="en-US" sz="1200" dirty="0"/>
                    </a:p>
                  </a:txBody>
                  <a:tcPr marL="0" marR="0" marT="0" marB="0">
                    <a:lnL w="254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le 22"/>
          <p:cNvGraphicFramePr>
            <a:graphicFrameLocks noGrp="1"/>
          </p:cNvGraphicFramePr>
          <p:nvPr/>
        </p:nvGraphicFramePr>
        <p:xfrm>
          <a:off x="8694419" y="3537204"/>
          <a:ext cx="1701800" cy="751204"/>
        </p:xfrm>
        <a:graphic>
          <a:graphicData uri="http://schemas.openxmlformats.org/drawingml/2006/table">
            <a:tbl>
              <a:tblPr/>
              <a:tblGrid>
                <a:gridCol w="1701800"/>
              </a:tblGrid>
              <a:tr h="7512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171450" indent="-31750" algn="l" rtl="0" eaLnBrk="0">
                        <a:lnSpc>
                          <a:spcPct val="97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广西桂盛房地产有   限责任公司(51%)</a:t>
                      </a:r>
                      <a:endParaRPr lang="en-US" altLang="en-US" sz="1400" dirty="0"/>
                    </a:p>
                  </a:txBody>
                  <a:tcPr marL="0" marR="0" marT="0" marB="0">
                    <a:lnL w="254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table 24"/>
          <p:cNvGraphicFramePr>
            <a:graphicFrameLocks noGrp="1"/>
          </p:cNvGraphicFramePr>
          <p:nvPr/>
        </p:nvGraphicFramePr>
        <p:xfrm>
          <a:off x="7519415" y="1836420"/>
          <a:ext cx="1701800" cy="751204"/>
        </p:xfrm>
        <a:graphic>
          <a:graphicData uri="http://schemas.openxmlformats.org/drawingml/2006/table">
            <a:tbl>
              <a:tblPr/>
              <a:tblGrid>
                <a:gridCol w="1701800"/>
              </a:tblGrid>
              <a:tr h="7512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marL="31496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黄东（85%）</a:t>
                      </a:r>
                      <a:endParaRPr lang="en-US" altLang="en-US" sz="1400" dirty="0"/>
                    </a:p>
                  </a:txBody>
                  <a:tcPr marL="0" marR="0" marT="0" marB="0">
                    <a:lnL w="254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280590" y="2609094"/>
            <a:ext cx="2335149" cy="949705"/>
          </a:xfrm>
          <a:prstGeom prst="rect">
            <a:avLst/>
          </a:prstGeom>
        </p:spPr>
      </p:pic>
      <p:graphicFrame>
        <p:nvGraphicFramePr>
          <p:cNvPr id="28" name="table 28"/>
          <p:cNvGraphicFramePr>
            <a:graphicFrameLocks noGrp="1"/>
          </p:cNvGraphicFramePr>
          <p:nvPr/>
        </p:nvGraphicFramePr>
        <p:xfrm>
          <a:off x="6431279" y="3537204"/>
          <a:ext cx="1703704" cy="749935"/>
        </p:xfrm>
        <a:graphic>
          <a:graphicData uri="http://schemas.openxmlformats.org/drawingml/2006/table">
            <a:tbl>
              <a:tblPr/>
              <a:tblGrid>
                <a:gridCol w="1703704"/>
              </a:tblGrid>
              <a:tr h="7499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marL="42989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魏杰(49%)</a:t>
                      </a:r>
                      <a:endParaRPr lang="en-US" altLang="en-US" sz="1400" dirty="0"/>
                    </a:p>
                  </a:txBody>
                  <a:tcPr marL="0" marR="0" marT="0" marB="0">
                    <a:lnL w="254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textbox 30"/>
          <p:cNvSpPr/>
          <p:nvPr/>
        </p:nvSpPr>
        <p:spPr>
          <a:xfrm>
            <a:off x="94589" y="167792"/>
            <a:ext cx="3197860" cy="3816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一、项目背景-股权架构</a:t>
            </a:r>
            <a:endParaRPr lang="en-US" altLang="en-US" sz="2400" dirty="0"/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85672" y="707136"/>
            <a:ext cx="11006328" cy="9143"/>
          </a:xfrm>
          <a:prstGeom prst="rect">
            <a:avLst/>
          </a:prstGeom>
        </p:spPr>
      </p:pic>
      <p:pic>
        <p:nvPicPr>
          <p:cNvPr id="13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274907" y="4304665"/>
            <a:ext cx="2335149" cy="9497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/>
          <p:nvPr/>
        </p:nvSpPr>
        <p:spPr>
          <a:xfrm>
            <a:off x="6300215" y="723900"/>
            <a:ext cx="5314315" cy="382904"/>
          </a:xfrm>
          <a:prstGeom prst="rect">
            <a:avLst/>
          </a:prstGeom>
          <a:solidFill>
            <a:srgbClr val="E98279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lang="en-US" altLang="en-US" sz="600" dirty="0"/>
          </a:p>
          <a:p>
            <a:pPr marL="1847850" eaLnBrk="0">
              <a:lnSpc>
                <a:spcPts val="1850"/>
              </a:lnSpc>
            </a:pPr>
            <a:r>
              <a:rPr lang="zh-CN" altLang="en-US" sz="1500" b="1" kern="0" spc="90" dirty="0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项目公司名下地块</a:t>
            </a:r>
            <a:endParaRPr lang="zh-CN" altLang="en-US" sz="1500" dirty="0"/>
          </a:p>
        </p:txBody>
      </p:sp>
      <p:graphicFrame>
        <p:nvGraphicFramePr>
          <p:cNvPr id="38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2444021"/>
              </p:ext>
            </p:extLst>
          </p:nvPr>
        </p:nvGraphicFramePr>
        <p:xfrm>
          <a:off x="6304085" y="1125415"/>
          <a:ext cx="5320986" cy="5653842"/>
        </p:xfrm>
        <a:graphic>
          <a:graphicData uri="http://schemas.openxmlformats.org/drawingml/2006/table">
            <a:tbl>
              <a:tblPr/>
              <a:tblGrid>
                <a:gridCol w="5320986"/>
              </a:tblGrid>
              <a:tr h="5653842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155575" algn="l" rtl="0" eaLnBrk="0">
                        <a:lnSpc>
                          <a:spcPct val="97000"/>
                        </a:lnSpc>
                        <a:spcBef>
                          <a:spcPts val="880"/>
                        </a:spcBef>
                      </a:pPr>
                      <a:r>
                        <a:rPr sz="1400" b="1" kern="0" spc="-70" dirty="0" smtClean="0">
                          <a:solidFill>
                            <a:srgbClr val="0D0D0D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3、</a:t>
                      </a:r>
                      <a:r>
                        <a:rPr lang="zh-CN" altLang="en-US" sz="1400" b="1" kern="0" spc="-70" dirty="0" smtClean="0">
                          <a:solidFill>
                            <a:srgbClr val="0D0D0D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佛子岭路</a:t>
                      </a:r>
                      <a:r>
                        <a:rPr sz="1400" b="1" kern="0" spc="-70" dirty="0" smtClean="0">
                          <a:solidFill>
                            <a:srgbClr val="0D0D0D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</a:t>
                      </a:r>
                      <a:r>
                        <a:rPr sz="1400" b="1" kern="0" spc="-80" dirty="0">
                          <a:solidFill>
                            <a:srgbClr val="0D0D0D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</a:t>
                      </a:r>
                      <a:endParaRPr lang="en-US" altLang="en-US" sz="1400" dirty="0"/>
                    </a:p>
                    <a:p>
                      <a:pPr marL="462915" indent="-280035" algn="l" rtl="0" eaLnBrk="0">
                        <a:lnSpc>
                          <a:spcPct val="125000"/>
                        </a:lnSpc>
                        <a:spcBef>
                          <a:spcPts val="845"/>
                        </a:spcBef>
                      </a:pPr>
                      <a:r>
                        <a:rPr lang="en-US" altLang="zh-CN" sz="1400" kern="0" spc="-2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 </a:t>
                      </a:r>
                      <a:r>
                        <a:rPr lang="zh-CN" altLang="en-US" sz="1400" b="1" kern="0" spc="-2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占地面积：</a:t>
                      </a:r>
                      <a:r>
                        <a:rPr lang="zh-CN" altLang="en-US" sz="1400" kern="0" spc="-3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总占地面积约</a:t>
                      </a:r>
                      <a:r>
                        <a:rPr lang="en-US" altLang="zh-CN" sz="1400" kern="0" spc="-3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92.65</a:t>
                      </a:r>
                      <a:r>
                        <a:rPr lang="zh-CN" altLang="en-US" sz="1400" kern="0" spc="-3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亩， 容积率</a:t>
                      </a:r>
                      <a:r>
                        <a:rPr lang="en-US" altLang="zh-CN" sz="1400" kern="0" spc="-3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2.3</a:t>
                      </a:r>
                      <a:r>
                        <a:rPr lang="zh-CN" altLang="en-US" sz="1400" kern="0" spc="-3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lang="zh-CN" altLang="en-US" sz="1400" kern="0" spc="-1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计容建筑面积约为</a:t>
                      </a:r>
                      <a:r>
                        <a:rPr lang="en-US" altLang="zh-CN" sz="1400" kern="0" spc="-1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14.2</a:t>
                      </a:r>
                      <a:r>
                        <a:rPr lang="zh-CN" altLang="en-US" sz="1400" kern="0" spc="-1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万㎡。</a:t>
                      </a:r>
                      <a:endParaRPr lang="zh-CN" altLang="en-US" sz="1400" dirty="0" smtClean="0"/>
                    </a:p>
                    <a:p>
                      <a:pPr marL="461010" indent="-278130" algn="l" rtl="0" eaLnBrk="0">
                        <a:lnSpc>
                          <a:spcPct val="122000"/>
                        </a:lnSpc>
                        <a:spcBef>
                          <a:spcPts val="900"/>
                        </a:spcBef>
                      </a:pPr>
                      <a:r>
                        <a:rPr lang="en-US" altLang="zh-CN" sz="1400" kern="0" spc="-2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</a:t>
                      </a:r>
                      <a:r>
                        <a:rPr lang="zh-CN" altLang="en-US" sz="1400" b="1" kern="0" spc="-2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土地证号：</a:t>
                      </a:r>
                      <a:r>
                        <a:rPr lang="zh-CN" altLang="en-US" sz="1400" b="1" kern="0" spc="5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lang="zh-CN" altLang="en-US" sz="1400" kern="0" spc="-2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桂（</a:t>
                      </a:r>
                      <a:r>
                        <a:rPr lang="en-US" altLang="zh-CN" sz="1400" kern="0" spc="-2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2023</a:t>
                      </a:r>
                      <a:r>
                        <a:rPr lang="zh-CN" altLang="en-US" sz="1400" kern="0" spc="-2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）南宁市不动产权第</a:t>
                      </a:r>
                      <a:r>
                        <a:rPr lang="en-US" altLang="zh-CN" sz="1400" kern="0" spc="-2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0126059</a:t>
                      </a:r>
                      <a:r>
                        <a:rPr lang="zh-CN" altLang="en-US" sz="1400" kern="0" spc="-3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号。</a:t>
                      </a:r>
                      <a:endParaRPr lang="zh-CN" altLang="en-US" sz="1400" dirty="0" smtClean="0"/>
                    </a:p>
                    <a:p>
                      <a:pPr marL="182880" algn="l" rtl="0" eaLnBrk="0">
                        <a:lnSpc>
                          <a:spcPct val="97000"/>
                        </a:lnSpc>
                        <a:spcBef>
                          <a:spcPts val="935"/>
                        </a:spcBef>
                      </a:pPr>
                      <a:r>
                        <a:rPr lang="en-US" altLang="zh-CN" sz="1400" kern="0" spc="-7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 </a:t>
                      </a:r>
                      <a:r>
                        <a:rPr lang="zh-CN" altLang="en-US" sz="1400" b="1" kern="0" spc="-7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土地抵押：  </a:t>
                      </a:r>
                      <a:r>
                        <a:rPr lang="zh-CN" altLang="en-US" sz="1400" kern="0" spc="-70" dirty="0" smtClean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未</a:t>
                      </a:r>
                      <a:r>
                        <a:rPr lang="zh-CN" altLang="en-US" sz="1400" kern="0" spc="-80" dirty="0" smtClean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抵押、未查封。</a:t>
                      </a:r>
                      <a:endParaRPr lang="zh-CN" altLang="en-US" sz="1400" dirty="0" smtClean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zh-CN" altLang="en-US" sz="700" dirty="0" smtClean="0"/>
                    </a:p>
                    <a:p>
                      <a:pPr marL="461645" indent="-278765" algn="l" rtl="0" eaLnBrk="0">
                        <a:lnSpc>
                          <a:spcPct val="124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1400" kern="0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</a:t>
                      </a:r>
                      <a:r>
                        <a:rPr lang="zh-CN" altLang="en-US" sz="1400" b="1" kern="0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土地成本：</a:t>
                      </a:r>
                      <a:r>
                        <a:rPr lang="zh-CN" altLang="en-US" sz="1400" kern="0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政府占用大自然项目</a:t>
                      </a:r>
                      <a:r>
                        <a:rPr lang="en-US" altLang="zh-CN" sz="1400" kern="0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35</a:t>
                      </a:r>
                      <a:r>
                        <a:rPr lang="zh-CN" altLang="en-US" sz="1400" kern="0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亩土地，</a:t>
                      </a:r>
                      <a:r>
                        <a:rPr lang="zh-CN" altLang="en-US" sz="1400" kern="0" spc="-1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置换获取</a:t>
                      </a:r>
                      <a:r>
                        <a:rPr lang="zh-CN" altLang="en-US" sz="1400" kern="0" spc="-21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zh-CN" altLang="en-US" sz="1400" kern="0" spc="-1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lang="zh-CN" altLang="en-US" sz="1400" kern="0" spc="-10" dirty="0" smtClean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原始        </a:t>
                      </a:r>
                      <a:r>
                        <a:rPr lang="zh-CN" altLang="en-US" sz="1400" kern="0" spc="0" dirty="0" smtClean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有票暂按</a:t>
                      </a:r>
                      <a:r>
                        <a:rPr lang="en-US" altLang="zh-CN" sz="1400" kern="0" spc="0" dirty="0" smtClean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</a:t>
                      </a:r>
                      <a:r>
                        <a:rPr lang="zh-CN" altLang="en-US" sz="1400" kern="0" spc="0" dirty="0" smtClean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</a:t>
                      </a:r>
                      <a:r>
                        <a:rPr lang="en-US" altLang="zh-CN" sz="1400" kern="0" spc="0" dirty="0" smtClean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1400" kern="0" spc="0" dirty="0" smtClean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亩。</a:t>
                      </a:r>
                      <a:endParaRPr lang="zh-CN" altLang="en-US" sz="1400" dirty="0" smtClean="0"/>
                    </a:p>
                    <a:p>
                      <a:pPr marL="151130" algn="l" rtl="0" eaLnBrk="0">
                        <a:lnSpc>
                          <a:spcPct val="97000"/>
                        </a:lnSpc>
                        <a:spcBef>
                          <a:spcPts val="895"/>
                        </a:spcBef>
                      </a:pPr>
                      <a:r>
                        <a:rPr sz="1400" kern="0" spc="-20" dirty="0" smtClean="0">
                          <a:solidFill>
                            <a:srgbClr val="0D0D0D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 </a:t>
                      </a:r>
                      <a:r>
                        <a:rPr sz="1400" b="1" kern="0" spc="-20" dirty="0">
                          <a:solidFill>
                            <a:srgbClr val="0D0D0D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目前进展：</a:t>
                      </a:r>
                      <a:r>
                        <a:rPr sz="1400" kern="0" spc="-20" dirty="0">
                          <a:solidFill>
                            <a:srgbClr val="0D0D0D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市场定位和设计方案前期阶</a:t>
                      </a:r>
                      <a:r>
                        <a:rPr sz="1400" kern="0" spc="-30" dirty="0">
                          <a:solidFill>
                            <a:srgbClr val="0D0D0D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段，现场基本为净地，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43053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未开工</a:t>
                      </a:r>
                      <a:endParaRPr lang="en-US" altLang="en-US" sz="14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" name="textbox 40"/>
          <p:cNvSpPr/>
          <p:nvPr/>
        </p:nvSpPr>
        <p:spPr>
          <a:xfrm>
            <a:off x="579119" y="723900"/>
            <a:ext cx="5314315" cy="382904"/>
          </a:xfrm>
          <a:prstGeom prst="rect">
            <a:avLst/>
          </a:prstGeom>
          <a:solidFill>
            <a:srgbClr val="E98279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lang="en-US" altLang="en-US" sz="600" dirty="0"/>
          </a:p>
          <a:p>
            <a:pPr marL="1847850" algn="l" rtl="0" eaLnBrk="0">
              <a:lnSpc>
                <a:spcPts val="1850"/>
              </a:lnSpc>
            </a:pPr>
            <a:r>
              <a:rPr sz="15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项目公司名下地块</a:t>
            </a:r>
            <a:endParaRPr lang="en-US" altLang="en-US" sz="1500" dirty="0"/>
          </a:p>
        </p:txBody>
      </p:sp>
      <p:graphicFrame>
        <p:nvGraphicFramePr>
          <p:cNvPr id="42" name="table 42"/>
          <p:cNvGraphicFramePr>
            <a:graphicFrameLocks noGrp="1"/>
          </p:cNvGraphicFramePr>
          <p:nvPr/>
        </p:nvGraphicFramePr>
        <p:xfrm>
          <a:off x="569976" y="1097278"/>
          <a:ext cx="5334000" cy="5681979"/>
        </p:xfrm>
        <a:graphic>
          <a:graphicData uri="http://schemas.openxmlformats.org/drawingml/2006/table">
            <a:tbl>
              <a:tblPr/>
              <a:tblGrid>
                <a:gridCol w="5334000"/>
              </a:tblGrid>
              <a:tr h="5681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marL="17907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青秀区大自然花园项目二期、青秀区凤岭南三岸土地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等。</a:t>
                      </a:r>
                      <a:endParaRPr lang="en-US" altLang="en-US" sz="1400" dirty="0"/>
                    </a:p>
                    <a:p>
                      <a:pPr marL="189865" algn="l" rtl="0" eaLnBrk="0">
                        <a:lnSpc>
                          <a:spcPct val="97000"/>
                        </a:lnSpc>
                        <a:spcBef>
                          <a:spcPts val="895"/>
                        </a:spcBef>
                      </a:pPr>
                      <a:r>
                        <a:rPr sz="14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1、越秀路大自然花园二期项目：</a:t>
                      </a:r>
                      <a:endParaRPr lang="en-US" altLang="en-US" sz="1400" dirty="0"/>
                    </a:p>
                    <a:p>
                      <a:pPr marL="462280" indent="-279400" algn="l" rtl="0" eaLnBrk="0">
                        <a:lnSpc>
                          <a:spcPct val="125000"/>
                        </a:lnSpc>
                        <a:spcBef>
                          <a:spcPts val="84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 </a:t>
                      </a: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占地面积：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总占地面积约400亩，剩余约10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0亩尚未开发，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</a:t>
                      </a:r>
                      <a:r>
                        <a:rPr sz="1400" kern="0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未开发计容建筑面积约为1</a:t>
                      </a:r>
                      <a:r>
                        <a:rPr lang="en-US" sz="1400" kern="0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</a:t>
                      </a:r>
                      <a:r>
                        <a:rPr sz="1400" kern="0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㎡，容积率2.32。</a:t>
                      </a:r>
                      <a:endParaRPr lang="en-US" altLang="en-US" sz="1400" dirty="0"/>
                    </a:p>
                    <a:p>
                      <a:pPr marL="461010" indent="-278130" algn="l" rtl="0" eaLnBrk="0">
                        <a:lnSpc>
                          <a:spcPct val="133000"/>
                        </a:lnSpc>
                        <a:spcBef>
                          <a:spcPts val="86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土地证号：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桂（2020）南宁市不动产权第0081058号、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桂（2020）南宁市不动产权第0081059号、桂（2020）          南宁市不动产权第0081095号。</a:t>
                      </a:r>
                      <a:endParaRPr lang="en-US" altLang="en-US" sz="1400" dirty="0"/>
                    </a:p>
                    <a:p>
                      <a:pPr marL="182880" algn="l" rtl="0" eaLnBrk="0">
                        <a:lnSpc>
                          <a:spcPct val="97000"/>
                        </a:lnSpc>
                        <a:spcBef>
                          <a:spcPts val="885"/>
                        </a:spcBef>
                      </a:pP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4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4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土地抵押：</a:t>
                      </a:r>
                      <a:r>
                        <a:rPr sz="1400" kern="0" spc="-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未抵押、未查封。</a:t>
                      </a:r>
                      <a:endParaRPr lang="en-US" altLang="en-US" sz="1400" dirty="0"/>
                    </a:p>
                    <a:p>
                      <a:pPr marL="182880" algn="l" rtl="0" eaLnBrk="0">
                        <a:lnSpc>
                          <a:spcPct val="124000"/>
                        </a:lnSpc>
                        <a:spcBef>
                          <a:spcPts val="870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</a:t>
                      </a: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土地成本：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修市政道路置换获取</a:t>
                      </a:r>
                      <a:r>
                        <a:rPr sz="14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400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原始有票约</a:t>
                      </a:r>
                      <a:r>
                        <a:rPr sz="1400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30万/亩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          </a:t>
                      </a:r>
                      <a:r>
                        <a:rPr sz="14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2、凤岭南三岸项目：</a:t>
                      </a:r>
                      <a:endParaRPr lang="en-US" altLang="en-US" sz="1400" dirty="0"/>
                    </a:p>
                    <a:p>
                      <a:pPr marL="462915" indent="-280035" algn="l" rtl="0" eaLnBrk="0">
                        <a:lnSpc>
                          <a:spcPct val="125000"/>
                        </a:lnSpc>
                        <a:spcBef>
                          <a:spcPts val="84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 </a:t>
                      </a: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占地面积：2个地块</a:t>
                      </a:r>
                      <a:r>
                        <a:rPr sz="1400" b="1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总占地面积约147亩， 容积率2.0，       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计容建筑面积约为19.7万㎡。</a:t>
                      </a:r>
                      <a:endParaRPr lang="en-US" altLang="en-US" sz="1400" dirty="0"/>
                    </a:p>
                    <a:p>
                      <a:pPr marL="461010" indent="-278130" algn="l" rtl="0" eaLnBrk="0">
                        <a:lnSpc>
                          <a:spcPct val="122000"/>
                        </a:lnSpc>
                        <a:spcBef>
                          <a:spcPts val="90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</a:t>
                      </a: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土地证号：</a:t>
                      </a:r>
                      <a:r>
                        <a:rPr sz="14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桂（2020）南宁市不动产权第00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81320号、           </a:t>
                      </a: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桂（2020）南宁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市不动产权第0081449号.</a:t>
                      </a:r>
                      <a:endParaRPr lang="en-US" altLang="en-US" sz="1400" dirty="0"/>
                    </a:p>
                    <a:p>
                      <a:pPr marL="182880" algn="l" rtl="0" eaLnBrk="0">
                        <a:lnSpc>
                          <a:spcPct val="97000"/>
                        </a:lnSpc>
                        <a:spcBef>
                          <a:spcPts val="935"/>
                        </a:spcBef>
                      </a:pPr>
                      <a:r>
                        <a:rPr sz="14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 </a:t>
                      </a:r>
                      <a:r>
                        <a:rPr sz="1400" b="1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土地抵押：  </a:t>
                      </a:r>
                      <a:r>
                        <a:rPr sz="1400" kern="0" spc="-7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未</a:t>
                      </a:r>
                      <a:r>
                        <a:rPr sz="1400" kern="0" spc="-8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抵押、未查封。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461645" indent="-278765" algn="l" rtl="0" eaLnBrk="0">
                        <a:lnSpc>
                          <a:spcPct val="124000"/>
                        </a:lnSpc>
                        <a:spcBef>
                          <a:spcPts val="0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</a:t>
                      </a: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土地成本：</a:t>
                      </a:r>
                      <a:r>
                        <a:rPr sz="1400" kern="0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政府</a:t>
                      </a:r>
                      <a:r>
                        <a:rPr lang="zh-CN" altLang="en-US" sz="1400" kern="0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控制</a:t>
                      </a:r>
                      <a:r>
                        <a:rPr sz="1400" kern="0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大自然项目</a:t>
                      </a:r>
                      <a:r>
                        <a:rPr lang="zh-CN" altLang="en-US" sz="1400" kern="0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容积率</a:t>
                      </a:r>
                      <a:r>
                        <a:rPr sz="1400" kern="0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lang="zh-CN" altLang="en-US" sz="1400" kern="0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容积率损失</a:t>
                      </a:r>
                      <a:r>
                        <a:rPr sz="1400" kern="0" spc="-1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置换获取</a:t>
                      </a:r>
                      <a:r>
                        <a:rPr sz="1400" kern="0" spc="-21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400" kern="0" spc="-10" dirty="0" smtClean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原始</a:t>
                      </a:r>
                      <a:r>
                        <a:rPr sz="1400" kern="0" spc="0" dirty="0" smtClean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有票暂按</a:t>
                      </a:r>
                      <a:r>
                        <a:rPr sz="1400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30万/亩。</a:t>
                      </a:r>
                      <a:endParaRPr lang="en-US" altLang="en-US" sz="14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827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" name="textbox 44"/>
          <p:cNvSpPr/>
          <p:nvPr/>
        </p:nvSpPr>
        <p:spPr>
          <a:xfrm>
            <a:off x="94589" y="167792"/>
            <a:ext cx="4028440" cy="3797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一、项目背景——土地及进展</a:t>
            </a:r>
            <a:endParaRPr lang="en-US" altLang="en-US" sz="2400" dirty="0"/>
          </a:p>
        </p:txBody>
      </p:sp>
      <p:pic>
        <p:nvPicPr>
          <p:cNvPr id="46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85672" y="707136"/>
            <a:ext cx="11006328" cy="91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2192000" cy="6857998"/>
          </a:xfrm>
          <a:prstGeom prst="rect">
            <a:avLst/>
          </a:prstGeom>
        </p:spPr>
      </p:pic>
      <p:sp>
        <p:nvSpPr>
          <p:cNvPr id="50" name="textbox 50"/>
          <p:cNvSpPr/>
          <p:nvPr/>
        </p:nvSpPr>
        <p:spPr>
          <a:xfrm>
            <a:off x="996397" y="2327786"/>
            <a:ext cx="5772150" cy="24618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8000"/>
              </a:lnSpc>
            </a:pPr>
            <a:endParaRPr lang="en-US" altLang="en-US" sz="100" dirty="0"/>
          </a:p>
          <a:p>
            <a:pPr marL="17145" algn="l" rtl="0" eaLnBrk="0">
              <a:lnSpc>
                <a:spcPct val="99000"/>
              </a:lnSpc>
            </a:pPr>
            <a:r>
              <a:rPr sz="32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壹 – 项目公司及地块概况</a:t>
            </a:r>
            <a:endParaRPr lang="en-US" altLang="en-US" sz="3200" dirty="0"/>
          </a:p>
          <a:p>
            <a:pPr algn="l" rtl="0" eaLnBrk="0">
              <a:lnSpc>
                <a:spcPct val="124000"/>
              </a:lnSpc>
            </a:pPr>
            <a:endParaRPr lang="en-US" altLang="en-US" sz="1000" dirty="0"/>
          </a:p>
          <a:p>
            <a:pPr algn="l" rtl="0" eaLnBrk="0">
              <a:lnSpc>
                <a:spcPct val="125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7000"/>
              </a:lnSpc>
              <a:spcBef>
                <a:spcPts val="970"/>
              </a:spcBef>
            </a:pPr>
            <a:r>
              <a:rPr sz="3200" b="1" kern="0" spc="0" dirty="0">
                <a:solidFill>
                  <a:srgbClr val="FFC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贰 – 越秀路大自然花园二期简</a:t>
            </a:r>
            <a:r>
              <a:rPr sz="3200" b="1" kern="0" spc="-10" dirty="0">
                <a:solidFill>
                  <a:srgbClr val="FFC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介</a:t>
            </a:r>
            <a:endParaRPr lang="en-US" altLang="en-US" sz="3200" dirty="0"/>
          </a:p>
          <a:p>
            <a:pPr algn="l" rtl="0" eaLnBrk="0">
              <a:lnSpc>
                <a:spcPct val="119000"/>
              </a:lnSpc>
            </a:pPr>
            <a:endParaRPr lang="en-US" altLang="en-US" sz="1000" dirty="0"/>
          </a:p>
          <a:p>
            <a:pPr algn="l" rtl="0" eaLnBrk="0">
              <a:lnSpc>
                <a:spcPct val="120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800" dirty="0"/>
          </a:p>
          <a:p>
            <a:pPr marL="12700" eaLnBrk="0"/>
            <a:r>
              <a:rPr sz="32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叁 – </a:t>
            </a:r>
            <a:r>
              <a:rPr sz="3200" b="1" kern="0" spc="0" dirty="0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凤岭南三岸地块</a:t>
            </a:r>
            <a:r>
              <a:rPr sz="3200" b="1" kern="0" spc="-10" dirty="0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简介</a:t>
            </a:r>
            <a:endParaRPr lang="en-US" sz="3200" b="1" kern="0" spc="-10" dirty="0" smtClean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eaLnBrk="0"/>
            <a:endParaRPr lang="en-US" sz="3200" b="1" kern="0" spc="-10" dirty="0" smtClean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eaLnBrk="0"/>
            <a:r>
              <a:rPr lang="zh-CN" altLang="en-US" sz="3200" b="1" kern="0" dirty="0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肆 </a:t>
            </a:r>
            <a:r>
              <a:rPr lang="en-US" altLang="zh-CN" sz="3200" b="1" kern="0" dirty="0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– </a:t>
            </a:r>
            <a:r>
              <a:rPr lang="zh-CN" altLang="en-US" sz="3200" b="1" kern="0" dirty="0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佛子岭路地块简介</a:t>
            </a:r>
            <a:endParaRPr lang="en-US" altLang="en-US" sz="3200" b="1" kern="0" dirty="0" smtClean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100000"/>
              </a:lnSpc>
              <a:spcBef>
                <a:spcPts val="0"/>
              </a:spcBef>
            </a:pPr>
            <a:endParaRPr lang="en-US" altLang="en-US" sz="3200" dirty="0"/>
          </a:p>
        </p:txBody>
      </p:sp>
      <p:sp>
        <p:nvSpPr>
          <p:cNvPr id="52" name="textbox 52"/>
          <p:cNvSpPr/>
          <p:nvPr/>
        </p:nvSpPr>
        <p:spPr>
          <a:xfrm>
            <a:off x="1020546" y="903138"/>
            <a:ext cx="3002279" cy="5892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4000"/>
              </a:lnSpc>
            </a:pPr>
            <a:r>
              <a:rPr sz="4400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CONTENTS</a:t>
            </a:r>
            <a:endParaRPr lang="en-US" altLang="en-US" sz="4400" dirty="0"/>
          </a:p>
        </p:txBody>
      </p:sp>
      <p:sp>
        <p:nvSpPr>
          <p:cNvPr id="54" name="rect"/>
          <p:cNvSpPr/>
          <p:nvPr/>
        </p:nvSpPr>
        <p:spPr>
          <a:xfrm>
            <a:off x="1066800" y="1527048"/>
            <a:ext cx="2895600" cy="9143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75716" y="2478024"/>
            <a:ext cx="5411723" cy="4169663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21600000">
            <a:off x="3016757" y="4690103"/>
            <a:ext cx="573514" cy="490734"/>
            <a:chOff x="0" y="0"/>
            <a:chExt cx="573514" cy="490734"/>
          </a:xfrm>
        </p:grpSpPr>
        <p:sp>
          <p:nvSpPr>
            <p:cNvPr id="58" name="path"/>
            <p:cNvSpPr/>
            <p:nvPr/>
          </p:nvSpPr>
          <p:spPr>
            <a:xfrm>
              <a:off x="0" y="11690"/>
              <a:ext cx="565276" cy="479044"/>
            </a:xfrm>
            <a:custGeom>
              <a:avLst/>
              <a:gdLst/>
              <a:ahLst/>
              <a:cxnLst/>
              <a:rect l="0" t="0" r="0" b="0"/>
              <a:pathLst>
                <a:path w="890" h="754">
                  <a:moveTo>
                    <a:pt x="0" y="214"/>
                  </a:moveTo>
                  <a:lnTo>
                    <a:pt x="441" y="214"/>
                  </a:lnTo>
                  <a:lnTo>
                    <a:pt x="890" y="0"/>
                  </a:lnTo>
                  <a:lnTo>
                    <a:pt x="630" y="214"/>
                  </a:lnTo>
                  <a:lnTo>
                    <a:pt x="756" y="214"/>
                  </a:lnTo>
                  <a:lnTo>
                    <a:pt x="756" y="304"/>
                  </a:lnTo>
                  <a:lnTo>
                    <a:pt x="756" y="304"/>
                  </a:lnTo>
                  <a:lnTo>
                    <a:pt x="756" y="439"/>
                  </a:lnTo>
                  <a:lnTo>
                    <a:pt x="756" y="754"/>
                  </a:lnTo>
                  <a:lnTo>
                    <a:pt x="630" y="754"/>
                  </a:lnTo>
                  <a:lnTo>
                    <a:pt x="441" y="754"/>
                  </a:lnTo>
                  <a:lnTo>
                    <a:pt x="441" y="754"/>
                  </a:lnTo>
                  <a:lnTo>
                    <a:pt x="0" y="754"/>
                  </a:lnTo>
                  <a:lnTo>
                    <a:pt x="0" y="439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0" name="path"/>
            <p:cNvSpPr/>
            <p:nvPr/>
          </p:nvSpPr>
          <p:spPr>
            <a:xfrm>
              <a:off x="274455" y="0"/>
              <a:ext cx="299059" cy="159525"/>
            </a:xfrm>
            <a:custGeom>
              <a:avLst/>
              <a:gdLst/>
              <a:ahLst/>
              <a:cxnLst/>
              <a:rect l="0" t="0" r="0" b="0"/>
              <a:pathLst>
                <a:path w="470" h="251">
                  <a:moveTo>
                    <a:pt x="8" y="232"/>
                  </a:moveTo>
                  <a:lnTo>
                    <a:pt x="457" y="18"/>
                  </a:lnTo>
                  <a:lnTo>
                    <a:pt x="197" y="232"/>
                  </a:lnTo>
                </a:path>
              </a:pathLst>
            </a:custGeom>
            <a:noFill/>
            <a:ln w="25907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62" name="table 62"/>
          <p:cNvGraphicFramePr>
            <a:graphicFrameLocks noGrp="1"/>
          </p:cNvGraphicFramePr>
          <p:nvPr/>
        </p:nvGraphicFramePr>
        <p:xfrm>
          <a:off x="629412" y="2465832"/>
          <a:ext cx="5608320" cy="4185920"/>
        </p:xfrm>
        <a:graphic>
          <a:graphicData uri="http://schemas.openxmlformats.org/drawingml/2006/table">
            <a:tbl>
              <a:tblPr/>
              <a:tblGrid>
                <a:gridCol w="5608320"/>
              </a:tblGrid>
              <a:tr h="41859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marL="2494280" algn="l" rtl="0" eaLnBrk="0">
                        <a:lnSpc>
                          <a:spcPts val="1230"/>
                        </a:lnSpc>
                        <a:spcBef>
                          <a:spcPts val="5"/>
                        </a:spcBef>
                      </a:pPr>
                      <a:r>
                        <a:rPr sz="10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本案</a:t>
                      </a:r>
                      <a:endParaRPr lang="en-US" altLang="en-US" sz="1000" dirty="0"/>
                    </a:p>
                  </a:txBody>
                  <a:tcPr marL="0" marR="0" marT="0" marB="0">
                    <a:lnL>
                      <a:noFill/>
                    </a:lnL>
                    <a:lnR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4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736080" y="2459736"/>
            <a:ext cx="4878323" cy="4195571"/>
          </a:xfrm>
          <a:prstGeom prst="rect">
            <a:avLst/>
          </a:prstGeom>
        </p:spPr>
      </p:pic>
      <p:pic>
        <p:nvPicPr>
          <p:cNvPr id="66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144000" y="3349752"/>
            <a:ext cx="161543" cy="18135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21600000">
            <a:off x="8672321" y="3508766"/>
            <a:ext cx="564363" cy="458967"/>
            <a:chOff x="0" y="0"/>
            <a:chExt cx="564363" cy="458967"/>
          </a:xfrm>
        </p:grpSpPr>
        <p:sp>
          <p:nvSpPr>
            <p:cNvPr id="68" name="path"/>
            <p:cNvSpPr/>
            <p:nvPr/>
          </p:nvSpPr>
          <p:spPr>
            <a:xfrm>
              <a:off x="0" y="11800"/>
              <a:ext cx="556386" cy="447167"/>
            </a:xfrm>
            <a:custGeom>
              <a:avLst/>
              <a:gdLst/>
              <a:ahLst/>
              <a:cxnLst/>
              <a:rect l="0" t="0" r="0" b="0"/>
              <a:pathLst>
                <a:path w="876" h="704">
                  <a:moveTo>
                    <a:pt x="0" y="200"/>
                  </a:moveTo>
                  <a:lnTo>
                    <a:pt x="434" y="200"/>
                  </a:lnTo>
                  <a:lnTo>
                    <a:pt x="876" y="0"/>
                  </a:lnTo>
                  <a:lnTo>
                    <a:pt x="620" y="200"/>
                  </a:lnTo>
                  <a:lnTo>
                    <a:pt x="744" y="200"/>
                  </a:lnTo>
                  <a:lnTo>
                    <a:pt x="744" y="284"/>
                  </a:lnTo>
                  <a:lnTo>
                    <a:pt x="744" y="284"/>
                  </a:lnTo>
                  <a:lnTo>
                    <a:pt x="744" y="410"/>
                  </a:lnTo>
                  <a:lnTo>
                    <a:pt x="744" y="704"/>
                  </a:lnTo>
                  <a:lnTo>
                    <a:pt x="620" y="704"/>
                  </a:lnTo>
                  <a:lnTo>
                    <a:pt x="434" y="704"/>
                  </a:lnTo>
                  <a:lnTo>
                    <a:pt x="434" y="704"/>
                  </a:lnTo>
                  <a:lnTo>
                    <a:pt x="0" y="704"/>
                  </a:lnTo>
                  <a:lnTo>
                    <a:pt x="0" y="410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0" name="path"/>
            <p:cNvSpPr/>
            <p:nvPr/>
          </p:nvSpPr>
          <p:spPr>
            <a:xfrm>
              <a:off x="270247" y="0"/>
              <a:ext cx="294116" cy="150728"/>
            </a:xfrm>
            <a:custGeom>
              <a:avLst/>
              <a:gdLst/>
              <a:ahLst/>
              <a:cxnLst/>
              <a:rect l="0" t="0" r="0" b="0"/>
              <a:pathLst>
                <a:path w="463" h="237">
                  <a:moveTo>
                    <a:pt x="8" y="218"/>
                  </a:moveTo>
                  <a:lnTo>
                    <a:pt x="450" y="18"/>
                  </a:lnTo>
                  <a:lnTo>
                    <a:pt x="194" y="218"/>
                  </a:lnTo>
                </a:path>
              </a:pathLst>
            </a:custGeom>
            <a:noFill/>
            <a:ln w="25907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72" name="table 72"/>
          <p:cNvGraphicFramePr>
            <a:graphicFrameLocks noGrp="1"/>
          </p:cNvGraphicFramePr>
          <p:nvPr/>
        </p:nvGraphicFramePr>
        <p:xfrm>
          <a:off x="6734556" y="2465831"/>
          <a:ext cx="4883784" cy="4196715"/>
        </p:xfrm>
        <a:graphic>
          <a:graphicData uri="http://schemas.openxmlformats.org/drawingml/2006/table">
            <a:tbl>
              <a:tblPr/>
              <a:tblGrid>
                <a:gridCol w="4883784"/>
              </a:tblGrid>
              <a:tr h="41967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2042160" algn="l" rtl="0" eaLnBrk="0">
                        <a:lnSpc>
                          <a:spcPts val="1230"/>
                        </a:lnSpc>
                      </a:pPr>
                      <a:r>
                        <a:rPr sz="10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本案</a:t>
                      </a:r>
                      <a:endParaRPr lang="en-US" altLang="en-US" sz="1000" dirty="0"/>
                    </a:p>
                  </a:txBody>
                  <a:tcPr marL="0" marR="0" marT="0" marB="0">
                    <a:lnL>
                      <a:noFill/>
                    </a:lnL>
                    <a:lnR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4" name="textbox 74"/>
          <p:cNvSpPr/>
          <p:nvPr/>
        </p:nvSpPr>
        <p:spPr>
          <a:xfrm>
            <a:off x="167639" y="719328"/>
            <a:ext cx="11856719" cy="1697989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lang="en-US" altLang="en-US" sz="600" dirty="0"/>
          </a:p>
          <a:p>
            <a:pPr marL="106680" algn="l" rtl="0" eaLnBrk="0">
              <a:lnSpc>
                <a:spcPct val="97000"/>
              </a:lnSpc>
              <a:spcBef>
                <a:spcPts val="5"/>
              </a:spcBef>
            </a:pPr>
            <a:r>
              <a:rPr sz="1400" kern="0" spc="-30" dirty="0">
                <a:solidFill>
                  <a:srgbClr val="31688B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 </a:t>
            </a:r>
            <a:r>
              <a:rPr sz="14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项目区位：</a:t>
            </a:r>
            <a:r>
              <a:rPr sz="1400" b="1" kern="0" spc="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项目位于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青秀区东盟商务区板块，</a:t>
            </a:r>
            <a:r>
              <a:rPr sz="1400" kern="0" spc="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市中心绝版地块；宜居、宜景、宜学，具备打造“打造南宁市顶级豪宅”的先天条件。</a:t>
            </a:r>
            <a:endParaRPr lang="en-US" altLang="en-US" sz="1400" dirty="0"/>
          </a:p>
          <a:p>
            <a:pPr marL="381000" indent="-274320" algn="l" rtl="0" eaLnBrk="0">
              <a:lnSpc>
                <a:spcPct val="122000"/>
              </a:lnSpc>
              <a:spcBef>
                <a:spcPts val="1240"/>
              </a:spcBef>
            </a:pPr>
            <a:r>
              <a:rPr sz="1400" kern="0" spc="-30" dirty="0">
                <a:solidFill>
                  <a:srgbClr val="31688B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 </a:t>
            </a:r>
            <a:r>
              <a:rPr sz="14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项目配套： 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目周边配套齐全、成熟、优质。教育资源优越，名校越秀路小学+</a:t>
            </a:r>
            <a:r>
              <a:rPr sz="1400" kern="0" spc="-4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南宁</a:t>
            </a:r>
            <a:r>
              <a:rPr lang="zh-CN" altLang="en-US" sz="1400" kern="0" spc="-4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市三美中学</a:t>
            </a:r>
            <a:r>
              <a:rPr sz="1400" kern="0" spc="-4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kern="0" spc="23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满足一站式的学龄教育需求；商业配套完善，航洋城</a:t>
            </a:r>
            <a:r>
              <a:rPr sz="1400" kern="0" spc="-4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kern="0" spc="-2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万象城、</a:t>
            </a:r>
            <a:r>
              <a:rPr lang="zh-CN" altLang="en-US" sz="1400" kern="0" spc="-2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三祺广场、</a:t>
            </a:r>
            <a:r>
              <a:rPr sz="1400" kern="0" spc="-2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盛天地等几大商圈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；景观资源丰富，</a:t>
            </a:r>
            <a:r>
              <a:rPr sz="1400" kern="0" spc="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青秀山公园（5A）、石门森林公园环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绕。</a:t>
            </a:r>
            <a:endParaRPr lang="en-US" altLang="en-US" sz="14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7000"/>
              </a:lnSpc>
            </a:pPr>
            <a:endParaRPr lang="en-US" altLang="en-US" sz="100" dirty="0"/>
          </a:p>
          <a:p>
            <a:pPr marL="381000" indent="-274320" algn="l" rtl="0" eaLnBrk="0">
              <a:lnSpc>
                <a:spcPct val="122000"/>
              </a:lnSpc>
            </a:pPr>
            <a:r>
              <a:rPr sz="1400" kern="0" spc="0" dirty="0">
                <a:solidFill>
                  <a:srgbClr val="31688B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sz="1400" kern="0" spc="-240" dirty="0">
                <a:solidFill>
                  <a:srgbClr val="31688B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周边交通：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位于民族大道南侧、凤岭南路北侧</a:t>
            </a:r>
            <a:r>
              <a:rPr sz="1400" kern="0" spc="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1400" kern="0" spc="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小区门口有地铁</a:t>
            </a:r>
            <a:r>
              <a:rPr lang="en-US" altLang="zh-CN" sz="1400" kern="0" spc="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1400" kern="0" spc="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号线青秀路站，</a:t>
            </a:r>
            <a:r>
              <a:rPr sz="1400" kern="0" spc="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距离地铁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1号线会展中心站（直线距离约1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.1公里</a:t>
            </a:r>
            <a:r>
              <a:rPr sz="1400" kern="0" spc="-25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zh-CN" altLang="en-US" sz="1400" kern="0" spc="-1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r>
              <a:rPr sz="1400" kern="0" spc="-1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距离南宁东站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（直线距离5.4</a:t>
            </a:r>
            <a:r>
              <a:rPr sz="1400" kern="0" spc="-1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</a:t>
            </a:r>
            <a:r>
              <a:rPr sz="1400" kern="0" spc="-4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里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车行约15分钟；</a:t>
            </a:r>
            <a:r>
              <a:rPr sz="1400" kern="0" spc="3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20分钟内可抵达各城区。</a:t>
            </a:r>
            <a:endParaRPr lang="en-US" altLang="en-US" sz="1400" dirty="0"/>
          </a:p>
        </p:txBody>
      </p:sp>
      <p:sp>
        <p:nvSpPr>
          <p:cNvPr id="76" name="textbox 76"/>
          <p:cNvSpPr/>
          <p:nvPr/>
        </p:nvSpPr>
        <p:spPr>
          <a:xfrm>
            <a:off x="95504" y="177190"/>
            <a:ext cx="7991475" cy="3816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CD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一、项目区位——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青秀区东盟商务区板块，青秀山北侧，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市中心</a:t>
            </a: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绝版地块</a:t>
            </a:r>
            <a:endParaRPr lang="en-US" altLang="en-US" sz="1800" dirty="0"/>
          </a:p>
        </p:txBody>
      </p:sp>
      <p:sp>
        <p:nvSpPr>
          <p:cNvPr id="78" name="textbox 78"/>
          <p:cNvSpPr/>
          <p:nvPr/>
        </p:nvSpPr>
        <p:spPr>
          <a:xfrm>
            <a:off x="359663" y="2458211"/>
            <a:ext cx="410209" cy="4224654"/>
          </a:xfrm>
          <a:prstGeom prst="rect">
            <a:avLst/>
          </a:prstGeom>
          <a:solidFill>
            <a:srgbClr val="E98279"/>
          </a:solidFill>
        </p:spPr>
        <p:txBody>
          <a:bodyPr vert="eaVert" wrap="square" lIns="0" tIns="0" rIns="0" bIns="0"/>
          <a:lstStyle/>
          <a:p>
            <a:pPr algn="l" rtl="0" eaLnBrk="0">
              <a:lnSpc>
                <a:spcPct val="117000"/>
              </a:lnSpc>
            </a:pPr>
            <a:endParaRPr lang="en-US" altLang="en-US" sz="500" dirty="0"/>
          </a:p>
          <a:p>
            <a:pPr marL="1461135" algn="l" rtl="0" eaLnBrk="0">
              <a:lnSpc>
                <a:spcPct val="89000"/>
              </a:lnSpc>
              <a:spcBef>
                <a:spcPts val="5"/>
              </a:spcBef>
            </a:pPr>
            <a:r>
              <a:rPr sz="1800" b="1" kern="0" spc="3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城市板块图</a:t>
            </a:r>
            <a:endParaRPr lang="en-US" altLang="en-US" sz="1800" dirty="0"/>
          </a:p>
        </p:txBody>
      </p:sp>
      <p:sp>
        <p:nvSpPr>
          <p:cNvPr id="80" name="textbox 80"/>
          <p:cNvSpPr/>
          <p:nvPr/>
        </p:nvSpPr>
        <p:spPr>
          <a:xfrm>
            <a:off x="6367271" y="2455164"/>
            <a:ext cx="367665" cy="4215765"/>
          </a:xfrm>
          <a:prstGeom prst="rect">
            <a:avLst/>
          </a:prstGeom>
          <a:solidFill>
            <a:srgbClr val="E98279"/>
          </a:solidFill>
        </p:spPr>
        <p:txBody>
          <a:bodyPr vert="eaVert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lang="en-US" altLang="en-US" sz="400" dirty="0"/>
          </a:p>
          <a:p>
            <a:pPr marL="1456055" algn="l" rtl="0" eaLnBrk="0">
              <a:lnSpc>
                <a:spcPct val="90000"/>
              </a:lnSpc>
              <a:spcBef>
                <a:spcPts val="5"/>
              </a:spcBef>
            </a:pPr>
            <a:r>
              <a:rPr sz="1800" b="1" kern="0" spc="3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项目交通图</a:t>
            </a:r>
            <a:endParaRPr lang="en-US" altLang="en-US" sz="1800" dirty="0"/>
          </a:p>
        </p:txBody>
      </p:sp>
      <p:pic>
        <p:nvPicPr>
          <p:cNvPr id="82" name="picture 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85672" y="707136"/>
            <a:ext cx="11006328" cy="9143"/>
          </a:xfrm>
          <a:prstGeom prst="rect">
            <a:avLst/>
          </a:prstGeom>
        </p:spPr>
      </p:pic>
      <p:pic>
        <p:nvPicPr>
          <p:cNvPr id="84" name="picture 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718559" y="4572000"/>
            <a:ext cx="172211" cy="155448"/>
          </a:xfrm>
          <a:prstGeom prst="rect">
            <a:avLst/>
          </a:prstGeom>
        </p:spPr>
      </p:pic>
      <p:sp>
        <p:nvSpPr>
          <p:cNvPr id="86" name="path"/>
          <p:cNvSpPr/>
          <p:nvPr/>
        </p:nvSpPr>
        <p:spPr>
          <a:xfrm>
            <a:off x="3016757" y="4824983"/>
            <a:ext cx="480060" cy="25908"/>
          </a:xfrm>
          <a:custGeom>
            <a:avLst/>
            <a:gdLst/>
            <a:ahLst/>
            <a:cxnLst/>
            <a:rect l="0" t="0" r="0" b="0"/>
            <a:pathLst>
              <a:path w="756" h="40">
                <a:moveTo>
                  <a:pt x="0" y="20"/>
                </a:moveTo>
                <a:lnTo>
                  <a:pt x="441" y="20"/>
                </a:lnTo>
                <a:moveTo>
                  <a:pt x="630" y="20"/>
                </a:moveTo>
                <a:lnTo>
                  <a:pt x="756" y="20"/>
                </a:lnTo>
              </a:path>
            </a:pathLst>
          </a:custGeom>
          <a:noFill/>
          <a:ln w="25907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8" name="path"/>
          <p:cNvSpPr/>
          <p:nvPr/>
        </p:nvSpPr>
        <p:spPr>
          <a:xfrm>
            <a:off x="3016757" y="5167883"/>
            <a:ext cx="480060" cy="25908"/>
          </a:xfrm>
          <a:custGeom>
            <a:avLst/>
            <a:gdLst/>
            <a:ahLst/>
            <a:cxnLst/>
            <a:rect l="0" t="0" r="0" b="0"/>
            <a:pathLst>
              <a:path w="756" h="40">
                <a:moveTo>
                  <a:pt x="756" y="20"/>
                </a:moveTo>
                <a:lnTo>
                  <a:pt x="630" y="20"/>
                </a:lnTo>
                <a:lnTo>
                  <a:pt x="441" y="20"/>
                </a:lnTo>
                <a:lnTo>
                  <a:pt x="441" y="20"/>
                </a:lnTo>
                <a:lnTo>
                  <a:pt x="0" y="20"/>
                </a:lnTo>
              </a:path>
            </a:pathLst>
          </a:custGeom>
          <a:noFill/>
          <a:ln w="25907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0" name="path"/>
          <p:cNvSpPr/>
          <p:nvPr/>
        </p:nvSpPr>
        <p:spPr>
          <a:xfrm>
            <a:off x="8672321" y="3634740"/>
            <a:ext cx="472440" cy="25908"/>
          </a:xfrm>
          <a:custGeom>
            <a:avLst/>
            <a:gdLst/>
            <a:ahLst/>
            <a:cxnLst/>
            <a:rect l="0" t="0" r="0" b="0"/>
            <a:pathLst>
              <a:path w="744" h="40">
                <a:moveTo>
                  <a:pt x="0" y="20"/>
                </a:moveTo>
                <a:lnTo>
                  <a:pt x="434" y="20"/>
                </a:lnTo>
                <a:moveTo>
                  <a:pt x="620" y="20"/>
                </a:moveTo>
                <a:lnTo>
                  <a:pt x="744" y="20"/>
                </a:lnTo>
              </a:path>
            </a:pathLst>
          </a:custGeom>
          <a:noFill/>
          <a:ln w="25907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2" name="path"/>
          <p:cNvSpPr/>
          <p:nvPr/>
        </p:nvSpPr>
        <p:spPr>
          <a:xfrm>
            <a:off x="8672321" y="3954779"/>
            <a:ext cx="472440" cy="25908"/>
          </a:xfrm>
          <a:custGeom>
            <a:avLst/>
            <a:gdLst/>
            <a:ahLst/>
            <a:cxnLst/>
            <a:rect l="0" t="0" r="0" b="0"/>
            <a:pathLst>
              <a:path w="744" h="40">
                <a:moveTo>
                  <a:pt x="744" y="20"/>
                </a:moveTo>
                <a:lnTo>
                  <a:pt x="620" y="20"/>
                </a:lnTo>
                <a:lnTo>
                  <a:pt x="434" y="20"/>
                </a:lnTo>
                <a:lnTo>
                  <a:pt x="434" y="20"/>
                </a:lnTo>
                <a:lnTo>
                  <a:pt x="0" y="20"/>
                </a:lnTo>
              </a:path>
            </a:pathLst>
          </a:custGeom>
          <a:noFill/>
          <a:ln w="25907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4" name="path"/>
          <p:cNvSpPr/>
          <p:nvPr/>
        </p:nvSpPr>
        <p:spPr>
          <a:xfrm>
            <a:off x="3003803" y="4837938"/>
            <a:ext cx="25908" cy="342900"/>
          </a:xfrm>
          <a:custGeom>
            <a:avLst/>
            <a:gdLst/>
            <a:ahLst/>
            <a:cxnLst/>
            <a:rect l="0" t="0" r="0" b="0"/>
            <a:pathLst>
              <a:path w="40" h="540">
                <a:moveTo>
                  <a:pt x="20" y="540"/>
                </a:moveTo>
                <a:lnTo>
                  <a:pt x="20" y="225"/>
                </a:lnTo>
                <a:lnTo>
                  <a:pt x="20" y="90"/>
                </a:lnTo>
                <a:lnTo>
                  <a:pt x="20" y="90"/>
                </a:lnTo>
                <a:lnTo>
                  <a:pt x="20" y="0"/>
                </a:lnTo>
              </a:path>
            </a:pathLst>
          </a:custGeom>
          <a:noFill/>
          <a:ln w="25907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6" name="path"/>
          <p:cNvSpPr/>
          <p:nvPr/>
        </p:nvSpPr>
        <p:spPr>
          <a:xfrm>
            <a:off x="3483864" y="4837938"/>
            <a:ext cx="25907" cy="342900"/>
          </a:xfrm>
          <a:custGeom>
            <a:avLst/>
            <a:gdLst/>
            <a:ahLst/>
            <a:cxnLst/>
            <a:rect l="0" t="0" r="0" b="0"/>
            <a:pathLst>
              <a:path w="40" h="540">
                <a:moveTo>
                  <a:pt x="20" y="0"/>
                </a:moveTo>
                <a:lnTo>
                  <a:pt x="20" y="90"/>
                </a:lnTo>
                <a:lnTo>
                  <a:pt x="20" y="90"/>
                </a:lnTo>
                <a:lnTo>
                  <a:pt x="20" y="225"/>
                </a:lnTo>
                <a:lnTo>
                  <a:pt x="20" y="540"/>
                </a:lnTo>
              </a:path>
            </a:pathLst>
          </a:custGeom>
          <a:noFill/>
          <a:ln w="25907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8" name="path"/>
          <p:cNvSpPr/>
          <p:nvPr/>
        </p:nvSpPr>
        <p:spPr>
          <a:xfrm>
            <a:off x="8659367" y="3647694"/>
            <a:ext cx="25908" cy="320039"/>
          </a:xfrm>
          <a:custGeom>
            <a:avLst/>
            <a:gdLst/>
            <a:ahLst/>
            <a:cxnLst/>
            <a:rect l="0" t="0" r="0" b="0"/>
            <a:pathLst>
              <a:path w="40" h="503">
                <a:moveTo>
                  <a:pt x="20" y="503"/>
                </a:moveTo>
                <a:lnTo>
                  <a:pt x="20" y="210"/>
                </a:lnTo>
                <a:lnTo>
                  <a:pt x="20" y="83"/>
                </a:lnTo>
                <a:lnTo>
                  <a:pt x="20" y="83"/>
                </a:lnTo>
                <a:lnTo>
                  <a:pt x="20" y="0"/>
                </a:lnTo>
              </a:path>
            </a:pathLst>
          </a:custGeom>
          <a:noFill/>
          <a:ln w="25907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0" name="path"/>
          <p:cNvSpPr/>
          <p:nvPr/>
        </p:nvSpPr>
        <p:spPr>
          <a:xfrm>
            <a:off x="9131807" y="3647694"/>
            <a:ext cx="25908" cy="320039"/>
          </a:xfrm>
          <a:custGeom>
            <a:avLst/>
            <a:gdLst/>
            <a:ahLst/>
            <a:cxnLst/>
            <a:rect l="0" t="0" r="0" b="0"/>
            <a:pathLst>
              <a:path w="40" h="503">
                <a:moveTo>
                  <a:pt x="20" y="0"/>
                </a:moveTo>
                <a:lnTo>
                  <a:pt x="20" y="83"/>
                </a:lnTo>
                <a:lnTo>
                  <a:pt x="20" y="83"/>
                </a:lnTo>
                <a:lnTo>
                  <a:pt x="20" y="210"/>
                </a:lnTo>
                <a:lnTo>
                  <a:pt x="20" y="503"/>
                </a:lnTo>
              </a:path>
            </a:pathLst>
          </a:custGeom>
          <a:noFill/>
          <a:ln w="25907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78763" y="806196"/>
            <a:ext cx="10890504" cy="5807963"/>
          </a:xfrm>
          <a:prstGeom prst="rect">
            <a:avLst/>
          </a:prstGeom>
        </p:spPr>
      </p:pic>
      <p:sp>
        <p:nvSpPr>
          <p:cNvPr id="114" name="textbox 114"/>
          <p:cNvSpPr/>
          <p:nvPr/>
        </p:nvSpPr>
        <p:spPr>
          <a:xfrm>
            <a:off x="96113" y="177190"/>
            <a:ext cx="9590405" cy="3816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CD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二、项目航拍——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净地未开工，北侧临主干道越秀路，南侧看青秀山，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西侧临越秀路小学</a:t>
            </a:r>
            <a:endParaRPr lang="en-US" altLang="en-US" sz="1800" dirty="0"/>
          </a:p>
        </p:txBody>
      </p:sp>
      <p:sp>
        <p:nvSpPr>
          <p:cNvPr id="116" name="textbox 116"/>
          <p:cNvSpPr/>
          <p:nvPr/>
        </p:nvSpPr>
        <p:spPr>
          <a:xfrm>
            <a:off x="6399275" y="3709416"/>
            <a:ext cx="1106805" cy="37084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lang="en-US" altLang="en-US" sz="500" dirty="0"/>
          </a:p>
          <a:p>
            <a:pPr marL="327025" algn="l" rtl="0" eaLnBrk="0">
              <a:lnSpc>
                <a:spcPct val="98000"/>
              </a:lnSpc>
              <a:spcBef>
                <a:spcPts val="5"/>
              </a:spcBef>
            </a:pPr>
            <a:r>
              <a:rPr sz="1800" b="1" kern="0" spc="-1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本案</a:t>
            </a:r>
            <a:endParaRPr lang="en-US" altLang="en-US" sz="1800" dirty="0"/>
          </a:p>
        </p:txBody>
      </p:sp>
      <p:sp>
        <p:nvSpPr>
          <p:cNvPr id="118" name="textbox 118"/>
          <p:cNvSpPr/>
          <p:nvPr/>
        </p:nvSpPr>
        <p:spPr>
          <a:xfrm>
            <a:off x="2857500" y="3165347"/>
            <a:ext cx="1106805" cy="368934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lang="en-US" altLang="en-US" sz="500" dirty="0"/>
          </a:p>
          <a:p>
            <a:pPr marL="327025" algn="l" rtl="0" eaLnBrk="0">
              <a:lnSpc>
                <a:spcPct val="98000"/>
              </a:lnSpc>
            </a:pPr>
            <a:r>
              <a:rPr sz="1800" b="1" kern="0" spc="-2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本案</a:t>
            </a:r>
            <a:endParaRPr lang="en-US" altLang="en-US" sz="1800" dirty="0"/>
          </a:p>
        </p:txBody>
      </p:sp>
      <p:sp>
        <p:nvSpPr>
          <p:cNvPr id="120" name="textbox 120"/>
          <p:cNvSpPr/>
          <p:nvPr/>
        </p:nvSpPr>
        <p:spPr>
          <a:xfrm>
            <a:off x="937260" y="2638044"/>
            <a:ext cx="802005" cy="37084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lang="en-US" altLang="en-US" sz="500" dirty="0"/>
          </a:p>
          <a:p>
            <a:pPr marL="173355" algn="l" rtl="0" eaLnBrk="0">
              <a:lnSpc>
                <a:spcPct val="98000"/>
              </a:lnSpc>
              <a:spcBef>
                <a:spcPts val="5"/>
              </a:spcBef>
            </a:pPr>
            <a:r>
              <a:rPr sz="1800" b="1" kern="0" spc="-2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本案</a:t>
            </a:r>
            <a:endParaRPr lang="en-US" altLang="en-US" sz="1800" dirty="0"/>
          </a:p>
        </p:txBody>
      </p:sp>
      <p:sp>
        <p:nvSpPr>
          <p:cNvPr id="122" name="textbox 122"/>
          <p:cNvSpPr/>
          <p:nvPr/>
        </p:nvSpPr>
        <p:spPr>
          <a:xfrm>
            <a:off x="742283" y="3715263"/>
            <a:ext cx="631190" cy="507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marL="12700" indent="-635" algn="l" rtl="0" eaLnBrk="0">
              <a:lnSpc>
                <a:spcPct val="105000"/>
              </a:lnSpc>
            </a:pPr>
            <a:r>
              <a:rPr sz="15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越秀路</a:t>
            </a:r>
            <a:r>
              <a:rPr sz="1500" b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小学</a:t>
            </a:r>
            <a:endParaRPr lang="en-US" altLang="en-US" sz="1500" dirty="0"/>
          </a:p>
        </p:txBody>
      </p:sp>
      <p:pic>
        <p:nvPicPr>
          <p:cNvPr id="124" name="picture 1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85672" y="707136"/>
            <a:ext cx="11006328" cy="91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815583" y="1600200"/>
            <a:ext cx="6262116" cy="4719828"/>
          </a:xfrm>
          <a:prstGeom prst="rect">
            <a:avLst/>
          </a:prstGeom>
        </p:spPr>
      </p:pic>
      <p:pic>
        <p:nvPicPr>
          <p:cNvPr id="128" name="picture 1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1556004"/>
            <a:ext cx="5699759" cy="4764023"/>
          </a:xfrm>
          <a:prstGeom prst="rect">
            <a:avLst/>
          </a:prstGeom>
        </p:spPr>
      </p:pic>
      <p:graphicFrame>
        <p:nvGraphicFramePr>
          <p:cNvPr id="130" name="table 130"/>
          <p:cNvGraphicFramePr>
            <a:graphicFrameLocks noGrp="1"/>
          </p:cNvGraphicFramePr>
          <p:nvPr/>
        </p:nvGraphicFramePr>
        <p:xfrm>
          <a:off x="1456" y="1131061"/>
          <a:ext cx="12138659" cy="397509"/>
        </p:xfrm>
        <a:graphic>
          <a:graphicData uri="http://schemas.openxmlformats.org/drawingml/2006/table">
            <a:tbl>
              <a:tblPr/>
              <a:tblGrid>
                <a:gridCol w="5706109"/>
                <a:gridCol w="6432550"/>
              </a:tblGrid>
              <a:tr h="3975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600" dirty="0"/>
                    </a:p>
                    <a:p>
                      <a:pPr marL="10096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项目整体开发示意图</a:t>
                      </a:r>
                      <a:endParaRPr lang="en-US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827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600" dirty="0"/>
                    </a:p>
                    <a:p>
                      <a:pPr marL="10795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二期开发总平图</a:t>
                      </a:r>
                      <a:endParaRPr lang="en-US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8279"/>
                    </a:solidFill>
                  </a:tcPr>
                </a:tc>
              </a:tr>
            </a:tbl>
          </a:graphicData>
        </a:graphic>
      </p:graphicFrame>
      <p:sp>
        <p:nvSpPr>
          <p:cNvPr id="132" name="textbox 132"/>
          <p:cNvSpPr/>
          <p:nvPr/>
        </p:nvSpPr>
        <p:spPr>
          <a:xfrm>
            <a:off x="95504" y="177190"/>
            <a:ext cx="6847840" cy="3816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CD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三、项目方案——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首开产品兼顾流速，后续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改善产品提升利润</a:t>
            </a:r>
            <a:endParaRPr lang="en-US" altLang="en-US" sz="1800" dirty="0"/>
          </a:p>
        </p:txBody>
      </p:sp>
      <p:graphicFrame>
        <p:nvGraphicFramePr>
          <p:cNvPr id="134" name="table 134"/>
          <p:cNvGraphicFramePr>
            <a:graphicFrameLocks noGrp="1"/>
          </p:cNvGraphicFramePr>
          <p:nvPr/>
        </p:nvGraphicFramePr>
        <p:xfrm>
          <a:off x="5106924" y="4913376"/>
          <a:ext cx="354965" cy="403860"/>
        </p:xfrm>
        <a:graphic>
          <a:graphicData uri="http://schemas.openxmlformats.org/drawingml/2006/table">
            <a:tbl>
              <a:tblPr/>
              <a:tblGrid>
                <a:gridCol w="354965"/>
              </a:tblGrid>
              <a:tr h="4038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300" dirty="0"/>
                    </a:p>
                    <a:p>
                      <a:pPr marL="44450" algn="l" rtl="0" eaLnBrk="0">
                        <a:lnSpc>
                          <a:spcPct val="109000"/>
                        </a:lnSpc>
                        <a:spcBef>
                          <a:spcPts val="0"/>
                        </a:spcBef>
                      </a:pPr>
                      <a:r>
                        <a:rPr sz="900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本期  </a:t>
                      </a:r>
                      <a:r>
                        <a:rPr sz="900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范围</a:t>
                      </a:r>
                      <a:endParaRPr lang="en-US" altLang="en-US" sz="900" dirty="0"/>
                    </a:p>
                  </a:txBody>
                  <a:tcPr marL="0" marR="0" marT="0" marB="0">
                    <a:lnL w="254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6" name="picture 1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85672" y="707136"/>
            <a:ext cx="11006328" cy="91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" name="table 138"/>
          <p:cNvGraphicFramePr>
            <a:graphicFrameLocks noGrp="1"/>
          </p:cNvGraphicFramePr>
          <p:nvPr/>
        </p:nvGraphicFramePr>
        <p:xfrm>
          <a:off x="278815" y="1139190"/>
          <a:ext cx="5762623" cy="5528292"/>
        </p:xfrm>
        <a:graphic>
          <a:graphicData uri="http://schemas.openxmlformats.org/drawingml/2006/table">
            <a:tbl>
              <a:tblPr/>
              <a:tblGrid>
                <a:gridCol w="237489"/>
                <a:gridCol w="868045"/>
                <a:gridCol w="1737995"/>
                <a:gridCol w="1358900"/>
                <a:gridCol w="1560194"/>
              </a:tblGrid>
              <a:tr h="297179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600" dirty="0"/>
                    </a:p>
                    <a:p>
                      <a:pPr marL="127190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科目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82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82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827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600" dirty="0"/>
                    </a:p>
                    <a:p>
                      <a:pPr marL="52832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指标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827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600" dirty="0"/>
                    </a:p>
                    <a:p>
                      <a:pPr marL="62801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说明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8279"/>
                    </a:solidFill>
                  </a:tcPr>
                </a:tc>
              </a:tr>
              <a:tr h="269240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500" dirty="0"/>
                    </a:p>
                    <a:p>
                      <a:pPr marL="104330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总用地面积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500" dirty="0"/>
                    </a:p>
                    <a:p>
                      <a:pPr marL="46291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70082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04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119507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容积率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500" dirty="0"/>
                    </a:p>
                    <a:p>
                      <a:pPr marL="53530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2.32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39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500" dirty="0"/>
                    </a:p>
                    <a:p>
                      <a:pPr marL="104330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总建筑面积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500" dirty="0"/>
                    </a:p>
                    <a:p>
                      <a:pPr marL="41973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237004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39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500" dirty="0"/>
                    </a:p>
                    <a:p>
                      <a:pPr marL="813435" algn="l" rtl="0" eaLnBrk="0">
                        <a:lnSpc>
                          <a:spcPct val="98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地上计容建筑面积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500" dirty="0"/>
                    </a:p>
                    <a:p>
                      <a:pPr marL="42672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162437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39">
                <a:tc rowSpan="7"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56515" indent="-10160" algn="l" rtl="0" eaLnBrk="0">
                        <a:lnSpc>
                          <a:spcPct val="99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其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2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500" dirty="0"/>
                    </a:p>
                    <a:p>
                      <a:pPr marL="115252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住宅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500" dirty="0"/>
                    </a:p>
                    <a:p>
                      <a:pPr marL="42672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141571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8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282575" algn="l" rtl="0" eaLnBrk="0">
                        <a:lnSpc>
                          <a:spcPct val="97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其中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900" dirty="0"/>
                    </a:p>
                    <a:p>
                      <a:pPr marL="309245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高层（90-140）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900" dirty="0"/>
                    </a:p>
                    <a:p>
                      <a:pPr marL="46355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63711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900" dirty="0"/>
                    </a:p>
                    <a:p>
                      <a:pPr marL="51943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1-4号楼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8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900" dirty="0"/>
                    </a:p>
                    <a:p>
                      <a:pPr marL="18605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大高层（190-3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00）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463550" algn="l" rtl="0" eaLnBrk="0">
                        <a:lnSpc>
                          <a:spcPct val="84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63760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516890" algn="l" rtl="0" eaLnBrk="0">
                        <a:lnSpc>
                          <a:spcPct val="97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5-9号楼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3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500" dirty="0"/>
                    </a:p>
                    <a:p>
                      <a:pPr marL="262255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别墅（300-600）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500" dirty="0"/>
                    </a:p>
                    <a:p>
                      <a:pPr marL="47053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14100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3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500" dirty="0"/>
                    </a:p>
                    <a:p>
                      <a:pPr marL="115379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商业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500" dirty="0"/>
                    </a:p>
                    <a:p>
                      <a:pPr marL="50038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4974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3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500" dirty="0"/>
                    </a:p>
                    <a:p>
                      <a:pPr marL="100139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星级酒店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500" dirty="0"/>
                    </a:p>
                    <a:p>
                      <a:pPr marL="50609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8182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0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500" dirty="0"/>
                    </a:p>
                    <a:p>
                      <a:pPr marL="28257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其他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500" dirty="0"/>
                    </a:p>
                    <a:p>
                      <a:pPr marL="56578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公共配套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500" dirty="0"/>
                    </a:p>
                    <a:p>
                      <a:pPr marL="50736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7710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500" dirty="0"/>
                    </a:p>
                    <a:p>
                      <a:pPr marL="37528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幼儿园2040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39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500" dirty="0"/>
                    </a:p>
                    <a:p>
                      <a:pPr marL="96583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地下建筑面积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500" dirty="0"/>
                    </a:p>
                    <a:p>
                      <a:pPr marL="46291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74567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39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800" dirty="0"/>
                    </a:p>
                    <a:p>
                      <a:pPr marL="56515" indent="-1016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其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2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500" dirty="0"/>
                    </a:p>
                    <a:p>
                      <a:pPr marL="62039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普通地下室建筑面积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500" dirty="0"/>
                    </a:p>
                    <a:p>
                      <a:pPr marL="35687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65728.03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3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500" dirty="0"/>
                    </a:p>
                    <a:p>
                      <a:pPr marL="6191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人防地下室建筑面积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500" dirty="0"/>
                    </a:p>
                    <a:p>
                      <a:pPr marL="39941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8121.85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39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500" dirty="0"/>
                    </a:p>
                    <a:p>
                      <a:pPr marL="1122045" algn="l" rtl="0" eaLnBrk="0">
                        <a:lnSpc>
                          <a:spcPct val="98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配套面积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500" dirty="0"/>
                    </a:p>
                    <a:p>
                      <a:pPr marL="44450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717.12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39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500" dirty="0"/>
                    </a:p>
                    <a:p>
                      <a:pPr marL="89090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机动车总车位数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500" dirty="0"/>
                    </a:p>
                    <a:p>
                      <a:pPr marL="51498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1652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39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600" dirty="0"/>
                    </a:p>
                    <a:p>
                      <a:pPr marL="56515" indent="-1016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其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2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500" dirty="0"/>
                    </a:p>
                    <a:p>
                      <a:pPr marL="77025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地下产权车位数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500" dirty="0"/>
                    </a:p>
                    <a:p>
                      <a:pPr marL="51498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1444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7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</a:pPr>
                      <a:endParaRPr lang="en-US" altLang="en-US" sz="200" dirty="0"/>
                    </a:p>
                    <a:p>
                      <a:pPr marL="77025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地下人防车位数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300" dirty="0"/>
                    </a:p>
                    <a:p>
                      <a:pPr marL="55372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208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0" name="table 140"/>
          <p:cNvGraphicFramePr>
            <a:graphicFrameLocks noGrp="1"/>
          </p:cNvGraphicFramePr>
          <p:nvPr/>
        </p:nvGraphicFramePr>
        <p:xfrm>
          <a:off x="6570598" y="1158366"/>
          <a:ext cx="5459729" cy="5508614"/>
        </p:xfrm>
        <a:graphic>
          <a:graphicData uri="http://schemas.openxmlformats.org/drawingml/2006/table">
            <a:tbl>
              <a:tblPr/>
              <a:tblGrid>
                <a:gridCol w="800734"/>
                <a:gridCol w="1027430"/>
                <a:gridCol w="754380"/>
                <a:gridCol w="864235"/>
                <a:gridCol w="735330"/>
                <a:gridCol w="1277620"/>
              </a:tblGrid>
              <a:tr h="288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400" dirty="0"/>
                    </a:p>
                    <a:p>
                      <a:pPr marL="9969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物业类型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827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400" dirty="0"/>
                    </a:p>
                    <a:p>
                      <a:pPr marL="36322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楼栋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827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400" dirty="0"/>
                    </a:p>
                    <a:p>
                      <a:pPr marL="22796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层数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827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300" dirty="0"/>
                    </a:p>
                    <a:p>
                      <a:pPr marL="285115" algn="l" rtl="0" eaLnBrk="0">
                        <a:lnSpc>
                          <a:spcPct val="98000"/>
                        </a:lnSpc>
                      </a:pPr>
                      <a:r>
                        <a:rPr sz="12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面积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827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400" dirty="0"/>
                    </a:p>
                    <a:p>
                      <a:pPr marL="22034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户数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827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300" dirty="0"/>
                    </a:p>
                    <a:p>
                      <a:pPr marL="48895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户型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8279"/>
                    </a:solidFill>
                  </a:tcPr>
                </a:tc>
              </a:tr>
              <a:tr h="365125">
                <a:tc rowSpan="6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252095" algn="l" rtl="0" eaLnBrk="0">
                        <a:lnSpc>
                          <a:spcPct val="99000"/>
                        </a:lnSpc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住宅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600" dirty="0"/>
                    </a:p>
                    <a:p>
                      <a:pPr marL="33591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1#2#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600" dirty="0"/>
                    </a:p>
                    <a:p>
                      <a:pPr marL="19494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24+1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600" dirty="0"/>
                    </a:p>
                    <a:p>
                      <a:pPr marL="216535" algn="l" rtl="0" eaLnBrk="0">
                        <a:lnSpc>
                          <a:spcPct val="84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22527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600" dirty="0"/>
                    </a:p>
                    <a:p>
                      <a:pPr marL="24955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192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600" dirty="0"/>
                    </a:p>
                    <a:p>
                      <a:pPr marL="62230" algn="l" rtl="0" eaLnBrk="0">
                        <a:lnSpc>
                          <a:spcPts val="155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100+120+1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43㎡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09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500" dirty="0"/>
                    </a:p>
                    <a:p>
                      <a:pPr marL="19621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A区-合计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marL="356235" algn="l" rtl="0" eaLnBrk="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600" dirty="0"/>
                    </a:p>
                    <a:p>
                      <a:pPr marL="216535" algn="l" rtl="0" eaLnBrk="0">
                        <a:lnSpc>
                          <a:spcPct val="84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22527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600" dirty="0"/>
                    </a:p>
                    <a:p>
                      <a:pPr marL="24955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192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8638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/>
                    </a:p>
                    <a:p>
                      <a:pPr marL="33337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3#4#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/>
                    </a:p>
                    <a:p>
                      <a:pPr marL="19494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24+1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/>
                    </a:p>
                    <a:p>
                      <a:pPr marL="20891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41184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/>
                    </a:p>
                    <a:p>
                      <a:pPr marL="242570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288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300" dirty="0"/>
                    </a:p>
                    <a:p>
                      <a:pPr marL="443865" algn="l" rtl="0" eaLnBrk="0">
                        <a:lnSpc>
                          <a:spcPts val="155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143㎡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700" dirty="0"/>
                    </a:p>
                    <a:p>
                      <a:pPr marL="14414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5#6#7#8#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700" dirty="0"/>
                    </a:p>
                    <a:p>
                      <a:pPr marL="30416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17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700" dirty="0"/>
                    </a:p>
                    <a:p>
                      <a:pPr marL="22098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55760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700" dirty="0"/>
                    </a:p>
                    <a:p>
                      <a:pPr marL="24257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272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700" dirty="0"/>
                    </a:p>
                    <a:p>
                      <a:pPr marL="62865" algn="l" rtl="0" eaLnBrk="0">
                        <a:lnSpc>
                          <a:spcPts val="1555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190+220+2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40㎡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5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/>
                    </a:p>
                    <a:p>
                      <a:pPr marL="42418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9#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340995" algn="l" rtl="0" eaLnBrk="0">
                        <a:lnSpc>
                          <a:spcPct val="83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dirty="0"/>
                    </a:p>
                    <a:p>
                      <a:pPr marL="26098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8000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dirty="0"/>
                    </a:p>
                    <a:p>
                      <a:pPr marL="288290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21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300" dirty="0"/>
                    </a:p>
                    <a:p>
                      <a:pPr marL="438785" algn="l" rtl="0" eaLnBrk="0">
                        <a:lnSpc>
                          <a:spcPts val="155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320㎡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8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300" dirty="0"/>
                    </a:p>
                    <a:p>
                      <a:pPr marL="21336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B区-合计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800" dirty="0"/>
                    </a:p>
                    <a:p>
                      <a:pPr marL="356235" algn="l" rtl="0" eaLnBrk="0">
                        <a:lnSpc>
                          <a:spcPts val="69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/>
                    </a:p>
                    <a:p>
                      <a:pPr marL="17970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104944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/>
                    </a:p>
                    <a:p>
                      <a:pPr marL="246380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581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800" dirty="0"/>
                    </a:p>
                    <a:p>
                      <a:pPr marL="617855" algn="l" rtl="0" eaLnBrk="0">
                        <a:lnSpc>
                          <a:spcPts val="69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87019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300" dirty="0"/>
                    </a:p>
                    <a:p>
                      <a:pPr marL="835660" algn="l" rtl="0" eaLnBrk="0">
                        <a:lnSpc>
                          <a:spcPct val="97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C区-别墅合计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/>
                    </a:p>
                    <a:p>
                      <a:pPr marL="22352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14100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/>
                    </a:p>
                    <a:p>
                      <a:pPr marL="28067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43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300" dirty="0"/>
                    </a:p>
                    <a:p>
                      <a:pPr marL="438785" algn="l" rtl="0" eaLnBrk="0">
                        <a:lnSpc>
                          <a:spcPts val="155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300㎡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87654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300" dirty="0"/>
                    </a:p>
                    <a:p>
                      <a:pPr marL="45910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D区-星级酒店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300" dirty="0"/>
                    </a:p>
                    <a:p>
                      <a:pPr marL="17970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4-8层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/>
                    </a:p>
                    <a:p>
                      <a:pPr marL="26098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8182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800" dirty="0"/>
                    </a:p>
                    <a:p>
                      <a:pPr marL="347345" algn="l" rtl="0" eaLnBrk="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/>
                    </a:p>
                    <a:p>
                      <a:pPr marL="615950" algn="l" rtl="0" eaLnBrk="0">
                        <a:lnSpc>
                          <a:spcPts val="700"/>
                        </a:lnSpc>
                        <a:spcBef>
                          <a:spcPts val="5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99720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252095" algn="l" rtl="0" eaLnBrk="0">
                        <a:lnSpc>
                          <a:spcPct val="97000"/>
                        </a:lnSpc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底商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400" dirty="0"/>
                    </a:p>
                    <a:p>
                      <a:pPr marL="382270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A区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272415" algn="l" rtl="0" eaLnBrk="0">
                        <a:lnSpc>
                          <a:spcPct val="97000"/>
                        </a:lnSpc>
                      </a:pP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1层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26225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2574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900" dirty="0"/>
                    </a:p>
                    <a:p>
                      <a:pPr marL="347345" algn="l" rtl="0" eaLnBrk="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900" dirty="0"/>
                    </a:p>
                    <a:p>
                      <a:pPr marL="617855" algn="l" rtl="0" eaLnBrk="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9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398780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B区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600" dirty="0"/>
                    </a:p>
                    <a:p>
                      <a:pPr marL="27241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1层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700" dirty="0"/>
                    </a:p>
                    <a:p>
                      <a:pPr marL="26225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2400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347345" algn="l" rtl="0" eaLnBrk="0">
                        <a:lnSpc>
                          <a:spcPts val="69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617855" algn="l" rtl="0" eaLnBrk="0">
                        <a:lnSpc>
                          <a:spcPts val="69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54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400" dirty="0"/>
                    </a:p>
                    <a:p>
                      <a:pPr marL="98996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底商合计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24701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4974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800" dirty="0"/>
                    </a:p>
                    <a:p>
                      <a:pPr marL="615950" algn="l" rtl="0" eaLnBrk="0">
                        <a:lnSpc>
                          <a:spcPts val="700"/>
                        </a:lnSpc>
                        <a:spcBef>
                          <a:spcPts val="0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287019"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254635" algn="l" rtl="0" eaLnBrk="0">
                        <a:lnSpc>
                          <a:spcPct val="97000"/>
                        </a:lnSpc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车位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dirty="0"/>
                    </a:p>
                    <a:p>
                      <a:pPr marL="386080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A区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300" dirty="0"/>
                    </a:p>
                    <a:p>
                      <a:pPr marL="15303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非人防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800" dirty="0"/>
                    </a:p>
                    <a:p>
                      <a:pPr marL="411480" algn="l" rtl="0" eaLnBrk="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dirty="0"/>
                    </a:p>
                    <a:p>
                      <a:pPr marL="242570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262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800" dirty="0"/>
                    </a:p>
                    <a:p>
                      <a:pPr marL="617855" algn="l" rtl="0" eaLnBrk="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5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dirty="0"/>
                    </a:p>
                    <a:p>
                      <a:pPr marL="405130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B区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</a:pPr>
                      <a:endParaRPr lang="en-US" altLang="en-US" sz="300" dirty="0"/>
                    </a:p>
                    <a:p>
                      <a:pPr marL="15303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非人防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411480" algn="l" rtl="0" eaLnBrk="0">
                        <a:lnSpc>
                          <a:spcPts val="69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dirty="0"/>
                    </a:p>
                    <a:p>
                      <a:pPr marL="241300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955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617855" algn="l" rtl="0" eaLnBrk="0">
                        <a:lnSpc>
                          <a:spcPts val="69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5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dirty="0"/>
                    </a:p>
                    <a:p>
                      <a:pPr marL="40513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B区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400" dirty="0"/>
                    </a:p>
                    <a:p>
                      <a:pPr marL="228600" algn="l" rtl="0" eaLnBrk="0">
                        <a:lnSpc>
                          <a:spcPct val="97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人防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dirty="0"/>
                    </a:p>
                    <a:p>
                      <a:pPr marL="24257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208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617855" algn="l" rtl="0" eaLnBrk="0">
                        <a:lnSpc>
                          <a:spcPts val="69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/>
                    </a:p>
                    <a:p>
                      <a:pPr marL="39497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C区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300" dirty="0"/>
                    </a:p>
                    <a:p>
                      <a:pPr marL="153035" algn="l" rtl="0" eaLnBrk="0">
                        <a:lnSpc>
                          <a:spcPct val="98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非人防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411480" algn="l" rtl="0" eaLnBrk="0">
                        <a:lnSpc>
                          <a:spcPts val="69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/>
                    </a:p>
                    <a:p>
                      <a:pPr marL="24955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176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617855" algn="l" rtl="0" eaLnBrk="0">
                        <a:lnSpc>
                          <a:spcPts val="69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5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dirty="0"/>
                    </a:p>
                    <a:p>
                      <a:pPr marL="39433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D区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</a:pPr>
                      <a:endParaRPr lang="en-US" altLang="en-US" sz="300" dirty="0"/>
                    </a:p>
                    <a:p>
                      <a:pPr marL="15303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非人防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411480" algn="l" rtl="0" eaLnBrk="0">
                        <a:lnSpc>
                          <a:spcPts val="69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dirty="0"/>
                    </a:p>
                    <a:p>
                      <a:pPr marL="292100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51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617855" algn="l" rtl="0" eaLnBrk="0">
                        <a:lnSpc>
                          <a:spcPts val="69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59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300" dirty="0"/>
                    </a:p>
                    <a:p>
                      <a:pPr marL="992505" algn="l" rtl="0" eaLnBrk="0">
                        <a:lnSpc>
                          <a:spcPct val="97000"/>
                        </a:lnSpc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车位合计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/>
                    </a:p>
                    <a:p>
                      <a:pPr marL="19431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1652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/>
                    </a:p>
                    <a:p>
                      <a:pPr marL="615950" algn="l" rtl="0" eaLnBrk="0">
                        <a:lnSpc>
                          <a:spcPts val="700"/>
                        </a:lnSpc>
                        <a:spcBef>
                          <a:spcPts val="5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lang="en-US" altLang="en-US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2" name="table 142"/>
          <p:cNvGraphicFramePr>
            <a:graphicFrameLocks noGrp="1"/>
          </p:cNvGraphicFramePr>
          <p:nvPr/>
        </p:nvGraphicFramePr>
        <p:xfrm>
          <a:off x="275640" y="689864"/>
          <a:ext cx="11915773" cy="410209"/>
        </p:xfrm>
        <a:graphic>
          <a:graphicData uri="http://schemas.openxmlformats.org/drawingml/2006/table">
            <a:tbl>
              <a:tblPr/>
              <a:tblGrid>
                <a:gridCol w="5762625"/>
                <a:gridCol w="535305"/>
                <a:gridCol w="5453379"/>
                <a:gridCol w="164464"/>
              </a:tblGrid>
              <a:tr h="4102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500" dirty="0"/>
                    </a:p>
                    <a:p>
                      <a:pPr marL="11874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800" b="1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1、项目指标</a:t>
                      </a:r>
                      <a:endParaRPr lang="en-US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827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0414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8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2、物业类型</a:t>
                      </a:r>
                      <a:endParaRPr lang="en-US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827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4" name="textbox 144"/>
          <p:cNvSpPr/>
          <p:nvPr/>
        </p:nvSpPr>
        <p:spPr>
          <a:xfrm>
            <a:off x="105257" y="177190"/>
            <a:ext cx="8591550" cy="3816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-20" dirty="0">
                <a:solidFill>
                  <a:srgbClr val="CD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四、项目指标——</a:t>
            </a:r>
            <a:r>
              <a:rPr sz="18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计容建</a:t>
            </a:r>
            <a:r>
              <a:rPr sz="18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面16.2万方，</a:t>
            </a:r>
            <a:r>
              <a:rPr sz="1800" b="1" kern="0" spc="3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普通高层+大平层+联排别墅，独立分区</a:t>
            </a:r>
            <a:endParaRPr lang="en-US" altLang="en-US" sz="18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3NTcwMTlmOTk5ZTE0Y2ZkNjk5OGNjYWNhNDE0YTY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1587</Words>
  <Application>Microsoft Office PowerPoint</Application>
  <PresentationFormat>自定义</PresentationFormat>
  <Paragraphs>1315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theme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 JINGYI</dc:creator>
  <cp:lastModifiedBy>婕</cp:lastModifiedBy>
  <cp:revision>33</cp:revision>
  <dcterms:created xsi:type="dcterms:W3CDTF">2023-12-08T11:39:00Z</dcterms:created>
  <dcterms:modified xsi:type="dcterms:W3CDTF">2025-08-25T02:21:49Z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2023-12-09T03:35:52Z</vt:filetime>
  </property>
  <property fmtid="{D5CDD505-2E9C-101B-9397-08002B2CF9AE}" pid="4" name="ICV">
    <vt:lpwstr>092B8370FAC64D72BB0119D3A7E7AD38_12</vt:lpwstr>
  </property>
  <property fmtid="{D5CDD505-2E9C-101B-9397-08002B2CF9AE}" pid="5" name="KSOProductBuildVer">
    <vt:lpwstr>2052-12.1.0.15712</vt:lpwstr>
  </property>
</Properties>
</file>