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notesMasterIdLst>
    <p:notesMasterId r:id="rId36"/>
  </p:notesMasterIdLst>
  <p:sldIdLst>
    <p:sldId id="256" r:id="rId15"/>
    <p:sldId id="258" r:id="rId16"/>
    <p:sldId id="259" r:id="rId17"/>
    <p:sldId id="260" r:id="rId18"/>
    <p:sldId id="262" r:id="rId19"/>
    <p:sldId id="288" r:id="rId20"/>
    <p:sldId id="264" r:id="rId21"/>
    <p:sldId id="265" r:id="rId22"/>
    <p:sldId id="275" r:id="rId23"/>
    <p:sldId id="292" r:id="rId24"/>
    <p:sldId id="271" r:id="rId25"/>
    <p:sldId id="291" r:id="rId26"/>
    <p:sldId id="274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286" r:id="rId3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fld id="{D5CA0C8E-A24D-4BC2-B24C-A1AEA45BACE1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49DB0E2E-E145-465B-A2DE-89CFF470B3A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6DB7E-2BBB-47D5-B26E-0A484C055838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CC784-4785-4054-B93A-DA74EA99F2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92818E-275F-4272-9440-6DA464994933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66735-63CB-44F6-921C-AC17D249DC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14019-AC7A-44FF-9931-ABFFC479E7A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8799D-D97F-4D59-A94A-7FDFF04423C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14019-AC7A-44FF-9931-ABFFC479E7A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6E805-A5A8-43A2-9EDA-56467897AF3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14019-AC7A-44FF-9931-ABFFC479E7A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C5FFB-813C-439A-802C-1CDD954D5D4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14019-AC7A-44FF-9931-ABFFC479E7A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2546C-EF59-4B61-BF99-24A943D8D4D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14019-AC7A-44FF-9931-ABFFC479E7A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9251E-C1D6-4CDF-97E4-E57B7591E82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14019-AC7A-44FF-9931-ABFFC479E7A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383D0-5101-43E6-ADFB-F36D251B788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14019-AC7A-44FF-9931-ABFFC479E7A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15F24-A93D-4242-973D-F9F53CBBE93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14019-AC7A-44FF-9931-ABFFC479E7A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C3B27-AC96-4BCF-9202-24CBC49CCFD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14019-AC7A-44FF-9931-ABFFC479E7A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1119F-4BEC-446E-BDB0-DA7A1DD3E91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14019-AC7A-44FF-9931-ABFFC479E7A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A6AEE-91E4-4180-8CC3-E0C5E5FB153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53BC36-782C-4180-A575-739A6BAD67B2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6A03B-D7E0-4B1F-9FEA-32645F7C47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14019-AC7A-44FF-9931-ABFFC479E7A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0501E-B351-45E5-B5CC-A58D5F13C49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8AE8B-78B8-4719-B819-AD8D3379BE2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89211-CABE-41DC-BF71-6EE76AF18A2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8AE8B-78B8-4719-B819-AD8D3379BE2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60456-45AF-4150-AE91-B71DD9667F8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8AE8B-78B8-4719-B819-AD8D3379BE2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DE884-F859-44FD-A25B-40C402C21AA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8AE8B-78B8-4719-B819-AD8D3379BE2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D8B2A-A3A5-4449-9E54-330E4BA1B2A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8AE8B-78B8-4719-B819-AD8D3379BE2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F7909-A5EF-4B12-A9EE-4E008F44A56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8AE8B-78B8-4719-B819-AD8D3379BE2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F5EC6-209E-4098-A36C-7F499E44147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8AE8B-78B8-4719-B819-AD8D3379BE2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BD170-DA68-491F-8539-D94D4DABA1B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8AE8B-78B8-4719-B819-AD8D3379BE2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5AF83-BC31-4736-9985-5587DEDB74B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8AE8B-78B8-4719-B819-AD8D3379BE2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DE97C-536A-4675-B681-38667CF41DC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75B7C4-C9AC-4203-A841-D921C23A9805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3BA63-BD80-4629-9F3F-01EC1C4591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8AE8B-78B8-4719-B819-AD8D3379BE2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2E8F1-7E0A-4DC4-ABF8-B4C22085FE2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8AE8B-78B8-4719-B819-AD8D3379BE2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6C3ED-453F-46EF-A432-6E391036393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A957C-36CC-4754-81D8-505867C0D22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2A0B2-ABF7-4624-8AE5-5B6C72A498B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A957C-36CC-4754-81D8-505867C0D22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01C34-8295-4160-963A-7FCABB86894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A957C-36CC-4754-81D8-505867C0D22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C0F92-2B5E-4B50-A2F4-87311E04DE0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A957C-36CC-4754-81D8-505867C0D22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EC139-4FB1-4747-B6BE-91B200BA33A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A957C-36CC-4754-81D8-505867C0D22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16321-E740-4152-935B-BD02C01B977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A957C-36CC-4754-81D8-505867C0D22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7AF9D-E8E8-427A-99C2-B1E2FA9491D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A957C-36CC-4754-81D8-505867C0D22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6E384-A426-48EE-8C2A-3240BD26044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A957C-36CC-4754-81D8-505867C0D22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B7537-DFE2-4D76-AB6B-1EC614AB89B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9C68A-DD7D-4586-ABAF-E593A2FF0670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88031-5CA7-4784-A09C-7F5C1125C8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A957C-36CC-4754-81D8-505867C0D22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CB062-9EFD-4BA8-9BD5-930DFF111E6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A957C-36CC-4754-81D8-505867C0D22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2B1B-38BF-4646-977F-FBD11B2AB90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4A957C-36CC-4754-81D8-505867C0D22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08BD1-E0EE-4EE8-AF91-60E88F53F2A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55432-B5F8-4DEC-82D4-172B6A1FEAD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5F4C5-F38A-446C-B3A6-FEFAA8BBBFB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55432-B5F8-4DEC-82D4-172B6A1FEAD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3ACBD-54E0-47DE-8AE9-A5E0014A97F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55432-B5F8-4DEC-82D4-172B6A1FEAD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E1FC0-9A90-457F-9311-FEB98F44650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55432-B5F8-4DEC-82D4-172B6A1FEAD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BE01-37C3-44E1-BB39-375DF4FE911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55432-B5F8-4DEC-82D4-172B6A1FEAD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46463-BFC1-4675-B3AD-B4BBE312B4B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55432-B5F8-4DEC-82D4-172B6A1FEAD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D61F1-24C5-477F-995E-48125B9BCD0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55432-B5F8-4DEC-82D4-172B6A1FEAD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77146-86E0-44A0-A3ED-A4A2850FAB8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560C8-BD44-4A99-B524-1F264E5D107D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9A24-1E52-4257-A4F5-7F1B5CA1EB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55432-B5F8-4DEC-82D4-172B6A1FEAD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485DB-CE67-471E-8296-40744447825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55432-B5F8-4DEC-82D4-172B6A1FEAD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3275F-7107-40EA-9D58-425C9364AC2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55432-B5F8-4DEC-82D4-172B6A1FEAD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016ED-2F7F-4328-A219-0E4D1DBACB4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55432-B5F8-4DEC-82D4-172B6A1FEAD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0346-619B-480B-9FAC-4A8DEA75A56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25EA9-4041-4606-8AA0-2341E411C5A3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566A8-15C5-4E56-A77F-1B1716E9520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25EA9-4041-4606-8AA0-2341E411C5A3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80ACC-858D-4FBA-9B72-F75ECBE8CF1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25EA9-4041-4606-8AA0-2341E411C5A3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7F225-435C-4340-8425-9B0FA96F670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25EA9-4041-4606-8AA0-2341E411C5A3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5288C-2BDD-412D-9701-FB33369F745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25EA9-4041-4606-8AA0-2341E411C5A3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AB19C-481F-4E7F-B2BD-119A3A0C07C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25EA9-4041-4606-8AA0-2341E411C5A3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3FC71-6C7C-42D4-87FA-D525C1F7CB2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853555-8B9F-4D9E-B139-319AC1872B22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6E55A-9B82-444B-A8E8-5F71D8D54B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25EA9-4041-4606-8AA0-2341E411C5A3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F5DC9-FB06-41AF-8FD6-E371DF17FC5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25EA9-4041-4606-8AA0-2341E411C5A3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E4229-D6E7-47E5-9505-D70642A0A97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25EA9-4041-4606-8AA0-2341E411C5A3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261E6-14E0-411E-84EB-8CBDF58F9CA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25EA9-4041-4606-8AA0-2341E411C5A3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D10B1-67C9-4E85-BF9E-EF1125F82E3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25EA9-4041-4606-8AA0-2341E411C5A3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F721C-FA85-4779-89A7-0CB88060E15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0855D8-087F-463B-8ED2-5969CFE28097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E69E2-93F5-44EA-AEB3-0297F95D30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CCB358-1837-45BB-A0C5-16DB8CFCBD32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ED993-6BE9-4486-B80E-3ACFBEC940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8633C-ECE8-48D4-B26C-3E5975961287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74635-99F8-40C8-9719-34E1402F5A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8DD59-6149-48D0-9F31-9C2C00677C86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5EE8D-9D83-46EF-90D4-31BF7B8559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AC12F-7C25-446F-8C92-2A5861552B81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4ADF7-F941-4F1C-A1E5-CA6F9A5341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E59C1-0740-4680-BE8B-DE343A8CD3C5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BB8DB-9A00-465B-8A69-6E93311643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25ADF7-8BE2-4C31-B477-80066455CD1E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AB8CB-2283-48F5-9850-2E8F7003F0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A1082-EFE6-4EC1-B438-99EE95B0C96A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C929E-45A5-4780-AA0A-5DF676E33E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467C7-5864-46B9-B746-492D9588C461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F41D3-6137-4C28-B9E4-9019C25A3F3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467C7-5864-46B9-B746-492D9588C461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2F916-DDEB-46AF-A4BC-A692307E2B0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467C7-5864-46B9-B746-492D9588C461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68701-18F0-4646-924E-1E66CD532C7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467C7-5864-46B9-B746-492D9588C461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88A3C-55F0-4891-9711-B7282A9801A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467C7-5864-46B9-B746-492D9588C461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C3072-53F3-4981-87EB-702512C7F59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467C7-5864-46B9-B746-492D9588C461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56678-C4E9-4805-9AB2-DB436120B08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467C7-5864-46B9-B746-492D9588C461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953B4-73AD-4AFB-8BD0-E7653EDB61E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D2675-84DA-4237-9CFB-C07DD5F86FE7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DDB1B-7E87-461B-A8C7-FAA93FE2DA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467C7-5864-46B9-B746-492D9588C461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524D8-9D92-45C7-ACFE-3A54C70CCA3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467C7-5864-46B9-B746-492D9588C461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DC36B-1156-491C-8B61-18060AF51E7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467C7-5864-46B9-B746-492D9588C461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2CC99-B4AB-4EA6-BE58-51396CACFD6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F467C7-5864-46B9-B746-492D9588C461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68597-27C3-4897-90A7-14C5B933168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2CC82-9DD2-4EEB-8148-A5835855501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A8574-F6B0-4BD8-AD4F-9227C8A31FC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2CC82-9DD2-4EEB-8148-A5835855501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2C4A7-A132-4A65-8D78-4183CB63515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2CC82-9DD2-4EEB-8148-A5835855501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A8CB1-5886-4248-BF66-F23A6321BC9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2CC82-9DD2-4EEB-8148-A5835855501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4DC5B-48E5-46FE-8E89-668A6DAF6E1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2CC82-9DD2-4EEB-8148-A5835855501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AAF06-C4D0-45D7-A023-5839679E1F0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2CC82-9DD2-4EEB-8148-A5835855501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5A8FC-D814-4D89-93E6-87503C4B947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DCDAA2-51C2-4C7F-8CD7-ED0BCBA2F739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F55E2-C9A1-47FF-8914-D5CC16599F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2CC82-9DD2-4EEB-8148-A5835855501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E1C37-483A-4A85-9DA2-D8F34F29F80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2CC82-9DD2-4EEB-8148-A5835855501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094F7-32A4-4327-9ABC-AEE9FEEC2D9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2CC82-9DD2-4EEB-8148-A5835855501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FB680-EADE-43FD-8D1D-043FC51E4A5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2CC82-9DD2-4EEB-8148-A5835855501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EA665-59D1-4722-9B72-DC0A06C6861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2CC82-9DD2-4EEB-8148-A5835855501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2BCC8-96B0-4FE8-93B5-E506DD32289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0FA11-40B8-4433-817B-665F10C39318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464BD-CACD-4727-97A7-FEE374894ED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0FA11-40B8-4433-817B-665F10C39318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54028-5DA7-4168-ABE9-BAB3FD1AD7E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0FA11-40B8-4433-817B-665F10C39318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4C221-1D91-46AE-8477-55616A281FD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0FA11-40B8-4433-817B-665F10C39318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FE623-242D-4B64-ACCB-41401FF739E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0FA11-40B8-4433-817B-665F10C39318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FB51A-8B90-41B6-91C6-2249FBF4FB5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9FDF2-EE11-447A-AAB2-D93BCAF98588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FBC1F-725A-4C7D-9A40-F46C5FB5CB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0FA11-40B8-4433-817B-665F10C39318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410E2-980B-484D-9827-D05A5C4A70C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0FA11-40B8-4433-817B-665F10C39318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648B-C1FF-4303-9218-771C4B24B64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0FA11-40B8-4433-817B-665F10C39318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0D72B-19D6-4BE4-A014-DF490A326D9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0FA11-40B8-4433-817B-665F10C39318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76DAC-E7D3-4CF0-BC56-23CC3EA6A84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0FA11-40B8-4433-817B-665F10C39318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10460-DBE2-422B-A44C-EDE45D71641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0FA11-40B8-4433-817B-665F10C39318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4056D-6DB0-44F3-B694-156BD16D985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D97CE-1093-49EE-87D5-7FEB19D11D4A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092A9-DD09-490E-B193-23EC1E74E72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D97CE-1093-49EE-87D5-7FEB19D11D4A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6567B-F48C-4A3B-B03F-E8E4972D13B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D97CE-1093-49EE-87D5-7FEB19D11D4A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AF74B-F506-45F8-B719-9EEE967ED7D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D97CE-1093-49EE-87D5-7FEB19D11D4A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509CF-B6FD-4313-8786-F288B2B9CDD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5CC27-CB78-45AB-AC51-B6B07D8DACF3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9FF6D-E231-4A96-AD7B-BB114C60CA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D97CE-1093-49EE-87D5-7FEB19D11D4A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EC7C4-36E4-4EB8-8A2D-C2299EB3C0E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D97CE-1093-49EE-87D5-7FEB19D11D4A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3E348-2AF0-41CB-BF46-F5680F8C58D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D97CE-1093-49EE-87D5-7FEB19D11D4A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EE323-0940-49B8-BCEC-1E094BF66AB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D97CE-1093-49EE-87D5-7FEB19D11D4A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D4007-CEDF-4061-9129-C727A5EF2F0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D97CE-1093-49EE-87D5-7FEB19D11D4A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038C-4F0D-45B8-A78D-AB6FA614F6E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D97CE-1093-49EE-87D5-7FEB19D11D4A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D4D77-54C4-43A7-A6EA-BE0C6CAA5C3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D97CE-1093-49EE-87D5-7FEB19D11D4A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88B45-7861-471D-B825-A235F293DE5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8AFD2-D4E6-4C04-A770-F0E82AD33607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044EE-CFE2-44F8-A5F6-9CC5255C712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8AFD2-D4E6-4C04-A770-F0E82AD33607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0DDB2-4FCA-4F25-9D50-3AE177EA972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8AFD2-D4E6-4C04-A770-F0E82AD33607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F4646-4993-4E9A-9A58-D6B6BCB9C4E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F5484E-060C-46DC-8066-CF58B700B139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067AE-5DD0-45F5-AB26-75553F3220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8AFD2-D4E6-4C04-A770-F0E82AD33607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F1693-2DEE-42BE-9038-4263B248753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8AFD2-D4E6-4C04-A770-F0E82AD33607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B6A4E-FDDD-43C6-8DEB-DFF582C2D3F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8AFD2-D4E6-4C04-A770-F0E82AD33607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01402-0612-4440-A5CB-581CB521F35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8AFD2-D4E6-4C04-A770-F0E82AD33607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E8EB3-3362-4052-B3EE-F506E5D6BD2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8AFD2-D4E6-4C04-A770-F0E82AD33607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B635B-C34A-41F9-AC01-BDD39A47575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8AFD2-D4E6-4C04-A770-F0E82AD33607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62CD2-35CC-448D-82C5-CB58F437B81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8AFD2-D4E6-4C04-A770-F0E82AD33607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E3779-DAF4-43DD-A9BD-50CA07D6017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78AFD2-D4E6-4C04-A770-F0E82AD33607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6E756-7ACA-46C9-9A9A-174F30DBF5A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E44ED-2883-4F8D-B7A2-FF0A7405303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6A8CD-8A9C-4C83-B04A-4D53D6862A0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E44ED-2883-4F8D-B7A2-FF0A7405303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017BB-7EA8-4282-928B-1698C5DF07F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337F4-AD6D-40C6-B078-53B597C85D0E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520EE-5570-4658-9C9F-8A3BF2BF1B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E44ED-2883-4F8D-B7A2-FF0A7405303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4F59A-44E9-4D23-AF14-73B27C8B068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E44ED-2883-4F8D-B7A2-FF0A7405303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53247-407B-41DB-A42D-4C501D2F190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E44ED-2883-4F8D-B7A2-FF0A7405303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0ABC3-2DD9-4EDB-AEA9-B9AFEE79E44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E44ED-2883-4F8D-B7A2-FF0A7405303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4A946-2630-41B9-A9A9-BAF63B83FCF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E44ED-2883-4F8D-B7A2-FF0A7405303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5461A-836C-4D36-9FA8-6D3A84330E3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E44ED-2883-4F8D-B7A2-FF0A7405303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9AD0C-205F-4E98-B56D-925D2EFA9FA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E44ED-2883-4F8D-B7A2-FF0A7405303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25FBC-7D03-4E7B-800F-EC4527C43DF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E44ED-2883-4F8D-B7A2-FF0A7405303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217AB-99E8-489A-9305-C0B62A78887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E44ED-2883-4F8D-B7A2-FF0A7405303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936CB-A459-47FB-B595-9719B4C4654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33039-0DBE-49EF-A1CD-198C7C836CC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053E6-AE5D-4738-BDB7-F082B284BE5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0E235-3B38-4571-984C-5A36F1BC2359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CFE5B-3EBA-44B1-8279-1B75D4602F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33039-0DBE-49EF-A1CD-198C7C836CC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8966E-4A9C-42CC-B2BD-4117D80FF0C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33039-0DBE-49EF-A1CD-198C7C836CC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67B9D-9086-4663-8962-2D437C67536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33039-0DBE-49EF-A1CD-198C7C836CC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26847-4E9F-4431-9C8D-49E0D447585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33039-0DBE-49EF-A1CD-198C7C836CC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D811E-D466-4AB5-A756-91310515DA2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33039-0DBE-49EF-A1CD-198C7C836CC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D8F4B-8A47-4B06-9887-CA31371B522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33039-0DBE-49EF-A1CD-198C7C836CC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3F42D-180D-4D8B-B646-66B1D8F1044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33039-0DBE-49EF-A1CD-198C7C836CC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7EE2F-8511-44B2-AE80-29A05BF6E81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33039-0DBE-49EF-A1CD-198C7C836CC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26F80-E9E5-43C3-B9A2-20C56EB4FD6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33039-0DBE-49EF-A1CD-198C7C836CC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ED675-F287-4757-AF0D-1E0E7E27922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33039-0DBE-49EF-A1CD-198C7C836CC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85791-20F1-4066-9FE9-C3D92DF467C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90EC6EC-FC16-4214-BF46-0EE652AD73B5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8A36E28-D85D-48A8-A858-FD8F02F0522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8B14019-AC7A-44FF-9931-ABFFC479E7A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23FC2E1-E507-4961-BA1E-5AC9B489ADD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FE8AE8B-78B8-4719-B819-AD8D3379BE2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EBD8A6C-D1FA-4146-82AA-D16F91E8427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E4A957C-36CC-4754-81D8-505867C0D22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9B2207D-0FA0-42C5-A436-EC6A9F28451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3755432-B5F8-4DEC-82D4-172B6A1FEADF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457EC5A-3B56-4EA7-B1A7-742763FB40D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8025EA9-4041-4606-8AA0-2341E411C5A3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34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B4D85E0-63EE-47A9-AEF9-E7B7965A856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C0E6434-79FF-43AD-A88E-6CD396A7927E}" type="datetimeFigureOut">
              <a:rPr lang="zh-CN" altLang="en-US"/>
              <a:t>2026/7/20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CBE2ABA-9009-445E-A44B-FF0228B8A81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F9F467C7-5864-46B9-B746-492D9588C461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EB84EC64-8E82-4428-AA95-386CCACF470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782CC82-9DD2-4EEB-8148-A5835855501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79159B4-FC90-4DFA-B125-ADF5A519F7B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B50FA11-40B8-4433-817B-665F10C39318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D54A95B-9AC1-4468-BC6E-8E54709D5E5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14D97CE-1093-49EE-87D5-7FEB19D11D4A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4E5B268-D87F-444C-96C2-17EC69FC34E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678AFD2-D4E6-4C04-A770-F0E82AD33607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F4F255F-A29C-4124-B2C4-B1C88905ACA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8AE44ED-2883-4F8D-B7A2-FF0A74053035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A1C464A-AA7A-48E0-BE53-9270C75488A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7633039-0DBE-49EF-A1CD-198C7C836CCD}" type="datetime1">
              <a:rPr lang="zh-CN" altLang="en-US"/>
              <a:t>2026/7/20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5FBD416-148A-4796-A52A-69A662FC13F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7"/>
          <a:stretch>
            <a:fillRect/>
          </a:stretch>
        </p:blipFill>
        <p:spPr bwMode="auto">
          <a:xfrm>
            <a:off x="0" y="5395913"/>
            <a:ext cx="1219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文本框 8"/>
          <p:cNvSpPr txBox="1">
            <a:spLocks noChangeArrowheads="1"/>
          </p:cNvSpPr>
          <p:nvPr/>
        </p:nvSpPr>
        <p:spPr bwMode="auto">
          <a:xfrm>
            <a:off x="2837656" y="2228850"/>
            <a:ext cx="6962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7200" b="1" dirty="0">
                <a:solidFill>
                  <a:srgbClr val="C200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潼鑫矿业简介</a:t>
            </a:r>
            <a:endParaRPr lang="zh-CN" altLang="en-US" sz="7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0" name="矩形 9"/>
          <p:cNvSpPr>
            <a:spLocks noChangeArrowheads="1"/>
          </p:cNvSpPr>
          <p:nvPr/>
        </p:nvSpPr>
        <p:spPr bwMode="auto">
          <a:xfrm>
            <a:off x="2837656" y="3429000"/>
            <a:ext cx="6516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dirty="0">
                <a:solidFill>
                  <a:srgbClr val="404040"/>
                </a:solidFill>
                <a:latin typeface="Arial" panose="020B0604020202020204" pitchFamily="34" charset="0"/>
              </a:rPr>
              <a:t>Company Profile</a:t>
            </a:r>
            <a:endParaRPr lang="zh-CN" altLang="en-US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5"/>
          <p:cNvGrpSpPr/>
          <p:nvPr/>
        </p:nvGrpSpPr>
        <p:grpSpPr bwMode="auto">
          <a:xfrm>
            <a:off x="765305" y="2278645"/>
            <a:ext cx="5321985" cy="252000"/>
            <a:chOff x="0" y="0"/>
            <a:chExt cx="2640291" cy="89605"/>
          </a:xfrm>
        </p:grpSpPr>
        <p:cxnSp>
          <p:nvCxnSpPr>
            <p:cNvPr id="6" name="直接连接符 58"/>
            <p:cNvCxnSpPr>
              <a:cxnSpLocks noChangeShapeType="1"/>
            </p:cNvCxnSpPr>
            <p:nvPr/>
          </p:nvCxnSpPr>
          <p:spPr bwMode="auto">
            <a:xfrm>
              <a:off x="8642" y="42795"/>
              <a:ext cx="2631649" cy="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椭圆 59"/>
            <p:cNvSpPr>
              <a:spLocks noChangeArrowheads="1"/>
            </p:cNvSpPr>
            <p:nvPr/>
          </p:nvSpPr>
          <p:spPr bwMode="auto">
            <a:xfrm flipH="1">
              <a:off x="0" y="0"/>
              <a:ext cx="125020" cy="8960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文本框 56"/>
          <p:cNvSpPr txBox="1">
            <a:spLocks noChangeArrowheads="1"/>
          </p:cNvSpPr>
          <p:nvPr/>
        </p:nvSpPr>
        <p:spPr bwMode="auto">
          <a:xfrm>
            <a:off x="613570" y="2603481"/>
            <a:ext cx="3297417" cy="16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秦岭南坡宁陕县江口镇新埔村，距西安约</a:t>
            </a:r>
            <a:r>
              <a:rPr lang="en-US" altLang="zh-CN" sz="2400" dirty="0">
                <a:effectLst/>
                <a:ea typeface="微软雅黑" panose="020B0503020204020204" pitchFamily="34" charset="-122"/>
                <a:cs typeface="Times New Roman" panose="02020603050405020304" pitchFamily="18" charset="0"/>
              </a:rPr>
              <a:t>120km</a:t>
            </a:r>
            <a:r>
              <a:rPr lang="zh-CN" altLang="en-US" sz="2400" dirty="0">
                <a:ea typeface="微软雅黑" panose="020B0503020204020204" pitchFamily="34" charset="-122"/>
                <a:cs typeface="Times New Roman" panose="02020603050405020304" pitchFamily="18" charset="0"/>
              </a:rPr>
              <a:t>，交通便利。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57"/>
          <p:cNvSpPr txBox="1">
            <a:spLocks noChangeArrowheads="1"/>
          </p:cNvSpPr>
          <p:nvPr/>
        </p:nvSpPr>
        <p:spPr bwMode="auto">
          <a:xfrm>
            <a:off x="734857" y="1620936"/>
            <a:ext cx="1876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2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地理位置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617" y="1334475"/>
            <a:ext cx="7686675" cy="4695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11" name="组合 54"/>
          <p:cNvGrpSpPr/>
          <p:nvPr/>
        </p:nvGrpSpPr>
        <p:grpSpPr bwMode="auto">
          <a:xfrm>
            <a:off x="6096000" y="1620936"/>
            <a:ext cx="5473719" cy="3779595"/>
            <a:chOff x="0" y="228847"/>
            <a:chExt cx="2715568" cy="1343930"/>
          </a:xfrm>
        </p:grpSpPr>
        <p:grpSp>
          <p:nvGrpSpPr>
            <p:cNvPr id="32812" name="组合 55"/>
            <p:cNvGrpSpPr/>
            <p:nvPr/>
          </p:nvGrpSpPr>
          <p:grpSpPr bwMode="auto">
            <a:xfrm>
              <a:off x="75277" y="462712"/>
              <a:ext cx="2640291" cy="89605"/>
              <a:chOff x="0" y="0"/>
              <a:chExt cx="2640291" cy="89605"/>
            </a:xfrm>
          </p:grpSpPr>
          <p:cxnSp>
            <p:nvCxnSpPr>
              <p:cNvPr id="32813" name="直接连接符 58"/>
              <p:cNvCxnSpPr>
                <a:cxnSpLocks noChangeShapeType="1"/>
              </p:cNvCxnSpPr>
              <p:nvPr/>
            </p:nvCxnSpPr>
            <p:spPr bwMode="auto">
              <a:xfrm>
                <a:off x="8642" y="42795"/>
                <a:ext cx="2631649" cy="0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814" name="椭圆 5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25020" cy="896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815" name="文本框 56"/>
            <p:cNvSpPr txBox="1">
              <a:spLocks noChangeArrowheads="1"/>
            </p:cNvSpPr>
            <p:nvPr/>
          </p:nvSpPr>
          <p:spPr bwMode="auto">
            <a:xfrm>
              <a:off x="0" y="578216"/>
              <a:ext cx="2659626" cy="994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截止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月累计探明钼矿石量</a:t>
              </a:r>
              <a:r>
                <a:rPr lang="en-US" altLang="zh-CN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603.37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万吨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平均品位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0.25%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钼金属储量</a:t>
              </a:r>
              <a:r>
                <a:rPr lang="en-US" altLang="zh-CN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14439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吨。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保有矿量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567.2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万吨，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平均品位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0.25%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钼金属储量</a:t>
              </a:r>
              <a:r>
                <a:rPr lang="en-US" altLang="zh-CN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13072</a:t>
              </a: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万吨。</a:t>
              </a:r>
              <a:endPara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16" name="文本框 57"/>
            <p:cNvSpPr txBox="1">
              <a:spLocks noChangeArrowheads="1"/>
            </p:cNvSpPr>
            <p:nvPr/>
          </p:nvSpPr>
          <p:spPr bwMode="auto">
            <a:xfrm>
              <a:off x="60171" y="228847"/>
              <a:ext cx="930797" cy="18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8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钼矿储量</a:t>
              </a:r>
            </a:p>
          </p:txBody>
        </p:sp>
      </p:grpSp>
      <p:grpSp>
        <p:nvGrpSpPr>
          <p:cNvPr id="2" name="组合 54"/>
          <p:cNvGrpSpPr/>
          <p:nvPr/>
        </p:nvGrpSpPr>
        <p:grpSpPr bwMode="auto">
          <a:xfrm>
            <a:off x="613571" y="1620936"/>
            <a:ext cx="5473719" cy="2123883"/>
            <a:chOff x="0" y="228847"/>
            <a:chExt cx="2715568" cy="755200"/>
          </a:xfrm>
        </p:grpSpPr>
        <p:grpSp>
          <p:nvGrpSpPr>
            <p:cNvPr id="3" name="组合 55"/>
            <p:cNvGrpSpPr/>
            <p:nvPr/>
          </p:nvGrpSpPr>
          <p:grpSpPr bwMode="auto">
            <a:xfrm>
              <a:off x="75277" y="462712"/>
              <a:ext cx="2640291" cy="89605"/>
              <a:chOff x="0" y="0"/>
              <a:chExt cx="2640291" cy="89605"/>
            </a:xfrm>
          </p:grpSpPr>
          <p:cxnSp>
            <p:nvCxnSpPr>
              <p:cNvPr id="6" name="直接连接符 58"/>
              <p:cNvCxnSpPr>
                <a:cxnSpLocks noChangeShapeType="1"/>
              </p:cNvCxnSpPr>
              <p:nvPr/>
            </p:nvCxnSpPr>
            <p:spPr bwMode="auto">
              <a:xfrm>
                <a:off x="8642" y="42795"/>
                <a:ext cx="2631649" cy="0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</a:ln>
            </p:spPr>
          </p:cxnSp>
          <p:sp>
            <p:nvSpPr>
              <p:cNvPr id="7" name="椭圆 5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25020" cy="896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文本框 56"/>
            <p:cNvSpPr txBox="1">
              <a:spLocks noChangeArrowheads="1"/>
            </p:cNvSpPr>
            <p:nvPr/>
          </p:nvSpPr>
          <p:spPr bwMode="auto">
            <a:xfrm>
              <a:off x="0" y="578216"/>
              <a:ext cx="2659626" cy="405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获批采矿权面积：</a:t>
              </a:r>
              <a:r>
                <a:rPr lang="en-US" altLang="zh-CN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1.006</a:t>
              </a:r>
              <a:r>
                <a:rPr lang="zh-CN" altLang="zh-CN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平方千米</a:t>
              </a:r>
              <a:endParaRPr lang="en-US" altLang="zh-CN" sz="2400" dirty="0"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批复采矿权面积：</a:t>
              </a:r>
              <a:r>
                <a:rPr lang="en-US" altLang="zh-CN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5.9535</a:t>
              </a:r>
              <a:r>
                <a:rPr lang="zh-CN" altLang="zh-CN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平方千米</a:t>
              </a:r>
              <a:endPara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57"/>
            <p:cNvSpPr txBox="1">
              <a:spLocks noChangeArrowheads="1"/>
            </p:cNvSpPr>
            <p:nvPr/>
          </p:nvSpPr>
          <p:spPr bwMode="auto">
            <a:xfrm>
              <a:off x="60171" y="228847"/>
              <a:ext cx="930797" cy="18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8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采矿面积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61571" y="1620936"/>
            <a:ext cx="5473719" cy="3231880"/>
            <a:chOff x="613571" y="1620936"/>
            <a:chExt cx="5473719" cy="3231880"/>
          </a:xfrm>
        </p:grpSpPr>
        <p:grpSp>
          <p:nvGrpSpPr>
            <p:cNvPr id="3" name="组合 55"/>
            <p:cNvGrpSpPr/>
            <p:nvPr/>
          </p:nvGrpSpPr>
          <p:grpSpPr bwMode="auto">
            <a:xfrm>
              <a:off x="765305" y="2278645"/>
              <a:ext cx="5321985" cy="252000"/>
              <a:chOff x="0" y="0"/>
              <a:chExt cx="2640291" cy="89605"/>
            </a:xfrm>
          </p:grpSpPr>
          <p:cxnSp>
            <p:nvCxnSpPr>
              <p:cNvPr id="6" name="直接连接符 58"/>
              <p:cNvCxnSpPr>
                <a:cxnSpLocks noChangeShapeType="1"/>
              </p:cNvCxnSpPr>
              <p:nvPr/>
            </p:nvCxnSpPr>
            <p:spPr bwMode="auto">
              <a:xfrm>
                <a:off x="8642" y="42795"/>
                <a:ext cx="2631649" cy="0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" name="椭圆 5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25020" cy="896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" name="文本框 56"/>
            <p:cNvSpPr txBox="1">
              <a:spLocks noChangeArrowheads="1"/>
            </p:cNvSpPr>
            <p:nvPr/>
          </p:nvSpPr>
          <p:spPr bwMode="auto">
            <a:xfrm>
              <a:off x="613571" y="2603482"/>
              <a:ext cx="5473719" cy="224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伴生矿：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金、银、铜、钨等有益元素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2400" b="1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Au</a:t>
              </a:r>
              <a:r>
                <a:rPr lang="zh-CN" altLang="zh-CN" sz="2400" b="1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平均品位</a:t>
              </a:r>
              <a:r>
                <a:rPr lang="zh-CN" altLang="en-US" sz="2400" b="1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3-3.66g/t</a:t>
              </a:r>
              <a:r>
                <a:rPr lang="zh-CN" altLang="en-US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，远景储量</a:t>
              </a:r>
              <a:r>
                <a:rPr lang="en-US" altLang="zh-CN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10</a:t>
              </a:r>
              <a:r>
                <a:rPr lang="zh-CN" altLang="en-US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吨以上</a:t>
              </a:r>
              <a:endParaRPr lang="en-US" altLang="zh-CN" sz="2400" dirty="0"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2400" b="1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Cu</a:t>
              </a:r>
              <a:r>
                <a:rPr lang="zh-CN" altLang="zh-CN" sz="2400" b="1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平均品位</a:t>
              </a:r>
              <a:r>
                <a:rPr lang="zh-CN" altLang="en-US" sz="2400" b="1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0.22%</a:t>
              </a:r>
              <a:r>
                <a:rPr lang="zh-CN" altLang="en-US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，远景储量</a:t>
              </a:r>
              <a:r>
                <a:rPr lang="en-US" altLang="zh-CN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3-5</a:t>
              </a:r>
              <a:r>
                <a:rPr lang="zh-CN" altLang="en-US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万吨</a:t>
              </a:r>
              <a:endParaRPr lang="en-US" altLang="zh-CN" sz="4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57"/>
            <p:cNvSpPr txBox="1">
              <a:spLocks noChangeArrowheads="1"/>
            </p:cNvSpPr>
            <p:nvPr/>
          </p:nvSpPr>
          <p:spPr bwMode="auto">
            <a:xfrm>
              <a:off x="734857" y="1620936"/>
              <a:ext cx="18761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8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伴生矿藏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96000" y="1620936"/>
            <a:ext cx="5473719" cy="2117600"/>
            <a:chOff x="6450675" y="1620936"/>
            <a:chExt cx="5473719" cy="2117600"/>
          </a:xfrm>
        </p:grpSpPr>
        <p:grpSp>
          <p:nvGrpSpPr>
            <p:cNvPr id="8" name="组合 55"/>
            <p:cNvGrpSpPr/>
            <p:nvPr/>
          </p:nvGrpSpPr>
          <p:grpSpPr bwMode="auto">
            <a:xfrm>
              <a:off x="6602409" y="2278645"/>
              <a:ext cx="5321985" cy="252000"/>
              <a:chOff x="0" y="0"/>
              <a:chExt cx="2640291" cy="89605"/>
            </a:xfrm>
          </p:grpSpPr>
          <p:cxnSp>
            <p:nvCxnSpPr>
              <p:cNvPr id="9" name="直接连接符 58"/>
              <p:cNvCxnSpPr>
                <a:cxnSpLocks noChangeShapeType="1"/>
              </p:cNvCxnSpPr>
              <p:nvPr/>
            </p:nvCxnSpPr>
            <p:spPr bwMode="auto">
              <a:xfrm>
                <a:off x="8642" y="42795"/>
                <a:ext cx="2631649" cy="0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" name="椭圆 5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25020" cy="896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文本框 56"/>
            <p:cNvSpPr txBox="1">
              <a:spLocks noChangeArrowheads="1"/>
            </p:cNvSpPr>
            <p:nvPr/>
          </p:nvSpPr>
          <p:spPr bwMode="auto">
            <a:xfrm>
              <a:off x="6450675" y="2603482"/>
              <a:ext cx="5473719" cy="1135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企业自建</a:t>
              </a:r>
              <a:r>
                <a:rPr lang="en-US" altLang="zh-CN" sz="2400" dirty="0">
                  <a:effectLst/>
                  <a:latin typeface="Calibri" panose="020F0502020204030204" pitchFamily="34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500T/D</a:t>
              </a:r>
              <a:r>
                <a:rPr lang="zh-CN" altLang="en-US" sz="2400" dirty="0">
                  <a:ea typeface="微软雅黑" panose="020B0503020204020204" pitchFamily="34" charset="-122"/>
                  <a:cs typeface="Times New Roman" panose="02020603050405020304" pitchFamily="18" charset="0"/>
                </a:rPr>
                <a:t>选矿厂。</a:t>
              </a:r>
              <a:endParaRPr lang="en-US" altLang="zh-CN" sz="2400" dirty="0"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投资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4000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余万元自建尾矿库。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57"/>
            <p:cNvSpPr txBox="1">
              <a:spLocks noChangeArrowheads="1"/>
            </p:cNvSpPr>
            <p:nvPr/>
          </p:nvSpPr>
          <p:spPr bwMode="auto">
            <a:xfrm>
              <a:off x="6571961" y="1620936"/>
              <a:ext cx="18761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8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处置能力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组合 38"/>
          <p:cNvGrpSpPr/>
          <p:nvPr/>
        </p:nvGrpSpPr>
        <p:grpSpPr bwMode="auto">
          <a:xfrm>
            <a:off x="213843" y="2034024"/>
            <a:ext cx="6000750" cy="3632200"/>
            <a:chOff x="0" y="0"/>
            <a:chExt cx="6002001" cy="3632790"/>
          </a:xfrm>
        </p:grpSpPr>
        <p:pic>
          <p:nvPicPr>
            <p:cNvPr id="3584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02001" cy="363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直角三角形 40"/>
            <p:cNvSpPr>
              <a:spLocks noChangeArrowheads="1"/>
            </p:cNvSpPr>
            <p:nvPr/>
          </p:nvSpPr>
          <p:spPr bwMode="auto">
            <a:xfrm>
              <a:off x="762410" y="192272"/>
              <a:ext cx="4490720" cy="2849901"/>
            </a:xfrm>
            <a:prstGeom prst="rtTriangle">
              <a:avLst/>
            </a:prstGeom>
            <a:solidFill>
              <a:srgbClr val="C200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847" name="直角三角形 41"/>
            <p:cNvSpPr>
              <a:spLocks noChangeArrowheads="1"/>
            </p:cNvSpPr>
            <p:nvPr/>
          </p:nvSpPr>
          <p:spPr bwMode="auto">
            <a:xfrm flipH="1" flipV="1">
              <a:off x="752149" y="192272"/>
              <a:ext cx="4500979" cy="28499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money-symbol-hand-drawn-outline_35714"/>
          <p:cNvSpPr/>
          <p:nvPr/>
        </p:nvSpPr>
        <p:spPr>
          <a:xfrm>
            <a:off x="2368627" y="3002993"/>
            <a:ext cx="972049" cy="1295979"/>
          </a:xfrm>
          <a:custGeom>
            <a:avLst/>
            <a:gdLst>
              <a:gd name="connsiteX0" fmla="*/ 291491 w 410121"/>
              <a:gd name="connsiteY0" fmla="*/ 378722 h 607427"/>
              <a:gd name="connsiteX1" fmla="*/ 288674 w 410121"/>
              <a:gd name="connsiteY1" fmla="*/ 447159 h 607427"/>
              <a:gd name="connsiteX2" fmla="*/ 297579 w 410121"/>
              <a:gd name="connsiteY2" fmla="*/ 441077 h 607427"/>
              <a:gd name="connsiteX3" fmla="*/ 303850 w 410121"/>
              <a:gd name="connsiteY3" fmla="*/ 426101 h 607427"/>
              <a:gd name="connsiteX4" fmla="*/ 299397 w 410121"/>
              <a:gd name="connsiteY4" fmla="*/ 392427 h 607427"/>
              <a:gd name="connsiteX5" fmla="*/ 298670 w 410121"/>
              <a:gd name="connsiteY5" fmla="*/ 389251 h 607427"/>
              <a:gd name="connsiteX6" fmla="*/ 297307 w 410121"/>
              <a:gd name="connsiteY6" fmla="*/ 386074 h 607427"/>
              <a:gd name="connsiteX7" fmla="*/ 291491 w 410121"/>
              <a:gd name="connsiteY7" fmla="*/ 378722 h 607427"/>
              <a:gd name="connsiteX8" fmla="*/ 191771 w 410121"/>
              <a:gd name="connsiteY8" fmla="*/ 360477 h 607427"/>
              <a:gd name="connsiteX9" fmla="*/ 188682 w 410121"/>
              <a:gd name="connsiteY9" fmla="*/ 426815 h 607427"/>
              <a:gd name="connsiteX10" fmla="*/ 187501 w 410121"/>
              <a:gd name="connsiteY10" fmla="*/ 452406 h 607427"/>
              <a:gd name="connsiteX11" fmla="*/ 206669 w 410121"/>
              <a:gd name="connsiteY11" fmla="*/ 454947 h 607427"/>
              <a:gd name="connsiteX12" fmla="*/ 210575 w 410121"/>
              <a:gd name="connsiteY12" fmla="*/ 362020 h 607427"/>
              <a:gd name="connsiteX13" fmla="*/ 191771 w 410121"/>
              <a:gd name="connsiteY13" fmla="*/ 360477 h 607427"/>
              <a:gd name="connsiteX14" fmla="*/ 280858 w 410121"/>
              <a:gd name="connsiteY14" fmla="*/ 338785 h 607427"/>
              <a:gd name="connsiteX15" fmla="*/ 288674 w 410121"/>
              <a:gd name="connsiteY15" fmla="*/ 340328 h 607427"/>
              <a:gd name="connsiteX16" fmla="*/ 324569 w 410121"/>
              <a:gd name="connsiteY16" fmla="*/ 370281 h 607427"/>
              <a:gd name="connsiteX17" fmla="*/ 329658 w 410121"/>
              <a:gd name="connsiteY17" fmla="*/ 383169 h 607427"/>
              <a:gd name="connsiteX18" fmla="*/ 329931 w 410121"/>
              <a:gd name="connsiteY18" fmla="*/ 384622 h 607427"/>
              <a:gd name="connsiteX19" fmla="*/ 335020 w 410121"/>
              <a:gd name="connsiteY19" fmla="*/ 430821 h 607427"/>
              <a:gd name="connsiteX20" fmla="*/ 320571 w 410121"/>
              <a:gd name="connsiteY20" fmla="*/ 462498 h 607427"/>
              <a:gd name="connsiteX21" fmla="*/ 282131 w 410121"/>
              <a:gd name="connsiteY21" fmla="*/ 482739 h 607427"/>
              <a:gd name="connsiteX22" fmla="*/ 276769 w 410121"/>
              <a:gd name="connsiteY22" fmla="*/ 483374 h 607427"/>
              <a:gd name="connsiteX23" fmla="*/ 262138 w 410121"/>
              <a:gd name="connsiteY23" fmla="*/ 477202 h 607427"/>
              <a:gd name="connsiteX24" fmla="*/ 256504 w 410121"/>
              <a:gd name="connsiteY24" fmla="*/ 461863 h 607427"/>
              <a:gd name="connsiteX25" fmla="*/ 260775 w 410121"/>
              <a:gd name="connsiteY25" fmla="*/ 358481 h 607427"/>
              <a:gd name="connsiteX26" fmla="*/ 280858 w 410121"/>
              <a:gd name="connsiteY26" fmla="*/ 338785 h 607427"/>
              <a:gd name="connsiteX27" fmla="*/ 185049 w 410121"/>
              <a:gd name="connsiteY27" fmla="*/ 328170 h 607427"/>
              <a:gd name="connsiteX28" fmla="*/ 221567 w 410121"/>
              <a:gd name="connsiteY28" fmla="*/ 331256 h 607427"/>
              <a:gd name="connsiteX29" fmla="*/ 242370 w 410121"/>
              <a:gd name="connsiteY29" fmla="*/ 354397 h 607427"/>
              <a:gd name="connsiteX30" fmla="*/ 237737 w 410121"/>
              <a:gd name="connsiteY30" fmla="*/ 466109 h 607427"/>
              <a:gd name="connsiteX31" fmla="*/ 215753 w 410121"/>
              <a:gd name="connsiteY31" fmla="*/ 487254 h 607427"/>
              <a:gd name="connsiteX32" fmla="*/ 214300 w 410121"/>
              <a:gd name="connsiteY32" fmla="*/ 487163 h 607427"/>
              <a:gd name="connsiteX33" fmla="*/ 174511 w 410121"/>
              <a:gd name="connsiteY33" fmla="*/ 481991 h 607427"/>
              <a:gd name="connsiteX34" fmla="*/ 155797 w 410121"/>
              <a:gd name="connsiteY34" fmla="*/ 458214 h 607427"/>
              <a:gd name="connsiteX35" fmla="*/ 157251 w 410121"/>
              <a:gd name="connsiteY35" fmla="*/ 425454 h 607427"/>
              <a:gd name="connsiteX36" fmla="*/ 160794 w 410121"/>
              <a:gd name="connsiteY36" fmla="*/ 348589 h 607427"/>
              <a:gd name="connsiteX37" fmla="*/ 185049 w 410121"/>
              <a:gd name="connsiteY37" fmla="*/ 328170 h 607427"/>
              <a:gd name="connsiteX38" fmla="*/ 118700 w 410121"/>
              <a:gd name="connsiteY38" fmla="*/ 183773 h 607427"/>
              <a:gd name="connsiteX39" fmla="*/ 107243 w 410121"/>
              <a:gd name="connsiteY39" fmla="*/ 219429 h 607427"/>
              <a:gd name="connsiteX40" fmla="*/ 107425 w 410121"/>
              <a:gd name="connsiteY40" fmla="*/ 222241 h 607427"/>
              <a:gd name="connsiteX41" fmla="*/ 107698 w 410121"/>
              <a:gd name="connsiteY41" fmla="*/ 224328 h 607427"/>
              <a:gd name="connsiteX42" fmla="*/ 117063 w 410121"/>
              <a:gd name="connsiteY42" fmla="*/ 233492 h 607427"/>
              <a:gd name="connsiteX43" fmla="*/ 118700 w 410121"/>
              <a:gd name="connsiteY43" fmla="*/ 183773 h 607427"/>
              <a:gd name="connsiteX44" fmla="*/ 218024 w 410121"/>
              <a:gd name="connsiteY44" fmla="*/ 156701 h 607427"/>
              <a:gd name="connsiteX45" fmla="*/ 200491 w 410121"/>
              <a:gd name="connsiteY45" fmla="*/ 156791 h 607427"/>
              <a:gd name="connsiteX46" fmla="*/ 197584 w 410121"/>
              <a:gd name="connsiteY46" fmla="*/ 256368 h 607427"/>
              <a:gd name="connsiteX47" fmla="*/ 214572 w 410121"/>
              <a:gd name="connsiteY47" fmla="*/ 257004 h 607427"/>
              <a:gd name="connsiteX48" fmla="*/ 218024 w 410121"/>
              <a:gd name="connsiteY48" fmla="*/ 156701 h 607427"/>
              <a:gd name="connsiteX49" fmla="*/ 121610 w 410121"/>
              <a:gd name="connsiteY49" fmla="*/ 143309 h 607427"/>
              <a:gd name="connsiteX50" fmla="*/ 144706 w 410121"/>
              <a:gd name="connsiteY50" fmla="*/ 146394 h 607427"/>
              <a:gd name="connsiteX51" fmla="*/ 150434 w 410121"/>
              <a:gd name="connsiteY51" fmla="*/ 160819 h 607427"/>
              <a:gd name="connsiteX52" fmla="*/ 147706 w 410121"/>
              <a:gd name="connsiteY52" fmla="*/ 253452 h 607427"/>
              <a:gd name="connsiteX53" fmla="*/ 128157 w 410121"/>
              <a:gd name="connsiteY53" fmla="*/ 272595 h 607427"/>
              <a:gd name="connsiteX54" fmla="*/ 118973 w 410121"/>
              <a:gd name="connsiteY54" fmla="*/ 270418 h 607427"/>
              <a:gd name="connsiteX55" fmla="*/ 78873 w 410121"/>
              <a:gd name="connsiteY55" fmla="*/ 237030 h 607427"/>
              <a:gd name="connsiteX56" fmla="*/ 75872 w 410121"/>
              <a:gd name="connsiteY56" fmla="*/ 223330 h 607427"/>
              <a:gd name="connsiteX57" fmla="*/ 75872 w 410121"/>
              <a:gd name="connsiteY57" fmla="*/ 222604 h 607427"/>
              <a:gd name="connsiteX58" fmla="*/ 121610 w 410121"/>
              <a:gd name="connsiteY58" fmla="*/ 143309 h 607427"/>
              <a:gd name="connsiteX59" fmla="*/ 210938 w 410121"/>
              <a:gd name="connsiteY59" fmla="*/ 125112 h 607427"/>
              <a:gd name="connsiteX60" fmla="*/ 228380 w 410121"/>
              <a:gd name="connsiteY60" fmla="*/ 125475 h 607427"/>
              <a:gd name="connsiteX61" fmla="*/ 249729 w 410121"/>
              <a:gd name="connsiteY61" fmla="*/ 148259 h 607427"/>
              <a:gd name="connsiteX62" fmla="*/ 245732 w 410121"/>
              <a:gd name="connsiteY62" fmla="*/ 267261 h 607427"/>
              <a:gd name="connsiteX63" fmla="*/ 223475 w 410121"/>
              <a:gd name="connsiteY63" fmla="*/ 288683 h 607427"/>
              <a:gd name="connsiteX64" fmla="*/ 186228 w 410121"/>
              <a:gd name="connsiteY64" fmla="*/ 287049 h 607427"/>
              <a:gd name="connsiteX65" fmla="*/ 165697 w 410121"/>
              <a:gd name="connsiteY65" fmla="*/ 263539 h 607427"/>
              <a:gd name="connsiteX66" fmla="*/ 168968 w 410121"/>
              <a:gd name="connsiteY66" fmla="*/ 148531 h 607427"/>
              <a:gd name="connsiteX67" fmla="*/ 189953 w 410121"/>
              <a:gd name="connsiteY67" fmla="*/ 125747 h 607427"/>
              <a:gd name="connsiteX68" fmla="*/ 210938 w 410121"/>
              <a:gd name="connsiteY68" fmla="*/ 125112 h 607427"/>
              <a:gd name="connsiteX69" fmla="*/ 262649 w 410121"/>
              <a:gd name="connsiteY69" fmla="*/ 31492 h 607427"/>
              <a:gd name="connsiteX70" fmla="*/ 252742 w 410121"/>
              <a:gd name="connsiteY70" fmla="*/ 40205 h 607427"/>
              <a:gd name="connsiteX71" fmla="*/ 252196 w 410121"/>
              <a:gd name="connsiteY71" fmla="*/ 60716 h 607427"/>
              <a:gd name="connsiteX72" fmla="*/ 230110 w 410121"/>
              <a:gd name="connsiteY72" fmla="*/ 82225 h 607427"/>
              <a:gd name="connsiteX73" fmla="*/ 216113 w 410121"/>
              <a:gd name="connsiteY73" fmla="*/ 82043 h 607427"/>
              <a:gd name="connsiteX74" fmla="*/ 188845 w 410121"/>
              <a:gd name="connsiteY74" fmla="*/ 82860 h 607427"/>
              <a:gd name="connsiteX75" fmla="*/ 187391 w 410121"/>
              <a:gd name="connsiteY75" fmla="*/ 82951 h 607427"/>
              <a:gd name="connsiteX76" fmla="*/ 165395 w 410121"/>
              <a:gd name="connsiteY76" fmla="*/ 61805 h 607427"/>
              <a:gd name="connsiteX77" fmla="*/ 165304 w 410121"/>
              <a:gd name="connsiteY77" fmla="*/ 60080 h 607427"/>
              <a:gd name="connsiteX78" fmla="*/ 164941 w 410121"/>
              <a:gd name="connsiteY78" fmla="*/ 52366 h 607427"/>
              <a:gd name="connsiteX79" fmla="*/ 153398 w 410121"/>
              <a:gd name="connsiteY79" fmla="*/ 42746 h 607427"/>
              <a:gd name="connsiteX80" fmla="*/ 147308 w 410121"/>
              <a:gd name="connsiteY80" fmla="*/ 44743 h 607427"/>
              <a:gd name="connsiteX81" fmla="*/ 146308 w 410121"/>
              <a:gd name="connsiteY81" fmla="*/ 49553 h 607427"/>
              <a:gd name="connsiteX82" fmla="*/ 147126 w 410121"/>
              <a:gd name="connsiteY82" fmla="*/ 64437 h 607427"/>
              <a:gd name="connsiteX83" fmla="*/ 147308 w 410121"/>
              <a:gd name="connsiteY83" fmla="*/ 68521 h 607427"/>
              <a:gd name="connsiteX84" fmla="*/ 130221 w 410121"/>
              <a:gd name="connsiteY84" fmla="*/ 92389 h 607427"/>
              <a:gd name="connsiteX85" fmla="*/ 31604 w 410121"/>
              <a:gd name="connsiteY85" fmla="*/ 212913 h 607427"/>
              <a:gd name="connsiteX86" fmla="*/ 31876 w 410121"/>
              <a:gd name="connsiteY86" fmla="*/ 217904 h 607427"/>
              <a:gd name="connsiteX87" fmla="*/ 32058 w 410121"/>
              <a:gd name="connsiteY87" fmla="*/ 221534 h 607427"/>
              <a:gd name="connsiteX88" fmla="*/ 32149 w 410121"/>
              <a:gd name="connsiteY88" fmla="*/ 222442 h 607427"/>
              <a:gd name="connsiteX89" fmla="*/ 125767 w 410121"/>
              <a:gd name="connsiteY89" fmla="*/ 316555 h 607427"/>
              <a:gd name="connsiteX90" fmla="*/ 142763 w 410121"/>
              <a:gd name="connsiteY90" fmla="*/ 340696 h 607427"/>
              <a:gd name="connsiteX91" fmla="*/ 138401 w 410121"/>
              <a:gd name="connsiteY91" fmla="*/ 430635 h 607427"/>
              <a:gd name="connsiteX92" fmla="*/ 137764 w 410121"/>
              <a:gd name="connsiteY92" fmla="*/ 444975 h 607427"/>
              <a:gd name="connsiteX93" fmla="*/ 118041 w 410121"/>
              <a:gd name="connsiteY93" fmla="*/ 464396 h 607427"/>
              <a:gd name="connsiteX94" fmla="*/ 109588 w 410121"/>
              <a:gd name="connsiteY94" fmla="*/ 462581 h 607427"/>
              <a:gd name="connsiteX95" fmla="*/ 67687 w 410121"/>
              <a:gd name="connsiteY95" fmla="*/ 442161 h 607427"/>
              <a:gd name="connsiteX96" fmla="*/ 56871 w 410121"/>
              <a:gd name="connsiteY96" fmla="*/ 439076 h 607427"/>
              <a:gd name="connsiteX97" fmla="*/ 35603 w 410121"/>
              <a:gd name="connsiteY97" fmla="*/ 457680 h 607427"/>
              <a:gd name="connsiteX98" fmla="*/ 45237 w 410121"/>
              <a:gd name="connsiteY98" fmla="*/ 479552 h 607427"/>
              <a:gd name="connsiteX99" fmla="*/ 116950 w 410121"/>
              <a:gd name="connsiteY99" fmla="*/ 511952 h 607427"/>
              <a:gd name="connsiteX100" fmla="*/ 133129 w 410121"/>
              <a:gd name="connsiteY100" fmla="*/ 536184 h 607427"/>
              <a:gd name="connsiteX101" fmla="*/ 131311 w 410121"/>
              <a:gd name="connsiteY101" fmla="*/ 564590 h 607427"/>
              <a:gd name="connsiteX102" fmla="*/ 132493 w 410121"/>
              <a:gd name="connsiteY102" fmla="*/ 569673 h 607427"/>
              <a:gd name="connsiteX103" fmla="*/ 138855 w 410121"/>
              <a:gd name="connsiteY103" fmla="*/ 571851 h 607427"/>
              <a:gd name="connsiteX104" fmla="*/ 149944 w 410121"/>
              <a:gd name="connsiteY104" fmla="*/ 562412 h 607427"/>
              <a:gd name="connsiteX105" fmla="*/ 150944 w 410121"/>
              <a:gd name="connsiteY105" fmla="*/ 546439 h 607427"/>
              <a:gd name="connsiteX106" fmla="*/ 172394 w 410121"/>
              <a:gd name="connsiteY106" fmla="*/ 526292 h 607427"/>
              <a:gd name="connsiteX107" fmla="*/ 175939 w 410121"/>
              <a:gd name="connsiteY107" fmla="*/ 526564 h 607427"/>
              <a:gd name="connsiteX108" fmla="*/ 213022 w 410121"/>
              <a:gd name="connsiteY108" fmla="*/ 530557 h 607427"/>
              <a:gd name="connsiteX109" fmla="*/ 234200 w 410121"/>
              <a:gd name="connsiteY109" fmla="*/ 553246 h 607427"/>
              <a:gd name="connsiteX110" fmla="*/ 234109 w 410121"/>
              <a:gd name="connsiteY110" fmla="*/ 556967 h 607427"/>
              <a:gd name="connsiteX111" fmla="*/ 233927 w 410121"/>
              <a:gd name="connsiteY111" fmla="*/ 568221 h 607427"/>
              <a:gd name="connsiteX112" fmla="*/ 235472 w 410121"/>
              <a:gd name="connsiteY112" fmla="*/ 573666 h 607427"/>
              <a:gd name="connsiteX113" fmla="*/ 242198 w 410121"/>
              <a:gd name="connsiteY113" fmla="*/ 575935 h 607427"/>
              <a:gd name="connsiteX114" fmla="*/ 252560 w 410121"/>
              <a:gd name="connsiteY114" fmla="*/ 566859 h 607427"/>
              <a:gd name="connsiteX115" fmla="*/ 252742 w 410121"/>
              <a:gd name="connsiteY115" fmla="*/ 556422 h 607427"/>
              <a:gd name="connsiteX116" fmla="*/ 252833 w 410121"/>
              <a:gd name="connsiteY116" fmla="*/ 550977 h 607427"/>
              <a:gd name="connsiteX117" fmla="*/ 271738 w 410121"/>
              <a:gd name="connsiteY117" fmla="*/ 528651 h 607427"/>
              <a:gd name="connsiteX118" fmla="*/ 276282 w 410121"/>
              <a:gd name="connsiteY118" fmla="*/ 528016 h 607427"/>
              <a:gd name="connsiteX119" fmla="*/ 360266 w 410121"/>
              <a:gd name="connsiteY119" fmla="*/ 482275 h 607427"/>
              <a:gd name="connsiteX120" fmla="*/ 374717 w 410121"/>
              <a:gd name="connsiteY120" fmla="*/ 385348 h 607427"/>
              <a:gd name="connsiteX121" fmla="*/ 373445 w 410121"/>
              <a:gd name="connsiteY121" fmla="*/ 377543 h 607427"/>
              <a:gd name="connsiteX122" fmla="*/ 372900 w 410121"/>
              <a:gd name="connsiteY122" fmla="*/ 373731 h 607427"/>
              <a:gd name="connsiteX123" fmla="*/ 372263 w 410121"/>
              <a:gd name="connsiteY123" fmla="*/ 371553 h 607427"/>
              <a:gd name="connsiteX124" fmla="*/ 282372 w 410121"/>
              <a:gd name="connsiteY124" fmla="*/ 293413 h 607427"/>
              <a:gd name="connsiteX125" fmla="*/ 264194 w 410121"/>
              <a:gd name="connsiteY125" fmla="*/ 269816 h 607427"/>
              <a:gd name="connsiteX126" fmla="*/ 268193 w 410121"/>
              <a:gd name="connsiteY126" fmla="*/ 151108 h 607427"/>
              <a:gd name="connsiteX127" fmla="*/ 292279 w 410121"/>
              <a:gd name="connsiteY127" fmla="*/ 130234 h 607427"/>
              <a:gd name="connsiteX128" fmla="*/ 319456 w 410121"/>
              <a:gd name="connsiteY128" fmla="*/ 136043 h 607427"/>
              <a:gd name="connsiteX129" fmla="*/ 333180 w 410121"/>
              <a:gd name="connsiteY129" fmla="*/ 139219 h 607427"/>
              <a:gd name="connsiteX130" fmla="*/ 339088 w 410121"/>
              <a:gd name="connsiteY130" fmla="*/ 139673 h 607427"/>
              <a:gd name="connsiteX131" fmla="*/ 361993 w 410121"/>
              <a:gd name="connsiteY131" fmla="*/ 124426 h 607427"/>
              <a:gd name="connsiteX132" fmla="*/ 358175 w 410121"/>
              <a:gd name="connsiteY132" fmla="*/ 104823 h 607427"/>
              <a:gd name="connsiteX133" fmla="*/ 348813 w 410121"/>
              <a:gd name="connsiteY133" fmla="*/ 98107 h 607427"/>
              <a:gd name="connsiteX134" fmla="*/ 320728 w 410121"/>
              <a:gd name="connsiteY134" fmla="*/ 92661 h 607427"/>
              <a:gd name="connsiteX135" fmla="*/ 290825 w 410121"/>
              <a:gd name="connsiteY135" fmla="*/ 86853 h 607427"/>
              <a:gd name="connsiteX136" fmla="*/ 270647 w 410121"/>
              <a:gd name="connsiteY136" fmla="*/ 63710 h 607427"/>
              <a:gd name="connsiteX137" fmla="*/ 271283 w 410121"/>
              <a:gd name="connsiteY137" fmla="*/ 39479 h 607427"/>
              <a:gd name="connsiteX138" fmla="*/ 269556 w 410121"/>
              <a:gd name="connsiteY138" fmla="*/ 33852 h 607427"/>
              <a:gd name="connsiteX139" fmla="*/ 262649 w 410121"/>
              <a:gd name="connsiteY139" fmla="*/ 31492 h 607427"/>
              <a:gd name="connsiteX140" fmla="*/ 262558 w 410121"/>
              <a:gd name="connsiteY140" fmla="*/ 0 h 607427"/>
              <a:gd name="connsiteX141" fmla="*/ 292097 w 410121"/>
              <a:gd name="connsiteY141" fmla="*/ 11889 h 607427"/>
              <a:gd name="connsiteX142" fmla="*/ 302823 w 410121"/>
              <a:gd name="connsiteY142" fmla="*/ 40296 h 607427"/>
              <a:gd name="connsiteX143" fmla="*/ 302368 w 410121"/>
              <a:gd name="connsiteY143" fmla="*/ 56813 h 607427"/>
              <a:gd name="connsiteX144" fmla="*/ 327363 w 410121"/>
              <a:gd name="connsiteY144" fmla="*/ 61895 h 607427"/>
              <a:gd name="connsiteX145" fmla="*/ 353085 w 410121"/>
              <a:gd name="connsiteY145" fmla="*/ 66887 h 607427"/>
              <a:gd name="connsiteX146" fmla="*/ 384443 w 410121"/>
              <a:gd name="connsiteY146" fmla="*/ 87488 h 607427"/>
              <a:gd name="connsiteX147" fmla="*/ 392350 w 410121"/>
              <a:gd name="connsiteY147" fmla="*/ 132775 h 607427"/>
              <a:gd name="connsiteX148" fmla="*/ 339088 w 410121"/>
              <a:gd name="connsiteY148" fmla="*/ 171074 h 607427"/>
              <a:gd name="connsiteX149" fmla="*/ 328908 w 410121"/>
              <a:gd name="connsiteY149" fmla="*/ 170439 h 607427"/>
              <a:gd name="connsiteX150" fmla="*/ 312093 w 410121"/>
              <a:gd name="connsiteY150" fmla="*/ 166627 h 607427"/>
              <a:gd name="connsiteX151" fmla="*/ 299369 w 410121"/>
              <a:gd name="connsiteY151" fmla="*/ 163632 h 607427"/>
              <a:gd name="connsiteX152" fmla="*/ 295915 w 410121"/>
              <a:gd name="connsiteY152" fmla="*/ 264371 h 607427"/>
              <a:gd name="connsiteX153" fmla="*/ 401803 w 410121"/>
              <a:gd name="connsiteY153" fmla="*/ 360572 h 607427"/>
              <a:gd name="connsiteX154" fmla="*/ 403893 w 410121"/>
              <a:gd name="connsiteY154" fmla="*/ 368286 h 607427"/>
              <a:gd name="connsiteX155" fmla="*/ 404711 w 410121"/>
              <a:gd name="connsiteY155" fmla="*/ 373005 h 607427"/>
              <a:gd name="connsiteX156" fmla="*/ 405620 w 410121"/>
              <a:gd name="connsiteY156" fmla="*/ 379177 h 607427"/>
              <a:gd name="connsiteX157" fmla="*/ 385261 w 410121"/>
              <a:gd name="connsiteY157" fmla="*/ 501334 h 607427"/>
              <a:gd name="connsiteX158" fmla="*/ 284190 w 410121"/>
              <a:gd name="connsiteY158" fmla="*/ 558601 h 607427"/>
              <a:gd name="connsiteX159" fmla="*/ 284008 w 410121"/>
              <a:gd name="connsiteY159" fmla="*/ 568221 h 607427"/>
              <a:gd name="connsiteX160" fmla="*/ 242198 w 410121"/>
              <a:gd name="connsiteY160" fmla="*/ 607427 h 607427"/>
              <a:gd name="connsiteX161" fmla="*/ 212659 w 410121"/>
              <a:gd name="connsiteY161" fmla="*/ 595357 h 607427"/>
              <a:gd name="connsiteX162" fmla="*/ 202479 w 410121"/>
              <a:gd name="connsiteY162" fmla="*/ 566859 h 607427"/>
              <a:gd name="connsiteX163" fmla="*/ 202570 w 410121"/>
              <a:gd name="connsiteY163" fmla="*/ 561414 h 607427"/>
              <a:gd name="connsiteX164" fmla="*/ 181756 w 410121"/>
              <a:gd name="connsiteY164" fmla="*/ 559236 h 607427"/>
              <a:gd name="connsiteX165" fmla="*/ 181392 w 410121"/>
              <a:gd name="connsiteY165" fmla="*/ 564590 h 607427"/>
              <a:gd name="connsiteX166" fmla="*/ 138855 w 410121"/>
              <a:gd name="connsiteY166" fmla="*/ 603252 h 607427"/>
              <a:gd name="connsiteX167" fmla="*/ 109406 w 410121"/>
              <a:gd name="connsiteY167" fmla="*/ 591091 h 607427"/>
              <a:gd name="connsiteX168" fmla="*/ 99863 w 410121"/>
              <a:gd name="connsiteY168" fmla="*/ 562412 h 607427"/>
              <a:gd name="connsiteX169" fmla="*/ 101317 w 410121"/>
              <a:gd name="connsiteY169" fmla="*/ 539723 h 607427"/>
              <a:gd name="connsiteX170" fmla="*/ 29786 w 410121"/>
              <a:gd name="connsiteY170" fmla="*/ 506961 h 607427"/>
              <a:gd name="connsiteX171" fmla="*/ 5154 w 410121"/>
              <a:gd name="connsiteY171" fmla="*/ 449694 h 607427"/>
              <a:gd name="connsiteX172" fmla="*/ 56871 w 410121"/>
              <a:gd name="connsiteY172" fmla="*/ 407583 h 607427"/>
              <a:gd name="connsiteX173" fmla="*/ 83139 w 410121"/>
              <a:gd name="connsiteY173" fmla="*/ 414753 h 607427"/>
              <a:gd name="connsiteX174" fmla="*/ 107043 w 410121"/>
              <a:gd name="connsiteY174" fmla="*/ 426914 h 607427"/>
              <a:gd name="connsiteX175" fmla="*/ 110952 w 410121"/>
              <a:gd name="connsiteY175" fmla="*/ 344871 h 607427"/>
              <a:gd name="connsiteX176" fmla="*/ 701 w 410121"/>
              <a:gd name="connsiteY176" fmla="*/ 224711 h 607427"/>
              <a:gd name="connsiteX177" fmla="*/ 610 w 410121"/>
              <a:gd name="connsiteY177" fmla="*/ 222170 h 607427"/>
              <a:gd name="connsiteX178" fmla="*/ 428 w 410121"/>
              <a:gd name="connsiteY178" fmla="*/ 219901 h 607427"/>
              <a:gd name="connsiteX179" fmla="*/ 155 w 410121"/>
              <a:gd name="connsiteY179" fmla="*/ 214365 h 607427"/>
              <a:gd name="connsiteX180" fmla="*/ 115587 w 410121"/>
              <a:gd name="connsiteY180" fmla="*/ 64073 h 607427"/>
              <a:gd name="connsiteX181" fmla="*/ 114951 w 410121"/>
              <a:gd name="connsiteY181" fmla="*/ 52366 h 607427"/>
              <a:gd name="connsiteX182" fmla="*/ 124040 w 410121"/>
              <a:gd name="connsiteY182" fmla="*/ 23506 h 607427"/>
              <a:gd name="connsiteX183" fmla="*/ 153398 w 410121"/>
              <a:gd name="connsiteY183" fmla="*/ 11254 h 607427"/>
              <a:gd name="connsiteX184" fmla="*/ 196389 w 410121"/>
              <a:gd name="connsiteY184" fmla="*/ 49553 h 607427"/>
              <a:gd name="connsiteX185" fmla="*/ 196480 w 410121"/>
              <a:gd name="connsiteY185" fmla="*/ 51005 h 607427"/>
              <a:gd name="connsiteX186" fmla="*/ 220930 w 410121"/>
              <a:gd name="connsiteY186" fmla="*/ 50551 h 607427"/>
              <a:gd name="connsiteX187" fmla="*/ 221202 w 410121"/>
              <a:gd name="connsiteY187" fmla="*/ 39479 h 607427"/>
              <a:gd name="connsiteX188" fmla="*/ 262558 w 410121"/>
              <a:gd name="connsiteY188" fmla="*/ 0 h 60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10121" h="607427">
                <a:moveTo>
                  <a:pt x="291491" y="378722"/>
                </a:moveTo>
                <a:cubicBezTo>
                  <a:pt x="290582" y="401504"/>
                  <a:pt x="289582" y="424377"/>
                  <a:pt x="288674" y="447159"/>
                </a:cubicBezTo>
                <a:cubicBezTo>
                  <a:pt x="292490" y="445343"/>
                  <a:pt x="295489" y="443256"/>
                  <a:pt x="297579" y="441077"/>
                </a:cubicBezTo>
                <a:cubicBezTo>
                  <a:pt x="299942" y="438536"/>
                  <a:pt x="302396" y="435904"/>
                  <a:pt x="303850" y="426101"/>
                </a:cubicBezTo>
                <a:cubicBezTo>
                  <a:pt x="304577" y="421472"/>
                  <a:pt x="302577" y="404771"/>
                  <a:pt x="299397" y="392427"/>
                </a:cubicBezTo>
                <a:cubicBezTo>
                  <a:pt x="299124" y="391338"/>
                  <a:pt x="298942" y="390249"/>
                  <a:pt x="298670" y="389251"/>
                </a:cubicBezTo>
                <a:cubicBezTo>
                  <a:pt x="298670" y="389069"/>
                  <a:pt x="297943" y="387254"/>
                  <a:pt x="297307" y="386074"/>
                </a:cubicBezTo>
                <a:cubicBezTo>
                  <a:pt x="295762" y="383351"/>
                  <a:pt x="293763" y="380900"/>
                  <a:pt x="291491" y="378722"/>
                </a:cubicBezTo>
                <a:close/>
                <a:moveTo>
                  <a:pt x="191771" y="360477"/>
                </a:moveTo>
                <a:cubicBezTo>
                  <a:pt x="190681" y="382620"/>
                  <a:pt x="189681" y="404672"/>
                  <a:pt x="188682" y="426815"/>
                </a:cubicBezTo>
                <a:lnTo>
                  <a:pt x="187501" y="452406"/>
                </a:lnTo>
                <a:cubicBezTo>
                  <a:pt x="193951" y="453495"/>
                  <a:pt x="200310" y="454312"/>
                  <a:pt x="206669" y="454947"/>
                </a:cubicBezTo>
                <a:cubicBezTo>
                  <a:pt x="208032" y="424002"/>
                  <a:pt x="209303" y="393056"/>
                  <a:pt x="210575" y="362020"/>
                </a:cubicBezTo>
                <a:cubicBezTo>
                  <a:pt x="203762" y="361566"/>
                  <a:pt x="197585" y="361021"/>
                  <a:pt x="191771" y="360477"/>
                </a:cubicBezTo>
                <a:close/>
                <a:moveTo>
                  <a:pt x="280858" y="338785"/>
                </a:moveTo>
                <a:cubicBezTo>
                  <a:pt x="283494" y="338785"/>
                  <a:pt x="286129" y="339239"/>
                  <a:pt x="288674" y="340328"/>
                </a:cubicBezTo>
                <a:cubicBezTo>
                  <a:pt x="304667" y="346772"/>
                  <a:pt x="316663" y="356847"/>
                  <a:pt x="324569" y="370281"/>
                </a:cubicBezTo>
                <a:cubicBezTo>
                  <a:pt x="327204" y="374819"/>
                  <a:pt x="329022" y="380174"/>
                  <a:pt x="329658" y="383169"/>
                </a:cubicBezTo>
                <a:cubicBezTo>
                  <a:pt x="329749" y="383714"/>
                  <a:pt x="329840" y="384168"/>
                  <a:pt x="329931" y="384622"/>
                </a:cubicBezTo>
                <a:cubicBezTo>
                  <a:pt x="333111" y="396875"/>
                  <a:pt x="336746" y="419294"/>
                  <a:pt x="335020" y="430821"/>
                </a:cubicBezTo>
                <a:cubicBezTo>
                  <a:pt x="332384" y="447885"/>
                  <a:pt x="326477" y="456144"/>
                  <a:pt x="320571" y="462498"/>
                </a:cubicBezTo>
                <a:cubicBezTo>
                  <a:pt x="312028" y="471665"/>
                  <a:pt x="299033" y="478382"/>
                  <a:pt x="282131" y="482739"/>
                </a:cubicBezTo>
                <a:cubicBezTo>
                  <a:pt x="280313" y="483193"/>
                  <a:pt x="278586" y="483374"/>
                  <a:pt x="276769" y="483374"/>
                </a:cubicBezTo>
                <a:cubicBezTo>
                  <a:pt x="271226" y="483374"/>
                  <a:pt x="266046" y="481196"/>
                  <a:pt x="262138" y="477202"/>
                </a:cubicBezTo>
                <a:cubicBezTo>
                  <a:pt x="258230" y="473118"/>
                  <a:pt x="256231" y="467672"/>
                  <a:pt x="256504" y="461863"/>
                </a:cubicBezTo>
                <a:cubicBezTo>
                  <a:pt x="257958" y="427372"/>
                  <a:pt x="259412" y="392972"/>
                  <a:pt x="260775" y="358481"/>
                </a:cubicBezTo>
                <a:cubicBezTo>
                  <a:pt x="261229" y="347226"/>
                  <a:pt x="269862" y="338785"/>
                  <a:pt x="280858" y="338785"/>
                </a:cubicBezTo>
                <a:close/>
                <a:moveTo>
                  <a:pt x="185049" y="328170"/>
                </a:moveTo>
                <a:cubicBezTo>
                  <a:pt x="195677" y="329350"/>
                  <a:pt x="207214" y="330348"/>
                  <a:pt x="221567" y="331256"/>
                </a:cubicBezTo>
                <a:cubicBezTo>
                  <a:pt x="233467" y="332072"/>
                  <a:pt x="242824" y="342418"/>
                  <a:pt x="242370" y="354397"/>
                </a:cubicBezTo>
                <a:cubicBezTo>
                  <a:pt x="240917" y="391604"/>
                  <a:pt x="239372" y="428902"/>
                  <a:pt x="237737" y="466109"/>
                </a:cubicBezTo>
                <a:cubicBezTo>
                  <a:pt x="237283" y="477998"/>
                  <a:pt x="227563" y="487254"/>
                  <a:pt x="215753" y="487254"/>
                </a:cubicBezTo>
                <a:cubicBezTo>
                  <a:pt x="215481" y="487254"/>
                  <a:pt x="214663" y="487163"/>
                  <a:pt x="214300" y="487163"/>
                </a:cubicBezTo>
                <a:cubicBezTo>
                  <a:pt x="201218" y="486347"/>
                  <a:pt x="187774" y="484532"/>
                  <a:pt x="174511" y="481991"/>
                </a:cubicBezTo>
                <a:cubicBezTo>
                  <a:pt x="163337" y="479903"/>
                  <a:pt x="155252" y="469649"/>
                  <a:pt x="155797" y="458214"/>
                </a:cubicBezTo>
                <a:lnTo>
                  <a:pt x="157251" y="425454"/>
                </a:lnTo>
                <a:cubicBezTo>
                  <a:pt x="158341" y="399862"/>
                  <a:pt x="159522" y="374180"/>
                  <a:pt x="160794" y="348589"/>
                </a:cubicBezTo>
                <a:cubicBezTo>
                  <a:pt x="161520" y="336247"/>
                  <a:pt x="172331" y="326718"/>
                  <a:pt x="185049" y="328170"/>
                </a:cubicBezTo>
                <a:close/>
                <a:moveTo>
                  <a:pt x="118700" y="183773"/>
                </a:moveTo>
                <a:cubicBezTo>
                  <a:pt x="109243" y="193390"/>
                  <a:pt x="105697" y="204913"/>
                  <a:pt x="107243" y="219429"/>
                </a:cubicBezTo>
                <a:cubicBezTo>
                  <a:pt x="107334" y="220518"/>
                  <a:pt x="107334" y="221425"/>
                  <a:pt x="107425" y="222241"/>
                </a:cubicBezTo>
                <a:cubicBezTo>
                  <a:pt x="107425" y="223058"/>
                  <a:pt x="107607" y="223965"/>
                  <a:pt x="107698" y="224328"/>
                </a:cubicBezTo>
                <a:cubicBezTo>
                  <a:pt x="108880" y="227050"/>
                  <a:pt x="112062" y="230044"/>
                  <a:pt x="117063" y="233492"/>
                </a:cubicBezTo>
                <a:cubicBezTo>
                  <a:pt x="117882" y="215528"/>
                  <a:pt x="118427" y="199197"/>
                  <a:pt x="118700" y="183773"/>
                </a:cubicBezTo>
                <a:close/>
                <a:moveTo>
                  <a:pt x="218024" y="156701"/>
                </a:moveTo>
                <a:cubicBezTo>
                  <a:pt x="211937" y="156519"/>
                  <a:pt x="205851" y="156610"/>
                  <a:pt x="200491" y="156791"/>
                </a:cubicBezTo>
                <a:cubicBezTo>
                  <a:pt x="200491" y="186474"/>
                  <a:pt x="199582" y="218516"/>
                  <a:pt x="197584" y="256368"/>
                </a:cubicBezTo>
                <a:cubicBezTo>
                  <a:pt x="203307" y="256641"/>
                  <a:pt x="209030" y="256822"/>
                  <a:pt x="214572" y="257004"/>
                </a:cubicBezTo>
                <a:cubicBezTo>
                  <a:pt x="215844" y="223509"/>
                  <a:pt x="216934" y="190105"/>
                  <a:pt x="218024" y="156701"/>
                </a:cubicBezTo>
                <a:close/>
                <a:moveTo>
                  <a:pt x="121610" y="143309"/>
                </a:moveTo>
                <a:cubicBezTo>
                  <a:pt x="129430" y="139226"/>
                  <a:pt x="138886" y="140496"/>
                  <a:pt x="144706" y="146394"/>
                </a:cubicBezTo>
                <a:cubicBezTo>
                  <a:pt x="148434" y="150113"/>
                  <a:pt x="150525" y="155194"/>
                  <a:pt x="150434" y="160819"/>
                </a:cubicBezTo>
                <a:cubicBezTo>
                  <a:pt x="150343" y="188400"/>
                  <a:pt x="149525" y="217796"/>
                  <a:pt x="147706" y="253452"/>
                </a:cubicBezTo>
                <a:cubicBezTo>
                  <a:pt x="147161" y="264339"/>
                  <a:pt x="138795" y="272595"/>
                  <a:pt x="128157" y="272595"/>
                </a:cubicBezTo>
                <a:cubicBezTo>
                  <a:pt x="125065" y="272595"/>
                  <a:pt x="121973" y="271869"/>
                  <a:pt x="118973" y="270418"/>
                </a:cubicBezTo>
                <a:cubicBezTo>
                  <a:pt x="103060" y="262706"/>
                  <a:pt x="85874" y="252726"/>
                  <a:pt x="78873" y="237030"/>
                </a:cubicBezTo>
                <a:cubicBezTo>
                  <a:pt x="76509" y="231677"/>
                  <a:pt x="75963" y="226143"/>
                  <a:pt x="75872" y="223330"/>
                </a:cubicBezTo>
                <a:lnTo>
                  <a:pt x="75872" y="222604"/>
                </a:lnTo>
                <a:cubicBezTo>
                  <a:pt x="73326" y="198925"/>
                  <a:pt x="79237" y="165809"/>
                  <a:pt x="121610" y="143309"/>
                </a:cubicBezTo>
                <a:close/>
                <a:moveTo>
                  <a:pt x="210938" y="125112"/>
                </a:moveTo>
                <a:cubicBezTo>
                  <a:pt x="216752" y="125112"/>
                  <a:pt x="222566" y="125294"/>
                  <a:pt x="228380" y="125475"/>
                </a:cubicBezTo>
                <a:cubicBezTo>
                  <a:pt x="240554" y="125838"/>
                  <a:pt x="250092" y="136095"/>
                  <a:pt x="249729" y="148259"/>
                </a:cubicBezTo>
                <a:cubicBezTo>
                  <a:pt x="248548" y="187926"/>
                  <a:pt x="247185" y="227594"/>
                  <a:pt x="245732" y="267261"/>
                </a:cubicBezTo>
                <a:cubicBezTo>
                  <a:pt x="245277" y="279243"/>
                  <a:pt x="235466" y="288683"/>
                  <a:pt x="223475" y="288683"/>
                </a:cubicBezTo>
                <a:cubicBezTo>
                  <a:pt x="211392" y="288411"/>
                  <a:pt x="198856" y="288138"/>
                  <a:pt x="186228" y="287049"/>
                </a:cubicBezTo>
                <a:cubicBezTo>
                  <a:pt x="174237" y="286141"/>
                  <a:pt x="165061" y="275612"/>
                  <a:pt x="165697" y="263539"/>
                </a:cubicBezTo>
                <a:cubicBezTo>
                  <a:pt x="168059" y="218789"/>
                  <a:pt x="169149" y="182208"/>
                  <a:pt x="168968" y="148531"/>
                </a:cubicBezTo>
                <a:cubicBezTo>
                  <a:pt x="168877" y="136549"/>
                  <a:pt x="178052" y="126564"/>
                  <a:pt x="189953" y="125747"/>
                </a:cubicBezTo>
                <a:cubicBezTo>
                  <a:pt x="196403" y="125384"/>
                  <a:pt x="203307" y="125112"/>
                  <a:pt x="210938" y="125112"/>
                </a:cubicBezTo>
                <a:close/>
                <a:moveTo>
                  <a:pt x="262649" y="31492"/>
                </a:moveTo>
                <a:cubicBezTo>
                  <a:pt x="259740" y="31492"/>
                  <a:pt x="252923" y="32309"/>
                  <a:pt x="252742" y="40205"/>
                </a:cubicBezTo>
                <a:lnTo>
                  <a:pt x="252196" y="60716"/>
                </a:lnTo>
                <a:cubicBezTo>
                  <a:pt x="251924" y="72786"/>
                  <a:pt x="242198" y="82225"/>
                  <a:pt x="230110" y="82225"/>
                </a:cubicBezTo>
                <a:cubicBezTo>
                  <a:pt x="225020" y="82043"/>
                  <a:pt x="220566" y="82043"/>
                  <a:pt x="216113" y="82043"/>
                </a:cubicBezTo>
                <a:cubicBezTo>
                  <a:pt x="206660" y="82043"/>
                  <a:pt x="197571" y="82315"/>
                  <a:pt x="188845" y="82860"/>
                </a:cubicBezTo>
                <a:cubicBezTo>
                  <a:pt x="188482" y="82951"/>
                  <a:pt x="187755" y="82951"/>
                  <a:pt x="187391" y="82951"/>
                </a:cubicBezTo>
                <a:cubicBezTo>
                  <a:pt x="175484" y="82951"/>
                  <a:pt x="165759" y="73694"/>
                  <a:pt x="165395" y="61805"/>
                </a:cubicBezTo>
                <a:lnTo>
                  <a:pt x="165304" y="60080"/>
                </a:lnTo>
                <a:cubicBezTo>
                  <a:pt x="165214" y="57085"/>
                  <a:pt x="165123" y="54000"/>
                  <a:pt x="164941" y="52366"/>
                </a:cubicBezTo>
                <a:cubicBezTo>
                  <a:pt x="164123" y="43018"/>
                  <a:pt x="154488" y="42746"/>
                  <a:pt x="153398" y="42746"/>
                </a:cubicBezTo>
                <a:cubicBezTo>
                  <a:pt x="150762" y="42746"/>
                  <a:pt x="148399" y="43472"/>
                  <a:pt x="147308" y="44743"/>
                </a:cubicBezTo>
                <a:cubicBezTo>
                  <a:pt x="146399" y="45650"/>
                  <a:pt x="146126" y="47284"/>
                  <a:pt x="146308" y="49553"/>
                </a:cubicBezTo>
                <a:cubicBezTo>
                  <a:pt x="146581" y="53183"/>
                  <a:pt x="146854" y="58991"/>
                  <a:pt x="147126" y="64437"/>
                </a:cubicBezTo>
                <a:lnTo>
                  <a:pt x="147308" y="68521"/>
                </a:lnTo>
                <a:cubicBezTo>
                  <a:pt x="147853" y="79320"/>
                  <a:pt x="140673" y="89304"/>
                  <a:pt x="130221" y="92389"/>
                </a:cubicBezTo>
                <a:cubicBezTo>
                  <a:pt x="78958" y="107545"/>
                  <a:pt x="28604" y="150654"/>
                  <a:pt x="31604" y="212913"/>
                </a:cubicBezTo>
                <a:cubicBezTo>
                  <a:pt x="31695" y="214637"/>
                  <a:pt x="31786" y="216452"/>
                  <a:pt x="31876" y="217904"/>
                </a:cubicBezTo>
                <a:cubicBezTo>
                  <a:pt x="31967" y="219629"/>
                  <a:pt x="32058" y="220899"/>
                  <a:pt x="32058" y="221534"/>
                </a:cubicBezTo>
                <a:lnTo>
                  <a:pt x="32149" y="222442"/>
                </a:lnTo>
                <a:cubicBezTo>
                  <a:pt x="35512" y="267638"/>
                  <a:pt x="66142" y="298404"/>
                  <a:pt x="125767" y="316555"/>
                </a:cubicBezTo>
                <a:cubicBezTo>
                  <a:pt x="136219" y="319732"/>
                  <a:pt x="143309" y="329897"/>
                  <a:pt x="142763" y="340696"/>
                </a:cubicBezTo>
                <a:cubicBezTo>
                  <a:pt x="141127" y="370646"/>
                  <a:pt x="139764" y="401140"/>
                  <a:pt x="138401" y="430635"/>
                </a:cubicBezTo>
                <a:lnTo>
                  <a:pt x="137764" y="444975"/>
                </a:lnTo>
                <a:cubicBezTo>
                  <a:pt x="137310" y="456047"/>
                  <a:pt x="128766" y="464396"/>
                  <a:pt x="118041" y="464396"/>
                </a:cubicBezTo>
                <a:cubicBezTo>
                  <a:pt x="115133" y="464396"/>
                  <a:pt x="112315" y="463761"/>
                  <a:pt x="109588" y="462581"/>
                </a:cubicBezTo>
                <a:cubicBezTo>
                  <a:pt x="96773" y="457136"/>
                  <a:pt x="77231" y="447607"/>
                  <a:pt x="67687" y="442161"/>
                </a:cubicBezTo>
                <a:cubicBezTo>
                  <a:pt x="63961" y="440165"/>
                  <a:pt x="60325" y="439076"/>
                  <a:pt x="56871" y="439076"/>
                </a:cubicBezTo>
                <a:cubicBezTo>
                  <a:pt x="46237" y="439076"/>
                  <a:pt x="37966" y="448696"/>
                  <a:pt x="35603" y="457680"/>
                </a:cubicBezTo>
                <a:cubicBezTo>
                  <a:pt x="33876" y="464215"/>
                  <a:pt x="34149" y="473290"/>
                  <a:pt x="45237" y="479552"/>
                </a:cubicBezTo>
                <a:cubicBezTo>
                  <a:pt x="64961" y="490625"/>
                  <a:pt x="95773" y="504510"/>
                  <a:pt x="116950" y="511952"/>
                </a:cubicBezTo>
                <a:cubicBezTo>
                  <a:pt x="126948" y="515401"/>
                  <a:pt x="133765" y="525656"/>
                  <a:pt x="133129" y="536184"/>
                </a:cubicBezTo>
                <a:cubicBezTo>
                  <a:pt x="132584" y="545623"/>
                  <a:pt x="131947" y="555152"/>
                  <a:pt x="131311" y="564590"/>
                </a:cubicBezTo>
                <a:cubicBezTo>
                  <a:pt x="131129" y="566950"/>
                  <a:pt x="131493" y="568674"/>
                  <a:pt x="132493" y="569673"/>
                </a:cubicBezTo>
                <a:cubicBezTo>
                  <a:pt x="133765" y="571034"/>
                  <a:pt x="136128" y="571851"/>
                  <a:pt x="138855" y="571851"/>
                </a:cubicBezTo>
                <a:cubicBezTo>
                  <a:pt x="140582" y="571851"/>
                  <a:pt x="149308" y="571397"/>
                  <a:pt x="149944" y="562412"/>
                </a:cubicBezTo>
                <a:cubicBezTo>
                  <a:pt x="150307" y="557058"/>
                  <a:pt x="150671" y="551703"/>
                  <a:pt x="150944" y="546439"/>
                </a:cubicBezTo>
                <a:cubicBezTo>
                  <a:pt x="151671" y="534913"/>
                  <a:pt x="160942" y="526292"/>
                  <a:pt x="172394" y="526292"/>
                </a:cubicBezTo>
                <a:cubicBezTo>
                  <a:pt x="173576" y="526292"/>
                  <a:pt x="174757" y="526382"/>
                  <a:pt x="175939" y="526564"/>
                </a:cubicBezTo>
                <a:cubicBezTo>
                  <a:pt x="188118" y="528561"/>
                  <a:pt x="200661" y="529922"/>
                  <a:pt x="213022" y="530557"/>
                </a:cubicBezTo>
                <a:cubicBezTo>
                  <a:pt x="225020" y="531283"/>
                  <a:pt x="234382" y="541176"/>
                  <a:pt x="234200" y="553246"/>
                </a:cubicBezTo>
                <a:lnTo>
                  <a:pt x="234109" y="556967"/>
                </a:lnTo>
                <a:cubicBezTo>
                  <a:pt x="234109" y="561868"/>
                  <a:pt x="234018" y="566769"/>
                  <a:pt x="233927" y="568221"/>
                </a:cubicBezTo>
                <a:cubicBezTo>
                  <a:pt x="233745" y="571942"/>
                  <a:pt x="235018" y="573212"/>
                  <a:pt x="235472" y="573666"/>
                </a:cubicBezTo>
                <a:cubicBezTo>
                  <a:pt x="236836" y="575027"/>
                  <a:pt x="239381" y="575935"/>
                  <a:pt x="242198" y="575935"/>
                </a:cubicBezTo>
                <a:cubicBezTo>
                  <a:pt x="244471" y="575935"/>
                  <a:pt x="252196" y="575300"/>
                  <a:pt x="252560" y="566859"/>
                </a:cubicBezTo>
                <a:cubicBezTo>
                  <a:pt x="252560" y="565317"/>
                  <a:pt x="252651" y="560960"/>
                  <a:pt x="252742" y="556422"/>
                </a:cubicBezTo>
                <a:lnTo>
                  <a:pt x="252833" y="550977"/>
                </a:lnTo>
                <a:cubicBezTo>
                  <a:pt x="253014" y="539542"/>
                  <a:pt x="261104" y="529922"/>
                  <a:pt x="271738" y="528651"/>
                </a:cubicBezTo>
                <a:cubicBezTo>
                  <a:pt x="273283" y="528379"/>
                  <a:pt x="274828" y="528197"/>
                  <a:pt x="276282" y="528016"/>
                </a:cubicBezTo>
                <a:cubicBezTo>
                  <a:pt x="301550" y="524204"/>
                  <a:pt x="336634" y="513223"/>
                  <a:pt x="360266" y="482275"/>
                </a:cubicBezTo>
                <a:cubicBezTo>
                  <a:pt x="378080" y="458951"/>
                  <a:pt x="382898" y="426370"/>
                  <a:pt x="374717" y="385348"/>
                </a:cubicBezTo>
                <a:cubicBezTo>
                  <a:pt x="374263" y="383079"/>
                  <a:pt x="373899" y="380175"/>
                  <a:pt x="373445" y="377543"/>
                </a:cubicBezTo>
                <a:cubicBezTo>
                  <a:pt x="373263" y="376091"/>
                  <a:pt x="373081" y="374730"/>
                  <a:pt x="372900" y="373731"/>
                </a:cubicBezTo>
                <a:cubicBezTo>
                  <a:pt x="372718" y="373005"/>
                  <a:pt x="372536" y="372279"/>
                  <a:pt x="372263" y="371553"/>
                </a:cubicBezTo>
                <a:cubicBezTo>
                  <a:pt x="357085" y="331076"/>
                  <a:pt x="325091" y="303305"/>
                  <a:pt x="282372" y="293413"/>
                </a:cubicBezTo>
                <a:cubicBezTo>
                  <a:pt x="271556" y="290962"/>
                  <a:pt x="263739" y="280798"/>
                  <a:pt x="264194" y="269816"/>
                </a:cubicBezTo>
                <a:cubicBezTo>
                  <a:pt x="265648" y="230247"/>
                  <a:pt x="267012" y="190678"/>
                  <a:pt x="268193" y="151108"/>
                </a:cubicBezTo>
                <a:cubicBezTo>
                  <a:pt x="268648" y="138493"/>
                  <a:pt x="279464" y="128873"/>
                  <a:pt x="292279" y="130234"/>
                </a:cubicBezTo>
                <a:cubicBezTo>
                  <a:pt x="297733" y="130870"/>
                  <a:pt x="307004" y="133048"/>
                  <a:pt x="319456" y="136043"/>
                </a:cubicBezTo>
                <a:cubicBezTo>
                  <a:pt x="324546" y="137313"/>
                  <a:pt x="331453" y="138947"/>
                  <a:pt x="333180" y="139219"/>
                </a:cubicBezTo>
                <a:cubicBezTo>
                  <a:pt x="335089" y="139491"/>
                  <a:pt x="337088" y="139673"/>
                  <a:pt x="339088" y="139673"/>
                </a:cubicBezTo>
                <a:cubicBezTo>
                  <a:pt x="351540" y="139673"/>
                  <a:pt x="359266" y="134500"/>
                  <a:pt x="361993" y="124426"/>
                </a:cubicBezTo>
                <a:cubicBezTo>
                  <a:pt x="363538" y="118708"/>
                  <a:pt x="361993" y="110631"/>
                  <a:pt x="358175" y="104823"/>
                </a:cubicBezTo>
                <a:cubicBezTo>
                  <a:pt x="356357" y="102100"/>
                  <a:pt x="353267" y="98651"/>
                  <a:pt x="348813" y="98107"/>
                </a:cubicBezTo>
                <a:cubicBezTo>
                  <a:pt x="342178" y="97199"/>
                  <a:pt x="331726" y="94930"/>
                  <a:pt x="320728" y="92661"/>
                </a:cubicBezTo>
                <a:cubicBezTo>
                  <a:pt x="309639" y="90302"/>
                  <a:pt x="297096" y="87579"/>
                  <a:pt x="290825" y="86853"/>
                </a:cubicBezTo>
                <a:cubicBezTo>
                  <a:pt x="279191" y="85583"/>
                  <a:pt x="270374" y="75418"/>
                  <a:pt x="270647" y="63710"/>
                </a:cubicBezTo>
                <a:cubicBezTo>
                  <a:pt x="270920" y="55633"/>
                  <a:pt x="271102" y="47556"/>
                  <a:pt x="271283" y="39479"/>
                </a:cubicBezTo>
                <a:cubicBezTo>
                  <a:pt x="271374" y="35758"/>
                  <a:pt x="270011" y="34306"/>
                  <a:pt x="269556" y="33852"/>
                </a:cubicBezTo>
                <a:cubicBezTo>
                  <a:pt x="268102" y="32400"/>
                  <a:pt x="265466" y="31492"/>
                  <a:pt x="262649" y="31492"/>
                </a:cubicBezTo>
                <a:close/>
                <a:moveTo>
                  <a:pt x="262558" y="0"/>
                </a:moveTo>
                <a:cubicBezTo>
                  <a:pt x="273919" y="0"/>
                  <a:pt x="284735" y="4356"/>
                  <a:pt x="292097" y="11889"/>
                </a:cubicBezTo>
                <a:cubicBezTo>
                  <a:pt x="299369" y="19331"/>
                  <a:pt x="303004" y="29133"/>
                  <a:pt x="302823" y="40296"/>
                </a:cubicBezTo>
                <a:cubicBezTo>
                  <a:pt x="302641" y="45741"/>
                  <a:pt x="302550" y="51277"/>
                  <a:pt x="302368" y="56813"/>
                </a:cubicBezTo>
                <a:cubicBezTo>
                  <a:pt x="309458" y="58084"/>
                  <a:pt x="318274" y="59899"/>
                  <a:pt x="327363" y="61895"/>
                </a:cubicBezTo>
                <a:cubicBezTo>
                  <a:pt x="337270" y="63983"/>
                  <a:pt x="347541" y="66161"/>
                  <a:pt x="353085" y="66887"/>
                </a:cubicBezTo>
                <a:cubicBezTo>
                  <a:pt x="365719" y="68611"/>
                  <a:pt x="376808" y="75962"/>
                  <a:pt x="384443" y="87488"/>
                </a:cubicBezTo>
                <a:cubicBezTo>
                  <a:pt x="393350" y="100920"/>
                  <a:pt x="396349" y="118345"/>
                  <a:pt x="392350" y="132775"/>
                </a:cubicBezTo>
                <a:cubicBezTo>
                  <a:pt x="385806" y="156826"/>
                  <a:pt x="365810" y="171074"/>
                  <a:pt x="339088" y="171074"/>
                </a:cubicBezTo>
                <a:cubicBezTo>
                  <a:pt x="335725" y="171074"/>
                  <a:pt x="332271" y="170893"/>
                  <a:pt x="328908" y="170439"/>
                </a:cubicBezTo>
                <a:cubicBezTo>
                  <a:pt x="325909" y="169985"/>
                  <a:pt x="320819" y="168805"/>
                  <a:pt x="312093" y="166627"/>
                </a:cubicBezTo>
                <a:cubicBezTo>
                  <a:pt x="308276" y="165720"/>
                  <a:pt x="303641" y="164631"/>
                  <a:pt x="299369" y="163632"/>
                </a:cubicBezTo>
                <a:cubicBezTo>
                  <a:pt x="298278" y="197212"/>
                  <a:pt x="297096" y="230791"/>
                  <a:pt x="295915" y="264371"/>
                </a:cubicBezTo>
                <a:cubicBezTo>
                  <a:pt x="346087" y="277894"/>
                  <a:pt x="383534" y="311927"/>
                  <a:pt x="401803" y="360572"/>
                </a:cubicBezTo>
                <a:cubicBezTo>
                  <a:pt x="402803" y="363022"/>
                  <a:pt x="403439" y="365654"/>
                  <a:pt x="403893" y="368286"/>
                </a:cubicBezTo>
                <a:cubicBezTo>
                  <a:pt x="404166" y="369466"/>
                  <a:pt x="404439" y="371190"/>
                  <a:pt x="404711" y="373005"/>
                </a:cubicBezTo>
                <a:cubicBezTo>
                  <a:pt x="404984" y="375093"/>
                  <a:pt x="405257" y="377452"/>
                  <a:pt x="405620" y="379177"/>
                </a:cubicBezTo>
                <a:cubicBezTo>
                  <a:pt x="415709" y="429455"/>
                  <a:pt x="408802" y="470568"/>
                  <a:pt x="385261" y="501334"/>
                </a:cubicBezTo>
                <a:cubicBezTo>
                  <a:pt x="362084" y="531737"/>
                  <a:pt x="327181" y="551431"/>
                  <a:pt x="284190" y="558601"/>
                </a:cubicBezTo>
                <a:cubicBezTo>
                  <a:pt x="284190" y="562866"/>
                  <a:pt x="284099" y="566769"/>
                  <a:pt x="284008" y="568221"/>
                </a:cubicBezTo>
                <a:cubicBezTo>
                  <a:pt x="282917" y="593905"/>
                  <a:pt x="262103" y="607427"/>
                  <a:pt x="242198" y="607427"/>
                </a:cubicBezTo>
                <a:cubicBezTo>
                  <a:pt x="230746" y="607427"/>
                  <a:pt x="220021" y="602980"/>
                  <a:pt x="212659" y="595357"/>
                </a:cubicBezTo>
                <a:cubicBezTo>
                  <a:pt x="205569" y="587915"/>
                  <a:pt x="202024" y="578022"/>
                  <a:pt x="202479" y="566859"/>
                </a:cubicBezTo>
                <a:cubicBezTo>
                  <a:pt x="202479" y="566043"/>
                  <a:pt x="202570" y="563955"/>
                  <a:pt x="202570" y="561414"/>
                </a:cubicBezTo>
                <a:cubicBezTo>
                  <a:pt x="195571" y="560869"/>
                  <a:pt x="188663" y="560143"/>
                  <a:pt x="181756" y="559236"/>
                </a:cubicBezTo>
                <a:cubicBezTo>
                  <a:pt x="181574" y="560960"/>
                  <a:pt x="181483" y="562775"/>
                  <a:pt x="181392" y="564590"/>
                </a:cubicBezTo>
                <a:cubicBezTo>
                  <a:pt x="179574" y="590002"/>
                  <a:pt x="158669" y="603252"/>
                  <a:pt x="138855" y="603252"/>
                </a:cubicBezTo>
                <a:cubicBezTo>
                  <a:pt x="127403" y="603252"/>
                  <a:pt x="116678" y="598805"/>
                  <a:pt x="109406" y="591091"/>
                </a:cubicBezTo>
                <a:cubicBezTo>
                  <a:pt x="102408" y="583558"/>
                  <a:pt x="99045" y="573666"/>
                  <a:pt x="99863" y="562412"/>
                </a:cubicBezTo>
                <a:cubicBezTo>
                  <a:pt x="100408" y="554880"/>
                  <a:pt x="100863" y="547256"/>
                  <a:pt x="101317" y="539723"/>
                </a:cubicBezTo>
                <a:cubicBezTo>
                  <a:pt x="78867" y="531465"/>
                  <a:pt x="49691" y="518124"/>
                  <a:pt x="29786" y="506961"/>
                </a:cubicBezTo>
                <a:cubicBezTo>
                  <a:pt x="8427" y="494981"/>
                  <a:pt x="-1026" y="473018"/>
                  <a:pt x="5154" y="449694"/>
                </a:cubicBezTo>
                <a:cubicBezTo>
                  <a:pt x="11517" y="425281"/>
                  <a:pt x="33331" y="407583"/>
                  <a:pt x="56871" y="407583"/>
                </a:cubicBezTo>
                <a:cubicBezTo>
                  <a:pt x="65870" y="407583"/>
                  <a:pt x="74686" y="410034"/>
                  <a:pt x="83139" y="414753"/>
                </a:cubicBezTo>
                <a:cubicBezTo>
                  <a:pt x="88592" y="417839"/>
                  <a:pt x="97954" y="422558"/>
                  <a:pt x="107043" y="426914"/>
                </a:cubicBezTo>
                <a:cubicBezTo>
                  <a:pt x="108225" y="399960"/>
                  <a:pt x="109497" y="372279"/>
                  <a:pt x="110952" y="344871"/>
                </a:cubicBezTo>
                <a:cubicBezTo>
                  <a:pt x="62325" y="328898"/>
                  <a:pt x="5972" y="295319"/>
                  <a:pt x="701" y="224711"/>
                </a:cubicBezTo>
                <a:cubicBezTo>
                  <a:pt x="610" y="223803"/>
                  <a:pt x="610" y="222986"/>
                  <a:pt x="610" y="222170"/>
                </a:cubicBezTo>
                <a:cubicBezTo>
                  <a:pt x="610" y="221716"/>
                  <a:pt x="519" y="220899"/>
                  <a:pt x="428" y="219901"/>
                </a:cubicBezTo>
                <a:cubicBezTo>
                  <a:pt x="337" y="218358"/>
                  <a:pt x="246" y="216361"/>
                  <a:pt x="155" y="214365"/>
                </a:cubicBezTo>
                <a:cubicBezTo>
                  <a:pt x="-3026" y="147478"/>
                  <a:pt x="43147" y="87761"/>
                  <a:pt x="115587" y="64073"/>
                </a:cubicBezTo>
                <a:cubicBezTo>
                  <a:pt x="115405" y="59626"/>
                  <a:pt x="115133" y="55270"/>
                  <a:pt x="114951" y="52366"/>
                </a:cubicBezTo>
                <a:cubicBezTo>
                  <a:pt x="113678" y="38117"/>
                  <a:pt x="119132" y="28860"/>
                  <a:pt x="124040" y="23506"/>
                </a:cubicBezTo>
                <a:cubicBezTo>
                  <a:pt x="131129" y="15701"/>
                  <a:pt x="141855" y="11254"/>
                  <a:pt x="153398" y="11254"/>
                </a:cubicBezTo>
                <a:cubicBezTo>
                  <a:pt x="173030" y="11254"/>
                  <a:pt x="194117" y="24413"/>
                  <a:pt x="196389" y="49553"/>
                </a:cubicBezTo>
                <a:cubicBezTo>
                  <a:pt x="196389" y="50006"/>
                  <a:pt x="196389" y="50460"/>
                  <a:pt x="196480" y="51005"/>
                </a:cubicBezTo>
                <a:cubicBezTo>
                  <a:pt x="204206" y="50642"/>
                  <a:pt x="212568" y="50460"/>
                  <a:pt x="220930" y="50551"/>
                </a:cubicBezTo>
                <a:lnTo>
                  <a:pt x="221202" y="39479"/>
                </a:lnTo>
                <a:cubicBezTo>
                  <a:pt x="221748" y="16971"/>
                  <a:pt x="239562" y="0"/>
                  <a:pt x="262558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6276241" y="1255961"/>
            <a:ext cx="5473719" cy="3225597"/>
            <a:chOff x="0" y="228847"/>
            <a:chExt cx="2715568" cy="1146942"/>
          </a:xfrm>
        </p:grpSpPr>
        <p:grpSp>
          <p:nvGrpSpPr>
            <p:cNvPr id="4" name="组合 55"/>
            <p:cNvGrpSpPr/>
            <p:nvPr/>
          </p:nvGrpSpPr>
          <p:grpSpPr bwMode="auto">
            <a:xfrm>
              <a:off x="75277" y="462712"/>
              <a:ext cx="2640291" cy="89605"/>
              <a:chOff x="0" y="0"/>
              <a:chExt cx="2640291" cy="89605"/>
            </a:xfrm>
          </p:grpSpPr>
          <p:cxnSp>
            <p:nvCxnSpPr>
              <p:cNvPr id="7" name="直接连接符 58"/>
              <p:cNvCxnSpPr>
                <a:cxnSpLocks noChangeShapeType="1"/>
              </p:cNvCxnSpPr>
              <p:nvPr/>
            </p:nvCxnSpPr>
            <p:spPr bwMode="auto">
              <a:xfrm>
                <a:off x="8642" y="42795"/>
                <a:ext cx="2631649" cy="0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</a:ln>
            </p:spPr>
          </p:cxnSp>
          <p:sp>
            <p:nvSpPr>
              <p:cNvPr id="8" name="椭圆 5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25020" cy="896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文本框 56"/>
            <p:cNvSpPr txBox="1">
              <a:spLocks noChangeArrowheads="1"/>
            </p:cNvSpPr>
            <p:nvPr/>
          </p:nvSpPr>
          <p:spPr bwMode="auto">
            <a:xfrm>
              <a:off x="0" y="578216"/>
              <a:ext cx="2659626" cy="79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）现有资源量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①钼矿量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567.2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万吨，钼金属储量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14300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吨。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②金金属储量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吨。</a:t>
              </a:r>
            </a:p>
          </p:txBody>
        </p:sp>
        <p:sp>
          <p:nvSpPr>
            <p:cNvPr id="6" name="文本框 57"/>
            <p:cNvSpPr txBox="1">
              <a:spLocks noChangeArrowheads="1"/>
            </p:cNvSpPr>
            <p:nvPr/>
          </p:nvSpPr>
          <p:spPr bwMode="auto">
            <a:xfrm>
              <a:off x="60171" y="228847"/>
              <a:ext cx="930797" cy="18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8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矿产价值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组合 38"/>
          <p:cNvGrpSpPr/>
          <p:nvPr/>
        </p:nvGrpSpPr>
        <p:grpSpPr bwMode="auto">
          <a:xfrm>
            <a:off x="213843" y="2034024"/>
            <a:ext cx="6000750" cy="3632200"/>
            <a:chOff x="0" y="0"/>
            <a:chExt cx="6002001" cy="3632790"/>
          </a:xfrm>
        </p:grpSpPr>
        <p:pic>
          <p:nvPicPr>
            <p:cNvPr id="3584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02001" cy="363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直角三角形 40"/>
            <p:cNvSpPr>
              <a:spLocks noChangeArrowheads="1"/>
            </p:cNvSpPr>
            <p:nvPr/>
          </p:nvSpPr>
          <p:spPr bwMode="auto">
            <a:xfrm>
              <a:off x="762410" y="192272"/>
              <a:ext cx="4490720" cy="2849901"/>
            </a:xfrm>
            <a:prstGeom prst="rtTriangle">
              <a:avLst/>
            </a:prstGeom>
            <a:solidFill>
              <a:srgbClr val="C200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847" name="直角三角形 41"/>
            <p:cNvSpPr>
              <a:spLocks noChangeArrowheads="1"/>
            </p:cNvSpPr>
            <p:nvPr/>
          </p:nvSpPr>
          <p:spPr bwMode="auto">
            <a:xfrm flipH="1" flipV="1">
              <a:off x="752149" y="192272"/>
              <a:ext cx="4500979" cy="28499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money-symbol-hand-drawn-outline_35714"/>
          <p:cNvSpPr/>
          <p:nvPr/>
        </p:nvSpPr>
        <p:spPr>
          <a:xfrm>
            <a:off x="2368627" y="3002993"/>
            <a:ext cx="972049" cy="1295979"/>
          </a:xfrm>
          <a:custGeom>
            <a:avLst/>
            <a:gdLst>
              <a:gd name="connsiteX0" fmla="*/ 291491 w 410121"/>
              <a:gd name="connsiteY0" fmla="*/ 378722 h 607427"/>
              <a:gd name="connsiteX1" fmla="*/ 288674 w 410121"/>
              <a:gd name="connsiteY1" fmla="*/ 447159 h 607427"/>
              <a:gd name="connsiteX2" fmla="*/ 297579 w 410121"/>
              <a:gd name="connsiteY2" fmla="*/ 441077 h 607427"/>
              <a:gd name="connsiteX3" fmla="*/ 303850 w 410121"/>
              <a:gd name="connsiteY3" fmla="*/ 426101 h 607427"/>
              <a:gd name="connsiteX4" fmla="*/ 299397 w 410121"/>
              <a:gd name="connsiteY4" fmla="*/ 392427 h 607427"/>
              <a:gd name="connsiteX5" fmla="*/ 298670 w 410121"/>
              <a:gd name="connsiteY5" fmla="*/ 389251 h 607427"/>
              <a:gd name="connsiteX6" fmla="*/ 297307 w 410121"/>
              <a:gd name="connsiteY6" fmla="*/ 386074 h 607427"/>
              <a:gd name="connsiteX7" fmla="*/ 291491 w 410121"/>
              <a:gd name="connsiteY7" fmla="*/ 378722 h 607427"/>
              <a:gd name="connsiteX8" fmla="*/ 191771 w 410121"/>
              <a:gd name="connsiteY8" fmla="*/ 360477 h 607427"/>
              <a:gd name="connsiteX9" fmla="*/ 188682 w 410121"/>
              <a:gd name="connsiteY9" fmla="*/ 426815 h 607427"/>
              <a:gd name="connsiteX10" fmla="*/ 187501 w 410121"/>
              <a:gd name="connsiteY10" fmla="*/ 452406 h 607427"/>
              <a:gd name="connsiteX11" fmla="*/ 206669 w 410121"/>
              <a:gd name="connsiteY11" fmla="*/ 454947 h 607427"/>
              <a:gd name="connsiteX12" fmla="*/ 210575 w 410121"/>
              <a:gd name="connsiteY12" fmla="*/ 362020 h 607427"/>
              <a:gd name="connsiteX13" fmla="*/ 191771 w 410121"/>
              <a:gd name="connsiteY13" fmla="*/ 360477 h 607427"/>
              <a:gd name="connsiteX14" fmla="*/ 280858 w 410121"/>
              <a:gd name="connsiteY14" fmla="*/ 338785 h 607427"/>
              <a:gd name="connsiteX15" fmla="*/ 288674 w 410121"/>
              <a:gd name="connsiteY15" fmla="*/ 340328 h 607427"/>
              <a:gd name="connsiteX16" fmla="*/ 324569 w 410121"/>
              <a:gd name="connsiteY16" fmla="*/ 370281 h 607427"/>
              <a:gd name="connsiteX17" fmla="*/ 329658 w 410121"/>
              <a:gd name="connsiteY17" fmla="*/ 383169 h 607427"/>
              <a:gd name="connsiteX18" fmla="*/ 329931 w 410121"/>
              <a:gd name="connsiteY18" fmla="*/ 384622 h 607427"/>
              <a:gd name="connsiteX19" fmla="*/ 335020 w 410121"/>
              <a:gd name="connsiteY19" fmla="*/ 430821 h 607427"/>
              <a:gd name="connsiteX20" fmla="*/ 320571 w 410121"/>
              <a:gd name="connsiteY20" fmla="*/ 462498 h 607427"/>
              <a:gd name="connsiteX21" fmla="*/ 282131 w 410121"/>
              <a:gd name="connsiteY21" fmla="*/ 482739 h 607427"/>
              <a:gd name="connsiteX22" fmla="*/ 276769 w 410121"/>
              <a:gd name="connsiteY22" fmla="*/ 483374 h 607427"/>
              <a:gd name="connsiteX23" fmla="*/ 262138 w 410121"/>
              <a:gd name="connsiteY23" fmla="*/ 477202 h 607427"/>
              <a:gd name="connsiteX24" fmla="*/ 256504 w 410121"/>
              <a:gd name="connsiteY24" fmla="*/ 461863 h 607427"/>
              <a:gd name="connsiteX25" fmla="*/ 260775 w 410121"/>
              <a:gd name="connsiteY25" fmla="*/ 358481 h 607427"/>
              <a:gd name="connsiteX26" fmla="*/ 280858 w 410121"/>
              <a:gd name="connsiteY26" fmla="*/ 338785 h 607427"/>
              <a:gd name="connsiteX27" fmla="*/ 185049 w 410121"/>
              <a:gd name="connsiteY27" fmla="*/ 328170 h 607427"/>
              <a:gd name="connsiteX28" fmla="*/ 221567 w 410121"/>
              <a:gd name="connsiteY28" fmla="*/ 331256 h 607427"/>
              <a:gd name="connsiteX29" fmla="*/ 242370 w 410121"/>
              <a:gd name="connsiteY29" fmla="*/ 354397 h 607427"/>
              <a:gd name="connsiteX30" fmla="*/ 237737 w 410121"/>
              <a:gd name="connsiteY30" fmla="*/ 466109 h 607427"/>
              <a:gd name="connsiteX31" fmla="*/ 215753 w 410121"/>
              <a:gd name="connsiteY31" fmla="*/ 487254 h 607427"/>
              <a:gd name="connsiteX32" fmla="*/ 214300 w 410121"/>
              <a:gd name="connsiteY32" fmla="*/ 487163 h 607427"/>
              <a:gd name="connsiteX33" fmla="*/ 174511 w 410121"/>
              <a:gd name="connsiteY33" fmla="*/ 481991 h 607427"/>
              <a:gd name="connsiteX34" fmla="*/ 155797 w 410121"/>
              <a:gd name="connsiteY34" fmla="*/ 458214 h 607427"/>
              <a:gd name="connsiteX35" fmla="*/ 157251 w 410121"/>
              <a:gd name="connsiteY35" fmla="*/ 425454 h 607427"/>
              <a:gd name="connsiteX36" fmla="*/ 160794 w 410121"/>
              <a:gd name="connsiteY36" fmla="*/ 348589 h 607427"/>
              <a:gd name="connsiteX37" fmla="*/ 185049 w 410121"/>
              <a:gd name="connsiteY37" fmla="*/ 328170 h 607427"/>
              <a:gd name="connsiteX38" fmla="*/ 118700 w 410121"/>
              <a:gd name="connsiteY38" fmla="*/ 183773 h 607427"/>
              <a:gd name="connsiteX39" fmla="*/ 107243 w 410121"/>
              <a:gd name="connsiteY39" fmla="*/ 219429 h 607427"/>
              <a:gd name="connsiteX40" fmla="*/ 107425 w 410121"/>
              <a:gd name="connsiteY40" fmla="*/ 222241 h 607427"/>
              <a:gd name="connsiteX41" fmla="*/ 107698 w 410121"/>
              <a:gd name="connsiteY41" fmla="*/ 224328 h 607427"/>
              <a:gd name="connsiteX42" fmla="*/ 117063 w 410121"/>
              <a:gd name="connsiteY42" fmla="*/ 233492 h 607427"/>
              <a:gd name="connsiteX43" fmla="*/ 118700 w 410121"/>
              <a:gd name="connsiteY43" fmla="*/ 183773 h 607427"/>
              <a:gd name="connsiteX44" fmla="*/ 218024 w 410121"/>
              <a:gd name="connsiteY44" fmla="*/ 156701 h 607427"/>
              <a:gd name="connsiteX45" fmla="*/ 200491 w 410121"/>
              <a:gd name="connsiteY45" fmla="*/ 156791 h 607427"/>
              <a:gd name="connsiteX46" fmla="*/ 197584 w 410121"/>
              <a:gd name="connsiteY46" fmla="*/ 256368 h 607427"/>
              <a:gd name="connsiteX47" fmla="*/ 214572 w 410121"/>
              <a:gd name="connsiteY47" fmla="*/ 257004 h 607427"/>
              <a:gd name="connsiteX48" fmla="*/ 218024 w 410121"/>
              <a:gd name="connsiteY48" fmla="*/ 156701 h 607427"/>
              <a:gd name="connsiteX49" fmla="*/ 121610 w 410121"/>
              <a:gd name="connsiteY49" fmla="*/ 143309 h 607427"/>
              <a:gd name="connsiteX50" fmla="*/ 144706 w 410121"/>
              <a:gd name="connsiteY50" fmla="*/ 146394 h 607427"/>
              <a:gd name="connsiteX51" fmla="*/ 150434 w 410121"/>
              <a:gd name="connsiteY51" fmla="*/ 160819 h 607427"/>
              <a:gd name="connsiteX52" fmla="*/ 147706 w 410121"/>
              <a:gd name="connsiteY52" fmla="*/ 253452 h 607427"/>
              <a:gd name="connsiteX53" fmla="*/ 128157 w 410121"/>
              <a:gd name="connsiteY53" fmla="*/ 272595 h 607427"/>
              <a:gd name="connsiteX54" fmla="*/ 118973 w 410121"/>
              <a:gd name="connsiteY54" fmla="*/ 270418 h 607427"/>
              <a:gd name="connsiteX55" fmla="*/ 78873 w 410121"/>
              <a:gd name="connsiteY55" fmla="*/ 237030 h 607427"/>
              <a:gd name="connsiteX56" fmla="*/ 75872 w 410121"/>
              <a:gd name="connsiteY56" fmla="*/ 223330 h 607427"/>
              <a:gd name="connsiteX57" fmla="*/ 75872 w 410121"/>
              <a:gd name="connsiteY57" fmla="*/ 222604 h 607427"/>
              <a:gd name="connsiteX58" fmla="*/ 121610 w 410121"/>
              <a:gd name="connsiteY58" fmla="*/ 143309 h 607427"/>
              <a:gd name="connsiteX59" fmla="*/ 210938 w 410121"/>
              <a:gd name="connsiteY59" fmla="*/ 125112 h 607427"/>
              <a:gd name="connsiteX60" fmla="*/ 228380 w 410121"/>
              <a:gd name="connsiteY60" fmla="*/ 125475 h 607427"/>
              <a:gd name="connsiteX61" fmla="*/ 249729 w 410121"/>
              <a:gd name="connsiteY61" fmla="*/ 148259 h 607427"/>
              <a:gd name="connsiteX62" fmla="*/ 245732 w 410121"/>
              <a:gd name="connsiteY62" fmla="*/ 267261 h 607427"/>
              <a:gd name="connsiteX63" fmla="*/ 223475 w 410121"/>
              <a:gd name="connsiteY63" fmla="*/ 288683 h 607427"/>
              <a:gd name="connsiteX64" fmla="*/ 186228 w 410121"/>
              <a:gd name="connsiteY64" fmla="*/ 287049 h 607427"/>
              <a:gd name="connsiteX65" fmla="*/ 165697 w 410121"/>
              <a:gd name="connsiteY65" fmla="*/ 263539 h 607427"/>
              <a:gd name="connsiteX66" fmla="*/ 168968 w 410121"/>
              <a:gd name="connsiteY66" fmla="*/ 148531 h 607427"/>
              <a:gd name="connsiteX67" fmla="*/ 189953 w 410121"/>
              <a:gd name="connsiteY67" fmla="*/ 125747 h 607427"/>
              <a:gd name="connsiteX68" fmla="*/ 210938 w 410121"/>
              <a:gd name="connsiteY68" fmla="*/ 125112 h 607427"/>
              <a:gd name="connsiteX69" fmla="*/ 262649 w 410121"/>
              <a:gd name="connsiteY69" fmla="*/ 31492 h 607427"/>
              <a:gd name="connsiteX70" fmla="*/ 252742 w 410121"/>
              <a:gd name="connsiteY70" fmla="*/ 40205 h 607427"/>
              <a:gd name="connsiteX71" fmla="*/ 252196 w 410121"/>
              <a:gd name="connsiteY71" fmla="*/ 60716 h 607427"/>
              <a:gd name="connsiteX72" fmla="*/ 230110 w 410121"/>
              <a:gd name="connsiteY72" fmla="*/ 82225 h 607427"/>
              <a:gd name="connsiteX73" fmla="*/ 216113 w 410121"/>
              <a:gd name="connsiteY73" fmla="*/ 82043 h 607427"/>
              <a:gd name="connsiteX74" fmla="*/ 188845 w 410121"/>
              <a:gd name="connsiteY74" fmla="*/ 82860 h 607427"/>
              <a:gd name="connsiteX75" fmla="*/ 187391 w 410121"/>
              <a:gd name="connsiteY75" fmla="*/ 82951 h 607427"/>
              <a:gd name="connsiteX76" fmla="*/ 165395 w 410121"/>
              <a:gd name="connsiteY76" fmla="*/ 61805 h 607427"/>
              <a:gd name="connsiteX77" fmla="*/ 165304 w 410121"/>
              <a:gd name="connsiteY77" fmla="*/ 60080 h 607427"/>
              <a:gd name="connsiteX78" fmla="*/ 164941 w 410121"/>
              <a:gd name="connsiteY78" fmla="*/ 52366 h 607427"/>
              <a:gd name="connsiteX79" fmla="*/ 153398 w 410121"/>
              <a:gd name="connsiteY79" fmla="*/ 42746 h 607427"/>
              <a:gd name="connsiteX80" fmla="*/ 147308 w 410121"/>
              <a:gd name="connsiteY80" fmla="*/ 44743 h 607427"/>
              <a:gd name="connsiteX81" fmla="*/ 146308 w 410121"/>
              <a:gd name="connsiteY81" fmla="*/ 49553 h 607427"/>
              <a:gd name="connsiteX82" fmla="*/ 147126 w 410121"/>
              <a:gd name="connsiteY82" fmla="*/ 64437 h 607427"/>
              <a:gd name="connsiteX83" fmla="*/ 147308 w 410121"/>
              <a:gd name="connsiteY83" fmla="*/ 68521 h 607427"/>
              <a:gd name="connsiteX84" fmla="*/ 130221 w 410121"/>
              <a:gd name="connsiteY84" fmla="*/ 92389 h 607427"/>
              <a:gd name="connsiteX85" fmla="*/ 31604 w 410121"/>
              <a:gd name="connsiteY85" fmla="*/ 212913 h 607427"/>
              <a:gd name="connsiteX86" fmla="*/ 31876 w 410121"/>
              <a:gd name="connsiteY86" fmla="*/ 217904 h 607427"/>
              <a:gd name="connsiteX87" fmla="*/ 32058 w 410121"/>
              <a:gd name="connsiteY87" fmla="*/ 221534 h 607427"/>
              <a:gd name="connsiteX88" fmla="*/ 32149 w 410121"/>
              <a:gd name="connsiteY88" fmla="*/ 222442 h 607427"/>
              <a:gd name="connsiteX89" fmla="*/ 125767 w 410121"/>
              <a:gd name="connsiteY89" fmla="*/ 316555 h 607427"/>
              <a:gd name="connsiteX90" fmla="*/ 142763 w 410121"/>
              <a:gd name="connsiteY90" fmla="*/ 340696 h 607427"/>
              <a:gd name="connsiteX91" fmla="*/ 138401 w 410121"/>
              <a:gd name="connsiteY91" fmla="*/ 430635 h 607427"/>
              <a:gd name="connsiteX92" fmla="*/ 137764 w 410121"/>
              <a:gd name="connsiteY92" fmla="*/ 444975 h 607427"/>
              <a:gd name="connsiteX93" fmla="*/ 118041 w 410121"/>
              <a:gd name="connsiteY93" fmla="*/ 464396 h 607427"/>
              <a:gd name="connsiteX94" fmla="*/ 109588 w 410121"/>
              <a:gd name="connsiteY94" fmla="*/ 462581 h 607427"/>
              <a:gd name="connsiteX95" fmla="*/ 67687 w 410121"/>
              <a:gd name="connsiteY95" fmla="*/ 442161 h 607427"/>
              <a:gd name="connsiteX96" fmla="*/ 56871 w 410121"/>
              <a:gd name="connsiteY96" fmla="*/ 439076 h 607427"/>
              <a:gd name="connsiteX97" fmla="*/ 35603 w 410121"/>
              <a:gd name="connsiteY97" fmla="*/ 457680 h 607427"/>
              <a:gd name="connsiteX98" fmla="*/ 45237 w 410121"/>
              <a:gd name="connsiteY98" fmla="*/ 479552 h 607427"/>
              <a:gd name="connsiteX99" fmla="*/ 116950 w 410121"/>
              <a:gd name="connsiteY99" fmla="*/ 511952 h 607427"/>
              <a:gd name="connsiteX100" fmla="*/ 133129 w 410121"/>
              <a:gd name="connsiteY100" fmla="*/ 536184 h 607427"/>
              <a:gd name="connsiteX101" fmla="*/ 131311 w 410121"/>
              <a:gd name="connsiteY101" fmla="*/ 564590 h 607427"/>
              <a:gd name="connsiteX102" fmla="*/ 132493 w 410121"/>
              <a:gd name="connsiteY102" fmla="*/ 569673 h 607427"/>
              <a:gd name="connsiteX103" fmla="*/ 138855 w 410121"/>
              <a:gd name="connsiteY103" fmla="*/ 571851 h 607427"/>
              <a:gd name="connsiteX104" fmla="*/ 149944 w 410121"/>
              <a:gd name="connsiteY104" fmla="*/ 562412 h 607427"/>
              <a:gd name="connsiteX105" fmla="*/ 150944 w 410121"/>
              <a:gd name="connsiteY105" fmla="*/ 546439 h 607427"/>
              <a:gd name="connsiteX106" fmla="*/ 172394 w 410121"/>
              <a:gd name="connsiteY106" fmla="*/ 526292 h 607427"/>
              <a:gd name="connsiteX107" fmla="*/ 175939 w 410121"/>
              <a:gd name="connsiteY107" fmla="*/ 526564 h 607427"/>
              <a:gd name="connsiteX108" fmla="*/ 213022 w 410121"/>
              <a:gd name="connsiteY108" fmla="*/ 530557 h 607427"/>
              <a:gd name="connsiteX109" fmla="*/ 234200 w 410121"/>
              <a:gd name="connsiteY109" fmla="*/ 553246 h 607427"/>
              <a:gd name="connsiteX110" fmla="*/ 234109 w 410121"/>
              <a:gd name="connsiteY110" fmla="*/ 556967 h 607427"/>
              <a:gd name="connsiteX111" fmla="*/ 233927 w 410121"/>
              <a:gd name="connsiteY111" fmla="*/ 568221 h 607427"/>
              <a:gd name="connsiteX112" fmla="*/ 235472 w 410121"/>
              <a:gd name="connsiteY112" fmla="*/ 573666 h 607427"/>
              <a:gd name="connsiteX113" fmla="*/ 242198 w 410121"/>
              <a:gd name="connsiteY113" fmla="*/ 575935 h 607427"/>
              <a:gd name="connsiteX114" fmla="*/ 252560 w 410121"/>
              <a:gd name="connsiteY114" fmla="*/ 566859 h 607427"/>
              <a:gd name="connsiteX115" fmla="*/ 252742 w 410121"/>
              <a:gd name="connsiteY115" fmla="*/ 556422 h 607427"/>
              <a:gd name="connsiteX116" fmla="*/ 252833 w 410121"/>
              <a:gd name="connsiteY116" fmla="*/ 550977 h 607427"/>
              <a:gd name="connsiteX117" fmla="*/ 271738 w 410121"/>
              <a:gd name="connsiteY117" fmla="*/ 528651 h 607427"/>
              <a:gd name="connsiteX118" fmla="*/ 276282 w 410121"/>
              <a:gd name="connsiteY118" fmla="*/ 528016 h 607427"/>
              <a:gd name="connsiteX119" fmla="*/ 360266 w 410121"/>
              <a:gd name="connsiteY119" fmla="*/ 482275 h 607427"/>
              <a:gd name="connsiteX120" fmla="*/ 374717 w 410121"/>
              <a:gd name="connsiteY120" fmla="*/ 385348 h 607427"/>
              <a:gd name="connsiteX121" fmla="*/ 373445 w 410121"/>
              <a:gd name="connsiteY121" fmla="*/ 377543 h 607427"/>
              <a:gd name="connsiteX122" fmla="*/ 372900 w 410121"/>
              <a:gd name="connsiteY122" fmla="*/ 373731 h 607427"/>
              <a:gd name="connsiteX123" fmla="*/ 372263 w 410121"/>
              <a:gd name="connsiteY123" fmla="*/ 371553 h 607427"/>
              <a:gd name="connsiteX124" fmla="*/ 282372 w 410121"/>
              <a:gd name="connsiteY124" fmla="*/ 293413 h 607427"/>
              <a:gd name="connsiteX125" fmla="*/ 264194 w 410121"/>
              <a:gd name="connsiteY125" fmla="*/ 269816 h 607427"/>
              <a:gd name="connsiteX126" fmla="*/ 268193 w 410121"/>
              <a:gd name="connsiteY126" fmla="*/ 151108 h 607427"/>
              <a:gd name="connsiteX127" fmla="*/ 292279 w 410121"/>
              <a:gd name="connsiteY127" fmla="*/ 130234 h 607427"/>
              <a:gd name="connsiteX128" fmla="*/ 319456 w 410121"/>
              <a:gd name="connsiteY128" fmla="*/ 136043 h 607427"/>
              <a:gd name="connsiteX129" fmla="*/ 333180 w 410121"/>
              <a:gd name="connsiteY129" fmla="*/ 139219 h 607427"/>
              <a:gd name="connsiteX130" fmla="*/ 339088 w 410121"/>
              <a:gd name="connsiteY130" fmla="*/ 139673 h 607427"/>
              <a:gd name="connsiteX131" fmla="*/ 361993 w 410121"/>
              <a:gd name="connsiteY131" fmla="*/ 124426 h 607427"/>
              <a:gd name="connsiteX132" fmla="*/ 358175 w 410121"/>
              <a:gd name="connsiteY132" fmla="*/ 104823 h 607427"/>
              <a:gd name="connsiteX133" fmla="*/ 348813 w 410121"/>
              <a:gd name="connsiteY133" fmla="*/ 98107 h 607427"/>
              <a:gd name="connsiteX134" fmla="*/ 320728 w 410121"/>
              <a:gd name="connsiteY134" fmla="*/ 92661 h 607427"/>
              <a:gd name="connsiteX135" fmla="*/ 290825 w 410121"/>
              <a:gd name="connsiteY135" fmla="*/ 86853 h 607427"/>
              <a:gd name="connsiteX136" fmla="*/ 270647 w 410121"/>
              <a:gd name="connsiteY136" fmla="*/ 63710 h 607427"/>
              <a:gd name="connsiteX137" fmla="*/ 271283 w 410121"/>
              <a:gd name="connsiteY137" fmla="*/ 39479 h 607427"/>
              <a:gd name="connsiteX138" fmla="*/ 269556 w 410121"/>
              <a:gd name="connsiteY138" fmla="*/ 33852 h 607427"/>
              <a:gd name="connsiteX139" fmla="*/ 262649 w 410121"/>
              <a:gd name="connsiteY139" fmla="*/ 31492 h 607427"/>
              <a:gd name="connsiteX140" fmla="*/ 262558 w 410121"/>
              <a:gd name="connsiteY140" fmla="*/ 0 h 607427"/>
              <a:gd name="connsiteX141" fmla="*/ 292097 w 410121"/>
              <a:gd name="connsiteY141" fmla="*/ 11889 h 607427"/>
              <a:gd name="connsiteX142" fmla="*/ 302823 w 410121"/>
              <a:gd name="connsiteY142" fmla="*/ 40296 h 607427"/>
              <a:gd name="connsiteX143" fmla="*/ 302368 w 410121"/>
              <a:gd name="connsiteY143" fmla="*/ 56813 h 607427"/>
              <a:gd name="connsiteX144" fmla="*/ 327363 w 410121"/>
              <a:gd name="connsiteY144" fmla="*/ 61895 h 607427"/>
              <a:gd name="connsiteX145" fmla="*/ 353085 w 410121"/>
              <a:gd name="connsiteY145" fmla="*/ 66887 h 607427"/>
              <a:gd name="connsiteX146" fmla="*/ 384443 w 410121"/>
              <a:gd name="connsiteY146" fmla="*/ 87488 h 607427"/>
              <a:gd name="connsiteX147" fmla="*/ 392350 w 410121"/>
              <a:gd name="connsiteY147" fmla="*/ 132775 h 607427"/>
              <a:gd name="connsiteX148" fmla="*/ 339088 w 410121"/>
              <a:gd name="connsiteY148" fmla="*/ 171074 h 607427"/>
              <a:gd name="connsiteX149" fmla="*/ 328908 w 410121"/>
              <a:gd name="connsiteY149" fmla="*/ 170439 h 607427"/>
              <a:gd name="connsiteX150" fmla="*/ 312093 w 410121"/>
              <a:gd name="connsiteY150" fmla="*/ 166627 h 607427"/>
              <a:gd name="connsiteX151" fmla="*/ 299369 w 410121"/>
              <a:gd name="connsiteY151" fmla="*/ 163632 h 607427"/>
              <a:gd name="connsiteX152" fmla="*/ 295915 w 410121"/>
              <a:gd name="connsiteY152" fmla="*/ 264371 h 607427"/>
              <a:gd name="connsiteX153" fmla="*/ 401803 w 410121"/>
              <a:gd name="connsiteY153" fmla="*/ 360572 h 607427"/>
              <a:gd name="connsiteX154" fmla="*/ 403893 w 410121"/>
              <a:gd name="connsiteY154" fmla="*/ 368286 h 607427"/>
              <a:gd name="connsiteX155" fmla="*/ 404711 w 410121"/>
              <a:gd name="connsiteY155" fmla="*/ 373005 h 607427"/>
              <a:gd name="connsiteX156" fmla="*/ 405620 w 410121"/>
              <a:gd name="connsiteY156" fmla="*/ 379177 h 607427"/>
              <a:gd name="connsiteX157" fmla="*/ 385261 w 410121"/>
              <a:gd name="connsiteY157" fmla="*/ 501334 h 607427"/>
              <a:gd name="connsiteX158" fmla="*/ 284190 w 410121"/>
              <a:gd name="connsiteY158" fmla="*/ 558601 h 607427"/>
              <a:gd name="connsiteX159" fmla="*/ 284008 w 410121"/>
              <a:gd name="connsiteY159" fmla="*/ 568221 h 607427"/>
              <a:gd name="connsiteX160" fmla="*/ 242198 w 410121"/>
              <a:gd name="connsiteY160" fmla="*/ 607427 h 607427"/>
              <a:gd name="connsiteX161" fmla="*/ 212659 w 410121"/>
              <a:gd name="connsiteY161" fmla="*/ 595357 h 607427"/>
              <a:gd name="connsiteX162" fmla="*/ 202479 w 410121"/>
              <a:gd name="connsiteY162" fmla="*/ 566859 h 607427"/>
              <a:gd name="connsiteX163" fmla="*/ 202570 w 410121"/>
              <a:gd name="connsiteY163" fmla="*/ 561414 h 607427"/>
              <a:gd name="connsiteX164" fmla="*/ 181756 w 410121"/>
              <a:gd name="connsiteY164" fmla="*/ 559236 h 607427"/>
              <a:gd name="connsiteX165" fmla="*/ 181392 w 410121"/>
              <a:gd name="connsiteY165" fmla="*/ 564590 h 607427"/>
              <a:gd name="connsiteX166" fmla="*/ 138855 w 410121"/>
              <a:gd name="connsiteY166" fmla="*/ 603252 h 607427"/>
              <a:gd name="connsiteX167" fmla="*/ 109406 w 410121"/>
              <a:gd name="connsiteY167" fmla="*/ 591091 h 607427"/>
              <a:gd name="connsiteX168" fmla="*/ 99863 w 410121"/>
              <a:gd name="connsiteY168" fmla="*/ 562412 h 607427"/>
              <a:gd name="connsiteX169" fmla="*/ 101317 w 410121"/>
              <a:gd name="connsiteY169" fmla="*/ 539723 h 607427"/>
              <a:gd name="connsiteX170" fmla="*/ 29786 w 410121"/>
              <a:gd name="connsiteY170" fmla="*/ 506961 h 607427"/>
              <a:gd name="connsiteX171" fmla="*/ 5154 w 410121"/>
              <a:gd name="connsiteY171" fmla="*/ 449694 h 607427"/>
              <a:gd name="connsiteX172" fmla="*/ 56871 w 410121"/>
              <a:gd name="connsiteY172" fmla="*/ 407583 h 607427"/>
              <a:gd name="connsiteX173" fmla="*/ 83139 w 410121"/>
              <a:gd name="connsiteY173" fmla="*/ 414753 h 607427"/>
              <a:gd name="connsiteX174" fmla="*/ 107043 w 410121"/>
              <a:gd name="connsiteY174" fmla="*/ 426914 h 607427"/>
              <a:gd name="connsiteX175" fmla="*/ 110952 w 410121"/>
              <a:gd name="connsiteY175" fmla="*/ 344871 h 607427"/>
              <a:gd name="connsiteX176" fmla="*/ 701 w 410121"/>
              <a:gd name="connsiteY176" fmla="*/ 224711 h 607427"/>
              <a:gd name="connsiteX177" fmla="*/ 610 w 410121"/>
              <a:gd name="connsiteY177" fmla="*/ 222170 h 607427"/>
              <a:gd name="connsiteX178" fmla="*/ 428 w 410121"/>
              <a:gd name="connsiteY178" fmla="*/ 219901 h 607427"/>
              <a:gd name="connsiteX179" fmla="*/ 155 w 410121"/>
              <a:gd name="connsiteY179" fmla="*/ 214365 h 607427"/>
              <a:gd name="connsiteX180" fmla="*/ 115587 w 410121"/>
              <a:gd name="connsiteY180" fmla="*/ 64073 h 607427"/>
              <a:gd name="connsiteX181" fmla="*/ 114951 w 410121"/>
              <a:gd name="connsiteY181" fmla="*/ 52366 h 607427"/>
              <a:gd name="connsiteX182" fmla="*/ 124040 w 410121"/>
              <a:gd name="connsiteY182" fmla="*/ 23506 h 607427"/>
              <a:gd name="connsiteX183" fmla="*/ 153398 w 410121"/>
              <a:gd name="connsiteY183" fmla="*/ 11254 h 607427"/>
              <a:gd name="connsiteX184" fmla="*/ 196389 w 410121"/>
              <a:gd name="connsiteY184" fmla="*/ 49553 h 607427"/>
              <a:gd name="connsiteX185" fmla="*/ 196480 w 410121"/>
              <a:gd name="connsiteY185" fmla="*/ 51005 h 607427"/>
              <a:gd name="connsiteX186" fmla="*/ 220930 w 410121"/>
              <a:gd name="connsiteY186" fmla="*/ 50551 h 607427"/>
              <a:gd name="connsiteX187" fmla="*/ 221202 w 410121"/>
              <a:gd name="connsiteY187" fmla="*/ 39479 h 607427"/>
              <a:gd name="connsiteX188" fmla="*/ 262558 w 410121"/>
              <a:gd name="connsiteY188" fmla="*/ 0 h 60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10121" h="607427">
                <a:moveTo>
                  <a:pt x="291491" y="378722"/>
                </a:moveTo>
                <a:cubicBezTo>
                  <a:pt x="290582" y="401504"/>
                  <a:pt x="289582" y="424377"/>
                  <a:pt x="288674" y="447159"/>
                </a:cubicBezTo>
                <a:cubicBezTo>
                  <a:pt x="292490" y="445343"/>
                  <a:pt x="295489" y="443256"/>
                  <a:pt x="297579" y="441077"/>
                </a:cubicBezTo>
                <a:cubicBezTo>
                  <a:pt x="299942" y="438536"/>
                  <a:pt x="302396" y="435904"/>
                  <a:pt x="303850" y="426101"/>
                </a:cubicBezTo>
                <a:cubicBezTo>
                  <a:pt x="304577" y="421472"/>
                  <a:pt x="302577" y="404771"/>
                  <a:pt x="299397" y="392427"/>
                </a:cubicBezTo>
                <a:cubicBezTo>
                  <a:pt x="299124" y="391338"/>
                  <a:pt x="298942" y="390249"/>
                  <a:pt x="298670" y="389251"/>
                </a:cubicBezTo>
                <a:cubicBezTo>
                  <a:pt x="298670" y="389069"/>
                  <a:pt x="297943" y="387254"/>
                  <a:pt x="297307" y="386074"/>
                </a:cubicBezTo>
                <a:cubicBezTo>
                  <a:pt x="295762" y="383351"/>
                  <a:pt x="293763" y="380900"/>
                  <a:pt x="291491" y="378722"/>
                </a:cubicBezTo>
                <a:close/>
                <a:moveTo>
                  <a:pt x="191771" y="360477"/>
                </a:moveTo>
                <a:cubicBezTo>
                  <a:pt x="190681" y="382620"/>
                  <a:pt x="189681" y="404672"/>
                  <a:pt x="188682" y="426815"/>
                </a:cubicBezTo>
                <a:lnTo>
                  <a:pt x="187501" y="452406"/>
                </a:lnTo>
                <a:cubicBezTo>
                  <a:pt x="193951" y="453495"/>
                  <a:pt x="200310" y="454312"/>
                  <a:pt x="206669" y="454947"/>
                </a:cubicBezTo>
                <a:cubicBezTo>
                  <a:pt x="208032" y="424002"/>
                  <a:pt x="209303" y="393056"/>
                  <a:pt x="210575" y="362020"/>
                </a:cubicBezTo>
                <a:cubicBezTo>
                  <a:pt x="203762" y="361566"/>
                  <a:pt x="197585" y="361021"/>
                  <a:pt x="191771" y="360477"/>
                </a:cubicBezTo>
                <a:close/>
                <a:moveTo>
                  <a:pt x="280858" y="338785"/>
                </a:moveTo>
                <a:cubicBezTo>
                  <a:pt x="283494" y="338785"/>
                  <a:pt x="286129" y="339239"/>
                  <a:pt x="288674" y="340328"/>
                </a:cubicBezTo>
                <a:cubicBezTo>
                  <a:pt x="304667" y="346772"/>
                  <a:pt x="316663" y="356847"/>
                  <a:pt x="324569" y="370281"/>
                </a:cubicBezTo>
                <a:cubicBezTo>
                  <a:pt x="327204" y="374819"/>
                  <a:pt x="329022" y="380174"/>
                  <a:pt x="329658" y="383169"/>
                </a:cubicBezTo>
                <a:cubicBezTo>
                  <a:pt x="329749" y="383714"/>
                  <a:pt x="329840" y="384168"/>
                  <a:pt x="329931" y="384622"/>
                </a:cubicBezTo>
                <a:cubicBezTo>
                  <a:pt x="333111" y="396875"/>
                  <a:pt x="336746" y="419294"/>
                  <a:pt x="335020" y="430821"/>
                </a:cubicBezTo>
                <a:cubicBezTo>
                  <a:pt x="332384" y="447885"/>
                  <a:pt x="326477" y="456144"/>
                  <a:pt x="320571" y="462498"/>
                </a:cubicBezTo>
                <a:cubicBezTo>
                  <a:pt x="312028" y="471665"/>
                  <a:pt x="299033" y="478382"/>
                  <a:pt x="282131" y="482739"/>
                </a:cubicBezTo>
                <a:cubicBezTo>
                  <a:pt x="280313" y="483193"/>
                  <a:pt x="278586" y="483374"/>
                  <a:pt x="276769" y="483374"/>
                </a:cubicBezTo>
                <a:cubicBezTo>
                  <a:pt x="271226" y="483374"/>
                  <a:pt x="266046" y="481196"/>
                  <a:pt x="262138" y="477202"/>
                </a:cubicBezTo>
                <a:cubicBezTo>
                  <a:pt x="258230" y="473118"/>
                  <a:pt x="256231" y="467672"/>
                  <a:pt x="256504" y="461863"/>
                </a:cubicBezTo>
                <a:cubicBezTo>
                  <a:pt x="257958" y="427372"/>
                  <a:pt x="259412" y="392972"/>
                  <a:pt x="260775" y="358481"/>
                </a:cubicBezTo>
                <a:cubicBezTo>
                  <a:pt x="261229" y="347226"/>
                  <a:pt x="269862" y="338785"/>
                  <a:pt x="280858" y="338785"/>
                </a:cubicBezTo>
                <a:close/>
                <a:moveTo>
                  <a:pt x="185049" y="328170"/>
                </a:moveTo>
                <a:cubicBezTo>
                  <a:pt x="195677" y="329350"/>
                  <a:pt x="207214" y="330348"/>
                  <a:pt x="221567" y="331256"/>
                </a:cubicBezTo>
                <a:cubicBezTo>
                  <a:pt x="233467" y="332072"/>
                  <a:pt x="242824" y="342418"/>
                  <a:pt x="242370" y="354397"/>
                </a:cubicBezTo>
                <a:cubicBezTo>
                  <a:pt x="240917" y="391604"/>
                  <a:pt x="239372" y="428902"/>
                  <a:pt x="237737" y="466109"/>
                </a:cubicBezTo>
                <a:cubicBezTo>
                  <a:pt x="237283" y="477998"/>
                  <a:pt x="227563" y="487254"/>
                  <a:pt x="215753" y="487254"/>
                </a:cubicBezTo>
                <a:cubicBezTo>
                  <a:pt x="215481" y="487254"/>
                  <a:pt x="214663" y="487163"/>
                  <a:pt x="214300" y="487163"/>
                </a:cubicBezTo>
                <a:cubicBezTo>
                  <a:pt x="201218" y="486347"/>
                  <a:pt x="187774" y="484532"/>
                  <a:pt x="174511" y="481991"/>
                </a:cubicBezTo>
                <a:cubicBezTo>
                  <a:pt x="163337" y="479903"/>
                  <a:pt x="155252" y="469649"/>
                  <a:pt x="155797" y="458214"/>
                </a:cubicBezTo>
                <a:lnTo>
                  <a:pt x="157251" y="425454"/>
                </a:lnTo>
                <a:cubicBezTo>
                  <a:pt x="158341" y="399862"/>
                  <a:pt x="159522" y="374180"/>
                  <a:pt x="160794" y="348589"/>
                </a:cubicBezTo>
                <a:cubicBezTo>
                  <a:pt x="161520" y="336247"/>
                  <a:pt x="172331" y="326718"/>
                  <a:pt x="185049" y="328170"/>
                </a:cubicBezTo>
                <a:close/>
                <a:moveTo>
                  <a:pt x="118700" y="183773"/>
                </a:moveTo>
                <a:cubicBezTo>
                  <a:pt x="109243" y="193390"/>
                  <a:pt x="105697" y="204913"/>
                  <a:pt x="107243" y="219429"/>
                </a:cubicBezTo>
                <a:cubicBezTo>
                  <a:pt x="107334" y="220518"/>
                  <a:pt x="107334" y="221425"/>
                  <a:pt x="107425" y="222241"/>
                </a:cubicBezTo>
                <a:cubicBezTo>
                  <a:pt x="107425" y="223058"/>
                  <a:pt x="107607" y="223965"/>
                  <a:pt x="107698" y="224328"/>
                </a:cubicBezTo>
                <a:cubicBezTo>
                  <a:pt x="108880" y="227050"/>
                  <a:pt x="112062" y="230044"/>
                  <a:pt x="117063" y="233492"/>
                </a:cubicBezTo>
                <a:cubicBezTo>
                  <a:pt x="117882" y="215528"/>
                  <a:pt x="118427" y="199197"/>
                  <a:pt x="118700" y="183773"/>
                </a:cubicBezTo>
                <a:close/>
                <a:moveTo>
                  <a:pt x="218024" y="156701"/>
                </a:moveTo>
                <a:cubicBezTo>
                  <a:pt x="211937" y="156519"/>
                  <a:pt x="205851" y="156610"/>
                  <a:pt x="200491" y="156791"/>
                </a:cubicBezTo>
                <a:cubicBezTo>
                  <a:pt x="200491" y="186474"/>
                  <a:pt x="199582" y="218516"/>
                  <a:pt x="197584" y="256368"/>
                </a:cubicBezTo>
                <a:cubicBezTo>
                  <a:pt x="203307" y="256641"/>
                  <a:pt x="209030" y="256822"/>
                  <a:pt x="214572" y="257004"/>
                </a:cubicBezTo>
                <a:cubicBezTo>
                  <a:pt x="215844" y="223509"/>
                  <a:pt x="216934" y="190105"/>
                  <a:pt x="218024" y="156701"/>
                </a:cubicBezTo>
                <a:close/>
                <a:moveTo>
                  <a:pt x="121610" y="143309"/>
                </a:moveTo>
                <a:cubicBezTo>
                  <a:pt x="129430" y="139226"/>
                  <a:pt x="138886" y="140496"/>
                  <a:pt x="144706" y="146394"/>
                </a:cubicBezTo>
                <a:cubicBezTo>
                  <a:pt x="148434" y="150113"/>
                  <a:pt x="150525" y="155194"/>
                  <a:pt x="150434" y="160819"/>
                </a:cubicBezTo>
                <a:cubicBezTo>
                  <a:pt x="150343" y="188400"/>
                  <a:pt x="149525" y="217796"/>
                  <a:pt x="147706" y="253452"/>
                </a:cubicBezTo>
                <a:cubicBezTo>
                  <a:pt x="147161" y="264339"/>
                  <a:pt x="138795" y="272595"/>
                  <a:pt x="128157" y="272595"/>
                </a:cubicBezTo>
                <a:cubicBezTo>
                  <a:pt x="125065" y="272595"/>
                  <a:pt x="121973" y="271869"/>
                  <a:pt x="118973" y="270418"/>
                </a:cubicBezTo>
                <a:cubicBezTo>
                  <a:pt x="103060" y="262706"/>
                  <a:pt x="85874" y="252726"/>
                  <a:pt x="78873" y="237030"/>
                </a:cubicBezTo>
                <a:cubicBezTo>
                  <a:pt x="76509" y="231677"/>
                  <a:pt x="75963" y="226143"/>
                  <a:pt x="75872" y="223330"/>
                </a:cubicBezTo>
                <a:lnTo>
                  <a:pt x="75872" y="222604"/>
                </a:lnTo>
                <a:cubicBezTo>
                  <a:pt x="73326" y="198925"/>
                  <a:pt x="79237" y="165809"/>
                  <a:pt x="121610" y="143309"/>
                </a:cubicBezTo>
                <a:close/>
                <a:moveTo>
                  <a:pt x="210938" y="125112"/>
                </a:moveTo>
                <a:cubicBezTo>
                  <a:pt x="216752" y="125112"/>
                  <a:pt x="222566" y="125294"/>
                  <a:pt x="228380" y="125475"/>
                </a:cubicBezTo>
                <a:cubicBezTo>
                  <a:pt x="240554" y="125838"/>
                  <a:pt x="250092" y="136095"/>
                  <a:pt x="249729" y="148259"/>
                </a:cubicBezTo>
                <a:cubicBezTo>
                  <a:pt x="248548" y="187926"/>
                  <a:pt x="247185" y="227594"/>
                  <a:pt x="245732" y="267261"/>
                </a:cubicBezTo>
                <a:cubicBezTo>
                  <a:pt x="245277" y="279243"/>
                  <a:pt x="235466" y="288683"/>
                  <a:pt x="223475" y="288683"/>
                </a:cubicBezTo>
                <a:cubicBezTo>
                  <a:pt x="211392" y="288411"/>
                  <a:pt x="198856" y="288138"/>
                  <a:pt x="186228" y="287049"/>
                </a:cubicBezTo>
                <a:cubicBezTo>
                  <a:pt x="174237" y="286141"/>
                  <a:pt x="165061" y="275612"/>
                  <a:pt x="165697" y="263539"/>
                </a:cubicBezTo>
                <a:cubicBezTo>
                  <a:pt x="168059" y="218789"/>
                  <a:pt x="169149" y="182208"/>
                  <a:pt x="168968" y="148531"/>
                </a:cubicBezTo>
                <a:cubicBezTo>
                  <a:pt x="168877" y="136549"/>
                  <a:pt x="178052" y="126564"/>
                  <a:pt x="189953" y="125747"/>
                </a:cubicBezTo>
                <a:cubicBezTo>
                  <a:pt x="196403" y="125384"/>
                  <a:pt x="203307" y="125112"/>
                  <a:pt x="210938" y="125112"/>
                </a:cubicBezTo>
                <a:close/>
                <a:moveTo>
                  <a:pt x="262649" y="31492"/>
                </a:moveTo>
                <a:cubicBezTo>
                  <a:pt x="259740" y="31492"/>
                  <a:pt x="252923" y="32309"/>
                  <a:pt x="252742" y="40205"/>
                </a:cubicBezTo>
                <a:lnTo>
                  <a:pt x="252196" y="60716"/>
                </a:lnTo>
                <a:cubicBezTo>
                  <a:pt x="251924" y="72786"/>
                  <a:pt x="242198" y="82225"/>
                  <a:pt x="230110" y="82225"/>
                </a:cubicBezTo>
                <a:cubicBezTo>
                  <a:pt x="225020" y="82043"/>
                  <a:pt x="220566" y="82043"/>
                  <a:pt x="216113" y="82043"/>
                </a:cubicBezTo>
                <a:cubicBezTo>
                  <a:pt x="206660" y="82043"/>
                  <a:pt x="197571" y="82315"/>
                  <a:pt x="188845" y="82860"/>
                </a:cubicBezTo>
                <a:cubicBezTo>
                  <a:pt x="188482" y="82951"/>
                  <a:pt x="187755" y="82951"/>
                  <a:pt x="187391" y="82951"/>
                </a:cubicBezTo>
                <a:cubicBezTo>
                  <a:pt x="175484" y="82951"/>
                  <a:pt x="165759" y="73694"/>
                  <a:pt x="165395" y="61805"/>
                </a:cubicBezTo>
                <a:lnTo>
                  <a:pt x="165304" y="60080"/>
                </a:lnTo>
                <a:cubicBezTo>
                  <a:pt x="165214" y="57085"/>
                  <a:pt x="165123" y="54000"/>
                  <a:pt x="164941" y="52366"/>
                </a:cubicBezTo>
                <a:cubicBezTo>
                  <a:pt x="164123" y="43018"/>
                  <a:pt x="154488" y="42746"/>
                  <a:pt x="153398" y="42746"/>
                </a:cubicBezTo>
                <a:cubicBezTo>
                  <a:pt x="150762" y="42746"/>
                  <a:pt x="148399" y="43472"/>
                  <a:pt x="147308" y="44743"/>
                </a:cubicBezTo>
                <a:cubicBezTo>
                  <a:pt x="146399" y="45650"/>
                  <a:pt x="146126" y="47284"/>
                  <a:pt x="146308" y="49553"/>
                </a:cubicBezTo>
                <a:cubicBezTo>
                  <a:pt x="146581" y="53183"/>
                  <a:pt x="146854" y="58991"/>
                  <a:pt x="147126" y="64437"/>
                </a:cubicBezTo>
                <a:lnTo>
                  <a:pt x="147308" y="68521"/>
                </a:lnTo>
                <a:cubicBezTo>
                  <a:pt x="147853" y="79320"/>
                  <a:pt x="140673" y="89304"/>
                  <a:pt x="130221" y="92389"/>
                </a:cubicBezTo>
                <a:cubicBezTo>
                  <a:pt x="78958" y="107545"/>
                  <a:pt x="28604" y="150654"/>
                  <a:pt x="31604" y="212913"/>
                </a:cubicBezTo>
                <a:cubicBezTo>
                  <a:pt x="31695" y="214637"/>
                  <a:pt x="31786" y="216452"/>
                  <a:pt x="31876" y="217904"/>
                </a:cubicBezTo>
                <a:cubicBezTo>
                  <a:pt x="31967" y="219629"/>
                  <a:pt x="32058" y="220899"/>
                  <a:pt x="32058" y="221534"/>
                </a:cubicBezTo>
                <a:lnTo>
                  <a:pt x="32149" y="222442"/>
                </a:lnTo>
                <a:cubicBezTo>
                  <a:pt x="35512" y="267638"/>
                  <a:pt x="66142" y="298404"/>
                  <a:pt x="125767" y="316555"/>
                </a:cubicBezTo>
                <a:cubicBezTo>
                  <a:pt x="136219" y="319732"/>
                  <a:pt x="143309" y="329897"/>
                  <a:pt x="142763" y="340696"/>
                </a:cubicBezTo>
                <a:cubicBezTo>
                  <a:pt x="141127" y="370646"/>
                  <a:pt x="139764" y="401140"/>
                  <a:pt x="138401" y="430635"/>
                </a:cubicBezTo>
                <a:lnTo>
                  <a:pt x="137764" y="444975"/>
                </a:lnTo>
                <a:cubicBezTo>
                  <a:pt x="137310" y="456047"/>
                  <a:pt x="128766" y="464396"/>
                  <a:pt x="118041" y="464396"/>
                </a:cubicBezTo>
                <a:cubicBezTo>
                  <a:pt x="115133" y="464396"/>
                  <a:pt x="112315" y="463761"/>
                  <a:pt x="109588" y="462581"/>
                </a:cubicBezTo>
                <a:cubicBezTo>
                  <a:pt x="96773" y="457136"/>
                  <a:pt x="77231" y="447607"/>
                  <a:pt x="67687" y="442161"/>
                </a:cubicBezTo>
                <a:cubicBezTo>
                  <a:pt x="63961" y="440165"/>
                  <a:pt x="60325" y="439076"/>
                  <a:pt x="56871" y="439076"/>
                </a:cubicBezTo>
                <a:cubicBezTo>
                  <a:pt x="46237" y="439076"/>
                  <a:pt x="37966" y="448696"/>
                  <a:pt x="35603" y="457680"/>
                </a:cubicBezTo>
                <a:cubicBezTo>
                  <a:pt x="33876" y="464215"/>
                  <a:pt x="34149" y="473290"/>
                  <a:pt x="45237" y="479552"/>
                </a:cubicBezTo>
                <a:cubicBezTo>
                  <a:pt x="64961" y="490625"/>
                  <a:pt x="95773" y="504510"/>
                  <a:pt x="116950" y="511952"/>
                </a:cubicBezTo>
                <a:cubicBezTo>
                  <a:pt x="126948" y="515401"/>
                  <a:pt x="133765" y="525656"/>
                  <a:pt x="133129" y="536184"/>
                </a:cubicBezTo>
                <a:cubicBezTo>
                  <a:pt x="132584" y="545623"/>
                  <a:pt x="131947" y="555152"/>
                  <a:pt x="131311" y="564590"/>
                </a:cubicBezTo>
                <a:cubicBezTo>
                  <a:pt x="131129" y="566950"/>
                  <a:pt x="131493" y="568674"/>
                  <a:pt x="132493" y="569673"/>
                </a:cubicBezTo>
                <a:cubicBezTo>
                  <a:pt x="133765" y="571034"/>
                  <a:pt x="136128" y="571851"/>
                  <a:pt x="138855" y="571851"/>
                </a:cubicBezTo>
                <a:cubicBezTo>
                  <a:pt x="140582" y="571851"/>
                  <a:pt x="149308" y="571397"/>
                  <a:pt x="149944" y="562412"/>
                </a:cubicBezTo>
                <a:cubicBezTo>
                  <a:pt x="150307" y="557058"/>
                  <a:pt x="150671" y="551703"/>
                  <a:pt x="150944" y="546439"/>
                </a:cubicBezTo>
                <a:cubicBezTo>
                  <a:pt x="151671" y="534913"/>
                  <a:pt x="160942" y="526292"/>
                  <a:pt x="172394" y="526292"/>
                </a:cubicBezTo>
                <a:cubicBezTo>
                  <a:pt x="173576" y="526292"/>
                  <a:pt x="174757" y="526382"/>
                  <a:pt x="175939" y="526564"/>
                </a:cubicBezTo>
                <a:cubicBezTo>
                  <a:pt x="188118" y="528561"/>
                  <a:pt x="200661" y="529922"/>
                  <a:pt x="213022" y="530557"/>
                </a:cubicBezTo>
                <a:cubicBezTo>
                  <a:pt x="225020" y="531283"/>
                  <a:pt x="234382" y="541176"/>
                  <a:pt x="234200" y="553246"/>
                </a:cubicBezTo>
                <a:lnTo>
                  <a:pt x="234109" y="556967"/>
                </a:lnTo>
                <a:cubicBezTo>
                  <a:pt x="234109" y="561868"/>
                  <a:pt x="234018" y="566769"/>
                  <a:pt x="233927" y="568221"/>
                </a:cubicBezTo>
                <a:cubicBezTo>
                  <a:pt x="233745" y="571942"/>
                  <a:pt x="235018" y="573212"/>
                  <a:pt x="235472" y="573666"/>
                </a:cubicBezTo>
                <a:cubicBezTo>
                  <a:pt x="236836" y="575027"/>
                  <a:pt x="239381" y="575935"/>
                  <a:pt x="242198" y="575935"/>
                </a:cubicBezTo>
                <a:cubicBezTo>
                  <a:pt x="244471" y="575935"/>
                  <a:pt x="252196" y="575300"/>
                  <a:pt x="252560" y="566859"/>
                </a:cubicBezTo>
                <a:cubicBezTo>
                  <a:pt x="252560" y="565317"/>
                  <a:pt x="252651" y="560960"/>
                  <a:pt x="252742" y="556422"/>
                </a:cubicBezTo>
                <a:lnTo>
                  <a:pt x="252833" y="550977"/>
                </a:lnTo>
                <a:cubicBezTo>
                  <a:pt x="253014" y="539542"/>
                  <a:pt x="261104" y="529922"/>
                  <a:pt x="271738" y="528651"/>
                </a:cubicBezTo>
                <a:cubicBezTo>
                  <a:pt x="273283" y="528379"/>
                  <a:pt x="274828" y="528197"/>
                  <a:pt x="276282" y="528016"/>
                </a:cubicBezTo>
                <a:cubicBezTo>
                  <a:pt x="301550" y="524204"/>
                  <a:pt x="336634" y="513223"/>
                  <a:pt x="360266" y="482275"/>
                </a:cubicBezTo>
                <a:cubicBezTo>
                  <a:pt x="378080" y="458951"/>
                  <a:pt x="382898" y="426370"/>
                  <a:pt x="374717" y="385348"/>
                </a:cubicBezTo>
                <a:cubicBezTo>
                  <a:pt x="374263" y="383079"/>
                  <a:pt x="373899" y="380175"/>
                  <a:pt x="373445" y="377543"/>
                </a:cubicBezTo>
                <a:cubicBezTo>
                  <a:pt x="373263" y="376091"/>
                  <a:pt x="373081" y="374730"/>
                  <a:pt x="372900" y="373731"/>
                </a:cubicBezTo>
                <a:cubicBezTo>
                  <a:pt x="372718" y="373005"/>
                  <a:pt x="372536" y="372279"/>
                  <a:pt x="372263" y="371553"/>
                </a:cubicBezTo>
                <a:cubicBezTo>
                  <a:pt x="357085" y="331076"/>
                  <a:pt x="325091" y="303305"/>
                  <a:pt x="282372" y="293413"/>
                </a:cubicBezTo>
                <a:cubicBezTo>
                  <a:pt x="271556" y="290962"/>
                  <a:pt x="263739" y="280798"/>
                  <a:pt x="264194" y="269816"/>
                </a:cubicBezTo>
                <a:cubicBezTo>
                  <a:pt x="265648" y="230247"/>
                  <a:pt x="267012" y="190678"/>
                  <a:pt x="268193" y="151108"/>
                </a:cubicBezTo>
                <a:cubicBezTo>
                  <a:pt x="268648" y="138493"/>
                  <a:pt x="279464" y="128873"/>
                  <a:pt x="292279" y="130234"/>
                </a:cubicBezTo>
                <a:cubicBezTo>
                  <a:pt x="297733" y="130870"/>
                  <a:pt x="307004" y="133048"/>
                  <a:pt x="319456" y="136043"/>
                </a:cubicBezTo>
                <a:cubicBezTo>
                  <a:pt x="324546" y="137313"/>
                  <a:pt x="331453" y="138947"/>
                  <a:pt x="333180" y="139219"/>
                </a:cubicBezTo>
                <a:cubicBezTo>
                  <a:pt x="335089" y="139491"/>
                  <a:pt x="337088" y="139673"/>
                  <a:pt x="339088" y="139673"/>
                </a:cubicBezTo>
                <a:cubicBezTo>
                  <a:pt x="351540" y="139673"/>
                  <a:pt x="359266" y="134500"/>
                  <a:pt x="361993" y="124426"/>
                </a:cubicBezTo>
                <a:cubicBezTo>
                  <a:pt x="363538" y="118708"/>
                  <a:pt x="361993" y="110631"/>
                  <a:pt x="358175" y="104823"/>
                </a:cubicBezTo>
                <a:cubicBezTo>
                  <a:pt x="356357" y="102100"/>
                  <a:pt x="353267" y="98651"/>
                  <a:pt x="348813" y="98107"/>
                </a:cubicBezTo>
                <a:cubicBezTo>
                  <a:pt x="342178" y="97199"/>
                  <a:pt x="331726" y="94930"/>
                  <a:pt x="320728" y="92661"/>
                </a:cubicBezTo>
                <a:cubicBezTo>
                  <a:pt x="309639" y="90302"/>
                  <a:pt x="297096" y="87579"/>
                  <a:pt x="290825" y="86853"/>
                </a:cubicBezTo>
                <a:cubicBezTo>
                  <a:pt x="279191" y="85583"/>
                  <a:pt x="270374" y="75418"/>
                  <a:pt x="270647" y="63710"/>
                </a:cubicBezTo>
                <a:cubicBezTo>
                  <a:pt x="270920" y="55633"/>
                  <a:pt x="271102" y="47556"/>
                  <a:pt x="271283" y="39479"/>
                </a:cubicBezTo>
                <a:cubicBezTo>
                  <a:pt x="271374" y="35758"/>
                  <a:pt x="270011" y="34306"/>
                  <a:pt x="269556" y="33852"/>
                </a:cubicBezTo>
                <a:cubicBezTo>
                  <a:pt x="268102" y="32400"/>
                  <a:pt x="265466" y="31492"/>
                  <a:pt x="262649" y="31492"/>
                </a:cubicBezTo>
                <a:close/>
                <a:moveTo>
                  <a:pt x="262558" y="0"/>
                </a:moveTo>
                <a:cubicBezTo>
                  <a:pt x="273919" y="0"/>
                  <a:pt x="284735" y="4356"/>
                  <a:pt x="292097" y="11889"/>
                </a:cubicBezTo>
                <a:cubicBezTo>
                  <a:pt x="299369" y="19331"/>
                  <a:pt x="303004" y="29133"/>
                  <a:pt x="302823" y="40296"/>
                </a:cubicBezTo>
                <a:cubicBezTo>
                  <a:pt x="302641" y="45741"/>
                  <a:pt x="302550" y="51277"/>
                  <a:pt x="302368" y="56813"/>
                </a:cubicBezTo>
                <a:cubicBezTo>
                  <a:pt x="309458" y="58084"/>
                  <a:pt x="318274" y="59899"/>
                  <a:pt x="327363" y="61895"/>
                </a:cubicBezTo>
                <a:cubicBezTo>
                  <a:pt x="337270" y="63983"/>
                  <a:pt x="347541" y="66161"/>
                  <a:pt x="353085" y="66887"/>
                </a:cubicBezTo>
                <a:cubicBezTo>
                  <a:pt x="365719" y="68611"/>
                  <a:pt x="376808" y="75962"/>
                  <a:pt x="384443" y="87488"/>
                </a:cubicBezTo>
                <a:cubicBezTo>
                  <a:pt x="393350" y="100920"/>
                  <a:pt x="396349" y="118345"/>
                  <a:pt x="392350" y="132775"/>
                </a:cubicBezTo>
                <a:cubicBezTo>
                  <a:pt x="385806" y="156826"/>
                  <a:pt x="365810" y="171074"/>
                  <a:pt x="339088" y="171074"/>
                </a:cubicBezTo>
                <a:cubicBezTo>
                  <a:pt x="335725" y="171074"/>
                  <a:pt x="332271" y="170893"/>
                  <a:pt x="328908" y="170439"/>
                </a:cubicBezTo>
                <a:cubicBezTo>
                  <a:pt x="325909" y="169985"/>
                  <a:pt x="320819" y="168805"/>
                  <a:pt x="312093" y="166627"/>
                </a:cubicBezTo>
                <a:cubicBezTo>
                  <a:pt x="308276" y="165720"/>
                  <a:pt x="303641" y="164631"/>
                  <a:pt x="299369" y="163632"/>
                </a:cubicBezTo>
                <a:cubicBezTo>
                  <a:pt x="298278" y="197212"/>
                  <a:pt x="297096" y="230791"/>
                  <a:pt x="295915" y="264371"/>
                </a:cubicBezTo>
                <a:cubicBezTo>
                  <a:pt x="346087" y="277894"/>
                  <a:pt x="383534" y="311927"/>
                  <a:pt x="401803" y="360572"/>
                </a:cubicBezTo>
                <a:cubicBezTo>
                  <a:pt x="402803" y="363022"/>
                  <a:pt x="403439" y="365654"/>
                  <a:pt x="403893" y="368286"/>
                </a:cubicBezTo>
                <a:cubicBezTo>
                  <a:pt x="404166" y="369466"/>
                  <a:pt x="404439" y="371190"/>
                  <a:pt x="404711" y="373005"/>
                </a:cubicBezTo>
                <a:cubicBezTo>
                  <a:pt x="404984" y="375093"/>
                  <a:pt x="405257" y="377452"/>
                  <a:pt x="405620" y="379177"/>
                </a:cubicBezTo>
                <a:cubicBezTo>
                  <a:pt x="415709" y="429455"/>
                  <a:pt x="408802" y="470568"/>
                  <a:pt x="385261" y="501334"/>
                </a:cubicBezTo>
                <a:cubicBezTo>
                  <a:pt x="362084" y="531737"/>
                  <a:pt x="327181" y="551431"/>
                  <a:pt x="284190" y="558601"/>
                </a:cubicBezTo>
                <a:cubicBezTo>
                  <a:pt x="284190" y="562866"/>
                  <a:pt x="284099" y="566769"/>
                  <a:pt x="284008" y="568221"/>
                </a:cubicBezTo>
                <a:cubicBezTo>
                  <a:pt x="282917" y="593905"/>
                  <a:pt x="262103" y="607427"/>
                  <a:pt x="242198" y="607427"/>
                </a:cubicBezTo>
                <a:cubicBezTo>
                  <a:pt x="230746" y="607427"/>
                  <a:pt x="220021" y="602980"/>
                  <a:pt x="212659" y="595357"/>
                </a:cubicBezTo>
                <a:cubicBezTo>
                  <a:pt x="205569" y="587915"/>
                  <a:pt x="202024" y="578022"/>
                  <a:pt x="202479" y="566859"/>
                </a:cubicBezTo>
                <a:cubicBezTo>
                  <a:pt x="202479" y="566043"/>
                  <a:pt x="202570" y="563955"/>
                  <a:pt x="202570" y="561414"/>
                </a:cubicBezTo>
                <a:cubicBezTo>
                  <a:pt x="195571" y="560869"/>
                  <a:pt x="188663" y="560143"/>
                  <a:pt x="181756" y="559236"/>
                </a:cubicBezTo>
                <a:cubicBezTo>
                  <a:pt x="181574" y="560960"/>
                  <a:pt x="181483" y="562775"/>
                  <a:pt x="181392" y="564590"/>
                </a:cubicBezTo>
                <a:cubicBezTo>
                  <a:pt x="179574" y="590002"/>
                  <a:pt x="158669" y="603252"/>
                  <a:pt x="138855" y="603252"/>
                </a:cubicBezTo>
                <a:cubicBezTo>
                  <a:pt x="127403" y="603252"/>
                  <a:pt x="116678" y="598805"/>
                  <a:pt x="109406" y="591091"/>
                </a:cubicBezTo>
                <a:cubicBezTo>
                  <a:pt x="102408" y="583558"/>
                  <a:pt x="99045" y="573666"/>
                  <a:pt x="99863" y="562412"/>
                </a:cubicBezTo>
                <a:cubicBezTo>
                  <a:pt x="100408" y="554880"/>
                  <a:pt x="100863" y="547256"/>
                  <a:pt x="101317" y="539723"/>
                </a:cubicBezTo>
                <a:cubicBezTo>
                  <a:pt x="78867" y="531465"/>
                  <a:pt x="49691" y="518124"/>
                  <a:pt x="29786" y="506961"/>
                </a:cubicBezTo>
                <a:cubicBezTo>
                  <a:pt x="8427" y="494981"/>
                  <a:pt x="-1026" y="473018"/>
                  <a:pt x="5154" y="449694"/>
                </a:cubicBezTo>
                <a:cubicBezTo>
                  <a:pt x="11517" y="425281"/>
                  <a:pt x="33331" y="407583"/>
                  <a:pt x="56871" y="407583"/>
                </a:cubicBezTo>
                <a:cubicBezTo>
                  <a:pt x="65870" y="407583"/>
                  <a:pt x="74686" y="410034"/>
                  <a:pt x="83139" y="414753"/>
                </a:cubicBezTo>
                <a:cubicBezTo>
                  <a:pt x="88592" y="417839"/>
                  <a:pt x="97954" y="422558"/>
                  <a:pt x="107043" y="426914"/>
                </a:cubicBezTo>
                <a:cubicBezTo>
                  <a:pt x="108225" y="399960"/>
                  <a:pt x="109497" y="372279"/>
                  <a:pt x="110952" y="344871"/>
                </a:cubicBezTo>
                <a:cubicBezTo>
                  <a:pt x="62325" y="328898"/>
                  <a:pt x="5972" y="295319"/>
                  <a:pt x="701" y="224711"/>
                </a:cubicBezTo>
                <a:cubicBezTo>
                  <a:pt x="610" y="223803"/>
                  <a:pt x="610" y="222986"/>
                  <a:pt x="610" y="222170"/>
                </a:cubicBezTo>
                <a:cubicBezTo>
                  <a:pt x="610" y="221716"/>
                  <a:pt x="519" y="220899"/>
                  <a:pt x="428" y="219901"/>
                </a:cubicBezTo>
                <a:cubicBezTo>
                  <a:pt x="337" y="218358"/>
                  <a:pt x="246" y="216361"/>
                  <a:pt x="155" y="214365"/>
                </a:cubicBezTo>
                <a:cubicBezTo>
                  <a:pt x="-3026" y="147478"/>
                  <a:pt x="43147" y="87761"/>
                  <a:pt x="115587" y="64073"/>
                </a:cubicBezTo>
                <a:cubicBezTo>
                  <a:pt x="115405" y="59626"/>
                  <a:pt x="115133" y="55270"/>
                  <a:pt x="114951" y="52366"/>
                </a:cubicBezTo>
                <a:cubicBezTo>
                  <a:pt x="113678" y="38117"/>
                  <a:pt x="119132" y="28860"/>
                  <a:pt x="124040" y="23506"/>
                </a:cubicBezTo>
                <a:cubicBezTo>
                  <a:pt x="131129" y="15701"/>
                  <a:pt x="141855" y="11254"/>
                  <a:pt x="153398" y="11254"/>
                </a:cubicBezTo>
                <a:cubicBezTo>
                  <a:pt x="173030" y="11254"/>
                  <a:pt x="194117" y="24413"/>
                  <a:pt x="196389" y="49553"/>
                </a:cubicBezTo>
                <a:cubicBezTo>
                  <a:pt x="196389" y="50006"/>
                  <a:pt x="196389" y="50460"/>
                  <a:pt x="196480" y="51005"/>
                </a:cubicBezTo>
                <a:cubicBezTo>
                  <a:pt x="204206" y="50642"/>
                  <a:pt x="212568" y="50460"/>
                  <a:pt x="220930" y="50551"/>
                </a:cubicBezTo>
                <a:lnTo>
                  <a:pt x="221202" y="39479"/>
                </a:lnTo>
                <a:cubicBezTo>
                  <a:pt x="221748" y="16971"/>
                  <a:pt x="239562" y="0"/>
                  <a:pt x="262558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6276241" y="1255961"/>
            <a:ext cx="5473719" cy="5319438"/>
            <a:chOff x="0" y="228847"/>
            <a:chExt cx="2715568" cy="1891460"/>
          </a:xfrm>
        </p:grpSpPr>
        <p:grpSp>
          <p:nvGrpSpPr>
            <p:cNvPr id="4" name="组合 55"/>
            <p:cNvGrpSpPr/>
            <p:nvPr/>
          </p:nvGrpSpPr>
          <p:grpSpPr bwMode="auto">
            <a:xfrm>
              <a:off x="75277" y="462712"/>
              <a:ext cx="2640291" cy="89605"/>
              <a:chOff x="0" y="0"/>
              <a:chExt cx="2640291" cy="89605"/>
            </a:xfrm>
          </p:grpSpPr>
          <p:cxnSp>
            <p:nvCxnSpPr>
              <p:cNvPr id="7" name="直接连接符 58"/>
              <p:cNvCxnSpPr>
                <a:cxnSpLocks noChangeShapeType="1"/>
              </p:cNvCxnSpPr>
              <p:nvPr/>
            </p:nvCxnSpPr>
            <p:spPr bwMode="auto">
              <a:xfrm>
                <a:off x="8642" y="42795"/>
                <a:ext cx="2631649" cy="0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</a:ln>
            </p:spPr>
          </p:cxnSp>
          <p:sp>
            <p:nvSpPr>
              <p:cNvPr id="8" name="椭圆 5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25020" cy="896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文本框 56"/>
            <p:cNvSpPr txBox="1">
              <a:spLocks noChangeArrowheads="1"/>
            </p:cNvSpPr>
            <p:nvPr/>
          </p:nvSpPr>
          <p:spPr bwMode="auto">
            <a:xfrm>
              <a:off x="0" y="578216"/>
              <a:ext cx="2659626" cy="154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）远景资源量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Mo-I-1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：提交金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122+332+333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金属资源量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12.96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吨。矿石量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431.98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万吨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X3g/T=12.96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吨。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号金矿化带长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X1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米厚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推深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米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X2.7t/m3X3g/T=0.405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吨。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总计预测提交金矿资源量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13.35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吨。</a:t>
              </a:r>
              <a:endPara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②钼资源量在不同中段设计了探矿工程和主巷道，在新发现的构造蚀变带中，钼品位达到工业指标，并能新增钼资源的储量，区内钼远景资源量可达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万吨金属量。</a:t>
              </a:r>
            </a:p>
          </p:txBody>
        </p:sp>
        <p:sp>
          <p:nvSpPr>
            <p:cNvPr id="6" name="文本框 57"/>
            <p:cNvSpPr txBox="1">
              <a:spLocks noChangeArrowheads="1"/>
            </p:cNvSpPr>
            <p:nvPr/>
          </p:nvSpPr>
          <p:spPr bwMode="auto">
            <a:xfrm>
              <a:off x="60171" y="228847"/>
              <a:ext cx="930797" cy="18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8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矿产价值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组合 38"/>
          <p:cNvGrpSpPr/>
          <p:nvPr/>
        </p:nvGrpSpPr>
        <p:grpSpPr bwMode="auto">
          <a:xfrm>
            <a:off x="213843" y="2034024"/>
            <a:ext cx="6000750" cy="3632200"/>
            <a:chOff x="0" y="0"/>
            <a:chExt cx="6002001" cy="3632790"/>
          </a:xfrm>
        </p:grpSpPr>
        <p:pic>
          <p:nvPicPr>
            <p:cNvPr id="35845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02001" cy="363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直角三角形 40"/>
            <p:cNvSpPr>
              <a:spLocks noChangeArrowheads="1"/>
            </p:cNvSpPr>
            <p:nvPr/>
          </p:nvSpPr>
          <p:spPr bwMode="auto">
            <a:xfrm>
              <a:off x="762410" y="192272"/>
              <a:ext cx="4490720" cy="2849901"/>
            </a:xfrm>
            <a:prstGeom prst="rtTriangle">
              <a:avLst/>
            </a:prstGeom>
            <a:solidFill>
              <a:srgbClr val="C200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847" name="直角三角形 41"/>
            <p:cNvSpPr>
              <a:spLocks noChangeArrowheads="1"/>
            </p:cNvSpPr>
            <p:nvPr/>
          </p:nvSpPr>
          <p:spPr bwMode="auto">
            <a:xfrm flipH="1" flipV="1">
              <a:off x="752149" y="192272"/>
              <a:ext cx="4500979" cy="28499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money-symbol-hand-drawn-outline_35714"/>
          <p:cNvSpPr/>
          <p:nvPr/>
        </p:nvSpPr>
        <p:spPr>
          <a:xfrm>
            <a:off x="2368627" y="3002993"/>
            <a:ext cx="972049" cy="1295979"/>
          </a:xfrm>
          <a:custGeom>
            <a:avLst/>
            <a:gdLst>
              <a:gd name="connsiteX0" fmla="*/ 291491 w 410121"/>
              <a:gd name="connsiteY0" fmla="*/ 378722 h 607427"/>
              <a:gd name="connsiteX1" fmla="*/ 288674 w 410121"/>
              <a:gd name="connsiteY1" fmla="*/ 447159 h 607427"/>
              <a:gd name="connsiteX2" fmla="*/ 297579 w 410121"/>
              <a:gd name="connsiteY2" fmla="*/ 441077 h 607427"/>
              <a:gd name="connsiteX3" fmla="*/ 303850 w 410121"/>
              <a:gd name="connsiteY3" fmla="*/ 426101 h 607427"/>
              <a:gd name="connsiteX4" fmla="*/ 299397 w 410121"/>
              <a:gd name="connsiteY4" fmla="*/ 392427 h 607427"/>
              <a:gd name="connsiteX5" fmla="*/ 298670 w 410121"/>
              <a:gd name="connsiteY5" fmla="*/ 389251 h 607427"/>
              <a:gd name="connsiteX6" fmla="*/ 297307 w 410121"/>
              <a:gd name="connsiteY6" fmla="*/ 386074 h 607427"/>
              <a:gd name="connsiteX7" fmla="*/ 291491 w 410121"/>
              <a:gd name="connsiteY7" fmla="*/ 378722 h 607427"/>
              <a:gd name="connsiteX8" fmla="*/ 191771 w 410121"/>
              <a:gd name="connsiteY8" fmla="*/ 360477 h 607427"/>
              <a:gd name="connsiteX9" fmla="*/ 188682 w 410121"/>
              <a:gd name="connsiteY9" fmla="*/ 426815 h 607427"/>
              <a:gd name="connsiteX10" fmla="*/ 187501 w 410121"/>
              <a:gd name="connsiteY10" fmla="*/ 452406 h 607427"/>
              <a:gd name="connsiteX11" fmla="*/ 206669 w 410121"/>
              <a:gd name="connsiteY11" fmla="*/ 454947 h 607427"/>
              <a:gd name="connsiteX12" fmla="*/ 210575 w 410121"/>
              <a:gd name="connsiteY12" fmla="*/ 362020 h 607427"/>
              <a:gd name="connsiteX13" fmla="*/ 191771 w 410121"/>
              <a:gd name="connsiteY13" fmla="*/ 360477 h 607427"/>
              <a:gd name="connsiteX14" fmla="*/ 280858 w 410121"/>
              <a:gd name="connsiteY14" fmla="*/ 338785 h 607427"/>
              <a:gd name="connsiteX15" fmla="*/ 288674 w 410121"/>
              <a:gd name="connsiteY15" fmla="*/ 340328 h 607427"/>
              <a:gd name="connsiteX16" fmla="*/ 324569 w 410121"/>
              <a:gd name="connsiteY16" fmla="*/ 370281 h 607427"/>
              <a:gd name="connsiteX17" fmla="*/ 329658 w 410121"/>
              <a:gd name="connsiteY17" fmla="*/ 383169 h 607427"/>
              <a:gd name="connsiteX18" fmla="*/ 329931 w 410121"/>
              <a:gd name="connsiteY18" fmla="*/ 384622 h 607427"/>
              <a:gd name="connsiteX19" fmla="*/ 335020 w 410121"/>
              <a:gd name="connsiteY19" fmla="*/ 430821 h 607427"/>
              <a:gd name="connsiteX20" fmla="*/ 320571 w 410121"/>
              <a:gd name="connsiteY20" fmla="*/ 462498 h 607427"/>
              <a:gd name="connsiteX21" fmla="*/ 282131 w 410121"/>
              <a:gd name="connsiteY21" fmla="*/ 482739 h 607427"/>
              <a:gd name="connsiteX22" fmla="*/ 276769 w 410121"/>
              <a:gd name="connsiteY22" fmla="*/ 483374 h 607427"/>
              <a:gd name="connsiteX23" fmla="*/ 262138 w 410121"/>
              <a:gd name="connsiteY23" fmla="*/ 477202 h 607427"/>
              <a:gd name="connsiteX24" fmla="*/ 256504 w 410121"/>
              <a:gd name="connsiteY24" fmla="*/ 461863 h 607427"/>
              <a:gd name="connsiteX25" fmla="*/ 260775 w 410121"/>
              <a:gd name="connsiteY25" fmla="*/ 358481 h 607427"/>
              <a:gd name="connsiteX26" fmla="*/ 280858 w 410121"/>
              <a:gd name="connsiteY26" fmla="*/ 338785 h 607427"/>
              <a:gd name="connsiteX27" fmla="*/ 185049 w 410121"/>
              <a:gd name="connsiteY27" fmla="*/ 328170 h 607427"/>
              <a:gd name="connsiteX28" fmla="*/ 221567 w 410121"/>
              <a:gd name="connsiteY28" fmla="*/ 331256 h 607427"/>
              <a:gd name="connsiteX29" fmla="*/ 242370 w 410121"/>
              <a:gd name="connsiteY29" fmla="*/ 354397 h 607427"/>
              <a:gd name="connsiteX30" fmla="*/ 237737 w 410121"/>
              <a:gd name="connsiteY30" fmla="*/ 466109 h 607427"/>
              <a:gd name="connsiteX31" fmla="*/ 215753 w 410121"/>
              <a:gd name="connsiteY31" fmla="*/ 487254 h 607427"/>
              <a:gd name="connsiteX32" fmla="*/ 214300 w 410121"/>
              <a:gd name="connsiteY32" fmla="*/ 487163 h 607427"/>
              <a:gd name="connsiteX33" fmla="*/ 174511 w 410121"/>
              <a:gd name="connsiteY33" fmla="*/ 481991 h 607427"/>
              <a:gd name="connsiteX34" fmla="*/ 155797 w 410121"/>
              <a:gd name="connsiteY34" fmla="*/ 458214 h 607427"/>
              <a:gd name="connsiteX35" fmla="*/ 157251 w 410121"/>
              <a:gd name="connsiteY35" fmla="*/ 425454 h 607427"/>
              <a:gd name="connsiteX36" fmla="*/ 160794 w 410121"/>
              <a:gd name="connsiteY36" fmla="*/ 348589 h 607427"/>
              <a:gd name="connsiteX37" fmla="*/ 185049 w 410121"/>
              <a:gd name="connsiteY37" fmla="*/ 328170 h 607427"/>
              <a:gd name="connsiteX38" fmla="*/ 118700 w 410121"/>
              <a:gd name="connsiteY38" fmla="*/ 183773 h 607427"/>
              <a:gd name="connsiteX39" fmla="*/ 107243 w 410121"/>
              <a:gd name="connsiteY39" fmla="*/ 219429 h 607427"/>
              <a:gd name="connsiteX40" fmla="*/ 107425 w 410121"/>
              <a:gd name="connsiteY40" fmla="*/ 222241 h 607427"/>
              <a:gd name="connsiteX41" fmla="*/ 107698 w 410121"/>
              <a:gd name="connsiteY41" fmla="*/ 224328 h 607427"/>
              <a:gd name="connsiteX42" fmla="*/ 117063 w 410121"/>
              <a:gd name="connsiteY42" fmla="*/ 233492 h 607427"/>
              <a:gd name="connsiteX43" fmla="*/ 118700 w 410121"/>
              <a:gd name="connsiteY43" fmla="*/ 183773 h 607427"/>
              <a:gd name="connsiteX44" fmla="*/ 218024 w 410121"/>
              <a:gd name="connsiteY44" fmla="*/ 156701 h 607427"/>
              <a:gd name="connsiteX45" fmla="*/ 200491 w 410121"/>
              <a:gd name="connsiteY45" fmla="*/ 156791 h 607427"/>
              <a:gd name="connsiteX46" fmla="*/ 197584 w 410121"/>
              <a:gd name="connsiteY46" fmla="*/ 256368 h 607427"/>
              <a:gd name="connsiteX47" fmla="*/ 214572 w 410121"/>
              <a:gd name="connsiteY47" fmla="*/ 257004 h 607427"/>
              <a:gd name="connsiteX48" fmla="*/ 218024 w 410121"/>
              <a:gd name="connsiteY48" fmla="*/ 156701 h 607427"/>
              <a:gd name="connsiteX49" fmla="*/ 121610 w 410121"/>
              <a:gd name="connsiteY49" fmla="*/ 143309 h 607427"/>
              <a:gd name="connsiteX50" fmla="*/ 144706 w 410121"/>
              <a:gd name="connsiteY50" fmla="*/ 146394 h 607427"/>
              <a:gd name="connsiteX51" fmla="*/ 150434 w 410121"/>
              <a:gd name="connsiteY51" fmla="*/ 160819 h 607427"/>
              <a:gd name="connsiteX52" fmla="*/ 147706 w 410121"/>
              <a:gd name="connsiteY52" fmla="*/ 253452 h 607427"/>
              <a:gd name="connsiteX53" fmla="*/ 128157 w 410121"/>
              <a:gd name="connsiteY53" fmla="*/ 272595 h 607427"/>
              <a:gd name="connsiteX54" fmla="*/ 118973 w 410121"/>
              <a:gd name="connsiteY54" fmla="*/ 270418 h 607427"/>
              <a:gd name="connsiteX55" fmla="*/ 78873 w 410121"/>
              <a:gd name="connsiteY55" fmla="*/ 237030 h 607427"/>
              <a:gd name="connsiteX56" fmla="*/ 75872 w 410121"/>
              <a:gd name="connsiteY56" fmla="*/ 223330 h 607427"/>
              <a:gd name="connsiteX57" fmla="*/ 75872 w 410121"/>
              <a:gd name="connsiteY57" fmla="*/ 222604 h 607427"/>
              <a:gd name="connsiteX58" fmla="*/ 121610 w 410121"/>
              <a:gd name="connsiteY58" fmla="*/ 143309 h 607427"/>
              <a:gd name="connsiteX59" fmla="*/ 210938 w 410121"/>
              <a:gd name="connsiteY59" fmla="*/ 125112 h 607427"/>
              <a:gd name="connsiteX60" fmla="*/ 228380 w 410121"/>
              <a:gd name="connsiteY60" fmla="*/ 125475 h 607427"/>
              <a:gd name="connsiteX61" fmla="*/ 249729 w 410121"/>
              <a:gd name="connsiteY61" fmla="*/ 148259 h 607427"/>
              <a:gd name="connsiteX62" fmla="*/ 245732 w 410121"/>
              <a:gd name="connsiteY62" fmla="*/ 267261 h 607427"/>
              <a:gd name="connsiteX63" fmla="*/ 223475 w 410121"/>
              <a:gd name="connsiteY63" fmla="*/ 288683 h 607427"/>
              <a:gd name="connsiteX64" fmla="*/ 186228 w 410121"/>
              <a:gd name="connsiteY64" fmla="*/ 287049 h 607427"/>
              <a:gd name="connsiteX65" fmla="*/ 165697 w 410121"/>
              <a:gd name="connsiteY65" fmla="*/ 263539 h 607427"/>
              <a:gd name="connsiteX66" fmla="*/ 168968 w 410121"/>
              <a:gd name="connsiteY66" fmla="*/ 148531 h 607427"/>
              <a:gd name="connsiteX67" fmla="*/ 189953 w 410121"/>
              <a:gd name="connsiteY67" fmla="*/ 125747 h 607427"/>
              <a:gd name="connsiteX68" fmla="*/ 210938 w 410121"/>
              <a:gd name="connsiteY68" fmla="*/ 125112 h 607427"/>
              <a:gd name="connsiteX69" fmla="*/ 262649 w 410121"/>
              <a:gd name="connsiteY69" fmla="*/ 31492 h 607427"/>
              <a:gd name="connsiteX70" fmla="*/ 252742 w 410121"/>
              <a:gd name="connsiteY70" fmla="*/ 40205 h 607427"/>
              <a:gd name="connsiteX71" fmla="*/ 252196 w 410121"/>
              <a:gd name="connsiteY71" fmla="*/ 60716 h 607427"/>
              <a:gd name="connsiteX72" fmla="*/ 230110 w 410121"/>
              <a:gd name="connsiteY72" fmla="*/ 82225 h 607427"/>
              <a:gd name="connsiteX73" fmla="*/ 216113 w 410121"/>
              <a:gd name="connsiteY73" fmla="*/ 82043 h 607427"/>
              <a:gd name="connsiteX74" fmla="*/ 188845 w 410121"/>
              <a:gd name="connsiteY74" fmla="*/ 82860 h 607427"/>
              <a:gd name="connsiteX75" fmla="*/ 187391 w 410121"/>
              <a:gd name="connsiteY75" fmla="*/ 82951 h 607427"/>
              <a:gd name="connsiteX76" fmla="*/ 165395 w 410121"/>
              <a:gd name="connsiteY76" fmla="*/ 61805 h 607427"/>
              <a:gd name="connsiteX77" fmla="*/ 165304 w 410121"/>
              <a:gd name="connsiteY77" fmla="*/ 60080 h 607427"/>
              <a:gd name="connsiteX78" fmla="*/ 164941 w 410121"/>
              <a:gd name="connsiteY78" fmla="*/ 52366 h 607427"/>
              <a:gd name="connsiteX79" fmla="*/ 153398 w 410121"/>
              <a:gd name="connsiteY79" fmla="*/ 42746 h 607427"/>
              <a:gd name="connsiteX80" fmla="*/ 147308 w 410121"/>
              <a:gd name="connsiteY80" fmla="*/ 44743 h 607427"/>
              <a:gd name="connsiteX81" fmla="*/ 146308 w 410121"/>
              <a:gd name="connsiteY81" fmla="*/ 49553 h 607427"/>
              <a:gd name="connsiteX82" fmla="*/ 147126 w 410121"/>
              <a:gd name="connsiteY82" fmla="*/ 64437 h 607427"/>
              <a:gd name="connsiteX83" fmla="*/ 147308 w 410121"/>
              <a:gd name="connsiteY83" fmla="*/ 68521 h 607427"/>
              <a:gd name="connsiteX84" fmla="*/ 130221 w 410121"/>
              <a:gd name="connsiteY84" fmla="*/ 92389 h 607427"/>
              <a:gd name="connsiteX85" fmla="*/ 31604 w 410121"/>
              <a:gd name="connsiteY85" fmla="*/ 212913 h 607427"/>
              <a:gd name="connsiteX86" fmla="*/ 31876 w 410121"/>
              <a:gd name="connsiteY86" fmla="*/ 217904 h 607427"/>
              <a:gd name="connsiteX87" fmla="*/ 32058 w 410121"/>
              <a:gd name="connsiteY87" fmla="*/ 221534 h 607427"/>
              <a:gd name="connsiteX88" fmla="*/ 32149 w 410121"/>
              <a:gd name="connsiteY88" fmla="*/ 222442 h 607427"/>
              <a:gd name="connsiteX89" fmla="*/ 125767 w 410121"/>
              <a:gd name="connsiteY89" fmla="*/ 316555 h 607427"/>
              <a:gd name="connsiteX90" fmla="*/ 142763 w 410121"/>
              <a:gd name="connsiteY90" fmla="*/ 340696 h 607427"/>
              <a:gd name="connsiteX91" fmla="*/ 138401 w 410121"/>
              <a:gd name="connsiteY91" fmla="*/ 430635 h 607427"/>
              <a:gd name="connsiteX92" fmla="*/ 137764 w 410121"/>
              <a:gd name="connsiteY92" fmla="*/ 444975 h 607427"/>
              <a:gd name="connsiteX93" fmla="*/ 118041 w 410121"/>
              <a:gd name="connsiteY93" fmla="*/ 464396 h 607427"/>
              <a:gd name="connsiteX94" fmla="*/ 109588 w 410121"/>
              <a:gd name="connsiteY94" fmla="*/ 462581 h 607427"/>
              <a:gd name="connsiteX95" fmla="*/ 67687 w 410121"/>
              <a:gd name="connsiteY95" fmla="*/ 442161 h 607427"/>
              <a:gd name="connsiteX96" fmla="*/ 56871 w 410121"/>
              <a:gd name="connsiteY96" fmla="*/ 439076 h 607427"/>
              <a:gd name="connsiteX97" fmla="*/ 35603 w 410121"/>
              <a:gd name="connsiteY97" fmla="*/ 457680 h 607427"/>
              <a:gd name="connsiteX98" fmla="*/ 45237 w 410121"/>
              <a:gd name="connsiteY98" fmla="*/ 479552 h 607427"/>
              <a:gd name="connsiteX99" fmla="*/ 116950 w 410121"/>
              <a:gd name="connsiteY99" fmla="*/ 511952 h 607427"/>
              <a:gd name="connsiteX100" fmla="*/ 133129 w 410121"/>
              <a:gd name="connsiteY100" fmla="*/ 536184 h 607427"/>
              <a:gd name="connsiteX101" fmla="*/ 131311 w 410121"/>
              <a:gd name="connsiteY101" fmla="*/ 564590 h 607427"/>
              <a:gd name="connsiteX102" fmla="*/ 132493 w 410121"/>
              <a:gd name="connsiteY102" fmla="*/ 569673 h 607427"/>
              <a:gd name="connsiteX103" fmla="*/ 138855 w 410121"/>
              <a:gd name="connsiteY103" fmla="*/ 571851 h 607427"/>
              <a:gd name="connsiteX104" fmla="*/ 149944 w 410121"/>
              <a:gd name="connsiteY104" fmla="*/ 562412 h 607427"/>
              <a:gd name="connsiteX105" fmla="*/ 150944 w 410121"/>
              <a:gd name="connsiteY105" fmla="*/ 546439 h 607427"/>
              <a:gd name="connsiteX106" fmla="*/ 172394 w 410121"/>
              <a:gd name="connsiteY106" fmla="*/ 526292 h 607427"/>
              <a:gd name="connsiteX107" fmla="*/ 175939 w 410121"/>
              <a:gd name="connsiteY107" fmla="*/ 526564 h 607427"/>
              <a:gd name="connsiteX108" fmla="*/ 213022 w 410121"/>
              <a:gd name="connsiteY108" fmla="*/ 530557 h 607427"/>
              <a:gd name="connsiteX109" fmla="*/ 234200 w 410121"/>
              <a:gd name="connsiteY109" fmla="*/ 553246 h 607427"/>
              <a:gd name="connsiteX110" fmla="*/ 234109 w 410121"/>
              <a:gd name="connsiteY110" fmla="*/ 556967 h 607427"/>
              <a:gd name="connsiteX111" fmla="*/ 233927 w 410121"/>
              <a:gd name="connsiteY111" fmla="*/ 568221 h 607427"/>
              <a:gd name="connsiteX112" fmla="*/ 235472 w 410121"/>
              <a:gd name="connsiteY112" fmla="*/ 573666 h 607427"/>
              <a:gd name="connsiteX113" fmla="*/ 242198 w 410121"/>
              <a:gd name="connsiteY113" fmla="*/ 575935 h 607427"/>
              <a:gd name="connsiteX114" fmla="*/ 252560 w 410121"/>
              <a:gd name="connsiteY114" fmla="*/ 566859 h 607427"/>
              <a:gd name="connsiteX115" fmla="*/ 252742 w 410121"/>
              <a:gd name="connsiteY115" fmla="*/ 556422 h 607427"/>
              <a:gd name="connsiteX116" fmla="*/ 252833 w 410121"/>
              <a:gd name="connsiteY116" fmla="*/ 550977 h 607427"/>
              <a:gd name="connsiteX117" fmla="*/ 271738 w 410121"/>
              <a:gd name="connsiteY117" fmla="*/ 528651 h 607427"/>
              <a:gd name="connsiteX118" fmla="*/ 276282 w 410121"/>
              <a:gd name="connsiteY118" fmla="*/ 528016 h 607427"/>
              <a:gd name="connsiteX119" fmla="*/ 360266 w 410121"/>
              <a:gd name="connsiteY119" fmla="*/ 482275 h 607427"/>
              <a:gd name="connsiteX120" fmla="*/ 374717 w 410121"/>
              <a:gd name="connsiteY120" fmla="*/ 385348 h 607427"/>
              <a:gd name="connsiteX121" fmla="*/ 373445 w 410121"/>
              <a:gd name="connsiteY121" fmla="*/ 377543 h 607427"/>
              <a:gd name="connsiteX122" fmla="*/ 372900 w 410121"/>
              <a:gd name="connsiteY122" fmla="*/ 373731 h 607427"/>
              <a:gd name="connsiteX123" fmla="*/ 372263 w 410121"/>
              <a:gd name="connsiteY123" fmla="*/ 371553 h 607427"/>
              <a:gd name="connsiteX124" fmla="*/ 282372 w 410121"/>
              <a:gd name="connsiteY124" fmla="*/ 293413 h 607427"/>
              <a:gd name="connsiteX125" fmla="*/ 264194 w 410121"/>
              <a:gd name="connsiteY125" fmla="*/ 269816 h 607427"/>
              <a:gd name="connsiteX126" fmla="*/ 268193 w 410121"/>
              <a:gd name="connsiteY126" fmla="*/ 151108 h 607427"/>
              <a:gd name="connsiteX127" fmla="*/ 292279 w 410121"/>
              <a:gd name="connsiteY127" fmla="*/ 130234 h 607427"/>
              <a:gd name="connsiteX128" fmla="*/ 319456 w 410121"/>
              <a:gd name="connsiteY128" fmla="*/ 136043 h 607427"/>
              <a:gd name="connsiteX129" fmla="*/ 333180 w 410121"/>
              <a:gd name="connsiteY129" fmla="*/ 139219 h 607427"/>
              <a:gd name="connsiteX130" fmla="*/ 339088 w 410121"/>
              <a:gd name="connsiteY130" fmla="*/ 139673 h 607427"/>
              <a:gd name="connsiteX131" fmla="*/ 361993 w 410121"/>
              <a:gd name="connsiteY131" fmla="*/ 124426 h 607427"/>
              <a:gd name="connsiteX132" fmla="*/ 358175 w 410121"/>
              <a:gd name="connsiteY132" fmla="*/ 104823 h 607427"/>
              <a:gd name="connsiteX133" fmla="*/ 348813 w 410121"/>
              <a:gd name="connsiteY133" fmla="*/ 98107 h 607427"/>
              <a:gd name="connsiteX134" fmla="*/ 320728 w 410121"/>
              <a:gd name="connsiteY134" fmla="*/ 92661 h 607427"/>
              <a:gd name="connsiteX135" fmla="*/ 290825 w 410121"/>
              <a:gd name="connsiteY135" fmla="*/ 86853 h 607427"/>
              <a:gd name="connsiteX136" fmla="*/ 270647 w 410121"/>
              <a:gd name="connsiteY136" fmla="*/ 63710 h 607427"/>
              <a:gd name="connsiteX137" fmla="*/ 271283 w 410121"/>
              <a:gd name="connsiteY137" fmla="*/ 39479 h 607427"/>
              <a:gd name="connsiteX138" fmla="*/ 269556 w 410121"/>
              <a:gd name="connsiteY138" fmla="*/ 33852 h 607427"/>
              <a:gd name="connsiteX139" fmla="*/ 262649 w 410121"/>
              <a:gd name="connsiteY139" fmla="*/ 31492 h 607427"/>
              <a:gd name="connsiteX140" fmla="*/ 262558 w 410121"/>
              <a:gd name="connsiteY140" fmla="*/ 0 h 607427"/>
              <a:gd name="connsiteX141" fmla="*/ 292097 w 410121"/>
              <a:gd name="connsiteY141" fmla="*/ 11889 h 607427"/>
              <a:gd name="connsiteX142" fmla="*/ 302823 w 410121"/>
              <a:gd name="connsiteY142" fmla="*/ 40296 h 607427"/>
              <a:gd name="connsiteX143" fmla="*/ 302368 w 410121"/>
              <a:gd name="connsiteY143" fmla="*/ 56813 h 607427"/>
              <a:gd name="connsiteX144" fmla="*/ 327363 w 410121"/>
              <a:gd name="connsiteY144" fmla="*/ 61895 h 607427"/>
              <a:gd name="connsiteX145" fmla="*/ 353085 w 410121"/>
              <a:gd name="connsiteY145" fmla="*/ 66887 h 607427"/>
              <a:gd name="connsiteX146" fmla="*/ 384443 w 410121"/>
              <a:gd name="connsiteY146" fmla="*/ 87488 h 607427"/>
              <a:gd name="connsiteX147" fmla="*/ 392350 w 410121"/>
              <a:gd name="connsiteY147" fmla="*/ 132775 h 607427"/>
              <a:gd name="connsiteX148" fmla="*/ 339088 w 410121"/>
              <a:gd name="connsiteY148" fmla="*/ 171074 h 607427"/>
              <a:gd name="connsiteX149" fmla="*/ 328908 w 410121"/>
              <a:gd name="connsiteY149" fmla="*/ 170439 h 607427"/>
              <a:gd name="connsiteX150" fmla="*/ 312093 w 410121"/>
              <a:gd name="connsiteY150" fmla="*/ 166627 h 607427"/>
              <a:gd name="connsiteX151" fmla="*/ 299369 w 410121"/>
              <a:gd name="connsiteY151" fmla="*/ 163632 h 607427"/>
              <a:gd name="connsiteX152" fmla="*/ 295915 w 410121"/>
              <a:gd name="connsiteY152" fmla="*/ 264371 h 607427"/>
              <a:gd name="connsiteX153" fmla="*/ 401803 w 410121"/>
              <a:gd name="connsiteY153" fmla="*/ 360572 h 607427"/>
              <a:gd name="connsiteX154" fmla="*/ 403893 w 410121"/>
              <a:gd name="connsiteY154" fmla="*/ 368286 h 607427"/>
              <a:gd name="connsiteX155" fmla="*/ 404711 w 410121"/>
              <a:gd name="connsiteY155" fmla="*/ 373005 h 607427"/>
              <a:gd name="connsiteX156" fmla="*/ 405620 w 410121"/>
              <a:gd name="connsiteY156" fmla="*/ 379177 h 607427"/>
              <a:gd name="connsiteX157" fmla="*/ 385261 w 410121"/>
              <a:gd name="connsiteY157" fmla="*/ 501334 h 607427"/>
              <a:gd name="connsiteX158" fmla="*/ 284190 w 410121"/>
              <a:gd name="connsiteY158" fmla="*/ 558601 h 607427"/>
              <a:gd name="connsiteX159" fmla="*/ 284008 w 410121"/>
              <a:gd name="connsiteY159" fmla="*/ 568221 h 607427"/>
              <a:gd name="connsiteX160" fmla="*/ 242198 w 410121"/>
              <a:gd name="connsiteY160" fmla="*/ 607427 h 607427"/>
              <a:gd name="connsiteX161" fmla="*/ 212659 w 410121"/>
              <a:gd name="connsiteY161" fmla="*/ 595357 h 607427"/>
              <a:gd name="connsiteX162" fmla="*/ 202479 w 410121"/>
              <a:gd name="connsiteY162" fmla="*/ 566859 h 607427"/>
              <a:gd name="connsiteX163" fmla="*/ 202570 w 410121"/>
              <a:gd name="connsiteY163" fmla="*/ 561414 h 607427"/>
              <a:gd name="connsiteX164" fmla="*/ 181756 w 410121"/>
              <a:gd name="connsiteY164" fmla="*/ 559236 h 607427"/>
              <a:gd name="connsiteX165" fmla="*/ 181392 w 410121"/>
              <a:gd name="connsiteY165" fmla="*/ 564590 h 607427"/>
              <a:gd name="connsiteX166" fmla="*/ 138855 w 410121"/>
              <a:gd name="connsiteY166" fmla="*/ 603252 h 607427"/>
              <a:gd name="connsiteX167" fmla="*/ 109406 w 410121"/>
              <a:gd name="connsiteY167" fmla="*/ 591091 h 607427"/>
              <a:gd name="connsiteX168" fmla="*/ 99863 w 410121"/>
              <a:gd name="connsiteY168" fmla="*/ 562412 h 607427"/>
              <a:gd name="connsiteX169" fmla="*/ 101317 w 410121"/>
              <a:gd name="connsiteY169" fmla="*/ 539723 h 607427"/>
              <a:gd name="connsiteX170" fmla="*/ 29786 w 410121"/>
              <a:gd name="connsiteY170" fmla="*/ 506961 h 607427"/>
              <a:gd name="connsiteX171" fmla="*/ 5154 w 410121"/>
              <a:gd name="connsiteY171" fmla="*/ 449694 h 607427"/>
              <a:gd name="connsiteX172" fmla="*/ 56871 w 410121"/>
              <a:gd name="connsiteY172" fmla="*/ 407583 h 607427"/>
              <a:gd name="connsiteX173" fmla="*/ 83139 w 410121"/>
              <a:gd name="connsiteY173" fmla="*/ 414753 h 607427"/>
              <a:gd name="connsiteX174" fmla="*/ 107043 w 410121"/>
              <a:gd name="connsiteY174" fmla="*/ 426914 h 607427"/>
              <a:gd name="connsiteX175" fmla="*/ 110952 w 410121"/>
              <a:gd name="connsiteY175" fmla="*/ 344871 h 607427"/>
              <a:gd name="connsiteX176" fmla="*/ 701 w 410121"/>
              <a:gd name="connsiteY176" fmla="*/ 224711 h 607427"/>
              <a:gd name="connsiteX177" fmla="*/ 610 w 410121"/>
              <a:gd name="connsiteY177" fmla="*/ 222170 h 607427"/>
              <a:gd name="connsiteX178" fmla="*/ 428 w 410121"/>
              <a:gd name="connsiteY178" fmla="*/ 219901 h 607427"/>
              <a:gd name="connsiteX179" fmla="*/ 155 w 410121"/>
              <a:gd name="connsiteY179" fmla="*/ 214365 h 607427"/>
              <a:gd name="connsiteX180" fmla="*/ 115587 w 410121"/>
              <a:gd name="connsiteY180" fmla="*/ 64073 h 607427"/>
              <a:gd name="connsiteX181" fmla="*/ 114951 w 410121"/>
              <a:gd name="connsiteY181" fmla="*/ 52366 h 607427"/>
              <a:gd name="connsiteX182" fmla="*/ 124040 w 410121"/>
              <a:gd name="connsiteY182" fmla="*/ 23506 h 607427"/>
              <a:gd name="connsiteX183" fmla="*/ 153398 w 410121"/>
              <a:gd name="connsiteY183" fmla="*/ 11254 h 607427"/>
              <a:gd name="connsiteX184" fmla="*/ 196389 w 410121"/>
              <a:gd name="connsiteY184" fmla="*/ 49553 h 607427"/>
              <a:gd name="connsiteX185" fmla="*/ 196480 w 410121"/>
              <a:gd name="connsiteY185" fmla="*/ 51005 h 607427"/>
              <a:gd name="connsiteX186" fmla="*/ 220930 w 410121"/>
              <a:gd name="connsiteY186" fmla="*/ 50551 h 607427"/>
              <a:gd name="connsiteX187" fmla="*/ 221202 w 410121"/>
              <a:gd name="connsiteY187" fmla="*/ 39479 h 607427"/>
              <a:gd name="connsiteX188" fmla="*/ 262558 w 410121"/>
              <a:gd name="connsiteY188" fmla="*/ 0 h 60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410121" h="607427">
                <a:moveTo>
                  <a:pt x="291491" y="378722"/>
                </a:moveTo>
                <a:cubicBezTo>
                  <a:pt x="290582" y="401504"/>
                  <a:pt x="289582" y="424377"/>
                  <a:pt x="288674" y="447159"/>
                </a:cubicBezTo>
                <a:cubicBezTo>
                  <a:pt x="292490" y="445343"/>
                  <a:pt x="295489" y="443256"/>
                  <a:pt x="297579" y="441077"/>
                </a:cubicBezTo>
                <a:cubicBezTo>
                  <a:pt x="299942" y="438536"/>
                  <a:pt x="302396" y="435904"/>
                  <a:pt x="303850" y="426101"/>
                </a:cubicBezTo>
                <a:cubicBezTo>
                  <a:pt x="304577" y="421472"/>
                  <a:pt x="302577" y="404771"/>
                  <a:pt x="299397" y="392427"/>
                </a:cubicBezTo>
                <a:cubicBezTo>
                  <a:pt x="299124" y="391338"/>
                  <a:pt x="298942" y="390249"/>
                  <a:pt x="298670" y="389251"/>
                </a:cubicBezTo>
                <a:cubicBezTo>
                  <a:pt x="298670" y="389069"/>
                  <a:pt x="297943" y="387254"/>
                  <a:pt x="297307" y="386074"/>
                </a:cubicBezTo>
                <a:cubicBezTo>
                  <a:pt x="295762" y="383351"/>
                  <a:pt x="293763" y="380900"/>
                  <a:pt x="291491" y="378722"/>
                </a:cubicBezTo>
                <a:close/>
                <a:moveTo>
                  <a:pt x="191771" y="360477"/>
                </a:moveTo>
                <a:cubicBezTo>
                  <a:pt x="190681" y="382620"/>
                  <a:pt x="189681" y="404672"/>
                  <a:pt x="188682" y="426815"/>
                </a:cubicBezTo>
                <a:lnTo>
                  <a:pt x="187501" y="452406"/>
                </a:lnTo>
                <a:cubicBezTo>
                  <a:pt x="193951" y="453495"/>
                  <a:pt x="200310" y="454312"/>
                  <a:pt x="206669" y="454947"/>
                </a:cubicBezTo>
                <a:cubicBezTo>
                  <a:pt x="208032" y="424002"/>
                  <a:pt x="209303" y="393056"/>
                  <a:pt x="210575" y="362020"/>
                </a:cubicBezTo>
                <a:cubicBezTo>
                  <a:pt x="203762" y="361566"/>
                  <a:pt x="197585" y="361021"/>
                  <a:pt x="191771" y="360477"/>
                </a:cubicBezTo>
                <a:close/>
                <a:moveTo>
                  <a:pt x="280858" y="338785"/>
                </a:moveTo>
                <a:cubicBezTo>
                  <a:pt x="283494" y="338785"/>
                  <a:pt x="286129" y="339239"/>
                  <a:pt x="288674" y="340328"/>
                </a:cubicBezTo>
                <a:cubicBezTo>
                  <a:pt x="304667" y="346772"/>
                  <a:pt x="316663" y="356847"/>
                  <a:pt x="324569" y="370281"/>
                </a:cubicBezTo>
                <a:cubicBezTo>
                  <a:pt x="327204" y="374819"/>
                  <a:pt x="329022" y="380174"/>
                  <a:pt x="329658" y="383169"/>
                </a:cubicBezTo>
                <a:cubicBezTo>
                  <a:pt x="329749" y="383714"/>
                  <a:pt x="329840" y="384168"/>
                  <a:pt x="329931" y="384622"/>
                </a:cubicBezTo>
                <a:cubicBezTo>
                  <a:pt x="333111" y="396875"/>
                  <a:pt x="336746" y="419294"/>
                  <a:pt x="335020" y="430821"/>
                </a:cubicBezTo>
                <a:cubicBezTo>
                  <a:pt x="332384" y="447885"/>
                  <a:pt x="326477" y="456144"/>
                  <a:pt x="320571" y="462498"/>
                </a:cubicBezTo>
                <a:cubicBezTo>
                  <a:pt x="312028" y="471665"/>
                  <a:pt x="299033" y="478382"/>
                  <a:pt x="282131" y="482739"/>
                </a:cubicBezTo>
                <a:cubicBezTo>
                  <a:pt x="280313" y="483193"/>
                  <a:pt x="278586" y="483374"/>
                  <a:pt x="276769" y="483374"/>
                </a:cubicBezTo>
                <a:cubicBezTo>
                  <a:pt x="271226" y="483374"/>
                  <a:pt x="266046" y="481196"/>
                  <a:pt x="262138" y="477202"/>
                </a:cubicBezTo>
                <a:cubicBezTo>
                  <a:pt x="258230" y="473118"/>
                  <a:pt x="256231" y="467672"/>
                  <a:pt x="256504" y="461863"/>
                </a:cubicBezTo>
                <a:cubicBezTo>
                  <a:pt x="257958" y="427372"/>
                  <a:pt x="259412" y="392972"/>
                  <a:pt x="260775" y="358481"/>
                </a:cubicBezTo>
                <a:cubicBezTo>
                  <a:pt x="261229" y="347226"/>
                  <a:pt x="269862" y="338785"/>
                  <a:pt x="280858" y="338785"/>
                </a:cubicBezTo>
                <a:close/>
                <a:moveTo>
                  <a:pt x="185049" y="328170"/>
                </a:moveTo>
                <a:cubicBezTo>
                  <a:pt x="195677" y="329350"/>
                  <a:pt x="207214" y="330348"/>
                  <a:pt x="221567" y="331256"/>
                </a:cubicBezTo>
                <a:cubicBezTo>
                  <a:pt x="233467" y="332072"/>
                  <a:pt x="242824" y="342418"/>
                  <a:pt x="242370" y="354397"/>
                </a:cubicBezTo>
                <a:cubicBezTo>
                  <a:pt x="240917" y="391604"/>
                  <a:pt x="239372" y="428902"/>
                  <a:pt x="237737" y="466109"/>
                </a:cubicBezTo>
                <a:cubicBezTo>
                  <a:pt x="237283" y="477998"/>
                  <a:pt x="227563" y="487254"/>
                  <a:pt x="215753" y="487254"/>
                </a:cubicBezTo>
                <a:cubicBezTo>
                  <a:pt x="215481" y="487254"/>
                  <a:pt x="214663" y="487163"/>
                  <a:pt x="214300" y="487163"/>
                </a:cubicBezTo>
                <a:cubicBezTo>
                  <a:pt x="201218" y="486347"/>
                  <a:pt x="187774" y="484532"/>
                  <a:pt x="174511" y="481991"/>
                </a:cubicBezTo>
                <a:cubicBezTo>
                  <a:pt x="163337" y="479903"/>
                  <a:pt x="155252" y="469649"/>
                  <a:pt x="155797" y="458214"/>
                </a:cubicBezTo>
                <a:lnTo>
                  <a:pt x="157251" y="425454"/>
                </a:lnTo>
                <a:cubicBezTo>
                  <a:pt x="158341" y="399862"/>
                  <a:pt x="159522" y="374180"/>
                  <a:pt x="160794" y="348589"/>
                </a:cubicBezTo>
                <a:cubicBezTo>
                  <a:pt x="161520" y="336247"/>
                  <a:pt x="172331" y="326718"/>
                  <a:pt x="185049" y="328170"/>
                </a:cubicBezTo>
                <a:close/>
                <a:moveTo>
                  <a:pt x="118700" y="183773"/>
                </a:moveTo>
                <a:cubicBezTo>
                  <a:pt x="109243" y="193390"/>
                  <a:pt x="105697" y="204913"/>
                  <a:pt x="107243" y="219429"/>
                </a:cubicBezTo>
                <a:cubicBezTo>
                  <a:pt x="107334" y="220518"/>
                  <a:pt x="107334" y="221425"/>
                  <a:pt x="107425" y="222241"/>
                </a:cubicBezTo>
                <a:cubicBezTo>
                  <a:pt x="107425" y="223058"/>
                  <a:pt x="107607" y="223965"/>
                  <a:pt x="107698" y="224328"/>
                </a:cubicBezTo>
                <a:cubicBezTo>
                  <a:pt x="108880" y="227050"/>
                  <a:pt x="112062" y="230044"/>
                  <a:pt x="117063" y="233492"/>
                </a:cubicBezTo>
                <a:cubicBezTo>
                  <a:pt x="117882" y="215528"/>
                  <a:pt x="118427" y="199197"/>
                  <a:pt x="118700" y="183773"/>
                </a:cubicBezTo>
                <a:close/>
                <a:moveTo>
                  <a:pt x="218024" y="156701"/>
                </a:moveTo>
                <a:cubicBezTo>
                  <a:pt x="211937" y="156519"/>
                  <a:pt x="205851" y="156610"/>
                  <a:pt x="200491" y="156791"/>
                </a:cubicBezTo>
                <a:cubicBezTo>
                  <a:pt x="200491" y="186474"/>
                  <a:pt x="199582" y="218516"/>
                  <a:pt x="197584" y="256368"/>
                </a:cubicBezTo>
                <a:cubicBezTo>
                  <a:pt x="203307" y="256641"/>
                  <a:pt x="209030" y="256822"/>
                  <a:pt x="214572" y="257004"/>
                </a:cubicBezTo>
                <a:cubicBezTo>
                  <a:pt x="215844" y="223509"/>
                  <a:pt x="216934" y="190105"/>
                  <a:pt x="218024" y="156701"/>
                </a:cubicBezTo>
                <a:close/>
                <a:moveTo>
                  <a:pt x="121610" y="143309"/>
                </a:moveTo>
                <a:cubicBezTo>
                  <a:pt x="129430" y="139226"/>
                  <a:pt x="138886" y="140496"/>
                  <a:pt x="144706" y="146394"/>
                </a:cubicBezTo>
                <a:cubicBezTo>
                  <a:pt x="148434" y="150113"/>
                  <a:pt x="150525" y="155194"/>
                  <a:pt x="150434" y="160819"/>
                </a:cubicBezTo>
                <a:cubicBezTo>
                  <a:pt x="150343" y="188400"/>
                  <a:pt x="149525" y="217796"/>
                  <a:pt x="147706" y="253452"/>
                </a:cubicBezTo>
                <a:cubicBezTo>
                  <a:pt x="147161" y="264339"/>
                  <a:pt x="138795" y="272595"/>
                  <a:pt x="128157" y="272595"/>
                </a:cubicBezTo>
                <a:cubicBezTo>
                  <a:pt x="125065" y="272595"/>
                  <a:pt x="121973" y="271869"/>
                  <a:pt x="118973" y="270418"/>
                </a:cubicBezTo>
                <a:cubicBezTo>
                  <a:pt x="103060" y="262706"/>
                  <a:pt x="85874" y="252726"/>
                  <a:pt x="78873" y="237030"/>
                </a:cubicBezTo>
                <a:cubicBezTo>
                  <a:pt x="76509" y="231677"/>
                  <a:pt x="75963" y="226143"/>
                  <a:pt x="75872" y="223330"/>
                </a:cubicBezTo>
                <a:lnTo>
                  <a:pt x="75872" y="222604"/>
                </a:lnTo>
                <a:cubicBezTo>
                  <a:pt x="73326" y="198925"/>
                  <a:pt x="79237" y="165809"/>
                  <a:pt x="121610" y="143309"/>
                </a:cubicBezTo>
                <a:close/>
                <a:moveTo>
                  <a:pt x="210938" y="125112"/>
                </a:moveTo>
                <a:cubicBezTo>
                  <a:pt x="216752" y="125112"/>
                  <a:pt x="222566" y="125294"/>
                  <a:pt x="228380" y="125475"/>
                </a:cubicBezTo>
                <a:cubicBezTo>
                  <a:pt x="240554" y="125838"/>
                  <a:pt x="250092" y="136095"/>
                  <a:pt x="249729" y="148259"/>
                </a:cubicBezTo>
                <a:cubicBezTo>
                  <a:pt x="248548" y="187926"/>
                  <a:pt x="247185" y="227594"/>
                  <a:pt x="245732" y="267261"/>
                </a:cubicBezTo>
                <a:cubicBezTo>
                  <a:pt x="245277" y="279243"/>
                  <a:pt x="235466" y="288683"/>
                  <a:pt x="223475" y="288683"/>
                </a:cubicBezTo>
                <a:cubicBezTo>
                  <a:pt x="211392" y="288411"/>
                  <a:pt x="198856" y="288138"/>
                  <a:pt x="186228" y="287049"/>
                </a:cubicBezTo>
                <a:cubicBezTo>
                  <a:pt x="174237" y="286141"/>
                  <a:pt x="165061" y="275612"/>
                  <a:pt x="165697" y="263539"/>
                </a:cubicBezTo>
                <a:cubicBezTo>
                  <a:pt x="168059" y="218789"/>
                  <a:pt x="169149" y="182208"/>
                  <a:pt x="168968" y="148531"/>
                </a:cubicBezTo>
                <a:cubicBezTo>
                  <a:pt x="168877" y="136549"/>
                  <a:pt x="178052" y="126564"/>
                  <a:pt x="189953" y="125747"/>
                </a:cubicBezTo>
                <a:cubicBezTo>
                  <a:pt x="196403" y="125384"/>
                  <a:pt x="203307" y="125112"/>
                  <a:pt x="210938" y="125112"/>
                </a:cubicBezTo>
                <a:close/>
                <a:moveTo>
                  <a:pt x="262649" y="31492"/>
                </a:moveTo>
                <a:cubicBezTo>
                  <a:pt x="259740" y="31492"/>
                  <a:pt x="252923" y="32309"/>
                  <a:pt x="252742" y="40205"/>
                </a:cubicBezTo>
                <a:lnTo>
                  <a:pt x="252196" y="60716"/>
                </a:lnTo>
                <a:cubicBezTo>
                  <a:pt x="251924" y="72786"/>
                  <a:pt x="242198" y="82225"/>
                  <a:pt x="230110" y="82225"/>
                </a:cubicBezTo>
                <a:cubicBezTo>
                  <a:pt x="225020" y="82043"/>
                  <a:pt x="220566" y="82043"/>
                  <a:pt x="216113" y="82043"/>
                </a:cubicBezTo>
                <a:cubicBezTo>
                  <a:pt x="206660" y="82043"/>
                  <a:pt x="197571" y="82315"/>
                  <a:pt x="188845" y="82860"/>
                </a:cubicBezTo>
                <a:cubicBezTo>
                  <a:pt x="188482" y="82951"/>
                  <a:pt x="187755" y="82951"/>
                  <a:pt x="187391" y="82951"/>
                </a:cubicBezTo>
                <a:cubicBezTo>
                  <a:pt x="175484" y="82951"/>
                  <a:pt x="165759" y="73694"/>
                  <a:pt x="165395" y="61805"/>
                </a:cubicBezTo>
                <a:lnTo>
                  <a:pt x="165304" y="60080"/>
                </a:lnTo>
                <a:cubicBezTo>
                  <a:pt x="165214" y="57085"/>
                  <a:pt x="165123" y="54000"/>
                  <a:pt x="164941" y="52366"/>
                </a:cubicBezTo>
                <a:cubicBezTo>
                  <a:pt x="164123" y="43018"/>
                  <a:pt x="154488" y="42746"/>
                  <a:pt x="153398" y="42746"/>
                </a:cubicBezTo>
                <a:cubicBezTo>
                  <a:pt x="150762" y="42746"/>
                  <a:pt x="148399" y="43472"/>
                  <a:pt x="147308" y="44743"/>
                </a:cubicBezTo>
                <a:cubicBezTo>
                  <a:pt x="146399" y="45650"/>
                  <a:pt x="146126" y="47284"/>
                  <a:pt x="146308" y="49553"/>
                </a:cubicBezTo>
                <a:cubicBezTo>
                  <a:pt x="146581" y="53183"/>
                  <a:pt x="146854" y="58991"/>
                  <a:pt x="147126" y="64437"/>
                </a:cubicBezTo>
                <a:lnTo>
                  <a:pt x="147308" y="68521"/>
                </a:lnTo>
                <a:cubicBezTo>
                  <a:pt x="147853" y="79320"/>
                  <a:pt x="140673" y="89304"/>
                  <a:pt x="130221" y="92389"/>
                </a:cubicBezTo>
                <a:cubicBezTo>
                  <a:pt x="78958" y="107545"/>
                  <a:pt x="28604" y="150654"/>
                  <a:pt x="31604" y="212913"/>
                </a:cubicBezTo>
                <a:cubicBezTo>
                  <a:pt x="31695" y="214637"/>
                  <a:pt x="31786" y="216452"/>
                  <a:pt x="31876" y="217904"/>
                </a:cubicBezTo>
                <a:cubicBezTo>
                  <a:pt x="31967" y="219629"/>
                  <a:pt x="32058" y="220899"/>
                  <a:pt x="32058" y="221534"/>
                </a:cubicBezTo>
                <a:lnTo>
                  <a:pt x="32149" y="222442"/>
                </a:lnTo>
                <a:cubicBezTo>
                  <a:pt x="35512" y="267638"/>
                  <a:pt x="66142" y="298404"/>
                  <a:pt x="125767" y="316555"/>
                </a:cubicBezTo>
                <a:cubicBezTo>
                  <a:pt x="136219" y="319732"/>
                  <a:pt x="143309" y="329897"/>
                  <a:pt x="142763" y="340696"/>
                </a:cubicBezTo>
                <a:cubicBezTo>
                  <a:pt x="141127" y="370646"/>
                  <a:pt x="139764" y="401140"/>
                  <a:pt x="138401" y="430635"/>
                </a:cubicBezTo>
                <a:lnTo>
                  <a:pt x="137764" y="444975"/>
                </a:lnTo>
                <a:cubicBezTo>
                  <a:pt x="137310" y="456047"/>
                  <a:pt x="128766" y="464396"/>
                  <a:pt x="118041" y="464396"/>
                </a:cubicBezTo>
                <a:cubicBezTo>
                  <a:pt x="115133" y="464396"/>
                  <a:pt x="112315" y="463761"/>
                  <a:pt x="109588" y="462581"/>
                </a:cubicBezTo>
                <a:cubicBezTo>
                  <a:pt x="96773" y="457136"/>
                  <a:pt x="77231" y="447607"/>
                  <a:pt x="67687" y="442161"/>
                </a:cubicBezTo>
                <a:cubicBezTo>
                  <a:pt x="63961" y="440165"/>
                  <a:pt x="60325" y="439076"/>
                  <a:pt x="56871" y="439076"/>
                </a:cubicBezTo>
                <a:cubicBezTo>
                  <a:pt x="46237" y="439076"/>
                  <a:pt x="37966" y="448696"/>
                  <a:pt x="35603" y="457680"/>
                </a:cubicBezTo>
                <a:cubicBezTo>
                  <a:pt x="33876" y="464215"/>
                  <a:pt x="34149" y="473290"/>
                  <a:pt x="45237" y="479552"/>
                </a:cubicBezTo>
                <a:cubicBezTo>
                  <a:pt x="64961" y="490625"/>
                  <a:pt x="95773" y="504510"/>
                  <a:pt x="116950" y="511952"/>
                </a:cubicBezTo>
                <a:cubicBezTo>
                  <a:pt x="126948" y="515401"/>
                  <a:pt x="133765" y="525656"/>
                  <a:pt x="133129" y="536184"/>
                </a:cubicBezTo>
                <a:cubicBezTo>
                  <a:pt x="132584" y="545623"/>
                  <a:pt x="131947" y="555152"/>
                  <a:pt x="131311" y="564590"/>
                </a:cubicBezTo>
                <a:cubicBezTo>
                  <a:pt x="131129" y="566950"/>
                  <a:pt x="131493" y="568674"/>
                  <a:pt x="132493" y="569673"/>
                </a:cubicBezTo>
                <a:cubicBezTo>
                  <a:pt x="133765" y="571034"/>
                  <a:pt x="136128" y="571851"/>
                  <a:pt x="138855" y="571851"/>
                </a:cubicBezTo>
                <a:cubicBezTo>
                  <a:pt x="140582" y="571851"/>
                  <a:pt x="149308" y="571397"/>
                  <a:pt x="149944" y="562412"/>
                </a:cubicBezTo>
                <a:cubicBezTo>
                  <a:pt x="150307" y="557058"/>
                  <a:pt x="150671" y="551703"/>
                  <a:pt x="150944" y="546439"/>
                </a:cubicBezTo>
                <a:cubicBezTo>
                  <a:pt x="151671" y="534913"/>
                  <a:pt x="160942" y="526292"/>
                  <a:pt x="172394" y="526292"/>
                </a:cubicBezTo>
                <a:cubicBezTo>
                  <a:pt x="173576" y="526292"/>
                  <a:pt x="174757" y="526382"/>
                  <a:pt x="175939" y="526564"/>
                </a:cubicBezTo>
                <a:cubicBezTo>
                  <a:pt x="188118" y="528561"/>
                  <a:pt x="200661" y="529922"/>
                  <a:pt x="213022" y="530557"/>
                </a:cubicBezTo>
                <a:cubicBezTo>
                  <a:pt x="225020" y="531283"/>
                  <a:pt x="234382" y="541176"/>
                  <a:pt x="234200" y="553246"/>
                </a:cubicBezTo>
                <a:lnTo>
                  <a:pt x="234109" y="556967"/>
                </a:lnTo>
                <a:cubicBezTo>
                  <a:pt x="234109" y="561868"/>
                  <a:pt x="234018" y="566769"/>
                  <a:pt x="233927" y="568221"/>
                </a:cubicBezTo>
                <a:cubicBezTo>
                  <a:pt x="233745" y="571942"/>
                  <a:pt x="235018" y="573212"/>
                  <a:pt x="235472" y="573666"/>
                </a:cubicBezTo>
                <a:cubicBezTo>
                  <a:pt x="236836" y="575027"/>
                  <a:pt x="239381" y="575935"/>
                  <a:pt x="242198" y="575935"/>
                </a:cubicBezTo>
                <a:cubicBezTo>
                  <a:pt x="244471" y="575935"/>
                  <a:pt x="252196" y="575300"/>
                  <a:pt x="252560" y="566859"/>
                </a:cubicBezTo>
                <a:cubicBezTo>
                  <a:pt x="252560" y="565317"/>
                  <a:pt x="252651" y="560960"/>
                  <a:pt x="252742" y="556422"/>
                </a:cubicBezTo>
                <a:lnTo>
                  <a:pt x="252833" y="550977"/>
                </a:lnTo>
                <a:cubicBezTo>
                  <a:pt x="253014" y="539542"/>
                  <a:pt x="261104" y="529922"/>
                  <a:pt x="271738" y="528651"/>
                </a:cubicBezTo>
                <a:cubicBezTo>
                  <a:pt x="273283" y="528379"/>
                  <a:pt x="274828" y="528197"/>
                  <a:pt x="276282" y="528016"/>
                </a:cubicBezTo>
                <a:cubicBezTo>
                  <a:pt x="301550" y="524204"/>
                  <a:pt x="336634" y="513223"/>
                  <a:pt x="360266" y="482275"/>
                </a:cubicBezTo>
                <a:cubicBezTo>
                  <a:pt x="378080" y="458951"/>
                  <a:pt x="382898" y="426370"/>
                  <a:pt x="374717" y="385348"/>
                </a:cubicBezTo>
                <a:cubicBezTo>
                  <a:pt x="374263" y="383079"/>
                  <a:pt x="373899" y="380175"/>
                  <a:pt x="373445" y="377543"/>
                </a:cubicBezTo>
                <a:cubicBezTo>
                  <a:pt x="373263" y="376091"/>
                  <a:pt x="373081" y="374730"/>
                  <a:pt x="372900" y="373731"/>
                </a:cubicBezTo>
                <a:cubicBezTo>
                  <a:pt x="372718" y="373005"/>
                  <a:pt x="372536" y="372279"/>
                  <a:pt x="372263" y="371553"/>
                </a:cubicBezTo>
                <a:cubicBezTo>
                  <a:pt x="357085" y="331076"/>
                  <a:pt x="325091" y="303305"/>
                  <a:pt x="282372" y="293413"/>
                </a:cubicBezTo>
                <a:cubicBezTo>
                  <a:pt x="271556" y="290962"/>
                  <a:pt x="263739" y="280798"/>
                  <a:pt x="264194" y="269816"/>
                </a:cubicBezTo>
                <a:cubicBezTo>
                  <a:pt x="265648" y="230247"/>
                  <a:pt x="267012" y="190678"/>
                  <a:pt x="268193" y="151108"/>
                </a:cubicBezTo>
                <a:cubicBezTo>
                  <a:pt x="268648" y="138493"/>
                  <a:pt x="279464" y="128873"/>
                  <a:pt x="292279" y="130234"/>
                </a:cubicBezTo>
                <a:cubicBezTo>
                  <a:pt x="297733" y="130870"/>
                  <a:pt x="307004" y="133048"/>
                  <a:pt x="319456" y="136043"/>
                </a:cubicBezTo>
                <a:cubicBezTo>
                  <a:pt x="324546" y="137313"/>
                  <a:pt x="331453" y="138947"/>
                  <a:pt x="333180" y="139219"/>
                </a:cubicBezTo>
                <a:cubicBezTo>
                  <a:pt x="335089" y="139491"/>
                  <a:pt x="337088" y="139673"/>
                  <a:pt x="339088" y="139673"/>
                </a:cubicBezTo>
                <a:cubicBezTo>
                  <a:pt x="351540" y="139673"/>
                  <a:pt x="359266" y="134500"/>
                  <a:pt x="361993" y="124426"/>
                </a:cubicBezTo>
                <a:cubicBezTo>
                  <a:pt x="363538" y="118708"/>
                  <a:pt x="361993" y="110631"/>
                  <a:pt x="358175" y="104823"/>
                </a:cubicBezTo>
                <a:cubicBezTo>
                  <a:pt x="356357" y="102100"/>
                  <a:pt x="353267" y="98651"/>
                  <a:pt x="348813" y="98107"/>
                </a:cubicBezTo>
                <a:cubicBezTo>
                  <a:pt x="342178" y="97199"/>
                  <a:pt x="331726" y="94930"/>
                  <a:pt x="320728" y="92661"/>
                </a:cubicBezTo>
                <a:cubicBezTo>
                  <a:pt x="309639" y="90302"/>
                  <a:pt x="297096" y="87579"/>
                  <a:pt x="290825" y="86853"/>
                </a:cubicBezTo>
                <a:cubicBezTo>
                  <a:pt x="279191" y="85583"/>
                  <a:pt x="270374" y="75418"/>
                  <a:pt x="270647" y="63710"/>
                </a:cubicBezTo>
                <a:cubicBezTo>
                  <a:pt x="270920" y="55633"/>
                  <a:pt x="271102" y="47556"/>
                  <a:pt x="271283" y="39479"/>
                </a:cubicBezTo>
                <a:cubicBezTo>
                  <a:pt x="271374" y="35758"/>
                  <a:pt x="270011" y="34306"/>
                  <a:pt x="269556" y="33852"/>
                </a:cubicBezTo>
                <a:cubicBezTo>
                  <a:pt x="268102" y="32400"/>
                  <a:pt x="265466" y="31492"/>
                  <a:pt x="262649" y="31492"/>
                </a:cubicBezTo>
                <a:close/>
                <a:moveTo>
                  <a:pt x="262558" y="0"/>
                </a:moveTo>
                <a:cubicBezTo>
                  <a:pt x="273919" y="0"/>
                  <a:pt x="284735" y="4356"/>
                  <a:pt x="292097" y="11889"/>
                </a:cubicBezTo>
                <a:cubicBezTo>
                  <a:pt x="299369" y="19331"/>
                  <a:pt x="303004" y="29133"/>
                  <a:pt x="302823" y="40296"/>
                </a:cubicBezTo>
                <a:cubicBezTo>
                  <a:pt x="302641" y="45741"/>
                  <a:pt x="302550" y="51277"/>
                  <a:pt x="302368" y="56813"/>
                </a:cubicBezTo>
                <a:cubicBezTo>
                  <a:pt x="309458" y="58084"/>
                  <a:pt x="318274" y="59899"/>
                  <a:pt x="327363" y="61895"/>
                </a:cubicBezTo>
                <a:cubicBezTo>
                  <a:pt x="337270" y="63983"/>
                  <a:pt x="347541" y="66161"/>
                  <a:pt x="353085" y="66887"/>
                </a:cubicBezTo>
                <a:cubicBezTo>
                  <a:pt x="365719" y="68611"/>
                  <a:pt x="376808" y="75962"/>
                  <a:pt x="384443" y="87488"/>
                </a:cubicBezTo>
                <a:cubicBezTo>
                  <a:pt x="393350" y="100920"/>
                  <a:pt x="396349" y="118345"/>
                  <a:pt x="392350" y="132775"/>
                </a:cubicBezTo>
                <a:cubicBezTo>
                  <a:pt x="385806" y="156826"/>
                  <a:pt x="365810" y="171074"/>
                  <a:pt x="339088" y="171074"/>
                </a:cubicBezTo>
                <a:cubicBezTo>
                  <a:pt x="335725" y="171074"/>
                  <a:pt x="332271" y="170893"/>
                  <a:pt x="328908" y="170439"/>
                </a:cubicBezTo>
                <a:cubicBezTo>
                  <a:pt x="325909" y="169985"/>
                  <a:pt x="320819" y="168805"/>
                  <a:pt x="312093" y="166627"/>
                </a:cubicBezTo>
                <a:cubicBezTo>
                  <a:pt x="308276" y="165720"/>
                  <a:pt x="303641" y="164631"/>
                  <a:pt x="299369" y="163632"/>
                </a:cubicBezTo>
                <a:cubicBezTo>
                  <a:pt x="298278" y="197212"/>
                  <a:pt x="297096" y="230791"/>
                  <a:pt x="295915" y="264371"/>
                </a:cubicBezTo>
                <a:cubicBezTo>
                  <a:pt x="346087" y="277894"/>
                  <a:pt x="383534" y="311927"/>
                  <a:pt x="401803" y="360572"/>
                </a:cubicBezTo>
                <a:cubicBezTo>
                  <a:pt x="402803" y="363022"/>
                  <a:pt x="403439" y="365654"/>
                  <a:pt x="403893" y="368286"/>
                </a:cubicBezTo>
                <a:cubicBezTo>
                  <a:pt x="404166" y="369466"/>
                  <a:pt x="404439" y="371190"/>
                  <a:pt x="404711" y="373005"/>
                </a:cubicBezTo>
                <a:cubicBezTo>
                  <a:pt x="404984" y="375093"/>
                  <a:pt x="405257" y="377452"/>
                  <a:pt x="405620" y="379177"/>
                </a:cubicBezTo>
                <a:cubicBezTo>
                  <a:pt x="415709" y="429455"/>
                  <a:pt x="408802" y="470568"/>
                  <a:pt x="385261" y="501334"/>
                </a:cubicBezTo>
                <a:cubicBezTo>
                  <a:pt x="362084" y="531737"/>
                  <a:pt x="327181" y="551431"/>
                  <a:pt x="284190" y="558601"/>
                </a:cubicBezTo>
                <a:cubicBezTo>
                  <a:pt x="284190" y="562866"/>
                  <a:pt x="284099" y="566769"/>
                  <a:pt x="284008" y="568221"/>
                </a:cubicBezTo>
                <a:cubicBezTo>
                  <a:pt x="282917" y="593905"/>
                  <a:pt x="262103" y="607427"/>
                  <a:pt x="242198" y="607427"/>
                </a:cubicBezTo>
                <a:cubicBezTo>
                  <a:pt x="230746" y="607427"/>
                  <a:pt x="220021" y="602980"/>
                  <a:pt x="212659" y="595357"/>
                </a:cubicBezTo>
                <a:cubicBezTo>
                  <a:pt x="205569" y="587915"/>
                  <a:pt x="202024" y="578022"/>
                  <a:pt x="202479" y="566859"/>
                </a:cubicBezTo>
                <a:cubicBezTo>
                  <a:pt x="202479" y="566043"/>
                  <a:pt x="202570" y="563955"/>
                  <a:pt x="202570" y="561414"/>
                </a:cubicBezTo>
                <a:cubicBezTo>
                  <a:pt x="195571" y="560869"/>
                  <a:pt x="188663" y="560143"/>
                  <a:pt x="181756" y="559236"/>
                </a:cubicBezTo>
                <a:cubicBezTo>
                  <a:pt x="181574" y="560960"/>
                  <a:pt x="181483" y="562775"/>
                  <a:pt x="181392" y="564590"/>
                </a:cubicBezTo>
                <a:cubicBezTo>
                  <a:pt x="179574" y="590002"/>
                  <a:pt x="158669" y="603252"/>
                  <a:pt x="138855" y="603252"/>
                </a:cubicBezTo>
                <a:cubicBezTo>
                  <a:pt x="127403" y="603252"/>
                  <a:pt x="116678" y="598805"/>
                  <a:pt x="109406" y="591091"/>
                </a:cubicBezTo>
                <a:cubicBezTo>
                  <a:pt x="102408" y="583558"/>
                  <a:pt x="99045" y="573666"/>
                  <a:pt x="99863" y="562412"/>
                </a:cubicBezTo>
                <a:cubicBezTo>
                  <a:pt x="100408" y="554880"/>
                  <a:pt x="100863" y="547256"/>
                  <a:pt x="101317" y="539723"/>
                </a:cubicBezTo>
                <a:cubicBezTo>
                  <a:pt x="78867" y="531465"/>
                  <a:pt x="49691" y="518124"/>
                  <a:pt x="29786" y="506961"/>
                </a:cubicBezTo>
                <a:cubicBezTo>
                  <a:pt x="8427" y="494981"/>
                  <a:pt x="-1026" y="473018"/>
                  <a:pt x="5154" y="449694"/>
                </a:cubicBezTo>
                <a:cubicBezTo>
                  <a:pt x="11517" y="425281"/>
                  <a:pt x="33331" y="407583"/>
                  <a:pt x="56871" y="407583"/>
                </a:cubicBezTo>
                <a:cubicBezTo>
                  <a:pt x="65870" y="407583"/>
                  <a:pt x="74686" y="410034"/>
                  <a:pt x="83139" y="414753"/>
                </a:cubicBezTo>
                <a:cubicBezTo>
                  <a:pt x="88592" y="417839"/>
                  <a:pt x="97954" y="422558"/>
                  <a:pt x="107043" y="426914"/>
                </a:cubicBezTo>
                <a:cubicBezTo>
                  <a:pt x="108225" y="399960"/>
                  <a:pt x="109497" y="372279"/>
                  <a:pt x="110952" y="344871"/>
                </a:cubicBezTo>
                <a:cubicBezTo>
                  <a:pt x="62325" y="328898"/>
                  <a:pt x="5972" y="295319"/>
                  <a:pt x="701" y="224711"/>
                </a:cubicBezTo>
                <a:cubicBezTo>
                  <a:pt x="610" y="223803"/>
                  <a:pt x="610" y="222986"/>
                  <a:pt x="610" y="222170"/>
                </a:cubicBezTo>
                <a:cubicBezTo>
                  <a:pt x="610" y="221716"/>
                  <a:pt x="519" y="220899"/>
                  <a:pt x="428" y="219901"/>
                </a:cubicBezTo>
                <a:cubicBezTo>
                  <a:pt x="337" y="218358"/>
                  <a:pt x="246" y="216361"/>
                  <a:pt x="155" y="214365"/>
                </a:cubicBezTo>
                <a:cubicBezTo>
                  <a:pt x="-3026" y="147478"/>
                  <a:pt x="43147" y="87761"/>
                  <a:pt x="115587" y="64073"/>
                </a:cubicBezTo>
                <a:cubicBezTo>
                  <a:pt x="115405" y="59626"/>
                  <a:pt x="115133" y="55270"/>
                  <a:pt x="114951" y="52366"/>
                </a:cubicBezTo>
                <a:cubicBezTo>
                  <a:pt x="113678" y="38117"/>
                  <a:pt x="119132" y="28860"/>
                  <a:pt x="124040" y="23506"/>
                </a:cubicBezTo>
                <a:cubicBezTo>
                  <a:pt x="131129" y="15701"/>
                  <a:pt x="141855" y="11254"/>
                  <a:pt x="153398" y="11254"/>
                </a:cubicBezTo>
                <a:cubicBezTo>
                  <a:pt x="173030" y="11254"/>
                  <a:pt x="194117" y="24413"/>
                  <a:pt x="196389" y="49553"/>
                </a:cubicBezTo>
                <a:cubicBezTo>
                  <a:pt x="196389" y="50006"/>
                  <a:pt x="196389" y="50460"/>
                  <a:pt x="196480" y="51005"/>
                </a:cubicBezTo>
                <a:cubicBezTo>
                  <a:pt x="204206" y="50642"/>
                  <a:pt x="212568" y="50460"/>
                  <a:pt x="220930" y="50551"/>
                </a:cubicBezTo>
                <a:lnTo>
                  <a:pt x="221202" y="39479"/>
                </a:lnTo>
                <a:cubicBezTo>
                  <a:pt x="221748" y="16971"/>
                  <a:pt x="239562" y="0"/>
                  <a:pt x="262558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54"/>
          <p:cNvGrpSpPr/>
          <p:nvPr/>
        </p:nvGrpSpPr>
        <p:grpSpPr bwMode="auto">
          <a:xfrm>
            <a:off x="6276241" y="1255961"/>
            <a:ext cx="5473719" cy="2826449"/>
            <a:chOff x="0" y="228847"/>
            <a:chExt cx="2715568" cy="1005015"/>
          </a:xfrm>
        </p:grpSpPr>
        <p:grpSp>
          <p:nvGrpSpPr>
            <p:cNvPr id="4" name="组合 55"/>
            <p:cNvGrpSpPr/>
            <p:nvPr/>
          </p:nvGrpSpPr>
          <p:grpSpPr bwMode="auto">
            <a:xfrm>
              <a:off x="75277" y="462712"/>
              <a:ext cx="2640291" cy="89605"/>
              <a:chOff x="0" y="0"/>
              <a:chExt cx="2640291" cy="89605"/>
            </a:xfrm>
          </p:grpSpPr>
          <p:cxnSp>
            <p:nvCxnSpPr>
              <p:cNvPr id="7" name="直接连接符 58"/>
              <p:cNvCxnSpPr>
                <a:cxnSpLocks noChangeShapeType="1"/>
              </p:cNvCxnSpPr>
              <p:nvPr/>
            </p:nvCxnSpPr>
            <p:spPr bwMode="auto">
              <a:xfrm>
                <a:off x="8642" y="42795"/>
                <a:ext cx="2631649" cy="0"/>
              </a:xfrm>
              <a:prstGeom prst="line">
                <a:avLst/>
              </a:prstGeom>
              <a:noFill/>
              <a:ln w="28575" cmpd="sng">
                <a:solidFill>
                  <a:srgbClr val="FF0000"/>
                </a:solidFill>
                <a:round/>
              </a:ln>
            </p:spPr>
          </p:cxnSp>
          <p:sp>
            <p:nvSpPr>
              <p:cNvPr id="8" name="椭圆 5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125020" cy="8960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" name="文本框 56"/>
            <p:cNvSpPr txBox="1">
              <a:spLocks noChangeArrowheads="1"/>
            </p:cNvSpPr>
            <p:nvPr/>
          </p:nvSpPr>
          <p:spPr bwMode="auto">
            <a:xfrm>
              <a:off x="0" y="578216"/>
              <a:ext cx="2659626" cy="655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）远景资源量</a:t>
              </a:r>
              <a:endPara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③通过地质勘查：预测远景资源储量突破，钼金属吨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万吨，金达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吨～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吨黄金，铜达金属吨储量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万吨，银，铋不计，市值可达</a:t>
              </a:r>
              <a:r>
                <a:rPr lang="en-US" altLang="zh-CN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150</a:t>
              </a:r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亿人民币。</a:t>
              </a:r>
            </a:p>
          </p:txBody>
        </p:sp>
        <p:sp>
          <p:nvSpPr>
            <p:cNvPr id="6" name="文本框 57"/>
            <p:cNvSpPr txBox="1">
              <a:spLocks noChangeArrowheads="1"/>
            </p:cNvSpPr>
            <p:nvPr/>
          </p:nvSpPr>
          <p:spPr bwMode="auto">
            <a:xfrm>
              <a:off x="60171" y="228847"/>
              <a:ext cx="930797" cy="18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zh-CN" altLang="en-US" sz="28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矿产价值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5"/>
          <p:cNvGrpSpPr/>
          <p:nvPr/>
        </p:nvGrpSpPr>
        <p:grpSpPr bwMode="auto">
          <a:xfrm>
            <a:off x="930558" y="1627232"/>
            <a:ext cx="5321985" cy="252000"/>
            <a:chOff x="0" y="0"/>
            <a:chExt cx="2640291" cy="89605"/>
          </a:xfrm>
        </p:grpSpPr>
        <p:cxnSp>
          <p:nvCxnSpPr>
            <p:cNvPr id="7" name="直接连接符 58"/>
            <p:cNvCxnSpPr>
              <a:cxnSpLocks noChangeShapeType="1"/>
            </p:cNvCxnSpPr>
            <p:nvPr/>
          </p:nvCxnSpPr>
          <p:spPr bwMode="auto">
            <a:xfrm>
              <a:off x="8642" y="42795"/>
              <a:ext cx="2631649" cy="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</a:ln>
          </p:spPr>
        </p:cxnSp>
        <p:sp>
          <p:nvSpPr>
            <p:cNvPr id="8" name="椭圆 59"/>
            <p:cNvSpPr>
              <a:spLocks noChangeArrowheads="1"/>
            </p:cNvSpPr>
            <p:nvPr/>
          </p:nvSpPr>
          <p:spPr bwMode="auto">
            <a:xfrm flipH="1">
              <a:off x="0" y="0"/>
              <a:ext cx="125020" cy="8960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文本框 56"/>
          <p:cNvSpPr txBox="1">
            <a:spLocks noChangeArrowheads="1"/>
          </p:cNvSpPr>
          <p:nvPr/>
        </p:nvSpPr>
        <p:spPr bwMode="auto">
          <a:xfrm>
            <a:off x="778823" y="1952069"/>
            <a:ext cx="10491431" cy="168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）有益元素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每吨矿石中含有伴生有益元素：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含量：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0.25%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含量：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3.0g/t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含量：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0.25%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含量：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11.15g/t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含量：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0.063g/t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文本框 57"/>
          <p:cNvSpPr txBox="1">
            <a:spLocks noChangeArrowheads="1"/>
          </p:cNvSpPr>
          <p:nvPr/>
        </p:nvSpPr>
        <p:spPr bwMode="auto">
          <a:xfrm>
            <a:off x="900110" y="969523"/>
            <a:ext cx="1876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2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价值测算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5"/>
          <p:cNvGrpSpPr/>
          <p:nvPr/>
        </p:nvGrpSpPr>
        <p:grpSpPr bwMode="auto">
          <a:xfrm>
            <a:off x="930558" y="1627232"/>
            <a:ext cx="5321985" cy="252000"/>
            <a:chOff x="0" y="0"/>
            <a:chExt cx="2640291" cy="89605"/>
          </a:xfrm>
        </p:grpSpPr>
        <p:cxnSp>
          <p:nvCxnSpPr>
            <p:cNvPr id="7" name="直接连接符 58"/>
            <p:cNvCxnSpPr>
              <a:cxnSpLocks noChangeShapeType="1"/>
            </p:cNvCxnSpPr>
            <p:nvPr/>
          </p:nvCxnSpPr>
          <p:spPr bwMode="auto">
            <a:xfrm>
              <a:off x="8642" y="42795"/>
              <a:ext cx="2631649" cy="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</a:ln>
          </p:spPr>
        </p:cxnSp>
        <p:sp>
          <p:nvSpPr>
            <p:cNvPr id="8" name="椭圆 59"/>
            <p:cNvSpPr>
              <a:spLocks noChangeArrowheads="1"/>
            </p:cNvSpPr>
            <p:nvPr/>
          </p:nvSpPr>
          <p:spPr bwMode="auto">
            <a:xfrm flipH="1">
              <a:off x="0" y="0"/>
              <a:ext cx="125020" cy="8960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文本框 56"/>
          <p:cNvSpPr txBox="1">
            <a:spLocks noChangeArrowheads="1"/>
          </p:cNvSpPr>
          <p:nvPr/>
        </p:nvSpPr>
        <p:spPr bwMode="auto">
          <a:xfrm>
            <a:off x="778823" y="1952069"/>
            <a:ext cx="10491431" cy="390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）有益元素回收率的估算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钼回收率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0.25%*85%=0.21%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金回收率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2.0g/t*80%=1.6g/t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铜回收率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0.25%*80%=0.2%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银回收率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11.15g/t*50%=5.57g/t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铋回收率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0.063g/t*50%=0.032g/t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7"/>
          <p:cNvSpPr txBox="1">
            <a:spLocks noChangeArrowheads="1"/>
          </p:cNvSpPr>
          <p:nvPr/>
        </p:nvSpPr>
        <p:spPr bwMode="auto">
          <a:xfrm>
            <a:off x="900110" y="969523"/>
            <a:ext cx="1876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2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价值测算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5"/>
          <p:cNvGrpSpPr/>
          <p:nvPr/>
        </p:nvGrpSpPr>
        <p:grpSpPr bwMode="auto">
          <a:xfrm>
            <a:off x="930558" y="1627232"/>
            <a:ext cx="5321985" cy="252000"/>
            <a:chOff x="0" y="0"/>
            <a:chExt cx="2640291" cy="89605"/>
          </a:xfrm>
        </p:grpSpPr>
        <p:cxnSp>
          <p:nvCxnSpPr>
            <p:cNvPr id="7" name="直接连接符 58"/>
            <p:cNvCxnSpPr>
              <a:cxnSpLocks noChangeShapeType="1"/>
            </p:cNvCxnSpPr>
            <p:nvPr/>
          </p:nvCxnSpPr>
          <p:spPr bwMode="auto">
            <a:xfrm>
              <a:off x="8642" y="42795"/>
              <a:ext cx="2631649" cy="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</a:ln>
          </p:spPr>
        </p:cxnSp>
        <p:sp>
          <p:nvSpPr>
            <p:cNvPr id="8" name="椭圆 59"/>
            <p:cNvSpPr>
              <a:spLocks noChangeArrowheads="1"/>
            </p:cNvSpPr>
            <p:nvPr/>
          </p:nvSpPr>
          <p:spPr bwMode="auto">
            <a:xfrm flipH="1">
              <a:off x="0" y="0"/>
              <a:ext cx="125020" cy="8960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文本框 56"/>
          <p:cNvSpPr txBox="1">
            <a:spLocks noChangeArrowheads="1"/>
          </p:cNvSpPr>
          <p:nvPr/>
        </p:nvSpPr>
        <p:spPr bwMode="auto">
          <a:xfrm>
            <a:off x="778510" y="1951990"/>
            <a:ext cx="1133411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）有益元素市场价格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钼售价（金属价）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0.23%*46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=1058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元；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金售价（金精粉）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590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元*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1.6g=1440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元；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铜售价（金属量）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万*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0.20%=120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元；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银售价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/g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元*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5.57g/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=61.27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元；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铋售价（金属吨）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吨，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万*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0.032g/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=100.8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注：每吨原矿石生产售后产值为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1058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+1440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+120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+61.27+108=2780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吨。</a:t>
            </a:r>
          </a:p>
        </p:txBody>
      </p:sp>
      <p:sp>
        <p:nvSpPr>
          <p:cNvPr id="6" name="文本框 57"/>
          <p:cNvSpPr txBox="1">
            <a:spLocks noChangeArrowheads="1"/>
          </p:cNvSpPr>
          <p:nvPr/>
        </p:nvSpPr>
        <p:spPr bwMode="auto">
          <a:xfrm>
            <a:off x="900110" y="969523"/>
            <a:ext cx="1876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2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价值测算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5"/>
          <p:cNvGrpSpPr/>
          <p:nvPr/>
        </p:nvGrpSpPr>
        <p:grpSpPr bwMode="auto">
          <a:xfrm>
            <a:off x="930558" y="1627232"/>
            <a:ext cx="5321985" cy="252000"/>
            <a:chOff x="0" y="0"/>
            <a:chExt cx="2640291" cy="89605"/>
          </a:xfrm>
        </p:grpSpPr>
        <p:cxnSp>
          <p:nvCxnSpPr>
            <p:cNvPr id="7" name="直接连接符 58"/>
            <p:cNvCxnSpPr>
              <a:cxnSpLocks noChangeShapeType="1"/>
            </p:cNvCxnSpPr>
            <p:nvPr/>
          </p:nvCxnSpPr>
          <p:spPr bwMode="auto">
            <a:xfrm>
              <a:off x="8642" y="42795"/>
              <a:ext cx="2631649" cy="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</a:ln>
          </p:spPr>
        </p:cxnSp>
        <p:sp>
          <p:nvSpPr>
            <p:cNvPr id="8" name="椭圆 59"/>
            <p:cNvSpPr>
              <a:spLocks noChangeArrowheads="1"/>
            </p:cNvSpPr>
            <p:nvPr/>
          </p:nvSpPr>
          <p:spPr bwMode="auto">
            <a:xfrm flipH="1">
              <a:off x="0" y="0"/>
              <a:ext cx="125020" cy="8960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文本框 56"/>
          <p:cNvSpPr txBox="1">
            <a:spLocks noChangeArrowheads="1"/>
          </p:cNvSpPr>
          <p:nvPr/>
        </p:nvSpPr>
        <p:spPr bwMode="auto">
          <a:xfrm>
            <a:off x="778823" y="1952069"/>
            <a:ext cx="10491431" cy="22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）尾矿综合回收利用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尾矿砂含石英粗砂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，日尾矿砂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吨，石英粗砂回收率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计算，日回收石英粗砂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吨，月回收石英粗砂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12550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吨，市场售价每吨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元，月石英粗砂销售金额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150.6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万元，年石英粗砂销售金额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万元。</a:t>
            </a:r>
          </a:p>
        </p:txBody>
      </p:sp>
      <p:sp>
        <p:nvSpPr>
          <p:cNvPr id="6" name="文本框 57"/>
          <p:cNvSpPr txBox="1">
            <a:spLocks noChangeArrowheads="1"/>
          </p:cNvSpPr>
          <p:nvPr/>
        </p:nvSpPr>
        <p:spPr bwMode="auto">
          <a:xfrm>
            <a:off x="900110" y="969523"/>
            <a:ext cx="1876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2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价值测算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圆角矩形 4"/>
          <p:cNvSpPr>
            <a:spLocks noChangeArrowheads="1"/>
          </p:cNvSpPr>
          <p:nvPr/>
        </p:nvSpPr>
        <p:spPr bwMode="auto">
          <a:xfrm>
            <a:off x="3208338" y="2049463"/>
            <a:ext cx="5732462" cy="2759075"/>
          </a:xfrm>
          <a:prstGeom prst="roundRect">
            <a:avLst>
              <a:gd name="adj" fmla="val 16667"/>
            </a:avLst>
          </a:prstGeom>
          <a:solidFill>
            <a:srgbClr val="C200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8435" name="组合 5"/>
          <p:cNvGrpSpPr/>
          <p:nvPr/>
        </p:nvGrpSpPr>
        <p:grpSpPr bwMode="auto">
          <a:xfrm>
            <a:off x="4842720" y="2705615"/>
            <a:ext cx="2506560" cy="1873383"/>
            <a:chOff x="0" y="0"/>
            <a:chExt cx="2507109" cy="1857537"/>
          </a:xfrm>
        </p:grpSpPr>
        <p:sp>
          <p:nvSpPr>
            <p:cNvPr id="18436" name="文本框 6"/>
            <p:cNvSpPr txBox="1">
              <a:spLocks noChangeArrowheads="1"/>
            </p:cNvSpPr>
            <p:nvPr/>
          </p:nvSpPr>
          <p:spPr bwMode="auto">
            <a:xfrm>
              <a:off x="58056" y="0"/>
              <a:ext cx="159657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7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7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37" name="文本框 7"/>
            <p:cNvSpPr txBox="1">
              <a:spLocks noChangeArrowheads="1"/>
            </p:cNvSpPr>
            <p:nvPr/>
          </p:nvSpPr>
          <p:spPr bwMode="auto">
            <a:xfrm>
              <a:off x="1349828" y="104768"/>
              <a:ext cx="1157281" cy="95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工商信息</a:t>
              </a:r>
            </a:p>
          </p:txBody>
        </p:sp>
        <p:sp>
          <p:nvSpPr>
            <p:cNvPr id="18438" name="文本框 8"/>
            <p:cNvSpPr txBox="1">
              <a:spLocks noChangeArrowheads="1"/>
            </p:cNvSpPr>
            <p:nvPr/>
          </p:nvSpPr>
          <p:spPr bwMode="auto">
            <a:xfrm>
              <a:off x="0" y="1160473"/>
              <a:ext cx="1157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39" name="文本框 9"/>
            <p:cNvSpPr txBox="1">
              <a:spLocks noChangeArrowheads="1"/>
            </p:cNvSpPr>
            <p:nvPr/>
          </p:nvSpPr>
          <p:spPr bwMode="auto">
            <a:xfrm>
              <a:off x="0" y="1488205"/>
              <a:ext cx="1157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0" name="文本框 10"/>
            <p:cNvSpPr txBox="1">
              <a:spLocks noChangeArrowheads="1"/>
            </p:cNvSpPr>
            <p:nvPr/>
          </p:nvSpPr>
          <p:spPr bwMode="auto">
            <a:xfrm>
              <a:off x="1157281" y="1160473"/>
              <a:ext cx="1157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1" name="文本框 11"/>
            <p:cNvSpPr txBox="1">
              <a:spLocks noChangeArrowheads="1"/>
            </p:cNvSpPr>
            <p:nvPr/>
          </p:nvSpPr>
          <p:spPr bwMode="auto">
            <a:xfrm>
              <a:off x="1157281" y="1488205"/>
              <a:ext cx="11572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442" name="直接连接符 12"/>
            <p:cNvCxnSpPr>
              <a:cxnSpLocks noChangeShapeType="1"/>
            </p:cNvCxnSpPr>
            <p:nvPr/>
          </p:nvCxnSpPr>
          <p:spPr bwMode="auto">
            <a:xfrm>
              <a:off x="58056" y="1102417"/>
              <a:ext cx="2090057" cy="0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3" name="组合 17"/>
          <p:cNvGrpSpPr/>
          <p:nvPr/>
        </p:nvGrpSpPr>
        <p:grpSpPr bwMode="auto">
          <a:xfrm>
            <a:off x="3513138" y="2278063"/>
            <a:ext cx="1093787" cy="228600"/>
            <a:chOff x="0" y="0"/>
            <a:chExt cx="1094014" cy="228600"/>
          </a:xfrm>
        </p:grpSpPr>
        <p:sp>
          <p:nvSpPr>
            <p:cNvPr id="18444" name="椭圆 13"/>
            <p:cNvSpPr>
              <a:spLocks noChangeArrowheads="1"/>
            </p:cNvSpPr>
            <p:nvPr/>
          </p:nvSpPr>
          <p:spPr bwMode="auto">
            <a:xfrm>
              <a:off x="0" y="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45" name="椭圆 14"/>
            <p:cNvSpPr>
              <a:spLocks noChangeArrowheads="1"/>
            </p:cNvSpPr>
            <p:nvPr/>
          </p:nvSpPr>
          <p:spPr bwMode="auto">
            <a:xfrm>
              <a:off x="290286" y="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46" name="椭圆 15"/>
            <p:cNvSpPr>
              <a:spLocks noChangeArrowheads="1"/>
            </p:cNvSpPr>
            <p:nvPr/>
          </p:nvSpPr>
          <p:spPr bwMode="auto">
            <a:xfrm>
              <a:off x="575128" y="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47" name="椭圆 16"/>
            <p:cNvSpPr>
              <a:spLocks noChangeArrowheads="1"/>
            </p:cNvSpPr>
            <p:nvPr/>
          </p:nvSpPr>
          <p:spPr bwMode="auto">
            <a:xfrm>
              <a:off x="865414" y="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448" name="矩形 18"/>
          <p:cNvSpPr>
            <a:spLocks noChangeArrowheads="1"/>
          </p:cNvSpPr>
          <p:nvPr/>
        </p:nvSpPr>
        <p:spPr bwMode="auto">
          <a:xfrm rot="18827271">
            <a:off x="7478713" y="417513"/>
            <a:ext cx="2003425" cy="3584575"/>
          </a:xfrm>
          <a:prstGeom prst="rect">
            <a:avLst/>
          </a:prstGeom>
          <a:solidFill>
            <a:schemeClr val="bg1">
              <a:alpha val="17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5"/>
          <p:cNvGrpSpPr/>
          <p:nvPr/>
        </p:nvGrpSpPr>
        <p:grpSpPr bwMode="auto">
          <a:xfrm>
            <a:off x="930558" y="1627232"/>
            <a:ext cx="5321985" cy="252000"/>
            <a:chOff x="0" y="0"/>
            <a:chExt cx="2640291" cy="89605"/>
          </a:xfrm>
        </p:grpSpPr>
        <p:cxnSp>
          <p:nvCxnSpPr>
            <p:cNvPr id="7" name="直接连接符 58"/>
            <p:cNvCxnSpPr>
              <a:cxnSpLocks noChangeShapeType="1"/>
            </p:cNvCxnSpPr>
            <p:nvPr/>
          </p:nvCxnSpPr>
          <p:spPr bwMode="auto">
            <a:xfrm>
              <a:off x="8642" y="42795"/>
              <a:ext cx="2631649" cy="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</a:ln>
          </p:spPr>
        </p:cxnSp>
        <p:sp>
          <p:nvSpPr>
            <p:cNvPr id="8" name="椭圆 59"/>
            <p:cNvSpPr>
              <a:spLocks noChangeArrowheads="1"/>
            </p:cNvSpPr>
            <p:nvPr/>
          </p:nvSpPr>
          <p:spPr bwMode="auto">
            <a:xfrm flipH="1">
              <a:off x="0" y="0"/>
              <a:ext cx="125020" cy="8960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文本框 56"/>
          <p:cNvSpPr txBox="1">
            <a:spLocks noChangeArrowheads="1"/>
          </p:cNvSpPr>
          <p:nvPr/>
        </p:nvSpPr>
        <p:spPr bwMode="auto">
          <a:xfrm>
            <a:off x="778823" y="1952069"/>
            <a:ext cx="10491431" cy="20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）年经济效益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矿石年净利润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2.9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亿元，尾矿石英粗砂年净利润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万元，合计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3.0506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注：考虑到生产过程中矿石品位开采中的变化，处理矿石量的变化，市场价格的波动成本不确定因素，回收率的实际差异等因素年净利润确保在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亿元以上。</a:t>
            </a:r>
          </a:p>
        </p:txBody>
      </p:sp>
      <p:sp>
        <p:nvSpPr>
          <p:cNvPr id="6" name="文本框 57"/>
          <p:cNvSpPr txBox="1">
            <a:spLocks noChangeArrowheads="1"/>
          </p:cNvSpPr>
          <p:nvPr/>
        </p:nvSpPr>
        <p:spPr bwMode="auto">
          <a:xfrm>
            <a:off x="900110" y="969523"/>
            <a:ext cx="18761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2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价值测算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38113"/>
            <a:ext cx="6935787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7"/>
          <a:stretch>
            <a:fillRect/>
          </a:stretch>
        </p:blipFill>
        <p:spPr bwMode="auto">
          <a:xfrm>
            <a:off x="0" y="5395913"/>
            <a:ext cx="12192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文本框 8"/>
          <p:cNvSpPr txBox="1">
            <a:spLocks noChangeArrowheads="1"/>
          </p:cNvSpPr>
          <p:nvPr/>
        </p:nvSpPr>
        <p:spPr bwMode="auto">
          <a:xfrm>
            <a:off x="2859088" y="1933575"/>
            <a:ext cx="6962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携手共创美好未来</a:t>
            </a: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2837656" y="3429000"/>
            <a:ext cx="6516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dirty="0">
                <a:solidFill>
                  <a:srgbClr val="404040"/>
                </a:solidFill>
                <a:latin typeface="Arial" panose="020B0604020202020204" pitchFamily="34" charset="0"/>
              </a:rPr>
              <a:t>Company Profile</a:t>
            </a:r>
            <a:endParaRPr lang="zh-CN" altLang="en-US" dirty="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文本框 61"/>
          <p:cNvSpPr txBox="1">
            <a:spLocks noChangeArrowheads="1"/>
          </p:cNvSpPr>
          <p:nvPr/>
        </p:nvSpPr>
        <p:spPr bwMode="auto">
          <a:xfrm>
            <a:off x="9798050" y="3898900"/>
            <a:ext cx="128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FFFF"/>
                </a:solidFill>
              </a:rPr>
              <a:t>LOGO</a:t>
            </a:r>
            <a:endParaRPr lang="zh-CN" altLang="en-US" sz="3600" b="1">
              <a:solidFill>
                <a:srgbClr val="FFFFFF"/>
              </a:solidFill>
            </a:endParaRPr>
          </a:p>
        </p:txBody>
      </p:sp>
      <p:sp>
        <p:nvSpPr>
          <p:cNvPr id="19462" name="矩形 62"/>
          <p:cNvSpPr>
            <a:spLocks noChangeArrowheads="1"/>
          </p:cNvSpPr>
          <p:nvPr/>
        </p:nvSpPr>
        <p:spPr bwMode="auto">
          <a:xfrm>
            <a:off x="1042988" y="467836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C200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</a:p>
        </p:txBody>
      </p:sp>
      <p:sp>
        <p:nvSpPr>
          <p:cNvPr id="19463" name="矩形 63"/>
          <p:cNvSpPr>
            <a:spLocks noChangeArrowheads="1"/>
          </p:cNvSpPr>
          <p:nvPr/>
        </p:nvSpPr>
        <p:spPr bwMode="auto">
          <a:xfrm>
            <a:off x="1042988" y="5178425"/>
            <a:ext cx="10037762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1800" dirty="0"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宁陕县潼鑫矿业有限责任公司，是陕西宁陕县钼矿行业内龙头企业，矿区位于秦岭南坡宁陕县江口镇新埔村，距西安约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120km</a:t>
            </a:r>
            <a:r>
              <a:rPr lang="zh-CN" altLang="zh-CN" sz="1800" dirty="0"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。潼鑫矿业公司于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2004</a:t>
            </a:r>
            <a:r>
              <a:rPr lang="zh-CN" altLang="zh-CN" sz="1800" dirty="0"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年申请探矿权，并获得探矿面积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12.8K</a:t>
            </a:r>
            <a:r>
              <a:rPr lang="zh-CN" altLang="zh-CN" sz="1800" dirty="0"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㎡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，是以钼矿为主的综合性矿山开采企业。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2344" r="7831" b="35261"/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0" y="0"/>
            <a:ext cx="12192000" cy="3810000"/>
          </a:xfrm>
          <a:prstGeom prst="rect">
            <a:avLst/>
          </a:prstGeom>
          <a:solidFill>
            <a:srgbClr val="FF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 bwMode="auto">
          <a:xfrm>
            <a:off x="509625" y="383150"/>
            <a:ext cx="2894588" cy="729554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t="4109" r="10937" b="9698"/>
          <a:stretch>
            <a:fillRect/>
          </a:stretch>
        </p:blipFill>
        <p:spPr bwMode="auto">
          <a:xfrm rot="16200000">
            <a:off x="1146312" y="927014"/>
            <a:ext cx="3768335" cy="54147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096000" y="967044"/>
            <a:ext cx="5103566" cy="4923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1.核定名称：陕西宁陕县潼鑫矿业有限公司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2.信用代码：91610923762586116G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3.企业类型：有限责任公司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4.法人代表：董立壮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5.注册资金：3000万元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6.成立日期：2004年4月6日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7.注册地址：陕西省宁陕县江口镇江口上街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8.经营范围：矿山采矿、矿产品加工、销售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9724" y="455540"/>
            <a:ext cx="221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工商信息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 bwMode="auto">
          <a:xfrm>
            <a:off x="509625" y="383150"/>
            <a:ext cx="2894588" cy="729554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9724" y="455540"/>
            <a:ext cx="221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资质证书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8" b="6899"/>
          <a:stretch>
            <a:fillRect/>
          </a:stretch>
        </p:blipFill>
        <p:spPr bwMode="auto">
          <a:xfrm rot="16200000">
            <a:off x="3516526" y="426898"/>
            <a:ext cx="5158948" cy="6936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 bwMode="auto">
          <a:xfrm>
            <a:off x="509625" y="383150"/>
            <a:ext cx="2894588" cy="729554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9724" y="455540"/>
            <a:ext cx="2214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资质证书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t="3910" r="5491" b="51291"/>
          <a:stretch>
            <a:fillRect/>
          </a:stretch>
        </p:blipFill>
        <p:spPr bwMode="auto">
          <a:xfrm rot="16200000">
            <a:off x="196399" y="2034887"/>
            <a:ext cx="5521014" cy="3821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585552" y="1961226"/>
            <a:ext cx="6606448" cy="29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开采矿种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钼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(MOS)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及其伴生矿物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开采方式：硐采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权证面积：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1.06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km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有效期限：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圆角矩形 4"/>
          <p:cNvSpPr>
            <a:spLocks noChangeArrowheads="1"/>
          </p:cNvSpPr>
          <p:nvPr/>
        </p:nvSpPr>
        <p:spPr bwMode="auto">
          <a:xfrm>
            <a:off x="3225800" y="2179638"/>
            <a:ext cx="5732463" cy="2759075"/>
          </a:xfrm>
          <a:prstGeom prst="roundRect">
            <a:avLst>
              <a:gd name="adj" fmla="val 16667"/>
            </a:avLst>
          </a:prstGeom>
          <a:solidFill>
            <a:srgbClr val="C200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579" name="组合 17"/>
          <p:cNvGrpSpPr/>
          <p:nvPr/>
        </p:nvGrpSpPr>
        <p:grpSpPr bwMode="auto">
          <a:xfrm>
            <a:off x="3513138" y="2278063"/>
            <a:ext cx="1093787" cy="228600"/>
            <a:chOff x="0" y="0"/>
            <a:chExt cx="1094014" cy="228600"/>
          </a:xfrm>
        </p:grpSpPr>
        <p:sp>
          <p:nvSpPr>
            <p:cNvPr id="24580" name="椭圆 13"/>
            <p:cNvSpPr>
              <a:spLocks noChangeArrowheads="1"/>
            </p:cNvSpPr>
            <p:nvPr/>
          </p:nvSpPr>
          <p:spPr bwMode="auto">
            <a:xfrm>
              <a:off x="0" y="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581" name="椭圆 14"/>
            <p:cNvSpPr>
              <a:spLocks noChangeArrowheads="1"/>
            </p:cNvSpPr>
            <p:nvPr/>
          </p:nvSpPr>
          <p:spPr bwMode="auto">
            <a:xfrm>
              <a:off x="290286" y="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582" name="椭圆 15"/>
            <p:cNvSpPr>
              <a:spLocks noChangeArrowheads="1"/>
            </p:cNvSpPr>
            <p:nvPr/>
          </p:nvSpPr>
          <p:spPr bwMode="auto">
            <a:xfrm>
              <a:off x="575128" y="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583" name="椭圆 16"/>
            <p:cNvSpPr>
              <a:spLocks noChangeArrowheads="1"/>
            </p:cNvSpPr>
            <p:nvPr/>
          </p:nvSpPr>
          <p:spPr bwMode="auto">
            <a:xfrm>
              <a:off x="865414" y="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84" name="矩形 18"/>
          <p:cNvSpPr>
            <a:spLocks noChangeArrowheads="1"/>
          </p:cNvSpPr>
          <p:nvPr/>
        </p:nvSpPr>
        <p:spPr bwMode="auto">
          <a:xfrm rot="18827271">
            <a:off x="7478713" y="417513"/>
            <a:ext cx="2003425" cy="3584575"/>
          </a:xfrm>
          <a:prstGeom prst="rect">
            <a:avLst/>
          </a:prstGeom>
          <a:solidFill>
            <a:schemeClr val="bg1">
              <a:alpha val="17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585" name="组合 19"/>
          <p:cNvGrpSpPr/>
          <p:nvPr/>
        </p:nvGrpSpPr>
        <p:grpSpPr bwMode="auto">
          <a:xfrm>
            <a:off x="4752627" y="2828887"/>
            <a:ext cx="2686745" cy="1200225"/>
            <a:chOff x="58056" y="0"/>
            <a:chExt cx="2687332" cy="1200329"/>
          </a:xfrm>
        </p:grpSpPr>
        <p:sp>
          <p:nvSpPr>
            <p:cNvPr id="24586" name="文本框 20"/>
            <p:cNvSpPr txBox="1">
              <a:spLocks noChangeArrowheads="1"/>
            </p:cNvSpPr>
            <p:nvPr/>
          </p:nvSpPr>
          <p:spPr bwMode="auto">
            <a:xfrm>
              <a:off x="58056" y="0"/>
              <a:ext cx="159657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7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7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7" name="文本框 21"/>
            <p:cNvSpPr txBox="1">
              <a:spLocks noChangeArrowheads="1"/>
            </p:cNvSpPr>
            <p:nvPr/>
          </p:nvSpPr>
          <p:spPr bwMode="auto">
            <a:xfrm>
              <a:off x="1349828" y="104768"/>
              <a:ext cx="1395560" cy="95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</a:t>
              </a:r>
              <a:endPara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结构</a:t>
              </a:r>
            </a:p>
          </p:txBody>
        </p:sp>
        <p:cxnSp>
          <p:nvCxnSpPr>
            <p:cNvPr id="24592" name="直接连接符 26"/>
            <p:cNvCxnSpPr>
              <a:cxnSpLocks noChangeShapeType="1"/>
            </p:cNvCxnSpPr>
            <p:nvPr/>
          </p:nvCxnSpPr>
          <p:spPr bwMode="auto">
            <a:xfrm>
              <a:off x="58056" y="1102417"/>
              <a:ext cx="2090057" cy="0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321"/>
            <a:ext cx="12192000" cy="24702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8426" y="3824686"/>
            <a:ext cx="6976431" cy="168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股东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：董立壮(自然人)，持股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93.75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股东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：李红凯(自然人)，持股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6.25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%。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圆角矩形 4"/>
          <p:cNvSpPr>
            <a:spLocks noChangeArrowheads="1"/>
          </p:cNvSpPr>
          <p:nvPr/>
        </p:nvSpPr>
        <p:spPr bwMode="auto">
          <a:xfrm>
            <a:off x="3229768" y="1937267"/>
            <a:ext cx="5732463" cy="2759075"/>
          </a:xfrm>
          <a:prstGeom prst="roundRect">
            <a:avLst>
              <a:gd name="adj" fmla="val 16667"/>
            </a:avLst>
          </a:prstGeom>
          <a:solidFill>
            <a:srgbClr val="C200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4819" name="组合 17"/>
          <p:cNvGrpSpPr/>
          <p:nvPr/>
        </p:nvGrpSpPr>
        <p:grpSpPr bwMode="auto">
          <a:xfrm>
            <a:off x="3513138" y="2278063"/>
            <a:ext cx="1093787" cy="228600"/>
            <a:chOff x="0" y="0"/>
            <a:chExt cx="1094014" cy="228600"/>
          </a:xfrm>
        </p:grpSpPr>
        <p:sp>
          <p:nvSpPr>
            <p:cNvPr id="34820" name="椭圆 13"/>
            <p:cNvSpPr>
              <a:spLocks noChangeArrowheads="1"/>
            </p:cNvSpPr>
            <p:nvPr/>
          </p:nvSpPr>
          <p:spPr bwMode="auto">
            <a:xfrm>
              <a:off x="0" y="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1" name="椭圆 14"/>
            <p:cNvSpPr>
              <a:spLocks noChangeArrowheads="1"/>
            </p:cNvSpPr>
            <p:nvPr/>
          </p:nvSpPr>
          <p:spPr bwMode="auto">
            <a:xfrm>
              <a:off x="290286" y="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2" name="椭圆 15"/>
            <p:cNvSpPr>
              <a:spLocks noChangeArrowheads="1"/>
            </p:cNvSpPr>
            <p:nvPr/>
          </p:nvSpPr>
          <p:spPr bwMode="auto">
            <a:xfrm>
              <a:off x="575128" y="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3" name="椭圆 16"/>
            <p:cNvSpPr>
              <a:spLocks noChangeArrowheads="1"/>
            </p:cNvSpPr>
            <p:nvPr/>
          </p:nvSpPr>
          <p:spPr bwMode="auto">
            <a:xfrm>
              <a:off x="865414" y="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4824" name="矩形 18"/>
          <p:cNvSpPr>
            <a:spLocks noChangeArrowheads="1"/>
          </p:cNvSpPr>
          <p:nvPr/>
        </p:nvSpPr>
        <p:spPr bwMode="auto">
          <a:xfrm rot="18827271">
            <a:off x="7478713" y="417513"/>
            <a:ext cx="2003425" cy="3584575"/>
          </a:xfrm>
          <a:prstGeom prst="rect">
            <a:avLst/>
          </a:prstGeom>
          <a:solidFill>
            <a:schemeClr val="bg1">
              <a:alpha val="17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4825" name="组合 19"/>
          <p:cNvGrpSpPr/>
          <p:nvPr/>
        </p:nvGrpSpPr>
        <p:grpSpPr bwMode="auto">
          <a:xfrm>
            <a:off x="4752627" y="2716692"/>
            <a:ext cx="2686745" cy="1198880"/>
            <a:chOff x="58056" y="0"/>
            <a:chExt cx="2687332" cy="1198985"/>
          </a:xfrm>
        </p:grpSpPr>
        <p:sp>
          <p:nvSpPr>
            <p:cNvPr id="34826" name="文本框 20"/>
            <p:cNvSpPr txBox="1">
              <a:spLocks noChangeArrowheads="1"/>
            </p:cNvSpPr>
            <p:nvPr/>
          </p:nvSpPr>
          <p:spPr bwMode="auto">
            <a:xfrm>
              <a:off x="58056" y="0"/>
              <a:ext cx="1596571" cy="1198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72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7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27" name="文本框 21"/>
            <p:cNvSpPr txBox="1">
              <a:spLocks noChangeArrowheads="1"/>
            </p:cNvSpPr>
            <p:nvPr/>
          </p:nvSpPr>
          <p:spPr bwMode="auto">
            <a:xfrm>
              <a:off x="1349828" y="104768"/>
              <a:ext cx="1395560" cy="95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前景</a:t>
              </a:r>
              <a:endPara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价值</a:t>
              </a:r>
            </a:p>
          </p:txBody>
        </p:sp>
        <p:cxnSp>
          <p:nvCxnSpPr>
            <p:cNvPr id="34832" name="直接连接符 26"/>
            <p:cNvCxnSpPr>
              <a:cxnSpLocks noChangeShapeType="1"/>
            </p:cNvCxnSpPr>
            <p:nvPr/>
          </p:nvCxnSpPr>
          <p:spPr bwMode="auto">
            <a:xfrm>
              <a:off x="58056" y="1102417"/>
              <a:ext cx="2090057" cy="0"/>
            </a:xfrm>
            <a:prstGeom prst="line">
              <a:avLst/>
            </a:prstGeom>
            <a:noFill/>
            <a:ln w="6350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宽屏</PresentationFormat>
  <Paragraphs>84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宋体</vt:lpstr>
      <vt:lpstr>微软雅黑</vt:lpstr>
      <vt:lpstr>Arial</vt:lpstr>
      <vt:lpstr>Calibri</vt:lpstr>
      <vt:lpstr>Calibri Light</vt:lpstr>
      <vt:lpstr>Times New Roman</vt:lpstr>
      <vt:lpstr>Office 主题</vt:lpstr>
      <vt:lpstr>1_Office 主题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</dc:creator>
  <cp:lastModifiedBy>Administrator</cp:lastModifiedBy>
  <cp:revision>16</cp:revision>
  <dcterms:created xsi:type="dcterms:W3CDTF">2025-10-31T07:05:00Z</dcterms:created>
  <dcterms:modified xsi:type="dcterms:W3CDTF">2026-07-20T01:45:48Z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8B9C932FAB144FDC824342C576B937D6_13</vt:lpwstr>
  </property>
  <property fmtid="{D5CDD505-2E9C-101B-9397-08002B2CF9AE}" pid="3" name="KSOProductBuildVer">
    <vt:lpwstr>2052-12.1.0.23542</vt:lpwstr>
  </property>
</Properties>
</file>