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30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sldIdLst>
    <p:sldId id="256" r:id="rId5"/>
    <p:sldId id="257" r:id="rId7"/>
    <p:sldId id="258" r:id="rId8"/>
    <p:sldId id="259" r:id="rId9"/>
    <p:sldId id="260" r:id="rId10"/>
    <p:sldId id="261" r:id="rId11"/>
    <p:sldId id="27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3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尊敬的各位投资人，大家下午好。今天我将向各位详细介绍我们位于桐乡的一个优质住宅项目，并阐述本次的融资计划。这个项目具备卓越的地理位置、清晰的盈利模式和可靠的还款保障，是一次极具吸引力的投资机会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根据我们的施工计划，项目开工后6到7个月即可达到正负零节点并申办预售证。这个时间点远早于9个月的融资到期日。这意味着我们有充足的时间窗口来完成销售、回笼资金，为按时还款提供了坚实的保障。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更令人振奋的是我们的前期蓄客情况。目前，项目的主力产品——排屋，意向预定率已经超过了50%。这表明市场对我们产品的高度认可。我们保守估计，预售证下发后，首期即可回笼房款超过1亿元，这足以覆盖本次9000万的融资本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为了确保还款万无一失，我们设计了三重闭环保障。第一重，也是最核心的，是项目的预售回款，这是我们的主要还款来源。第二重，我们的自有资金将保障工程进度，确保预售节点按时达成。第三重，我们还有银行开发贷作为兜底，在项目后期可以用低成本的银行贷款来置换本次融资。这三重保障确保了还款的100%可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总结一下，我们的项目具备五大核心优势：第一，利润空间充足，安全垫厚；第二，回款速度极快，得益于当地的宽松政策；第三，去化已提前锁定，销售风险低；第四，抵押物足值，保障有力；第五，我们设计了三重还款路径，确保万无一失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当然，任何投资都伴随着风险。我们对项目可能存在的风险进行了全面评估，并制定了完善的风控措施。通过土地抵押、回款前置、销售锁定、自有资金兜底以及银行贷款置换等多重手段，我们将潜在风险降至最低，确保投资的安全稳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我的汇报到此结束。总而言之，这是一个证照合法、区位成熟、产品优质、利润充足、回款周期短且风险可控的优质项目。我们真诚期待能与各位携手合作，共同分享项目的成功。感谢大家的聆听！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汇报将分为六个部分。首先，我会介绍项目的基本概况；其次，分析企业当前的资金状况；接着，详细说明本次的融资需求；然后，阐述项目的开发节奏与回款计划；之后，重点介绍我们的三重还款保障；最后，总结项目的核心优势并进行风险评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来看项目的基本概况。我们的项目位于桐乡市，已于今年2月正式签署土地出让合同。地块面积为12070平方米，土地总价1.485亿元。根据合同约定，在全额缴清土地款后，我们可以在5个工作日内取得土地证，这为后续的融资和开发奠定了坚实的基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产品规划上，我们采用了“排屋+小高层”的经典组合。这种产品业态能够有效覆盖不同层次的改善型客户，无论是追求私密空间的高端客群，还是青睐品质社区的城市中产，都能在我们的项目中找到理想的居所。这保证了项目具有广泛的市场吸引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大家最关心的财务测算。根据我们的保守估算，项目总货值可达4.5亿元，扣除3.53亿元的综合成本后，项目净利润高达9700万元。这充分证明了项目强大的盈利能力和抗风险能力，为我们的投资提供了坚实的安全垫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目前，我们的资金状况如下：土地总价款1.485亿，已支付4000万，公司账上还有4000余万的自有资金。因此，本次用于补缴土地款的资金缺口为10000万元。值得强调的是，我们现有的自有资金足以覆盖项目前期的所有基础工程费用，确保项目能够按时开工，顺利推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目前，我们的资金状况如下：土地总价款1.485亿，已支付4000万，公司账上还有4000余万的自有资金。因此，本次用于补缴土地款的资金缺口为10000万元。值得强调的是，我们现有的自有资金足以覆盖项目前期的所有基础工程费用，确保项目能够按时开工，顺利推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基于以上资金缺口，我们正式提出本次融资需求。融资金额为10000万元，期限9个月，月利率1.5%。这笔资金将专项用于缴纳剩余土地款，以获取土地证。我们将以项目的国有土地使用权作为全额抵押，确保投资方的资金安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看项目的开发节奏和回款计划。我们最大的优势之一来自于桐乡本地的利好政策。在这里，项目只要施工到正负零，就可以申请预售许可证。这意味着我们的回款速度将远超其他城市，为项目的顺利推进提供了强大的资金支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svg"/><Relationship Id="rId8" Type="http://schemas.openxmlformats.org/officeDocument/2006/relationships/image" Target="../media/image36.png"/><Relationship Id="rId7" Type="http://schemas.openxmlformats.org/officeDocument/2006/relationships/image" Target="../media/image28.svg"/><Relationship Id="rId6" Type="http://schemas.openxmlformats.org/officeDocument/2006/relationships/image" Target="../media/image27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39.svg"/><Relationship Id="rId10" Type="http://schemas.openxmlformats.org/officeDocument/2006/relationships/image" Target="../media/image38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svg"/><Relationship Id="rId8" Type="http://schemas.openxmlformats.org/officeDocument/2006/relationships/image" Target="../media/image44.png"/><Relationship Id="rId7" Type="http://schemas.openxmlformats.org/officeDocument/2006/relationships/image" Target="../media/image43.svg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47.svg"/><Relationship Id="rId12" Type="http://schemas.openxmlformats.org/officeDocument/2006/relationships/image" Target="../media/image46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858000" y="33020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桐乡住宅项目融资计划书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858000" y="4572000"/>
            <a:ext cx="2540000" cy="50800"/>
          </a:xfrm>
          <a:prstGeom prst="roundRect">
            <a:avLst>
              <a:gd name="adj" fmla="val 0"/>
            </a:avLst>
          </a:prstGeom>
          <a:solidFill>
            <a:srgbClr val="C0A06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6858000" y="48895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桐乡晟邦房地产开发有限公司 | 法人：钟海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858000" y="571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2026年7月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开发节奏与回款计划 - 关键节点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905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286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31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开工后 6-7 个月：预售启动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857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工程进度达到“正负零”，满足预售证申办条件，正式开启销售回款通道，为资金快速回笼奠定基础。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032000"/>
            <a:ext cx="5207000" cy="1905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286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231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融资到期节点：第 9 个月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857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融资协议约定的本息兑付关键时间点，需在此前完成足额资金归集，保障融资款项按时偿还。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381500"/>
            <a:ext cx="10668000" cy="1841500"/>
          </a:xfrm>
          <a:prstGeom prst="roundRect">
            <a:avLst>
              <a:gd name="adj" fmla="val 0"/>
            </a:avLst>
          </a:prstGeom>
          <a:solidFill>
            <a:srgbClr val="C0A062">
              <a:alpha val="10000"/>
            </a:srgbClr>
          </a:solidFill>
          <a:ln w="25400" cap="flat" cmpd="sng">
            <a:solidFill>
              <a:srgbClr val="C0A06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16000" y="4635500"/>
            <a:ext cx="10160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结论：回款时间充裕，安全垫充足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51435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4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项目取证时间早于融资到期节点，形成了充足的时间缓冲。这确保了我们有足够的窗口完成销售回款，从容应对市场波动，为按时足额兑付融资本息提供了坚实保障，有效规避资金风险。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开发节奏与回款计划 - 前期蓄客情况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8" r="48"/>
          <a:stretch>
            <a:fillRect/>
          </a:stretch>
        </p:blipFill>
        <p:spPr>
          <a:xfrm>
            <a:off x="762000" y="1778000"/>
            <a:ext cx="4318000" cy="2882900"/>
          </a:xfrm>
          <a:prstGeom prst="rect">
            <a:avLst/>
          </a:prstGeom>
          <a:noFill/>
          <a:ln w="12700" cap="flat" cmpd="sng">
            <a:solidFill>
              <a:srgbClr val="C0A062">
                <a:alpha val="40000"/>
              </a:srgbClr>
            </a:solidFill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762000" y="4953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实景：项目售楼处现场咨询与意向登记持续火爆，客户热情高涨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1778000"/>
            <a:ext cx="609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市场认可度高，去化确定性强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588000" y="2603500"/>
            <a:ext cx="2921000" cy="15875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500" y="2794000"/>
            <a:ext cx="279400" cy="279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159500" y="2794000"/>
            <a:ext cx="228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排屋主力意向预定率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778500" y="3238500"/>
            <a:ext cx="266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&gt; 50%</a:t>
            </a:r>
            <a:r>
              <a:rPr lang="en-US" sz="13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，远超行业平均水平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763000" y="2603500"/>
            <a:ext cx="2921000" cy="15875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3500" y="2794000"/>
            <a:ext cx="279400" cy="279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9334500" y="2794000"/>
            <a:ext cx="228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首期预期回款金额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953500" y="3238500"/>
            <a:ext cx="266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&gt; 1.1 亿元</a:t>
            </a:r>
            <a:r>
              <a:rPr lang="en-US" sz="13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，资金快速回笼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588000" y="4572000"/>
            <a:ext cx="6096000" cy="1714500"/>
          </a:xfrm>
          <a:prstGeom prst="roundRect">
            <a:avLst>
              <a:gd name="adj" fmla="val 0"/>
            </a:avLst>
          </a:prstGeom>
          <a:solidFill>
            <a:srgbClr val="C0A062">
              <a:alpha val="8000"/>
            </a:srgbClr>
          </a:solidFill>
          <a:ln w="12700" cap="flat" cmpd="sng">
            <a:solidFill>
              <a:srgbClr val="C0A06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778500" y="4762500"/>
            <a:ext cx="571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核心结论：销售风险极低，足额覆盖10000万融资本息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778500" y="5181600"/>
            <a:ext cx="5715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项目尚未开售已获得市场高度认可，首期回款即可完全覆盖本次10000万的融资本金及利息。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还款来源说明 - 三重闭环保障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017" r="8017"/>
          <a:stretch>
            <a:fillRect/>
          </a:stretch>
        </p:blipFill>
        <p:spPr>
          <a:xfrm>
            <a:off x="1524000" y="1778000"/>
            <a:ext cx="2032000" cy="2032000"/>
          </a:xfrm>
          <a:prstGeom prst="roundRect">
            <a:avLst>
              <a:gd name="adj" fmla="val 7500"/>
            </a:avLst>
          </a:prstGeom>
          <a:noFill/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762000" y="4064000"/>
            <a:ext cx="355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第一还款来源：预售回款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4699000"/>
            <a:ext cx="3556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4B4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核心保障：6-7个月取证开售，首期回款超1.1亿元，完全覆盖10000万借款本息。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80000" y="1778000"/>
            <a:ext cx="2032000" cy="2032000"/>
          </a:xfrm>
          <a:prstGeom prst="roundRect">
            <a:avLst>
              <a:gd name="adj" fmla="val 7500"/>
            </a:avLst>
          </a:prstGeom>
          <a:noFill/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</p:pic>
      <p:sp>
        <p:nvSpPr>
          <p:cNvPr id="8" name="AutoShape 8"/>
          <p:cNvSpPr/>
          <p:nvPr/>
        </p:nvSpPr>
        <p:spPr>
          <a:xfrm>
            <a:off x="4318000" y="4064000"/>
            <a:ext cx="355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第二还款来源：自有资金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18000" y="4699000"/>
            <a:ext cx="3556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4B4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自有资金储备充足，可足额保障工程建设进度，确保预售节点按期达成，从根本上保障第一还款来源的稳定落地。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36000" y="1778000"/>
            <a:ext cx="2032000" cy="2032000"/>
          </a:xfrm>
          <a:prstGeom prst="roundRect">
            <a:avLst>
              <a:gd name="adj" fmla="val 7500"/>
            </a:avLst>
          </a:prstGeom>
          <a:noFill/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</p:pic>
      <p:sp>
        <p:nvSpPr>
          <p:cNvPr id="11" name="AutoShape 11"/>
          <p:cNvSpPr/>
          <p:nvPr/>
        </p:nvSpPr>
        <p:spPr>
          <a:xfrm>
            <a:off x="7874000" y="4064000"/>
            <a:ext cx="355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第三还款来源：开发贷置换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874000" y="4699000"/>
            <a:ext cx="3556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B4B4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项目后期可通过总包主体申请银行开发贷，以低成本的银行资金置换本次融资，形成可靠的兜底保障，降低资金风险。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 项目核心优势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14500"/>
            <a:ext cx="33782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00" y="1968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000" y="1943100"/>
            <a:ext cx="254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利润充足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65200" y="2476500"/>
            <a:ext cx="2971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静态净利润9700万，金额远超融资金额，安全边际极高，为项目投资收益提供了坚实的保障。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06900" y="1714500"/>
            <a:ext cx="33782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0100" y="1968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041900" y="1943100"/>
            <a:ext cx="254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回款极快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10100" y="2476500"/>
            <a:ext cx="2971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项目在桐乡实现正负零即可预售，回款启动节点早，资金回笼速度显著优于绝大多数区域项目。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051800" y="1714500"/>
            <a:ext cx="33782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5000" y="1968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686800" y="1943100"/>
            <a:ext cx="254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去化前置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255000" y="2476500"/>
            <a:ext cx="29718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排屋产品预定比例已超50%，市场接受度高，销售风险极低，为项目资金回流奠定了良好基础。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127500"/>
            <a:ext cx="52705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200" y="43815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397000" y="4356100"/>
            <a:ext cx="381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抵押足值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65200" y="4889500"/>
            <a:ext cx="48641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土地原值1.485亿元，本次仅融资9000万元，抵押物价值显著覆盖融资本息，抵押比例合理，为融资安全提供了充足的资产保障。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86500" y="4127500"/>
            <a:ext cx="52705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9700" y="43815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921500" y="4356100"/>
            <a:ext cx="381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三重还款路径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489700" y="4889500"/>
            <a:ext cx="48641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构建“销售回款+自有资金补流+银行置换贷”的多元还款体系，资金偿付来源稳定可靠，还款计划100%可控，有效规避资金风险。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 风险评估与风控措施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整体项目风险极低，仅存在极端工期滞后、市场情绪波动等常规行业风险。我们已建立多重风控保障体系，确保项目稳健运行。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921000"/>
            <a:ext cx="3429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3175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3175000"/>
            <a:ext cx="241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资产锁定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3683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土地全额抵押，确保资金安全，从资产源头构建坚实的风险屏障。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81500" y="2921000"/>
            <a:ext cx="3429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31750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143500" y="3175000"/>
            <a:ext cx="241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回款前置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35500" y="3683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实行“先回款、后到期”机制，资金回笼时间充裕，保障流动性安全。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001000" y="2921000"/>
            <a:ext cx="3429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5000" y="31750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763000" y="3175000"/>
            <a:ext cx="241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销售稳定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255000" y="3683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高比例前期锁客，客户意向度高，为项目去化和资金回流提供有力保障。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4826000"/>
            <a:ext cx="3429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50800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524000" y="5080000"/>
            <a:ext cx="241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进度兜底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5588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自有资金保障工程进度，确保预售节点按期达成，避免工期延误风险。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381500" y="4826000"/>
            <a:ext cx="34290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5500" y="50800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5143500" y="5080000"/>
            <a:ext cx="241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融资置换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4635500" y="5588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银行开发贷审批通过，可作为项目资金的最终兜底，确保资金链安全。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001000" y="4826000"/>
            <a:ext cx="3429000" cy="1714500"/>
          </a:xfrm>
          <a:prstGeom prst="roundRect">
            <a:avLst>
              <a:gd name="adj" fmla="val 0"/>
            </a:avLst>
          </a:prstGeom>
          <a:solidFill>
            <a:srgbClr val="C0A062">
              <a:alpha val="1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5000" y="5080000"/>
            <a:ext cx="355600" cy="3556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8763000" y="5080000"/>
            <a:ext cx="2413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综合保障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255000" y="5588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多重风控措施环环相扣，全方位保障项目安全稳健，为投资保驾护航。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921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4191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400" b="0" i="0" u="none" strike="noStrike" spc="400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期待合作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207000" y="5461000"/>
            <a:ext cx="1778000" cy="25400"/>
          </a:xfrm>
          <a:prstGeom prst="roundRect">
            <a:avLst>
              <a:gd name="adj" fmla="val 0"/>
            </a:avLst>
          </a:prstGeom>
          <a:solidFill>
            <a:srgbClr val="C0A062">
              <a:alpha val="60000"/>
            </a:srgbClr>
          </a:solidFill>
          <a:ln cap="flat" cmpd="sng">
            <a:solidFill>
              <a:srgbClr val="A78544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CONTENTS 目录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207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968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2032000" y="19685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项目基本概况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土地情况、产品业态、投资收益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23000" y="1778000"/>
            <a:ext cx="5207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6477000" y="1968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493000" y="19685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企业资金现状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资金构成、资金缺口分析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3238500"/>
            <a:ext cx="5207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016000" y="34290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2032000" y="3429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本次融资需求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金额、用途、期限、成本、风控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223000" y="3238500"/>
            <a:ext cx="5207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477000" y="34290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493000" y="3429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开发节奏与回款计划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取证政策、关键节点、蓄客情况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62000" y="4699000"/>
            <a:ext cx="5207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16000" y="4889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032000" y="48895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还款来源说明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三重闭环保障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223000" y="4699000"/>
            <a:ext cx="52070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477000" y="4889500"/>
            <a:ext cx="76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493000" y="48895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项目核心优势与风险评估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核心优势、风险与风控</a:t>
            </a:r>
            <a:endParaRPr lang="en-US" sz="13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项目基本概况 - 土地情况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4191000" y="1651000"/>
            <a:ext cx="37465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000" y="18796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889500" y="1879600"/>
            <a:ext cx="292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出让签约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2413000"/>
            <a:ext cx="3238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2026年2月14日，桐乡晟邦房地产开发有限公司与桐乡市自然资源和规划局正式签订《国有建设用地使用权出让合同》，确立合法用地权益。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064500" y="1651000"/>
            <a:ext cx="37465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500" y="18796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763000" y="1879600"/>
            <a:ext cx="292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地块指标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318500" y="2413000"/>
            <a:ext cx="3238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2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12,070㎡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项目规划净用地面积，为总部大楼建设提供充足空间保障。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191000" y="3937000"/>
            <a:ext cx="37465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5000" y="41656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4889500" y="4165600"/>
            <a:ext cx="292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土地价款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445000" y="4699000"/>
            <a:ext cx="3238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2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1.485亿元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国有建设用地使用权出让总价款，资金安排已落实到位。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064500" y="3937000"/>
            <a:ext cx="3746500" cy="2032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8500" y="41656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8763000" y="4165600"/>
            <a:ext cx="2921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办证规则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318500" y="4699000"/>
            <a:ext cx="3238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2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5个工作日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全额缴清土地出让金后，即可快速申领国有建设用地使用权证。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1448435"/>
            <a:ext cx="1570990" cy="22345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7285" y="1448435"/>
            <a:ext cx="1583055" cy="2235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3797935"/>
            <a:ext cx="1581785" cy="21710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270" y="3789045"/>
            <a:ext cx="1579880" cy="2180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项目基本概况 - 产品业态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5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项目规划为</a:t>
            </a:r>
            <a:r>
              <a:rPr lang="en-US" sz="15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排屋 + 小高层</a:t>
            </a:r>
            <a:r>
              <a:rPr lang="en-US" sz="1500" b="0" i="0" u="none" strike="noStrike">
                <a:solidFill>
                  <a:srgbClr val="52525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的高端住宅产品组合，精准定位改善型品质住宅市场，旨在满足桐乡本地高端客群的自住及改善需求，凭借优越的居住体验与产品力，拥有极高的市场接受度。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228" b="228"/>
          <a:stretch>
            <a:fillRect/>
          </a:stretch>
        </p:blipFill>
        <p:spPr>
          <a:xfrm>
            <a:off x="762000" y="2730500"/>
            <a:ext cx="4889500" cy="2730500"/>
          </a:xfrm>
          <a:prstGeom prst="roundRect">
            <a:avLst>
              <a:gd name="adj" fmla="val 5581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2700000" algn="tl" rotWithShape="0">
              <a:srgbClr val="000000">
                <a:alpha val="12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762000" y="5524500"/>
            <a:ext cx="4889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低密排屋 · 塔尖私享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打造私密尊崇的墅质生活体验，以现代建筑美学勾勒独特的居住形态，为城市塔尖人群定制专属的静谧天地与私享院落。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6300" b="16300"/>
          <a:stretch>
            <a:fillRect/>
          </a:stretch>
        </p:blipFill>
        <p:spPr>
          <a:xfrm>
            <a:off x="6540500" y="2730500"/>
            <a:ext cx="4889500" cy="2730500"/>
          </a:xfrm>
          <a:prstGeom prst="roundRect">
            <a:avLst>
              <a:gd name="adj" fmla="val 5581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2700000" algn="tl" rotWithShape="0">
              <a:srgbClr val="000000">
                <a:alpha val="12000"/>
              </a:srgbClr>
            </a:outerShdw>
          </a:effectLst>
        </p:spPr>
      </p:pic>
      <p:sp>
        <p:nvSpPr>
          <p:cNvPr id="8" name="AutoShape 8"/>
          <p:cNvSpPr/>
          <p:nvPr/>
        </p:nvSpPr>
        <p:spPr>
          <a:xfrm>
            <a:off x="6540500" y="5524500"/>
            <a:ext cx="4889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奢适小高层 · 舒居典范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以通透户型与开阔视野，营造现代简约的舒居环境，兼顾居住的舒适度与社区的品质感，完美契合城市中产的改善型居住需求。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项目基本概况 - 投资收益测算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3302000" cy="2540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889000" y="2413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项目总货值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889000" y="3048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4.5</a:t>
            </a:r>
            <a:r>
              <a:rPr lang="en-US" sz="1800" b="0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亿元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445000" y="2032000"/>
            <a:ext cx="3302000" cy="2540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4572000" y="2413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综合总成本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572000" y="3048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3.53</a:t>
            </a:r>
            <a:r>
              <a:rPr lang="en-US" sz="1800" b="0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亿元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128000" y="2032000"/>
            <a:ext cx="3302000" cy="2540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C0A062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255000" y="2413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项目净利润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255000" y="3048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0.97</a:t>
            </a:r>
            <a:r>
              <a:rPr lang="en-US" sz="1800" b="0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亿元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5080000"/>
            <a:ext cx="10668000" cy="1270000"/>
          </a:xfrm>
          <a:prstGeom prst="roundRect">
            <a:avLst>
              <a:gd name="adj" fmla="val 0"/>
            </a:avLst>
          </a:prstGeom>
          <a:solidFill>
            <a:srgbClr val="C0A062">
              <a:alpha val="10000"/>
            </a:srgbClr>
          </a:solidFill>
          <a:ln w="12700" cap="flat" cmpd="sng">
            <a:solidFill>
              <a:srgbClr val="C0A062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52705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</a:t>
            </a: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项目整体利润空间充足，具备极强的抗风险能力及本息覆盖能力，能够为投资提供坚实的安全垫与可观的收益回报。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企业</a:t>
            </a:r>
            <a:r>
              <a:rPr lang="zh-CN" alt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资料</a:t>
            </a:r>
            <a:endParaRPr lang="zh-CN" altLang="en-US" sz="3200" b="1" i="0" u="none" strike="noStrike">
              <a:solidFill>
                <a:srgbClr val="33333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70000"/>
            <a:ext cx="5250180" cy="33388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1580"/>
            <a:ext cx="2995295" cy="5133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企业资金现状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778000"/>
            <a:ext cx="4064000" cy="3048000"/>
          </a:xfrm>
          <a:prstGeom prst="roundRect">
            <a:avLst>
              <a:gd name="adj" fmla="val 5000"/>
            </a:avLst>
          </a:prstGeom>
          <a:noFill/>
          <a:ln w="25400" cap="flat" cmpd="sng">
            <a:solidFill>
              <a:srgbClr val="C0A062">
                <a:alpha val="40000"/>
              </a:srgbClr>
            </a:solidFill>
            <a:prstDash val="solid"/>
            <a:round/>
          </a:ln>
          <a:effectLst>
            <a:outerShdw blurRad="190500" dist="76200" dir="2700000" algn="tl" rotWithShape="0">
              <a:srgbClr val="000000">
                <a:alpha val="8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5334000" y="1778000"/>
            <a:ext cx="29845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524500" y="1930400"/>
            <a:ext cx="273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土地总价款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524500" y="2311400"/>
            <a:ext cx="2730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1.485 亿元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445500" y="1778000"/>
            <a:ext cx="29845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8636000" y="1930400"/>
            <a:ext cx="273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已支付土地款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636000" y="2311400"/>
            <a:ext cx="2730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4000 万元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334000" y="3302000"/>
            <a:ext cx="2984500" cy="1270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5524500" y="3454400"/>
            <a:ext cx="273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企业现有自有资金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524500" y="3835400"/>
            <a:ext cx="2730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4000 余万元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445500" y="3302000"/>
            <a:ext cx="2984500" cy="1270000"/>
          </a:xfrm>
          <a:prstGeom prst="roundRect">
            <a:avLst>
              <a:gd name="adj" fmla="val 0"/>
            </a:avLst>
          </a:prstGeom>
          <a:solidFill>
            <a:srgbClr val="C0A062">
              <a:alpha val="15000"/>
            </a:srgbClr>
          </a:solidFill>
          <a:ln w="12700" cap="flat" cmpd="sng">
            <a:solidFill>
              <a:srgbClr val="C0A062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636000" y="3454400"/>
            <a:ext cx="273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本次土地款资金缺口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636000" y="3835400"/>
            <a:ext cx="2730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 万元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080000"/>
            <a:ext cx="10668000" cy="11430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080000"/>
            <a:ext cx="50800" cy="1143000"/>
          </a:xfrm>
          <a:prstGeom prst="roundRect">
            <a:avLst>
              <a:gd name="adj" fmla="val 0"/>
            </a:avLst>
          </a:prstGeom>
          <a:solidFill>
            <a:srgbClr val="C0A06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016000" y="5270500"/>
            <a:ext cx="1028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自有资金可完全覆盖项目前期土方、打桩、地库、基础施工等建安投入，保障工程顺利推进、节点如期达成。本次土地款资金缺口为10000万元。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本次融资需求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818" r="818"/>
          <a:stretch>
            <a:fillRect/>
          </a:stretch>
        </p:blipFill>
        <p:spPr>
          <a:xfrm>
            <a:off x="762000" y="1778000"/>
            <a:ext cx="2667000" cy="3683000"/>
          </a:xfrm>
          <a:prstGeom prst="rect">
            <a:avLst/>
          </a:prstGeom>
          <a:noFill/>
          <a:ln w="25400" cap="flat" cmpd="sng">
            <a:solidFill>
              <a:srgbClr val="C0A062">
                <a:alpha val="40000"/>
              </a:srgbClr>
            </a:solidFill>
            <a:prstDash val="solid"/>
            <a:round/>
          </a:ln>
          <a:effectLst>
            <a:outerShdw blurRad="152400" dist="50800" dir="2700000" algn="tl" rotWithShape="0">
              <a:srgbClr val="000000">
                <a:alpha val="12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762000" y="558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75757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项目《国有土地使用权证》预计出证样式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937000" y="1778000"/>
            <a:ext cx="26035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1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4089400" y="1968500"/>
            <a:ext cx="2349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融资金额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089400" y="2413000"/>
            <a:ext cx="2349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万元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089400" y="3073400"/>
            <a:ext cx="2349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人民币全额融资需求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667500" y="1778000"/>
            <a:ext cx="26035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1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819900" y="1968500"/>
            <a:ext cx="2349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融资期限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819900" y="2413000"/>
            <a:ext cx="2349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个月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819900" y="3073400"/>
            <a:ext cx="2349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短期过桥资金周转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9398000" y="1778000"/>
            <a:ext cx="2603500" cy="17145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1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9550400" y="1968500"/>
            <a:ext cx="2349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融资成本（月息）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9550400" y="2413000"/>
            <a:ext cx="2349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1.5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%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550400" y="3073400"/>
            <a:ext cx="2349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固定月利率计算标准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3937000" y="3810000"/>
            <a:ext cx="393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1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4127500" y="4038600"/>
            <a:ext cx="3619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资金专项用途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127500" y="4495800"/>
            <a:ext cx="3556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资金将实行专户管理、专款专用，全额用于补缴本项目剩余土地出让金，完成土地全款缴纳流程，确保顺利取得项目《国有土地使用权证》，为后续开发建设及预售许可办理奠定合法合规基础。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064500" y="3810000"/>
            <a:ext cx="3937000" cy="1968500"/>
          </a:xfrm>
          <a:prstGeom prst="roundRect">
            <a:avLst>
              <a:gd name="adj" fmla="val 0"/>
            </a:avLst>
          </a:prstGeom>
          <a:solidFill>
            <a:srgbClr val="FFFFFF">
              <a:alpha val="55000"/>
            </a:srgbClr>
          </a:solidFill>
          <a:ln w="12700" cap="flat" cmpd="sng">
            <a:solidFill>
              <a:srgbClr val="C0A062">
                <a:alpha val="1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255000" y="4038600"/>
            <a:ext cx="3619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风控与抵押保障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255000" y="4495800"/>
            <a:ext cx="35560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3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融资到位后，将立即用于缴纳剩余土地款，确保项目合法合规开工建设。以项目国有土地使用权作为全额抵押，抵押物真实、足值、可控，为投资方提供坚实的资金安全保障。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开发节奏与回款计划 - 取证政策优势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35" b="135"/>
          <a:stretch>
            <a:fillRect/>
          </a:stretch>
        </p:blipFill>
        <p:spPr>
          <a:xfrm>
            <a:off x="762000" y="1778000"/>
            <a:ext cx="5207000" cy="2921000"/>
          </a:xfrm>
          <a:prstGeom prst="roundRect">
            <a:avLst>
              <a:gd name="adj" fmla="val 5217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2700000" algn="tl" rotWithShape="0">
              <a:srgbClr val="000000">
                <a:alpha val="12000"/>
              </a:srgbClr>
            </a:outerShdw>
          </a:effectLst>
        </p:spPr>
      </p:pic>
      <p:sp>
        <p:nvSpPr>
          <p:cNvPr id="5" name="AutoShape 5"/>
          <p:cNvSpPr/>
          <p:nvPr/>
        </p:nvSpPr>
        <p:spPr>
          <a:xfrm>
            <a:off x="762000" y="4953000"/>
            <a:ext cx="520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施工现场实景：多楼栋同步高效施工，快速推进至正负零节点，为预售取证创造有利条件，保障资金及时回笼。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350000" y="1778000"/>
            <a:ext cx="520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桐乡本地政策利好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350000" y="2476500"/>
            <a:ext cx="5207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桐乡市房地产政策环境极为宽松，对新建商品房预售条件给予了极大支持，为项目实现资金高效周转、加速开发节奏提供了坚实的政策保障。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50000" y="3556000"/>
            <a:ext cx="5207000" cy="1206500"/>
          </a:xfrm>
          <a:prstGeom prst="roundRect">
            <a:avLst>
              <a:gd name="adj" fmla="val 0"/>
            </a:avLst>
          </a:prstGeom>
          <a:solidFill>
            <a:srgbClr val="C0A062">
              <a:alpha val="8000"/>
            </a:srgbClr>
          </a:solidFill>
          <a:ln w="12700" cap="flat" cmpd="sng">
            <a:solidFill>
              <a:srgbClr val="C0A062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502400" y="3708400"/>
            <a:ext cx="4889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600" b="1" i="0" u="none" strike="noStrike">
                <a:solidFill>
                  <a:srgbClr val="C0A06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核心政策：</a:t>
            </a:r>
            <a:r>
              <a:rPr lang="en-US" sz="15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项目施工达到“正负零”即可办理预售许可证，无需等待主体结构封顶，大幅缩短预售前置周期。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350000" y="5016500"/>
            <a:ext cx="5207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相比国内多数城市的预售标准，本项目回款周期可提前约6-8个月，极大降低资金占用成本，显著提升项目抗风险能力与投资收益效率。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2546</Words>
  <Application>WPS 演示</Application>
  <PresentationFormat/>
  <Paragraphs>247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Office 主题​​</vt:lpstr>
      <vt:lpstr>默认主题</vt:lpstr>
      <vt:lpstr>1_默认主题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陈斌</cp:lastModifiedBy>
  <cp:revision>1</cp:revision>
  <dcterms:created xsi:type="dcterms:W3CDTF">2026-07-19T07:01:45Z</dcterms:created>
  <dcterms:modified xsi:type="dcterms:W3CDTF">2026-07-19T07:01:45Z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{"Label":"1","ContentProducer":"001191110102MACQD9K64010000","ProduceID":"7664128456611761346","ReservedCode1":"","ContentPropagator":"","PropagateID":"","ReservedCode2":""}</vt:lpwstr>
  </property>
  <property fmtid="{D5CDD505-2E9C-101B-9397-08002B2CF9AE}" pid="3" name="KSOProductBuildVer">
    <vt:lpwstr>2052-12.1.0.26895</vt:lpwstr>
  </property>
  <property fmtid="{D5CDD505-2E9C-101B-9397-08002B2CF9AE}" pid="4" name="ICV">
    <vt:lpwstr>40DB6DA0A4614EF88AC93C25A7B7F689_13</vt:lpwstr>
  </property>
</Properties>
</file>